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58000" cy="9144000"/>
  <p:embeddedFontLs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6" roundtripDataSignature="AMtx7mig6YpHlxt+eYPyaAyFVmgaBb0z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A32605-2C33-4968-9DFC-5D1D99BF983A}">
  <a:tblStyle styleId="{F9A32605-2C33-4968-9DFC-5D1D99BF983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DEF"/>
          </a:solidFill>
        </a:fill>
      </a:tcStyle>
    </a:band1H>
    <a:band2H>
      <a:tcTxStyle/>
    </a:band2H>
    <a:band1V>
      <a:tcTxStyle/>
      <a:tcStyle>
        <a:fill>
          <a:solidFill>
            <a:srgbClr val="CADD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8" name="Google Shape;13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4" name="Google Shape;14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1" name="Google Shape;15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8" name="Google Shape;158;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5" name="Google Shape;16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7: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9" name="Google Shape;179;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8: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6" name="Google Shape;186;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 name="Google Shape;7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3" name="Google Shape;193;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7" name="Google Shape;23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9" name="Google Shape;249;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0" name="Google Shape;8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3" name="Google Shape;26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9" name="Google Shape;28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5" name="Google Shape;29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7" name="Google Shape;32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3" name="Google Shape;3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1" name="Google Shape;35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8" name="Google Shape;35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4" name="Google Shape;36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1" name="Google Shape;37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8" name="Google Shape;378;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5" name="Google Shape;385;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7" name="Google Shape;39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4" name="Google Shape;40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6" name="Google Shape;41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8" name="Google Shape;9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Times New Roman"/>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57"/>
          <p:cNvSpPr txBox="1"/>
          <p:nvPr>
            <p:ph type="ctrTitle"/>
          </p:nvPr>
        </p:nvSpPr>
        <p:spPr>
          <a:xfrm>
            <a:off x="1143000" y="1122363"/>
            <a:ext cx="6858000" cy="2387600"/>
          </a:xfrm>
          <a:prstGeom prst="rect">
            <a:avLst/>
          </a:prstGeom>
          <a:noFill/>
          <a:ln>
            <a:noFill/>
          </a:ln>
        </p:spPr>
        <p:txBody>
          <a:bodyPr anchorCtr="0" anchor="b" bIns="0" lIns="0" spcFirstLastPara="1" rIns="0" wrap="square" tIns="0">
            <a:normAutofit/>
          </a:bodyPr>
          <a:lstStyle>
            <a:lvl1pPr lvl="0" algn="ctr">
              <a:lnSpc>
                <a:spcPct val="90000"/>
              </a:lnSpc>
              <a:spcBef>
                <a:spcPts val="0"/>
              </a:spcBef>
              <a:spcAft>
                <a:spcPts val="0"/>
              </a:spcAft>
              <a:buClr>
                <a:schemeClr val="dk1"/>
              </a:buClr>
              <a:buSzPts val="4500"/>
              <a:buFont typeface="Open Sans"/>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7"/>
          <p:cNvSpPr txBox="1"/>
          <p:nvPr>
            <p:ph idx="1" type="subTitle"/>
          </p:nvPr>
        </p:nvSpPr>
        <p:spPr>
          <a:xfrm>
            <a:off x="1143000" y="3602038"/>
            <a:ext cx="6858000" cy="1655762"/>
          </a:xfrm>
          <a:prstGeom prst="rect">
            <a:avLst/>
          </a:prstGeom>
          <a:noFill/>
          <a:ln>
            <a:noFill/>
          </a:ln>
        </p:spPr>
        <p:txBody>
          <a:bodyPr anchorCtr="0" anchor="t" bIns="0" lIns="0" spcFirstLastPara="1" rIns="0" wrap="square" tIns="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7" name="Google Shape;17;p57"/>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2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
        <p:nvSpPr>
          <p:cNvPr id="18" name="Google Shape;18;p57"/>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0" name="Shape 20"/>
        <p:cNvGrpSpPr/>
        <p:nvPr/>
      </p:nvGrpSpPr>
      <p:grpSpPr>
        <a:xfrm>
          <a:off x="0" y="0"/>
          <a:ext cx="0" cy="0"/>
          <a:chOff x="0" y="0"/>
          <a:chExt cx="0" cy="0"/>
        </a:xfrm>
      </p:grpSpPr>
      <p:sp>
        <p:nvSpPr>
          <p:cNvPr id="21" name="Google Shape;21;p58"/>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8"/>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58"/>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24" name="Shape 24"/>
        <p:cNvGrpSpPr/>
        <p:nvPr/>
      </p:nvGrpSpPr>
      <p:grpSpPr>
        <a:xfrm>
          <a:off x="0" y="0"/>
          <a:ext cx="0" cy="0"/>
          <a:chOff x="0" y="0"/>
          <a:chExt cx="0" cy="0"/>
        </a:xfrm>
      </p:grpSpPr>
      <p:sp>
        <p:nvSpPr>
          <p:cNvPr id="25" name="Google Shape;25;p59"/>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9"/>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Divider Option 1" showMasterSp="0">
  <p:cSld name="Title Slide/Divider Option 1">
    <p:spTree>
      <p:nvGrpSpPr>
        <p:cNvPr id="27" name="Shape 27"/>
        <p:cNvGrpSpPr/>
        <p:nvPr/>
      </p:nvGrpSpPr>
      <p:grpSpPr>
        <a:xfrm>
          <a:off x="0" y="0"/>
          <a:ext cx="0" cy="0"/>
          <a:chOff x="0" y="0"/>
          <a:chExt cx="0" cy="0"/>
        </a:xfrm>
      </p:grpSpPr>
      <p:pic>
        <p:nvPicPr>
          <p:cNvPr id="28" name="Google Shape;28;p60"/>
          <p:cNvPicPr preferRelativeResize="0"/>
          <p:nvPr/>
        </p:nvPicPr>
        <p:blipFill rotWithShape="1">
          <a:blip r:embed="rId2">
            <a:alphaModFix/>
          </a:blip>
          <a:srcRect b="0" l="0" r="0" t="0"/>
          <a:stretch/>
        </p:blipFill>
        <p:spPr>
          <a:xfrm>
            <a:off x="0" y="0"/>
            <a:ext cx="9144000" cy="6858000"/>
          </a:xfrm>
          <a:prstGeom prst="rect">
            <a:avLst/>
          </a:prstGeom>
          <a:noFill/>
          <a:ln>
            <a:noFill/>
          </a:ln>
        </p:spPr>
      </p:pic>
      <p:pic>
        <p:nvPicPr>
          <p:cNvPr id="29" name="Google Shape;29;p60"/>
          <p:cNvPicPr preferRelativeResize="0"/>
          <p:nvPr/>
        </p:nvPicPr>
        <p:blipFill rotWithShape="1">
          <a:blip r:embed="rId3">
            <a:alphaModFix/>
          </a:blip>
          <a:srcRect b="0" l="0" r="0" t="0"/>
          <a:stretch/>
        </p:blipFill>
        <p:spPr>
          <a:xfrm>
            <a:off x="7265109" y="307397"/>
            <a:ext cx="1592580" cy="360426"/>
          </a:xfrm>
          <a:prstGeom prst="rect">
            <a:avLst/>
          </a:prstGeom>
          <a:noFill/>
          <a:ln>
            <a:noFill/>
          </a:ln>
        </p:spPr>
      </p:pic>
      <p:sp>
        <p:nvSpPr>
          <p:cNvPr id="30" name="Google Shape;30;p60"/>
          <p:cNvSpPr txBox="1"/>
          <p:nvPr>
            <p:ph idx="1" type="body"/>
          </p:nvPr>
        </p:nvSpPr>
        <p:spPr>
          <a:xfrm>
            <a:off x="3650456" y="4225703"/>
            <a:ext cx="1843088" cy="657225"/>
          </a:xfrm>
          <a:prstGeom prst="rect">
            <a:avLst/>
          </a:prstGeom>
          <a:noFill/>
          <a:ln>
            <a:noFill/>
          </a:ln>
        </p:spPr>
        <p:txBody>
          <a:bodyPr anchorCtr="0" anchor="t" bIns="0" lIns="0" spcFirstLastPara="1" rIns="0" wrap="square" tIns="0">
            <a:normAutofit/>
          </a:bodyPr>
          <a:lstStyle>
            <a:lvl1pPr indent="-228600" lvl="0" marL="457200" algn="ctr">
              <a:lnSpc>
                <a:spcPct val="90000"/>
              </a:lnSpc>
              <a:spcBef>
                <a:spcPts val="750"/>
              </a:spcBef>
              <a:spcAft>
                <a:spcPts val="0"/>
              </a:spcAft>
              <a:buClr>
                <a:schemeClr val="lt1"/>
              </a:buClr>
              <a:buSzPts val="1800"/>
              <a:buNone/>
              <a:defRPr b="0" i="0" sz="1800">
                <a:solidFill>
                  <a:schemeClr val="lt1"/>
                </a:solidFill>
                <a:latin typeface="Open Sans"/>
                <a:ea typeface="Open Sans"/>
                <a:cs typeface="Open Sans"/>
                <a:sym typeface="Open Sans"/>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60"/>
          <p:cNvSpPr txBox="1"/>
          <p:nvPr>
            <p:ph idx="2" type="body"/>
          </p:nvPr>
        </p:nvSpPr>
        <p:spPr>
          <a:xfrm>
            <a:off x="955931" y="2275311"/>
            <a:ext cx="7232139" cy="1549400"/>
          </a:xfrm>
          <a:prstGeom prst="rect">
            <a:avLst/>
          </a:prstGeom>
          <a:noFill/>
          <a:ln>
            <a:noFill/>
          </a:ln>
        </p:spPr>
        <p:txBody>
          <a:bodyPr anchorCtr="0" anchor="b" bIns="0" lIns="0" spcFirstLastPara="1" rIns="0" wrap="square" tIns="0">
            <a:normAutofit/>
          </a:bodyPr>
          <a:lstStyle>
            <a:lvl1pPr indent="-228600" lvl="0" marL="457200" algn="ctr">
              <a:lnSpc>
                <a:spcPct val="90000"/>
              </a:lnSpc>
              <a:spcBef>
                <a:spcPts val="750"/>
              </a:spcBef>
              <a:spcAft>
                <a:spcPts val="0"/>
              </a:spcAft>
              <a:buClr>
                <a:schemeClr val="lt1"/>
              </a:buClr>
              <a:buSzPts val="3200"/>
              <a:buNone/>
              <a:defRPr b="0" i="0" sz="3200">
                <a:solidFill>
                  <a:schemeClr val="lt1"/>
                </a:solidFill>
                <a:latin typeface="Open Sans"/>
                <a:ea typeface="Open Sans"/>
                <a:cs typeface="Open Sans"/>
                <a:sym typeface="Open Sans"/>
              </a:defRPr>
            </a:lvl1pPr>
            <a:lvl2pPr indent="-228600" lvl="1" marL="914400" algn="ctr">
              <a:lnSpc>
                <a:spcPct val="90000"/>
              </a:lnSpc>
              <a:spcBef>
                <a:spcPts val="375"/>
              </a:spcBef>
              <a:spcAft>
                <a:spcPts val="0"/>
              </a:spcAft>
              <a:buClr>
                <a:schemeClr val="dk1"/>
              </a:buClr>
              <a:buSzPts val="1800"/>
              <a:buNone/>
              <a:defRPr>
                <a:latin typeface="Arial"/>
                <a:ea typeface="Arial"/>
                <a:cs typeface="Arial"/>
                <a:sym typeface="Arial"/>
              </a:defRPr>
            </a:lvl2pPr>
            <a:lvl3pPr indent="-228600" lvl="2" marL="1371600" algn="ctr">
              <a:lnSpc>
                <a:spcPct val="90000"/>
              </a:lnSpc>
              <a:spcBef>
                <a:spcPts val="375"/>
              </a:spcBef>
              <a:spcAft>
                <a:spcPts val="0"/>
              </a:spcAft>
              <a:buClr>
                <a:schemeClr val="dk1"/>
              </a:buClr>
              <a:buSzPts val="1500"/>
              <a:buNone/>
              <a:defRPr>
                <a:latin typeface="Arial"/>
                <a:ea typeface="Arial"/>
                <a:cs typeface="Arial"/>
                <a:sym typeface="Arial"/>
              </a:defRPr>
            </a:lvl3pPr>
            <a:lvl4pPr indent="-228600" lvl="3" marL="1828800" algn="ctr">
              <a:lnSpc>
                <a:spcPct val="90000"/>
              </a:lnSpc>
              <a:spcBef>
                <a:spcPts val="375"/>
              </a:spcBef>
              <a:spcAft>
                <a:spcPts val="0"/>
              </a:spcAft>
              <a:buClr>
                <a:schemeClr val="dk1"/>
              </a:buClr>
              <a:buSzPts val="1350"/>
              <a:buNone/>
              <a:defRPr>
                <a:latin typeface="Arial"/>
                <a:ea typeface="Arial"/>
                <a:cs typeface="Arial"/>
                <a:sym typeface="Arial"/>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60"/>
          <p:cNvSpPr txBox="1"/>
          <p:nvPr>
            <p:ph idx="3" type="body"/>
          </p:nvPr>
        </p:nvSpPr>
        <p:spPr>
          <a:xfrm>
            <a:off x="2151063" y="1277938"/>
            <a:ext cx="4914900" cy="1652587"/>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showMasterSp="0">
  <p:cSld name="3_Custom Layout">
    <p:spTree>
      <p:nvGrpSpPr>
        <p:cNvPr id="33" name="Shape 33"/>
        <p:cNvGrpSpPr/>
        <p:nvPr/>
      </p:nvGrpSpPr>
      <p:grpSpPr>
        <a:xfrm>
          <a:off x="0" y="0"/>
          <a:ext cx="0" cy="0"/>
          <a:chOff x="0" y="0"/>
          <a:chExt cx="0" cy="0"/>
        </a:xfrm>
      </p:grpSpPr>
      <p:sp>
        <p:nvSpPr>
          <p:cNvPr id="34" name="Google Shape;34;p61"/>
          <p:cNvSpPr txBox="1"/>
          <p:nvPr>
            <p:ph idx="1" type="body"/>
          </p:nvPr>
        </p:nvSpPr>
        <p:spPr>
          <a:xfrm>
            <a:off x="557683" y="413952"/>
            <a:ext cx="8033657" cy="9068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50"/>
              </a:spcBef>
              <a:spcAft>
                <a:spcPts val="0"/>
              </a:spcAft>
              <a:buClr>
                <a:srgbClr val="006298"/>
              </a:buClr>
              <a:buSzPts val="2400"/>
              <a:buNone/>
              <a:defRPr b="0" i="0" sz="2400">
                <a:solidFill>
                  <a:srgbClr val="006298"/>
                </a:solidFill>
                <a:latin typeface="Open Sans"/>
                <a:ea typeface="Open Sans"/>
                <a:cs typeface="Open Sans"/>
                <a:sym typeface="Open Sans"/>
              </a:defRPr>
            </a:lvl1pPr>
            <a:lvl2pPr indent="-342900" lvl="1" marL="9144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indent="-314325" lvl="3" marL="18288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indent="-314325" lvl="4" marL="22860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5" name="Google Shape;35;p61"/>
          <p:cNvSpPr txBox="1"/>
          <p:nvPr>
            <p:ph idx="2" type="body"/>
          </p:nvPr>
        </p:nvSpPr>
        <p:spPr>
          <a:xfrm>
            <a:off x="557683" y="1638300"/>
            <a:ext cx="8033657" cy="4394200"/>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750"/>
              </a:spcBef>
              <a:spcAft>
                <a:spcPts val="0"/>
              </a:spcAft>
              <a:buClr>
                <a:schemeClr val="dk1"/>
              </a:buClr>
              <a:buSzPts val="1600"/>
              <a:buNone/>
              <a:defRPr sz="1600"/>
            </a:lvl1pPr>
            <a:lvl2pPr indent="-330200" lvl="1" marL="914400" algn="l">
              <a:lnSpc>
                <a:spcPct val="90000"/>
              </a:lnSpc>
              <a:spcBef>
                <a:spcPts val="375"/>
              </a:spcBef>
              <a:spcAft>
                <a:spcPts val="0"/>
              </a:spcAft>
              <a:buClr>
                <a:schemeClr val="dk1"/>
              </a:buClr>
              <a:buSzPts val="1600"/>
              <a:buChar char="•"/>
              <a:defRPr sz="1600"/>
            </a:lvl2pPr>
            <a:lvl3pPr indent="-330200" lvl="2" marL="1371600" algn="l">
              <a:lnSpc>
                <a:spcPct val="90000"/>
              </a:lnSpc>
              <a:spcBef>
                <a:spcPts val="375"/>
              </a:spcBef>
              <a:spcAft>
                <a:spcPts val="0"/>
              </a:spcAft>
              <a:buClr>
                <a:schemeClr val="dk1"/>
              </a:buClr>
              <a:buSzPts val="1600"/>
              <a:buFont typeface="Open Sans"/>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36" name="Google Shape;36;p61"/>
          <p:cNvPicPr preferRelativeResize="0"/>
          <p:nvPr/>
        </p:nvPicPr>
        <p:blipFill rotWithShape="1">
          <a:blip r:embed="rId2">
            <a:alphaModFix/>
          </a:blip>
          <a:srcRect b="0" l="0" r="0" t="0"/>
          <a:stretch/>
        </p:blipFill>
        <p:spPr>
          <a:xfrm>
            <a:off x="256942" y="6364574"/>
            <a:ext cx="1301189" cy="291532"/>
          </a:xfrm>
          <a:prstGeom prst="rect">
            <a:avLst/>
          </a:prstGeom>
          <a:noFill/>
          <a:ln>
            <a:noFill/>
          </a:ln>
        </p:spPr>
      </p:pic>
      <p:sp>
        <p:nvSpPr>
          <p:cNvPr id="37" name="Google Shape;37;p61"/>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showMasterSp="0">
  <p:cSld name="4_Custom Layout">
    <p:spTree>
      <p:nvGrpSpPr>
        <p:cNvPr id="38" name="Shape 38"/>
        <p:cNvGrpSpPr/>
        <p:nvPr/>
      </p:nvGrpSpPr>
      <p:grpSpPr>
        <a:xfrm>
          <a:off x="0" y="0"/>
          <a:ext cx="0" cy="0"/>
          <a:chOff x="0" y="0"/>
          <a:chExt cx="0" cy="0"/>
        </a:xfrm>
      </p:grpSpPr>
      <p:sp>
        <p:nvSpPr>
          <p:cNvPr id="39" name="Google Shape;39;p62"/>
          <p:cNvSpPr txBox="1"/>
          <p:nvPr>
            <p:ph idx="1" type="body"/>
          </p:nvPr>
        </p:nvSpPr>
        <p:spPr>
          <a:xfrm>
            <a:off x="557683" y="413952"/>
            <a:ext cx="8033657" cy="9068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50"/>
              </a:spcBef>
              <a:spcAft>
                <a:spcPts val="0"/>
              </a:spcAft>
              <a:buClr>
                <a:srgbClr val="006298"/>
              </a:buClr>
              <a:buSzPts val="2400"/>
              <a:buNone/>
              <a:defRPr b="0" i="0" sz="2400">
                <a:solidFill>
                  <a:srgbClr val="006298"/>
                </a:solidFill>
                <a:latin typeface="Open Sans"/>
                <a:ea typeface="Open Sans"/>
                <a:cs typeface="Open Sans"/>
                <a:sym typeface="Open Sans"/>
              </a:defRPr>
            </a:lvl1pPr>
            <a:lvl2pPr indent="-342900" lvl="1" marL="9144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indent="-314325" lvl="3" marL="18288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indent="-314325" lvl="4" marL="22860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40" name="Google Shape;40;p62"/>
          <p:cNvPicPr preferRelativeResize="0"/>
          <p:nvPr/>
        </p:nvPicPr>
        <p:blipFill rotWithShape="1">
          <a:blip r:embed="rId2">
            <a:alphaModFix/>
          </a:blip>
          <a:srcRect b="0" l="0" r="0" t="0"/>
          <a:stretch/>
        </p:blipFill>
        <p:spPr>
          <a:xfrm>
            <a:off x="256942" y="6364574"/>
            <a:ext cx="1301189" cy="291532"/>
          </a:xfrm>
          <a:prstGeom prst="rect">
            <a:avLst/>
          </a:prstGeom>
          <a:noFill/>
          <a:ln>
            <a:noFill/>
          </a:ln>
        </p:spPr>
      </p:pic>
      <p:sp>
        <p:nvSpPr>
          <p:cNvPr id="41" name="Google Shape;41;p62"/>
          <p:cNvSpPr txBox="1"/>
          <p:nvPr/>
        </p:nvSpPr>
        <p:spPr>
          <a:xfrm>
            <a:off x="-872836" y="2348346"/>
            <a:ext cx="748145" cy="405246"/>
          </a:xfrm>
          <a:prstGeom prst="rect">
            <a:avLst/>
          </a:prstGeom>
          <a:noFill/>
          <a:ln>
            <a:noFill/>
          </a:ln>
          <a:effectLst>
            <a:outerShdw rotWithShape="0" algn="t" dir="5400000" dist="12700">
              <a:schemeClr val="dk1"/>
            </a:outerShdw>
          </a:effectLst>
        </p:spPr>
        <p:txBody>
          <a:bodyPr anchorCtr="0" anchor="b" bIns="45700" lIns="0" spcFirstLastPara="1" rIns="0" wrap="square" tIns="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rgbClr val="004978"/>
              </a:solidFill>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_2" showMasterSp="0">
  <p:cSld name="Title and Content_2">
    <p:spTree>
      <p:nvGrpSpPr>
        <p:cNvPr id="42" name="Shape 42"/>
        <p:cNvGrpSpPr/>
        <p:nvPr/>
      </p:nvGrpSpPr>
      <p:grpSpPr>
        <a:xfrm>
          <a:off x="0" y="0"/>
          <a:ext cx="0" cy="0"/>
          <a:chOff x="0" y="0"/>
          <a:chExt cx="0" cy="0"/>
        </a:xfrm>
      </p:grpSpPr>
      <p:pic>
        <p:nvPicPr>
          <p:cNvPr id="43" name="Google Shape;43;p63"/>
          <p:cNvPicPr preferRelativeResize="0"/>
          <p:nvPr/>
        </p:nvPicPr>
        <p:blipFill rotWithShape="1">
          <a:blip r:embed="rId2">
            <a:alphaModFix/>
          </a:blip>
          <a:srcRect b="0" l="0" r="0" t="0"/>
          <a:stretch/>
        </p:blipFill>
        <p:spPr>
          <a:xfrm>
            <a:off x="7921504" y="225746"/>
            <a:ext cx="1048916" cy="316515"/>
          </a:xfrm>
          <a:prstGeom prst="rect">
            <a:avLst/>
          </a:prstGeom>
          <a:noFill/>
          <a:ln>
            <a:noFill/>
          </a:ln>
        </p:spPr>
      </p:pic>
      <p:sp>
        <p:nvSpPr>
          <p:cNvPr id="44" name="Google Shape;44;p63"/>
          <p:cNvSpPr txBox="1"/>
          <p:nvPr>
            <p:ph idx="12" type="sldNum"/>
          </p:nvPr>
        </p:nvSpPr>
        <p:spPr>
          <a:xfrm>
            <a:off x="6803231" y="6327776"/>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45" name="Google Shape;45;p63"/>
          <p:cNvSpPr txBox="1"/>
          <p:nvPr>
            <p:ph idx="1" type="body"/>
          </p:nvPr>
        </p:nvSpPr>
        <p:spPr>
          <a:xfrm>
            <a:off x="557682" y="2202774"/>
            <a:ext cx="3813351" cy="3953578"/>
          </a:xfrm>
          <a:prstGeom prst="rect">
            <a:avLst/>
          </a:prstGeom>
          <a:noFill/>
          <a:ln>
            <a:noFill/>
          </a:ln>
        </p:spPr>
        <p:txBody>
          <a:bodyPr anchorCtr="0" anchor="t" bIns="0" lIns="0" spcFirstLastPara="1" rIns="0" wrap="square" tIns="0">
            <a:normAutofit/>
          </a:bodyPr>
          <a:lstStyle>
            <a:lvl1pPr indent="-330200" lvl="0" marL="457200" algn="l">
              <a:lnSpc>
                <a:spcPct val="90000"/>
              </a:lnSpc>
              <a:spcBef>
                <a:spcPts val="750"/>
              </a:spcBef>
              <a:spcAft>
                <a:spcPts val="0"/>
              </a:spcAft>
              <a:buClr>
                <a:schemeClr val="dk1"/>
              </a:buClr>
              <a:buSzPts val="1600"/>
              <a:buChar char="•"/>
              <a:defRPr sz="1600"/>
            </a:lvl1pPr>
            <a:lvl2pPr indent="-330200" lvl="1" marL="914400" algn="l">
              <a:lnSpc>
                <a:spcPct val="90000"/>
              </a:lnSpc>
              <a:spcBef>
                <a:spcPts val="375"/>
              </a:spcBef>
              <a:spcAft>
                <a:spcPts val="0"/>
              </a:spcAft>
              <a:buClr>
                <a:schemeClr val="dk1"/>
              </a:buClr>
              <a:buSzPts val="1600"/>
              <a:buFont typeface="Open Sans"/>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3"/>
          <p:cNvSpPr txBox="1"/>
          <p:nvPr>
            <p:ph idx="2" type="body"/>
          </p:nvPr>
        </p:nvSpPr>
        <p:spPr>
          <a:xfrm>
            <a:off x="557683" y="413952"/>
            <a:ext cx="8033657" cy="9068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50"/>
              </a:spcBef>
              <a:spcAft>
                <a:spcPts val="0"/>
              </a:spcAft>
              <a:buClr>
                <a:srgbClr val="006298"/>
              </a:buClr>
              <a:buSzPts val="2400"/>
              <a:buNone/>
              <a:defRPr b="0" i="0" sz="2400">
                <a:solidFill>
                  <a:srgbClr val="006298"/>
                </a:solidFill>
                <a:latin typeface="Open Sans"/>
                <a:ea typeface="Open Sans"/>
                <a:cs typeface="Open Sans"/>
                <a:sym typeface="Open Sans"/>
              </a:defRPr>
            </a:lvl1pPr>
            <a:lvl2pPr indent="-342900" lvl="1" marL="9144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indent="-314325" lvl="3" marL="18288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indent="-314325" lvl="4" marL="22860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7" name="Google Shape;47;p63"/>
          <p:cNvSpPr txBox="1"/>
          <p:nvPr>
            <p:ph idx="3" type="body"/>
          </p:nvPr>
        </p:nvSpPr>
        <p:spPr>
          <a:xfrm>
            <a:off x="4777988" y="2202774"/>
            <a:ext cx="3813351" cy="3953578"/>
          </a:xfrm>
          <a:prstGeom prst="rect">
            <a:avLst/>
          </a:prstGeom>
          <a:noFill/>
          <a:ln>
            <a:noFill/>
          </a:ln>
        </p:spPr>
        <p:txBody>
          <a:bodyPr anchorCtr="0" anchor="t" bIns="0" lIns="0" spcFirstLastPara="1" rIns="0" wrap="square" tIns="0">
            <a:normAutofit/>
          </a:bodyPr>
          <a:lstStyle>
            <a:lvl1pPr indent="-330200" lvl="0" marL="457200" algn="l">
              <a:lnSpc>
                <a:spcPct val="90000"/>
              </a:lnSpc>
              <a:spcBef>
                <a:spcPts val="750"/>
              </a:spcBef>
              <a:spcAft>
                <a:spcPts val="0"/>
              </a:spcAft>
              <a:buClr>
                <a:schemeClr val="dk1"/>
              </a:buClr>
              <a:buSzPts val="1600"/>
              <a:buChar char="•"/>
              <a:defRPr sz="1600"/>
            </a:lvl1pPr>
            <a:lvl2pPr indent="-330200" lvl="1" marL="914400" algn="l">
              <a:lnSpc>
                <a:spcPct val="90000"/>
              </a:lnSpc>
              <a:spcBef>
                <a:spcPts val="375"/>
              </a:spcBef>
              <a:spcAft>
                <a:spcPts val="0"/>
              </a:spcAft>
              <a:buClr>
                <a:schemeClr val="dk1"/>
              </a:buClr>
              <a:buSzPts val="1600"/>
              <a:buFont typeface="Open Sans"/>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63"/>
          <p:cNvSpPr txBox="1"/>
          <p:nvPr>
            <p:ph idx="4" type="body"/>
          </p:nvPr>
        </p:nvSpPr>
        <p:spPr>
          <a:xfrm>
            <a:off x="557682" y="1609792"/>
            <a:ext cx="3813351" cy="461665"/>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spAutoFit/>
          </a:bodyPr>
          <a:lstStyle>
            <a:lvl1pPr indent="-228600" lvl="0" marL="457200" algn="ctr">
              <a:lnSpc>
                <a:spcPct val="100000"/>
              </a:lnSpc>
              <a:spcBef>
                <a:spcPts val="0"/>
              </a:spcBef>
              <a:spcAft>
                <a:spcPts val="0"/>
              </a:spcAft>
              <a:buClr>
                <a:schemeClr val="dk1"/>
              </a:buClr>
              <a:buSzPts val="1800"/>
              <a:buNone/>
              <a:defRPr b="1" sz="1800">
                <a:solidFill>
                  <a:schemeClr val="dk1"/>
                </a:solidFill>
              </a:defRPr>
            </a:lvl1pPr>
            <a:lvl2pPr indent="-342900" lvl="1" marL="914400" algn="l">
              <a:lnSpc>
                <a:spcPct val="90000"/>
              </a:lnSpc>
              <a:spcBef>
                <a:spcPts val="375"/>
              </a:spcBef>
              <a:spcAft>
                <a:spcPts val="0"/>
              </a:spcAft>
              <a:buClr>
                <a:schemeClr val="dk1"/>
              </a:buClr>
              <a:buSzPts val="1800"/>
              <a:buChar char="•"/>
              <a:defRPr>
                <a:solidFill>
                  <a:schemeClr val="dk1"/>
                </a:solidFill>
              </a:defRPr>
            </a:lvl2pPr>
            <a:lvl3pPr indent="-323850" lvl="2" marL="1371600" algn="l">
              <a:lnSpc>
                <a:spcPct val="90000"/>
              </a:lnSpc>
              <a:spcBef>
                <a:spcPts val="375"/>
              </a:spcBef>
              <a:spcAft>
                <a:spcPts val="0"/>
              </a:spcAft>
              <a:buClr>
                <a:schemeClr val="dk1"/>
              </a:buClr>
              <a:buSzPts val="1500"/>
              <a:buChar char="•"/>
              <a:defRPr>
                <a:solidFill>
                  <a:schemeClr val="dk1"/>
                </a:solidFill>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9" name="Google Shape;49;p63"/>
          <p:cNvSpPr txBox="1"/>
          <p:nvPr>
            <p:ph idx="5" type="body"/>
          </p:nvPr>
        </p:nvSpPr>
        <p:spPr>
          <a:xfrm>
            <a:off x="4777988" y="1609792"/>
            <a:ext cx="3813351" cy="461665"/>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spAutoFit/>
          </a:bodyPr>
          <a:lstStyle>
            <a:lvl1pPr indent="-228600" lvl="0" marL="457200" algn="ctr">
              <a:lnSpc>
                <a:spcPct val="100000"/>
              </a:lnSpc>
              <a:spcBef>
                <a:spcPts val="0"/>
              </a:spcBef>
              <a:spcAft>
                <a:spcPts val="0"/>
              </a:spcAft>
              <a:buClr>
                <a:schemeClr val="dk1"/>
              </a:buClr>
              <a:buSzPts val="1800"/>
              <a:buNone/>
              <a:defRPr b="1" sz="1800">
                <a:solidFill>
                  <a:schemeClr val="dk1"/>
                </a:solidFill>
              </a:defRPr>
            </a:lvl1pPr>
            <a:lvl2pPr indent="-342900" lvl="1" marL="914400" algn="l">
              <a:lnSpc>
                <a:spcPct val="90000"/>
              </a:lnSpc>
              <a:spcBef>
                <a:spcPts val="375"/>
              </a:spcBef>
              <a:spcAft>
                <a:spcPts val="0"/>
              </a:spcAft>
              <a:buClr>
                <a:schemeClr val="dk1"/>
              </a:buClr>
              <a:buSzPts val="1800"/>
              <a:buChar char="•"/>
              <a:defRPr>
                <a:solidFill>
                  <a:schemeClr val="dk1"/>
                </a:solidFill>
              </a:defRPr>
            </a:lvl2pPr>
            <a:lvl3pPr indent="-323850" lvl="2" marL="1371600" algn="l">
              <a:lnSpc>
                <a:spcPct val="90000"/>
              </a:lnSpc>
              <a:spcBef>
                <a:spcPts val="375"/>
              </a:spcBef>
              <a:spcAft>
                <a:spcPts val="0"/>
              </a:spcAft>
              <a:buClr>
                <a:schemeClr val="dk1"/>
              </a:buClr>
              <a:buSzPts val="1500"/>
              <a:buChar char="•"/>
              <a:defRPr>
                <a:solidFill>
                  <a:schemeClr val="dk1"/>
                </a:solidFill>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50" name="Google Shape;50;p63"/>
          <p:cNvPicPr preferRelativeResize="0"/>
          <p:nvPr/>
        </p:nvPicPr>
        <p:blipFill rotWithShape="1">
          <a:blip r:embed="rId3">
            <a:alphaModFix/>
          </a:blip>
          <a:srcRect b="0" l="0" r="0" t="0"/>
          <a:stretch/>
        </p:blipFill>
        <p:spPr>
          <a:xfrm>
            <a:off x="256942" y="6364574"/>
            <a:ext cx="1301189" cy="291532"/>
          </a:xfrm>
          <a:prstGeom prst="rect">
            <a:avLst/>
          </a:prstGeom>
          <a:noFill/>
          <a:ln>
            <a:noFill/>
          </a:ln>
        </p:spPr>
      </p:pic>
    </p:spTree>
  </p:cSld>
  <p:clrMapOvr>
    <a:masterClrMapping/>
  </p:clrMapOvr>
  <p:extLst>
    <p:ext uri="{DCECCB84-F9BA-43D5-87BE-67443E8EF086}">
      <p15:sldGuideLst>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_2" showMasterSp="0">
  <p:cSld name="1_Title and Content_2">
    <p:spTree>
      <p:nvGrpSpPr>
        <p:cNvPr id="51" name="Shape 51"/>
        <p:cNvGrpSpPr/>
        <p:nvPr/>
      </p:nvGrpSpPr>
      <p:grpSpPr>
        <a:xfrm>
          <a:off x="0" y="0"/>
          <a:ext cx="0" cy="0"/>
          <a:chOff x="0" y="0"/>
          <a:chExt cx="0" cy="0"/>
        </a:xfrm>
      </p:grpSpPr>
      <p:pic>
        <p:nvPicPr>
          <p:cNvPr id="52" name="Google Shape;52;p64"/>
          <p:cNvPicPr preferRelativeResize="0"/>
          <p:nvPr/>
        </p:nvPicPr>
        <p:blipFill rotWithShape="1">
          <a:blip r:embed="rId2">
            <a:alphaModFix/>
          </a:blip>
          <a:srcRect b="0" l="0" r="0" t="0"/>
          <a:stretch/>
        </p:blipFill>
        <p:spPr>
          <a:xfrm>
            <a:off x="7921504" y="225746"/>
            <a:ext cx="1048916" cy="316515"/>
          </a:xfrm>
          <a:prstGeom prst="rect">
            <a:avLst/>
          </a:prstGeom>
          <a:noFill/>
          <a:ln>
            <a:noFill/>
          </a:ln>
        </p:spPr>
      </p:pic>
      <p:sp>
        <p:nvSpPr>
          <p:cNvPr id="53" name="Google Shape;53;p64"/>
          <p:cNvSpPr txBox="1"/>
          <p:nvPr>
            <p:ph idx="12" type="sldNum"/>
          </p:nvPr>
        </p:nvSpPr>
        <p:spPr>
          <a:xfrm>
            <a:off x="6803231" y="6327776"/>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
        <p:nvSpPr>
          <p:cNvPr id="54" name="Google Shape;54;p64"/>
          <p:cNvSpPr txBox="1"/>
          <p:nvPr>
            <p:ph idx="1" type="body"/>
          </p:nvPr>
        </p:nvSpPr>
        <p:spPr>
          <a:xfrm>
            <a:off x="557682" y="2202774"/>
            <a:ext cx="2475302" cy="3953578"/>
          </a:xfrm>
          <a:prstGeom prst="rect">
            <a:avLst/>
          </a:prstGeom>
          <a:noFill/>
          <a:ln>
            <a:noFill/>
          </a:ln>
        </p:spPr>
        <p:txBody>
          <a:bodyPr anchorCtr="0" anchor="t" bIns="0" lIns="0" spcFirstLastPara="1" rIns="0" wrap="square" tIns="0">
            <a:normAutofit/>
          </a:bodyPr>
          <a:lstStyle>
            <a:lvl1pPr indent="-330200" lvl="0" marL="457200" algn="l">
              <a:lnSpc>
                <a:spcPct val="90000"/>
              </a:lnSpc>
              <a:spcBef>
                <a:spcPts val="750"/>
              </a:spcBef>
              <a:spcAft>
                <a:spcPts val="0"/>
              </a:spcAft>
              <a:buClr>
                <a:schemeClr val="dk1"/>
              </a:buClr>
              <a:buSzPts val="1600"/>
              <a:buChar char="•"/>
              <a:defRPr sz="1600"/>
            </a:lvl1pPr>
            <a:lvl2pPr indent="-330200" lvl="1" marL="914400" algn="l">
              <a:lnSpc>
                <a:spcPct val="90000"/>
              </a:lnSpc>
              <a:spcBef>
                <a:spcPts val="375"/>
              </a:spcBef>
              <a:spcAft>
                <a:spcPts val="0"/>
              </a:spcAft>
              <a:buClr>
                <a:schemeClr val="dk1"/>
              </a:buClr>
              <a:buSzPts val="1600"/>
              <a:buFont typeface="Open Sans"/>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64"/>
          <p:cNvSpPr txBox="1"/>
          <p:nvPr>
            <p:ph idx="2" type="body"/>
          </p:nvPr>
        </p:nvSpPr>
        <p:spPr>
          <a:xfrm>
            <a:off x="555172" y="413952"/>
            <a:ext cx="8033657" cy="90684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750"/>
              </a:spcBef>
              <a:spcAft>
                <a:spcPts val="0"/>
              </a:spcAft>
              <a:buClr>
                <a:srgbClr val="006298"/>
              </a:buClr>
              <a:buSzPts val="2400"/>
              <a:buNone/>
              <a:defRPr b="0" i="0" sz="2400">
                <a:solidFill>
                  <a:srgbClr val="006298"/>
                </a:solidFill>
                <a:latin typeface="Open Sans"/>
                <a:ea typeface="Open Sans"/>
                <a:cs typeface="Open Sans"/>
                <a:sym typeface="Open Sans"/>
              </a:defRPr>
            </a:lvl1pPr>
            <a:lvl2pPr indent="-342900" lvl="1" marL="914400" algn="l">
              <a:lnSpc>
                <a:spcPct val="90000"/>
              </a:lnSpc>
              <a:spcBef>
                <a:spcPts val="375"/>
              </a:spcBef>
              <a:spcAft>
                <a:spcPts val="0"/>
              </a:spcAft>
              <a:buClr>
                <a:schemeClr val="lt1"/>
              </a:buClr>
              <a:buSzPts val="1800"/>
              <a:buChar char="•"/>
              <a:defRPr>
                <a:solidFill>
                  <a:schemeClr val="lt1"/>
                </a:solidFill>
                <a:latin typeface="Arial"/>
                <a:ea typeface="Arial"/>
                <a:cs typeface="Arial"/>
                <a:sym typeface="Arial"/>
              </a:defRPr>
            </a:lvl2pPr>
            <a:lvl3pPr indent="-323850" lvl="2" marL="1371600" algn="l">
              <a:lnSpc>
                <a:spcPct val="90000"/>
              </a:lnSpc>
              <a:spcBef>
                <a:spcPts val="375"/>
              </a:spcBef>
              <a:spcAft>
                <a:spcPts val="0"/>
              </a:spcAft>
              <a:buClr>
                <a:schemeClr val="lt1"/>
              </a:buClr>
              <a:buSzPts val="1500"/>
              <a:buChar char="•"/>
              <a:defRPr>
                <a:solidFill>
                  <a:schemeClr val="lt1"/>
                </a:solidFill>
                <a:latin typeface="Arial"/>
                <a:ea typeface="Arial"/>
                <a:cs typeface="Arial"/>
                <a:sym typeface="Arial"/>
              </a:defRPr>
            </a:lvl3pPr>
            <a:lvl4pPr indent="-314325" lvl="3" marL="18288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4pPr>
            <a:lvl5pPr indent="-314325" lvl="4" marL="2286000" algn="l">
              <a:lnSpc>
                <a:spcPct val="90000"/>
              </a:lnSpc>
              <a:spcBef>
                <a:spcPts val="375"/>
              </a:spcBef>
              <a:spcAft>
                <a:spcPts val="0"/>
              </a:spcAft>
              <a:buClr>
                <a:schemeClr val="lt1"/>
              </a:buClr>
              <a:buSzPts val="1350"/>
              <a:buChar char="•"/>
              <a:defRPr>
                <a:solidFill>
                  <a:schemeClr val="lt1"/>
                </a:solidFill>
                <a:latin typeface="Arial"/>
                <a:ea typeface="Arial"/>
                <a:cs typeface="Arial"/>
                <a:sym typeface="Arial"/>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6" name="Google Shape;56;p64"/>
          <p:cNvSpPr txBox="1"/>
          <p:nvPr>
            <p:ph idx="3" type="body"/>
          </p:nvPr>
        </p:nvSpPr>
        <p:spPr>
          <a:xfrm>
            <a:off x="3334349" y="2202774"/>
            <a:ext cx="2475302" cy="3953578"/>
          </a:xfrm>
          <a:prstGeom prst="rect">
            <a:avLst/>
          </a:prstGeom>
          <a:noFill/>
          <a:ln>
            <a:noFill/>
          </a:ln>
        </p:spPr>
        <p:txBody>
          <a:bodyPr anchorCtr="0" anchor="t" bIns="0" lIns="0" spcFirstLastPara="1" rIns="0" wrap="square" tIns="0">
            <a:normAutofit/>
          </a:bodyPr>
          <a:lstStyle>
            <a:lvl1pPr indent="-330200" lvl="0" marL="457200" algn="l">
              <a:lnSpc>
                <a:spcPct val="90000"/>
              </a:lnSpc>
              <a:spcBef>
                <a:spcPts val="750"/>
              </a:spcBef>
              <a:spcAft>
                <a:spcPts val="0"/>
              </a:spcAft>
              <a:buClr>
                <a:schemeClr val="dk1"/>
              </a:buClr>
              <a:buSzPts val="1600"/>
              <a:buChar char="•"/>
              <a:defRPr sz="1600"/>
            </a:lvl1pPr>
            <a:lvl2pPr indent="-330200" lvl="1" marL="914400" algn="l">
              <a:lnSpc>
                <a:spcPct val="90000"/>
              </a:lnSpc>
              <a:spcBef>
                <a:spcPts val="375"/>
              </a:spcBef>
              <a:spcAft>
                <a:spcPts val="0"/>
              </a:spcAft>
              <a:buClr>
                <a:schemeClr val="dk1"/>
              </a:buClr>
              <a:buSzPts val="1600"/>
              <a:buFont typeface="Open Sans"/>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7" name="Google Shape;57;p64"/>
          <p:cNvSpPr txBox="1"/>
          <p:nvPr>
            <p:ph idx="4" type="body"/>
          </p:nvPr>
        </p:nvSpPr>
        <p:spPr>
          <a:xfrm>
            <a:off x="6116038" y="2202774"/>
            <a:ext cx="2475302" cy="3953578"/>
          </a:xfrm>
          <a:prstGeom prst="rect">
            <a:avLst/>
          </a:prstGeom>
          <a:noFill/>
          <a:ln>
            <a:noFill/>
          </a:ln>
        </p:spPr>
        <p:txBody>
          <a:bodyPr anchorCtr="0" anchor="t" bIns="0" lIns="0" spcFirstLastPara="1" rIns="0" wrap="square" tIns="0">
            <a:normAutofit/>
          </a:bodyPr>
          <a:lstStyle>
            <a:lvl1pPr indent="-330200" lvl="0" marL="457200" algn="l">
              <a:lnSpc>
                <a:spcPct val="90000"/>
              </a:lnSpc>
              <a:spcBef>
                <a:spcPts val="750"/>
              </a:spcBef>
              <a:spcAft>
                <a:spcPts val="0"/>
              </a:spcAft>
              <a:buClr>
                <a:schemeClr val="dk1"/>
              </a:buClr>
              <a:buSzPts val="1600"/>
              <a:buChar char="•"/>
              <a:defRPr sz="1600"/>
            </a:lvl1pPr>
            <a:lvl2pPr indent="-330200" lvl="1" marL="914400" algn="l">
              <a:lnSpc>
                <a:spcPct val="90000"/>
              </a:lnSpc>
              <a:spcBef>
                <a:spcPts val="375"/>
              </a:spcBef>
              <a:spcAft>
                <a:spcPts val="0"/>
              </a:spcAft>
              <a:buClr>
                <a:schemeClr val="dk1"/>
              </a:buClr>
              <a:buSzPts val="1600"/>
              <a:buFont typeface="Open Sans"/>
              <a:buChar char="‒"/>
              <a:defRPr sz="1600"/>
            </a:lvl2pPr>
            <a:lvl3pPr indent="-330200" lvl="2" marL="1371600" algn="l">
              <a:lnSpc>
                <a:spcPct val="90000"/>
              </a:lnSpc>
              <a:spcBef>
                <a:spcPts val="375"/>
              </a:spcBef>
              <a:spcAft>
                <a:spcPts val="0"/>
              </a:spcAft>
              <a:buClr>
                <a:schemeClr val="dk1"/>
              </a:buClr>
              <a:buSzPts val="1600"/>
              <a:buChar char="•"/>
              <a:defRPr sz="1600"/>
            </a:lvl3pPr>
            <a:lvl4pPr indent="-330200" lvl="3" marL="1828800" algn="l">
              <a:lnSpc>
                <a:spcPct val="90000"/>
              </a:lnSpc>
              <a:spcBef>
                <a:spcPts val="375"/>
              </a:spcBef>
              <a:spcAft>
                <a:spcPts val="0"/>
              </a:spcAft>
              <a:buClr>
                <a:schemeClr val="dk1"/>
              </a:buClr>
              <a:buSzPts val="1600"/>
              <a:buChar char="•"/>
              <a:defRPr sz="1600"/>
            </a:lvl4pPr>
            <a:lvl5pPr indent="-330200" lvl="4" marL="2286000" algn="l">
              <a:lnSpc>
                <a:spcPct val="90000"/>
              </a:lnSpc>
              <a:spcBef>
                <a:spcPts val="375"/>
              </a:spcBef>
              <a:spcAft>
                <a:spcPts val="0"/>
              </a:spcAft>
              <a:buClr>
                <a:schemeClr val="dk1"/>
              </a:buClr>
              <a:buSzPts val="1600"/>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8" name="Google Shape;58;p64"/>
          <p:cNvSpPr txBox="1"/>
          <p:nvPr>
            <p:ph idx="5" type="body"/>
          </p:nvPr>
        </p:nvSpPr>
        <p:spPr>
          <a:xfrm>
            <a:off x="557682" y="1609792"/>
            <a:ext cx="2475302" cy="461665"/>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spAutoFit/>
          </a:bodyPr>
          <a:lstStyle>
            <a:lvl1pPr indent="-228600" lvl="0" marL="457200" algn="ctr">
              <a:lnSpc>
                <a:spcPct val="100000"/>
              </a:lnSpc>
              <a:spcBef>
                <a:spcPts val="0"/>
              </a:spcBef>
              <a:spcAft>
                <a:spcPts val="0"/>
              </a:spcAft>
              <a:buClr>
                <a:schemeClr val="dk1"/>
              </a:buClr>
              <a:buSzPts val="1800"/>
              <a:buNone/>
              <a:defRPr b="1" sz="1800">
                <a:solidFill>
                  <a:schemeClr val="dk1"/>
                </a:solidFill>
              </a:defRPr>
            </a:lvl1pPr>
            <a:lvl2pPr indent="-342900" lvl="1" marL="914400" algn="l">
              <a:lnSpc>
                <a:spcPct val="90000"/>
              </a:lnSpc>
              <a:spcBef>
                <a:spcPts val="375"/>
              </a:spcBef>
              <a:spcAft>
                <a:spcPts val="0"/>
              </a:spcAft>
              <a:buClr>
                <a:schemeClr val="dk1"/>
              </a:buClr>
              <a:buSzPts val="1800"/>
              <a:buChar char="•"/>
              <a:defRPr>
                <a:solidFill>
                  <a:schemeClr val="dk1"/>
                </a:solidFill>
              </a:defRPr>
            </a:lvl2pPr>
            <a:lvl3pPr indent="-323850" lvl="2" marL="1371600" algn="l">
              <a:lnSpc>
                <a:spcPct val="90000"/>
              </a:lnSpc>
              <a:spcBef>
                <a:spcPts val="375"/>
              </a:spcBef>
              <a:spcAft>
                <a:spcPts val="0"/>
              </a:spcAft>
              <a:buClr>
                <a:schemeClr val="dk1"/>
              </a:buClr>
              <a:buSzPts val="1500"/>
              <a:buChar char="•"/>
              <a:defRPr>
                <a:solidFill>
                  <a:schemeClr val="dk1"/>
                </a:solidFill>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9" name="Google Shape;59;p64"/>
          <p:cNvSpPr txBox="1"/>
          <p:nvPr>
            <p:ph idx="6" type="body"/>
          </p:nvPr>
        </p:nvSpPr>
        <p:spPr>
          <a:xfrm>
            <a:off x="3334349" y="1609792"/>
            <a:ext cx="2475302" cy="461665"/>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spAutoFit/>
          </a:bodyPr>
          <a:lstStyle>
            <a:lvl1pPr indent="-228600" lvl="0" marL="457200" algn="ctr">
              <a:lnSpc>
                <a:spcPct val="100000"/>
              </a:lnSpc>
              <a:spcBef>
                <a:spcPts val="0"/>
              </a:spcBef>
              <a:spcAft>
                <a:spcPts val="0"/>
              </a:spcAft>
              <a:buClr>
                <a:schemeClr val="dk1"/>
              </a:buClr>
              <a:buSzPts val="1800"/>
              <a:buNone/>
              <a:defRPr b="1" sz="1800">
                <a:solidFill>
                  <a:schemeClr val="dk1"/>
                </a:solidFill>
              </a:defRPr>
            </a:lvl1pPr>
            <a:lvl2pPr indent="-342900" lvl="1" marL="914400" algn="l">
              <a:lnSpc>
                <a:spcPct val="90000"/>
              </a:lnSpc>
              <a:spcBef>
                <a:spcPts val="375"/>
              </a:spcBef>
              <a:spcAft>
                <a:spcPts val="0"/>
              </a:spcAft>
              <a:buClr>
                <a:schemeClr val="dk1"/>
              </a:buClr>
              <a:buSzPts val="1800"/>
              <a:buChar char="•"/>
              <a:defRPr>
                <a:solidFill>
                  <a:schemeClr val="dk1"/>
                </a:solidFill>
              </a:defRPr>
            </a:lvl2pPr>
            <a:lvl3pPr indent="-323850" lvl="2" marL="1371600" algn="l">
              <a:lnSpc>
                <a:spcPct val="90000"/>
              </a:lnSpc>
              <a:spcBef>
                <a:spcPts val="375"/>
              </a:spcBef>
              <a:spcAft>
                <a:spcPts val="0"/>
              </a:spcAft>
              <a:buClr>
                <a:schemeClr val="dk1"/>
              </a:buClr>
              <a:buSzPts val="1500"/>
              <a:buChar char="•"/>
              <a:defRPr>
                <a:solidFill>
                  <a:schemeClr val="dk1"/>
                </a:solidFill>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64"/>
          <p:cNvSpPr txBox="1"/>
          <p:nvPr>
            <p:ph idx="7" type="body"/>
          </p:nvPr>
        </p:nvSpPr>
        <p:spPr>
          <a:xfrm>
            <a:off x="6109465" y="1609792"/>
            <a:ext cx="2475302" cy="461665"/>
          </a:xfrm>
          <a:prstGeom prst="rect">
            <a:avLst/>
          </a:prstGeom>
          <a:solidFill>
            <a:schemeClr val="lt1"/>
          </a:solidFill>
          <a:ln>
            <a:noFill/>
          </a:ln>
          <a:effectLst>
            <a:outerShdw rotWithShape="0" algn="t" dir="5400000" dist="12700">
              <a:srgbClr val="000000"/>
            </a:outerShdw>
          </a:effectLst>
        </p:spPr>
        <p:txBody>
          <a:bodyPr anchorCtr="0" anchor="b" bIns="91425" lIns="0" spcFirstLastPara="1" rIns="0" wrap="square" tIns="91425">
            <a:spAutoFit/>
          </a:bodyPr>
          <a:lstStyle>
            <a:lvl1pPr indent="-228600" lvl="0" marL="457200" algn="ctr">
              <a:lnSpc>
                <a:spcPct val="100000"/>
              </a:lnSpc>
              <a:spcBef>
                <a:spcPts val="0"/>
              </a:spcBef>
              <a:spcAft>
                <a:spcPts val="0"/>
              </a:spcAft>
              <a:buClr>
                <a:schemeClr val="dk1"/>
              </a:buClr>
              <a:buSzPts val="1800"/>
              <a:buNone/>
              <a:defRPr b="1" sz="1800">
                <a:solidFill>
                  <a:schemeClr val="dk1"/>
                </a:solidFill>
              </a:defRPr>
            </a:lvl1pPr>
            <a:lvl2pPr indent="-342900" lvl="1" marL="914400" algn="l">
              <a:lnSpc>
                <a:spcPct val="90000"/>
              </a:lnSpc>
              <a:spcBef>
                <a:spcPts val="375"/>
              </a:spcBef>
              <a:spcAft>
                <a:spcPts val="0"/>
              </a:spcAft>
              <a:buClr>
                <a:schemeClr val="dk1"/>
              </a:buClr>
              <a:buSzPts val="1800"/>
              <a:buChar char="•"/>
              <a:defRPr>
                <a:solidFill>
                  <a:schemeClr val="dk1"/>
                </a:solidFill>
              </a:defRPr>
            </a:lvl2pPr>
            <a:lvl3pPr indent="-323850" lvl="2" marL="1371600" algn="l">
              <a:lnSpc>
                <a:spcPct val="90000"/>
              </a:lnSpc>
              <a:spcBef>
                <a:spcPts val="375"/>
              </a:spcBef>
              <a:spcAft>
                <a:spcPts val="0"/>
              </a:spcAft>
              <a:buClr>
                <a:schemeClr val="dk1"/>
              </a:buClr>
              <a:buSzPts val="1500"/>
              <a:buChar char="•"/>
              <a:defRPr>
                <a:solidFill>
                  <a:schemeClr val="dk1"/>
                </a:solidFill>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1" name="Google Shape;61;p64"/>
          <p:cNvPicPr preferRelativeResize="0"/>
          <p:nvPr/>
        </p:nvPicPr>
        <p:blipFill rotWithShape="1">
          <a:blip r:embed="rId3">
            <a:alphaModFix/>
          </a:blip>
          <a:srcRect b="0" l="0" r="0" t="0"/>
          <a:stretch/>
        </p:blipFill>
        <p:spPr>
          <a:xfrm>
            <a:off x="256942" y="6364574"/>
            <a:ext cx="1301189" cy="291532"/>
          </a:xfrm>
          <a:prstGeom prst="rect">
            <a:avLst/>
          </a:prstGeom>
          <a:noFill/>
          <a:ln>
            <a:noFill/>
          </a:ln>
        </p:spPr>
      </p:pic>
    </p:spTree>
  </p:cSld>
  <p:clrMapOvr>
    <a:masterClrMapping/>
  </p:clrMapOvr>
  <p:extLst>
    <p:ext uri="{DCECCB84-F9BA-43D5-87BE-67443E8EF086}">
      <p15:sldGuideLst>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showMasterSp="0">
  <p:cSld name="5_Custom Layout">
    <p:spTree>
      <p:nvGrpSpPr>
        <p:cNvPr id="62" name="Shape 62"/>
        <p:cNvGrpSpPr/>
        <p:nvPr/>
      </p:nvGrpSpPr>
      <p:grpSpPr>
        <a:xfrm>
          <a:off x="0" y="0"/>
          <a:ext cx="0" cy="0"/>
          <a:chOff x="0" y="0"/>
          <a:chExt cx="0" cy="0"/>
        </a:xfrm>
      </p:grpSpPr>
      <p:sp>
        <p:nvSpPr>
          <p:cNvPr id="63" name="Google Shape;63;p65"/>
          <p:cNvSpPr txBox="1"/>
          <p:nvPr>
            <p:ph idx="12" type="sldNum"/>
          </p:nvPr>
        </p:nvSpPr>
        <p:spPr>
          <a:xfrm>
            <a:off x="6803231" y="6327776"/>
            <a:ext cx="20574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4978"/>
              </a:buClr>
              <a:buSzPts val="2200"/>
              <a:buFont typeface="Times New Roman"/>
              <a:buNone/>
              <a:defRPr b="0" i="0" sz="2200" u="none" cap="none" strike="noStrike">
                <a:solidFill>
                  <a:srgbClr val="004978"/>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pic>
        <p:nvPicPr>
          <p:cNvPr id="64" name="Google Shape;64;p65"/>
          <p:cNvPicPr preferRelativeResize="0"/>
          <p:nvPr/>
        </p:nvPicPr>
        <p:blipFill rotWithShape="1">
          <a:blip r:embed="rId2">
            <a:alphaModFix/>
          </a:blip>
          <a:srcRect b="0" l="0" r="0" t="0"/>
          <a:stretch/>
        </p:blipFill>
        <p:spPr>
          <a:xfrm>
            <a:off x="256942" y="6364574"/>
            <a:ext cx="1301189" cy="2915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5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56"/>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lvl1pPr lvl="0" marR="0" rtl="0" algn="l">
              <a:lnSpc>
                <a:spcPct val="90000"/>
              </a:lnSpc>
              <a:spcBef>
                <a:spcPts val="0"/>
              </a:spcBef>
              <a:spcAft>
                <a:spcPts val="0"/>
              </a:spcAft>
              <a:buClr>
                <a:schemeClr val="dk1"/>
              </a:buClr>
              <a:buSzPts val="2600"/>
              <a:buFont typeface="Open Sans"/>
              <a:buNone/>
              <a:defRPr b="0" i="0" sz="26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56"/>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Open Sans"/>
                <a:ea typeface="Open Sans"/>
                <a:cs typeface="Open Sans"/>
                <a:sym typeface="Open Sans"/>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3" name="Google Shape;13;p56"/>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2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4F5FB"/>
        </a:solidFill>
      </p:bgPr>
    </p:bg>
    <p:spTree>
      <p:nvGrpSpPr>
        <p:cNvPr id="69" name="Shape 69"/>
        <p:cNvGrpSpPr/>
        <p:nvPr/>
      </p:nvGrpSpPr>
      <p:grpSpPr>
        <a:xfrm>
          <a:off x="0" y="0"/>
          <a:ext cx="0" cy="0"/>
          <a:chOff x="0" y="0"/>
          <a:chExt cx="0" cy="0"/>
        </a:xfrm>
      </p:grpSpPr>
      <p:sp>
        <p:nvSpPr>
          <p:cNvPr id="70" name="Google Shape;70;p1"/>
          <p:cNvSpPr/>
          <p:nvPr/>
        </p:nvSpPr>
        <p:spPr>
          <a:xfrm>
            <a:off x="35560" y="762000"/>
            <a:ext cx="8803640" cy="5105400"/>
          </a:xfrm>
          <a:prstGeom prst="verticalScroll">
            <a:avLst>
              <a:gd fmla="val 22935" name="adj"/>
            </a:avLst>
          </a:prstGeom>
          <a:solidFill>
            <a:srgbClr val="C7F2FF"/>
          </a:solidFill>
          <a:ln cap="flat" cmpd="sng" w="38100">
            <a:solidFill>
              <a:srgbClr val="006E9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200" u="none" cap="none" strike="noStrike">
              <a:solidFill>
                <a:schemeClr val="lt1"/>
              </a:solidFill>
              <a:latin typeface="Arial"/>
              <a:ea typeface="Arial"/>
              <a:cs typeface="Arial"/>
              <a:sym typeface="Arial"/>
            </a:endParaRPr>
          </a:p>
        </p:txBody>
      </p:sp>
      <p:sp>
        <p:nvSpPr>
          <p:cNvPr id="71" name="Google Shape;71;p1"/>
          <p:cNvSpPr txBox="1"/>
          <p:nvPr>
            <p:ph type="ctrTitle"/>
          </p:nvPr>
        </p:nvSpPr>
        <p:spPr>
          <a:xfrm>
            <a:off x="932180" y="762000"/>
            <a:ext cx="7010400" cy="3898900"/>
          </a:xfrm>
          <a:prstGeom prst="rect">
            <a:avLst/>
          </a:prstGeom>
          <a:noFill/>
          <a:ln>
            <a:noFill/>
          </a:ln>
        </p:spPr>
        <p:txBody>
          <a:bodyPr anchorCtr="0" anchor="b" bIns="0" lIns="0" spcFirstLastPara="1" rIns="0" wrap="square" tIns="0">
            <a:normAutofit fontScale="90000"/>
          </a:bodyPr>
          <a:lstStyle/>
          <a:p>
            <a:pPr indent="0" lvl="0" marL="0" rtl="0" algn="ctr">
              <a:lnSpc>
                <a:spcPct val="90000"/>
              </a:lnSpc>
              <a:spcBef>
                <a:spcPts val="0"/>
              </a:spcBef>
              <a:spcAft>
                <a:spcPts val="0"/>
              </a:spcAft>
              <a:buClr>
                <a:srgbClr val="002060"/>
              </a:buClr>
              <a:buSzPct val="100000"/>
              <a:buFont typeface="Arial"/>
              <a:buNone/>
            </a:pPr>
            <a:br>
              <a:rPr b="1" lang="en-US">
                <a:solidFill>
                  <a:srgbClr val="002060"/>
                </a:solidFill>
                <a:latin typeface="Arial"/>
                <a:ea typeface="Arial"/>
                <a:cs typeface="Arial"/>
                <a:sym typeface="Arial"/>
              </a:rPr>
            </a:br>
            <a:br>
              <a:rPr b="1" lang="en-US">
                <a:solidFill>
                  <a:srgbClr val="002060"/>
                </a:solidFill>
                <a:latin typeface="Arial"/>
                <a:ea typeface="Arial"/>
                <a:cs typeface="Arial"/>
                <a:sym typeface="Arial"/>
              </a:rPr>
            </a:br>
            <a:br>
              <a:rPr b="1" lang="en-US">
                <a:solidFill>
                  <a:srgbClr val="002060"/>
                </a:solidFill>
                <a:latin typeface="Arial"/>
                <a:ea typeface="Arial"/>
                <a:cs typeface="Arial"/>
                <a:sym typeface="Arial"/>
              </a:rPr>
            </a:br>
            <a:r>
              <a:rPr b="1" lang="en-US">
                <a:solidFill>
                  <a:srgbClr val="002060"/>
                </a:solidFill>
                <a:latin typeface="Arial"/>
                <a:ea typeface="Arial"/>
                <a:cs typeface="Arial"/>
                <a:sym typeface="Arial"/>
              </a:rPr>
              <a:t>           </a:t>
            </a:r>
            <a:r>
              <a:rPr b="1" lang="en-US" sz="6000">
                <a:solidFill>
                  <a:srgbClr val="002060"/>
                </a:solidFill>
                <a:latin typeface="Arial"/>
                <a:ea typeface="Arial"/>
                <a:cs typeface="Arial"/>
                <a:sym typeface="Arial"/>
              </a:rPr>
              <a:t>Session 7</a:t>
            </a:r>
            <a:br>
              <a:rPr lang="en-US">
                <a:solidFill>
                  <a:srgbClr val="002060"/>
                </a:solidFill>
              </a:rPr>
            </a:br>
            <a:br>
              <a:rPr lang="en-US"/>
            </a:br>
            <a:br>
              <a:rPr lang="en-US"/>
            </a:br>
            <a:r>
              <a:rPr b="1" lang="en-US" sz="7300">
                <a:latin typeface="Arial"/>
                <a:ea typeface="Arial"/>
                <a:cs typeface="Arial"/>
                <a:sym typeface="Arial"/>
              </a:rPr>
              <a:t>Project Quality Management</a:t>
            </a:r>
            <a:endParaRPr b="1">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 name="Shape 125"/>
        <p:cNvGrpSpPr/>
        <p:nvPr/>
      </p:nvGrpSpPr>
      <p:grpSpPr>
        <a:xfrm>
          <a:off x="0" y="0"/>
          <a:ext cx="0" cy="0"/>
          <a:chOff x="0" y="0"/>
          <a:chExt cx="0" cy="0"/>
        </a:xfrm>
      </p:grpSpPr>
      <p:sp>
        <p:nvSpPr>
          <p:cNvPr id="126" name="Google Shape;126;p10"/>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What Went Right?</a:t>
            </a:r>
            <a:endParaRPr/>
          </a:p>
        </p:txBody>
      </p:sp>
      <p:sp>
        <p:nvSpPr>
          <p:cNvPr id="127" name="Google Shape;127;p10"/>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Kanban uses five core properties</a:t>
            </a:r>
            <a:endParaRPr/>
          </a:p>
          <a:p>
            <a:pPr indent="-171450" lvl="1" marL="514350" rtl="0" algn="l">
              <a:lnSpc>
                <a:spcPct val="90000"/>
              </a:lnSpc>
              <a:spcBef>
                <a:spcPts val="375"/>
              </a:spcBef>
              <a:spcAft>
                <a:spcPts val="0"/>
              </a:spcAft>
              <a:buClr>
                <a:schemeClr val="dk1"/>
              </a:buClr>
              <a:buSzPts val="1800"/>
              <a:buChar char="•"/>
            </a:pPr>
            <a:r>
              <a:rPr lang="en-US"/>
              <a:t>Visual workflow</a:t>
            </a:r>
            <a:endParaRPr/>
          </a:p>
          <a:p>
            <a:pPr indent="-171450" lvl="1" marL="514350" rtl="0" algn="l">
              <a:lnSpc>
                <a:spcPct val="90000"/>
              </a:lnSpc>
              <a:spcBef>
                <a:spcPts val="375"/>
              </a:spcBef>
              <a:spcAft>
                <a:spcPts val="0"/>
              </a:spcAft>
              <a:buClr>
                <a:schemeClr val="dk1"/>
              </a:buClr>
              <a:buSzPts val="1800"/>
              <a:buChar char="•"/>
            </a:pPr>
            <a:r>
              <a:rPr lang="en-US"/>
              <a:t>Limit work-in-process</a:t>
            </a:r>
            <a:endParaRPr/>
          </a:p>
          <a:p>
            <a:pPr indent="-171450" lvl="1" marL="514350" rtl="0" algn="l">
              <a:lnSpc>
                <a:spcPct val="90000"/>
              </a:lnSpc>
              <a:spcBef>
                <a:spcPts val="375"/>
              </a:spcBef>
              <a:spcAft>
                <a:spcPts val="0"/>
              </a:spcAft>
              <a:buClr>
                <a:schemeClr val="dk1"/>
              </a:buClr>
              <a:buSzPts val="1800"/>
              <a:buChar char="•"/>
            </a:pPr>
            <a:r>
              <a:rPr lang="en-US"/>
              <a:t>Measure and manage flow</a:t>
            </a:r>
            <a:endParaRPr/>
          </a:p>
          <a:p>
            <a:pPr indent="-171450" lvl="1" marL="514350" rtl="0" algn="l">
              <a:lnSpc>
                <a:spcPct val="90000"/>
              </a:lnSpc>
              <a:spcBef>
                <a:spcPts val="375"/>
              </a:spcBef>
              <a:spcAft>
                <a:spcPts val="0"/>
              </a:spcAft>
              <a:buClr>
                <a:schemeClr val="dk1"/>
              </a:buClr>
              <a:buSzPts val="1800"/>
              <a:buChar char="•"/>
            </a:pPr>
            <a:r>
              <a:rPr lang="en-US"/>
              <a:t>Make process policies explicit</a:t>
            </a:r>
            <a:endParaRPr/>
          </a:p>
          <a:p>
            <a:pPr indent="-171450" lvl="1" marL="514350" rtl="0" algn="l">
              <a:lnSpc>
                <a:spcPct val="90000"/>
              </a:lnSpc>
              <a:spcBef>
                <a:spcPts val="375"/>
              </a:spcBef>
              <a:spcAft>
                <a:spcPts val="0"/>
              </a:spcAft>
              <a:buClr>
                <a:schemeClr val="dk1"/>
              </a:buClr>
              <a:buSzPts val="1800"/>
              <a:buChar char="•"/>
            </a:pPr>
            <a:r>
              <a:rPr lang="en-US"/>
              <a:t>Use models to recognize improvement opportunities</a:t>
            </a:r>
            <a:endParaRPr/>
          </a:p>
          <a:p>
            <a:pPr indent="-171450" lvl="0" marL="171450" rtl="0" algn="l">
              <a:lnSpc>
                <a:spcPct val="90000"/>
              </a:lnSpc>
              <a:spcBef>
                <a:spcPts val="750"/>
              </a:spcBef>
              <a:spcAft>
                <a:spcPts val="0"/>
              </a:spcAft>
              <a:buClr>
                <a:schemeClr val="dk1"/>
              </a:buClr>
              <a:buSzPts val="2100"/>
              <a:buChar char="•"/>
            </a:pPr>
            <a:r>
              <a:rPr lang="en-US"/>
              <a:t>Application of Kanban is different for every team</a:t>
            </a:r>
            <a:endParaRPr/>
          </a:p>
        </p:txBody>
      </p:sp>
      <p:sp>
        <p:nvSpPr>
          <p:cNvPr id="128" name="Google Shape;128;p10"/>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Controlling Quality</a:t>
            </a:r>
            <a:endParaRPr/>
          </a:p>
        </p:txBody>
      </p:sp>
      <p:sp>
        <p:nvSpPr>
          <p:cNvPr id="134" name="Google Shape;134;p11"/>
          <p:cNvSpPr txBox="1"/>
          <p:nvPr>
            <p:ph idx="1" type="body"/>
          </p:nvPr>
        </p:nvSpPr>
        <p:spPr>
          <a:xfrm>
            <a:off x="633730" y="1524000"/>
            <a:ext cx="7886700" cy="4351338"/>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Main outputs of quality control </a:t>
            </a:r>
            <a:endParaRPr/>
          </a:p>
          <a:p>
            <a:pPr indent="-203200" lvl="1" marL="514350" rtl="0" algn="l">
              <a:lnSpc>
                <a:spcPct val="90000"/>
              </a:lnSpc>
              <a:spcBef>
                <a:spcPts val="2400"/>
              </a:spcBef>
              <a:spcAft>
                <a:spcPts val="0"/>
              </a:spcAft>
              <a:buClr>
                <a:schemeClr val="dk1"/>
              </a:buClr>
              <a:buSzPts val="3200"/>
              <a:buChar char="•"/>
            </a:pPr>
            <a:r>
              <a:rPr lang="en-US" sz="3200"/>
              <a:t>Acceptance decisions</a:t>
            </a:r>
            <a:endParaRPr/>
          </a:p>
          <a:p>
            <a:pPr indent="-203200" lvl="1" marL="514350" rtl="0" algn="l">
              <a:lnSpc>
                <a:spcPct val="90000"/>
              </a:lnSpc>
              <a:spcBef>
                <a:spcPts val="2400"/>
              </a:spcBef>
              <a:spcAft>
                <a:spcPts val="0"/>
              </a:spcAft>
              <a:buClr>
                <a:schemeClr val="dk1"/>
              </a:buClr>
              <a:buSzPts val="3200"/>
              <a:buChar char="•"/>
            </a:pPr>
            <a:r>
              <a:rPr lang="en-US" sz="3200"/>
              <a:t>Rework</a:t>
            </a:r>
            <a:endParaRPr/>
          </a:p>
          <a:p>
            <a:pPr indent="-203200" lvl="1" marL="514350" rtl="0" algn="l">
              <a:lnSpc>
                <a:spcPct val="90000"/>
              </a:lnSpc>
              <a:spcBef>
                <a:spcPts val="2400"/>
              </a:spcBef>
              <a:spcAft>
                <a:spcPts val="0"/>
              </a:spcAft>
              <a:buClr>
                <a:schemeClr val="dk1"/>
              </a:buClr>
              <a:buSzPts val="3200"/>
              <a:buChar char="•"/>
            </a:pPr>
            <a:r>
              <a:rPr lang="en-US" sz="3200"/>
              <a:t>Process adjustments</a:t>
            </a:r>
            <a:endParaRPr/>
          </a:p>
        </p:txBody>
      </p:sp>
      <p:sp>
        <p:nvSpPr>
          <p:cNvPr id="135" name="Google Shape;135;p11"/>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 </a:t>
            </a:r>
            <a:endParaRPr/>
          </a:p>
        </p:txBody>
      </p:sp>
      <p:sp>
        <p:nvSpPr>
          <p:cNvPr id="141" name="Google Shape;141;p12"/>
          <p:cNvSpPr txBox="1"/>
          <p:nvPr>
            <p:ph idx="1" type="body"/>
          </p:nvPr>
        </p:nvSpPr>
        <p:spPr>
          <a:xfrm>
            <a:off x="628650" y="1447800"/>
            <a:ext cx="7886700" cy="4876800"/>
          </a:xfrm>
          <a:prstGeom prst="rect">
            <a:avLst/>
          </a:prstGeom>
          <a:noFill/>
          <a:ln>
            <a:noFill/>
          </a:ln>
        </p:spPr>
        <p:txBody>
          <a:bodyPr anchorCtr="0" anchor="t" bIns="0" lIns="0" spcFirstLastPara="1" rIns="0" wrap="square" tIns="0">
            <a:normAutofit fontScale="92500" lnSpcReduction="10000"/>
          </a:bodyPr>
          <a:lstStyle/>
          <a:p>
            <a:pPr indent="-171450" lvl="0" marL="171450" rtl="0" algn="l">
              <a:lnSpc>
                <a:spcPct val="90000"/>
              </a:lnSpc>
              <a:spcBef>
                <a:spcPts val="0"/>
              </a:spcBef>
              <a:spcAft>
                <a:spcPts val="0"/>
              </a:spcAft>
              <a:buClr>
                <a:schemeClr val="dk1"/>
              </a:buClr>
              <a:buSzPct val="100000"/>
              <a:buChar char="•"/>
            </a:pPr>
            <a:r>
              <a:rPr lang="en-US" sz="2800"/>
              <a:t>Basic tools of quality that help in performing quality control</a:t>
            </a:r>
            <a:endParaRPr/>
          </a:p>
          <a:p>
            <a:pPr indent="-171450" lvl="1" marL="514350" rtl="0" algn="l">
              <a:lnSpc>
                <a:spcPct val="90000"/>
              </a:lnSpc>
              <a:spcBef>
                <a:spcPts val="2400"/>
              </a:spcBef>
              <a:spcAft>
                <a:spcPts val="0"/>
              </a:spcAft>
              <a:buClr>
                <a:schemeClr val="dk1"/>
              </a:buClr>
              <a:buSzPct val="100000"/>
              <a:buChar char="•"/>
            </a:pPr>
            <a:r>
              <a:rPr i="1" lang="en-US" sz="2400"/>
              <a:t>Cause-and-effect diagrams</a:t>
            </a:r>
            <a:endParaRPr/>
          </a:p>
          <a:p>
            <a:pPr indent="-171450" lvl="1" marL="514350" rtl="0" algn="l">
              <a:lnSpc>
                <a:spcPct val="90000"/>
              </a:lnSpc>
              <a:spcBef>
                <a:spcPts val="2400"/>
              </a:spcBef>
              <a:spcAft>
                <a:spcPts val="0"/>
              </a:spcAft>
              <a:buClr>
                <a:schemeClr val="dk1"/>
              </a:buClr>
              <a:buSzPct val="100000"/>
              <a:buChar char="•"/>
            </a:pPr>
            <a:r>
              <a:rPr i="1" lang="en-US" sz="2400"/>
              <a:t>Control chart</a:t>
            </a:r>
            <a:endParaRPr/>
          </a:p>
          <a:p>
            <a:pPr indent="-171450" lvl="1" marL="514350" rtl="0" algn="l">
              <a:lnSpc>
                <a:spcPct val="90000"/>
              </a:lnSpc>
              <a:spcBef>
                <a:spcPts val="2400"/>
              </a:spcBef>
              <a:spcAft>
                <a:spcPts val="0"/>
              </a:spcAft>
              <a:buClr>
                <a:schemeClr val="dk1"/>
              </a:buClr>
              <a:buSzPct val="100000"/>
              <a:buChar char="•"/>
            </a:pPr>
            <a:r>
              <a:rPr i="1" lang="en-US" sz="2400"/>
              <a:t>Checksheet</a:t>
            </a:r>
            <a:endParaRPr/>
          </a:p>
          <a:p>
            <a:pPr indent="-171450" lvl="1" marL="514350" rtl="0" algn="l">
              <a:lnSpc>
                <a:spcPct val="90000"/>
              </a:lnSpc>
              <a:spcBef>
                <a:spcPts val="2400"/>
              </a:spcBef>
              <a:spcAft>
                <a:spcPts val="0"/>
              </a:spcAft>
              <a:buClr>
                <a:schemeClr val="dk1"/>
              </a:buClr>
              <a:buSzPct val="100000"/>
              <a:buChar char="•"/>
            </a:pPr>
            <a:r>
              <a:rPr i="1" lang="en-US" sz="2400"/>
              <a:t>Scatter diagram</a:t>
            </a:r>
            <a:endParaRPr/>
          </a:p>
          <a:p>
            <a:pPr indent="-171450" lvl="1" marL="514350" rtl="0" algn="l">
              <a:lnSpc>
                <a:spcPct val="90000"/>
              </a:lnSpc>
              <a:spcBef>
                <a:spcPts val="2400"/>
              </a:spcBef>
              <a:spcAft>
                <a:spcPts val="0"/>
              </a:spcAft>
              <a:buClr>
                <a:schemeClr val="dk1"/>
              </a:buClr>
              <a:buSzPct val="100000"/>
              <a:buChar char="•"/>
            </a:pPr>
            <a:r>
              <a:rPr i="1" lang="en-US" sz="2400"/>
              <a:t>Histogram</a:t>
            </a:r>
            <a:endParaRPr/>
          </a:p>
          <a:p>
            <a:pPr indent="-171450" lvl="1" marL="514350" rtl="0" algn="l">
              <a:lnSpc>
                <a:spcPct val="90000"/>
              </a:lnSpc>
              <a:spcBef>
                <a:spcPts val="2400"/>
              </a:spcBef>
              <a:spcAft>
                <a:spcPts val="0"/>
              </a:spcAft>
              <a:buClr>
                <a:schemeClr val="dk1"/>
              </a:buClr>
              <a:buSzPct val="100000"/>
              <a:buChar char="•"/>
            </a:pPr>
            <a:r>
              <a:rPr i="1" lang="en-US" sz="2400"/>
              <a:t>Pareto chart</a:t>
            </a:r>
            <a:endParaRPr/>
          </a:p>
          <a:p>
            <a:pPr indent="-171450" lvl="1" marL="514350" rtl="0" algn="l">
              <a:lnSpc>
                <a:spcPct val="90000"/>
              </a:lnSpc>
              <a:spcBef>
                <a:spcPts val="2400"/>
              </a:spcBef>
              <a:spcAft>
                <a:spcPts val="0"/>
              </a:spcAft>
              <a:buClr>
                <a:schemeClr val="dk1"/>
              </a:buClr>
              <a:buSzPct val="100000"/>
              <a:buChar char="•"/>
            </a:pPr>
            <a:r>
              <a:rPr i="1" lang="en-US" sz="2400"/>
              <a:t>Flowcharts/run charts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 </a:t>
            </a:r>
            <a:endParaRPr/>
          </a:p>
        </p:txBody>
      </p:sp>
      <p:pic>
        <p:nvPicPr>
          <p:cNvPr descr="Image illustrates an example of a cause-and-effect diagram resulting from a user being unable to get into a system. &#10;" id="148" name="Google Shape;148;p13"/>
          <p:cNvPicPr preferRelativeResize="0"/>
          <p:nvPr/>
        </p:nvPicPr>
        <p:blipFill rotWithShape="1">
          <a:blip r:embed="rId3">
            <a:alphaModFix/>
          </a:blip>
          <a:srcRect b="0" l="0" r="0" t="0"/>
          <a:stretch/>
        </p:blipFill>
        <p:spPr>
          <a:xfrm>
            <a:off x="628650" y="1066800"/>
            <a:ext cx="7886700" cy="556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4"/>
          <p:cNvSpPr txBox="1"/>
          <p:nvPr>
            <p:ph type="title"/>
          </p:nvPr>
        </p:nvSpPr>
        <p:spPr>
          <a:xfrm>
            <a:off x="657710" y="323009"/>
            <a:ext cx="7886700" cy="591391"/>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quality control chart; data points that violate the seven run rule are marked with stars.&#10;" id="155" name="Google Shape;155;p14"/>
          <p:cNvPicPr preferRelativeResize="0"/>
          <p:nvPr/>
        </p:nvPicPr>
        <p:blipFill rotWithShape="1">
          <a:blip r:embed="rId3">
            <a:alphaModFix/>
          </a:blip>
          <a:srcRect b="0" l="0" r="0" t="0"/>
          <a:stretch/>
        </p:blipFill>
        <p:spPr>
          <a:xfrm>
            <a:off x="304800" y="990600"/>
            <a:ext cx="86106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5"/>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sample checksheet used for complaints.&#10;" id="162" name="Google Shape;162;p15"/>
          <p:cNvPicPr preferRelativeResize="0"/>
          <p:nvPr/>
        </p:nvPicPr>
        <p:blipFill rotWithShape="1">
          <a:blip r:embed="rId3">
            <a:alphaModFix/>
          </a:blip>
          <a:srcRect b="0" l="0" r="0" t="0"/>
          <a:stretch/>
        </p:blipFill>
        <p:spPr>
          <a:xfrm>
            <a:off x="228600" y="1143000"/>
            <a:ext cx="8763000" cy="53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6"/>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sample scatter diagram comparing user satisfaction ratings to age of respondents.&#10;" id="169" name="Google Shape;169;p16"/>
          <p:cNvPicPr preferRelativeResize="0"/>
          <p:nvPr/>
        </p:nvPicPr>
        <p:blipFill rotWithShape="1">
          <a:blip r:embed="rId3">
            <a:alphaModFix/>
          </a:blip>
          <a:srcRect b="0" l="0" r="0" t="0"/>
          <a:stretch/>
        </p:blipFill>
        <p:spPr>
          <a:xfrm>
            <a:off x="457200" y="914401"/>
            <a:ext cx="8381999" cy="5714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sample histogram showing complaints by week. &#10;" id="176" name="Google Shape;176;p17"/>
          <p:cNvPicPr preferRelativeResize="0"/>
          <p:nvPr/>
        </p:nvPicPr>
        <p:blipFill rotWithShape="1">
          <a:blip r:embed="rId3">
            <a:alphaModFix/>
          </a:blip>
          <a:srcRect b="0" l="0" r="0" t="0"/>
          <a:stretch/>
        </p:blipFill>
        <p:spPr>
          <a:xfrm>
            <a:off x="191186" y="914401"/>
            <a:ext cx="8876614" cy="5638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sample Pareto chart identifying the frequency and types of complaints.&#10;" id="183" name="Google Shape;183;p18"/>
          <p:cNvPicPr preferRelativeResize="0"/>
          <p:nvPr/>
        </p:nvPicPr>
        <p:blipFill rotWithShape="1">
          <a:blip r:embed="rId3">
            <a:alphaModFix/>
          </a:blip>
          <a:srcRect b="0" l="0" r="0" t="0"/>
          <a:stretch/>
        </p:blipFill>
        <p:spPr>
          <a:xfrm>
            <a:off x="457200" y="1066800"/>
            <a:ext cx="8458200" cy="5333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613410" y="26155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displays a flowchart that shows the process a project team might use for accepting or rejecting deliverables.&#10;" id="190" name="Google Shape;190;p19"/>
          <p:cNvPicPr preferRelativeResize="0"/>
          <p:nvPr/>
        </p:nvPicPr>
        <p:blipFill rotWithShape="1">
          <a:blip r:embed="rId3">
            <a:alphaModFix/>
          </a:blip>
          <a:srcRect b="0" l="0" r="0" t="0"/>
          <a:stretch/>
        </p:blipFill>
        <p:spPr>
          <a:xfrm>
            <a:off x="304800" y="990600"/>
            <a:ext cx="8686800" cy="5638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2"/>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Learning Objectives </a:t>
            </a:r>
            <a:endParaRPr/>
          </a:p>
        </p:txBody>
      </p:sp>
      <p:sp>
        <p:nvSpPr>
          <p:cNvPr id="77" name="Google Shape;77;p2"/>
          <p:cNvSpPr txBox="1"/>
          <p:nvPr>
            <p:ph idx="1" type="body"/>
          </p:nvPr>
        </p:nvSpPr>
        <p:spPr>
          <a:xfrm>
            <a:off x="457200" y="1027907"/>
            <a:ext cx="8382000" cy="4957763"/>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Develop a justification for project quality management and its importance in achieving project success for information technology (IT) products and services</a:t>
            </a:r>
            <a:endParaRPr/>
          </a:p>
          <a:p>
            <a:pPr indent="-177800" lvl="0" marL="171450" rtl="0" algn="l">
              <a:lnSpc>
                <a:spcPct val="90000"/>
              </a:lnSpc>
              <a:spcBef>
                <a:spcPts val="1200"/>
              </a:spcBef>
              <a:spcAft>
                <a:spcPts val="0"/>
              </a:spcAft>
              <a:buClr>
                <a:schemeClr val="dk1"/>
              </a:buClr>
              <a:buSzPts val="2800"/>
              <a:buChar char="•"/>
            </a:pPr>
            <a:r>
              <a:rPr lang="en-US" sz="2800"/>
              <a:t>Define project quality management and understand how quality relates to various aspects of IT projects</a:t>
            </a:r>
            <a:endParaRPr/>
          </a:p>
          <a:p>
            <a:pPr indent="-177800" lvl="0" marL="171450" rtl="0" algn="l">
              <a:lnSpc>
                <a:spcPct val="90000"/>
              </a:lnSpc>
              <a:spcBef>
                <a:spcPts val="1200"/>
              </a:spcBef>
              <a:spcAft>
                <a:spcPts val="0"/>
              </a:spcAft>
              <a:buClr>
                <a:schemeClr val="dk1"/>
              </a:buClr>
              <a:buSzPts val="2800"/>
              <a:buChar char="•"/>
            </a:pPr>
            <a:r>
              <a:rPr lang="en-US" sz="2800"/>
              <a:t>Describe quality management planning and how quality and scope management are related</a:t>
            </a:r>
            <a:endParaRPr/>
          </a:p>
          <a:p>
            <a:pPr indent="-177800" lvl="0" marL="171450" rtl="0" algn="l">
              <a:lnSpc>
                <a:spcPct val="90000"/>
              </a:lnSpc>
              <a:spcBef>
                <a:spcPts val="1200"/>
              </a:spcBef>
              <a:spcAft>
                <a:spcPts val="0"/>
              </a:spcAft>
              <a:buClr>
                <a:schemeClr val="dk1"/>
              </a:buClr>
              <a:buSzPts val="2800"/>
              <a:buChar char="•"/>
            </a:pPr>
            <a:r>
              <a:rPr lang="en-US" sz="2800"/>
              <a:t>Discuss the importance of managing quality and quality assurance</a:t>
            </a:r>
            <a:endParaRPr/>
          </a:p>
          <a:p>
            <a:pPr indent="-177800" lvl="0" marL="171450" rtl="0" algn="l">
              <a:lnSpc>
                <a:spcPct val="90000"/>
              </a:lnSpc>
              <a:spcBef>
                <a:spcPts val="1200"/>
              </a:spcBef>
              <a:spcAft>
                <a:spcPts val="0"/>
              </a:spcAft>
              <a:buClr>
                <a:schemeClr val="dk1"/>
              </a:buClr>
              <a:buSzPts val="2800"/>
              <a:buChar char="•"/>
            </a:pPr>
            <a:r>
              <a:rPr lang="en-US" sz="2800"/>
              <a:t>Explain the main outputs of the quality control process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Tools and Techniques for Quality Control</a:t>
            </a:r>
            <a:endParaRPr/>
          </a:p>
        </p:txBody>
      </p:sp>
      <p:pic>
        <p:nvPicPr>
          <p:cNvPr descr="Image shows a sample run chart of the number of defects each month for three different types of defects.&#10;" id="197" name="Google Shape;197;p20"/>
          <p:cNvPicPr preferRelativeResize="0"/>
          <p:nvPr/>
        </p:nvPicPr>
        <p:blipFill rotWithShape="1">
          <a:blip r:embed="rId3">
            <a:alphaModFix/>
          </a:blip>
          <a:srcRect b="0" l="0" r="0" t="0"/>
          <a:stretch/>
        </p:blipFill>
        <p:spPr>
          <a:xfrm>
            <a:off x="297873" y="990600"/>
            <a:ext cx="8541327" cy="563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Statistical Sampling</a:t>
            </a:r>
            <a:endParaRPr/>
          </a:p>
        </p:txBody>
      </p:sp>
      <p:sp>
        <p:nvSpPr>
          <p:cNvPr id="203" name="Google Shape;203;p21"/>
          <p:cNvSpPr txBox="1"/>
          <p:nvPr>
            <p:ph idx="1" type="body"/>
          </p:nvPr>
        </p:nvSpPr>
        <p:spPr>
          <a:xfrm>
            <a:off x="304800" y="1447800"/>
            <a:ext cx="8686800" cy="4729163"/>
          </a:xfrm>
          <a:prstGeom prst="rect">
            <a:avLst/>
          </a:prstGeom>
          <a:noFill/>
          <a:ln>
            <a:noFill/>
          </a:ln>
        </p:spPr>
        <p:txBody>
          <a:bodyPr anchorCtr="0" anchor="t" bIns="0" lIns="0" spcFirstLastPara="1" rIns="0" wrap="square" tIns="0">
            <a:normAutofit/>
          </a:bodyPr>
          <a:lstStyle/>
          <a:p>
            <a:pPr indent="-254000" lvl="0" marL="171450" rtl="0" algn="l">
              <a:lnSpc>
                <a:spcPct val="90000"/>
              </a:lnSpc>
              <a:spcBef>
                <a:spcPts val="0"/>
              </a:spcBef>
              <a:spcAft>
                <a:spcPts val="0"/>
              </a:spcAft>
              <a:buClr>
                <a:schemeClr val="dk1"/>
              </a:buClr>
              <a:buSzPts val="4000"/>
              <a:buChar char="•"/>
            </a:pPr>
            <a:r>
              <a:rPr lang="en-US" sz="4000"/>
              <a:t>Choosing part of a population of interest for inspection</a:t>
            </a:r>
            <a:endParaRPr/>
          </a:p>
          <a:p>
            <a:pPr indent="-228600" lvl="1" marL="514350" rtl="0" algn="l">
              <a:lnSpc>
                <a:spcPct val="90000"/>
              </a:lnSpc>
              <a:spcBef>
                <a:spcPts val="375"/>
              </a:spcBef>
              <a:spcAft>
                <a:spcPts val="0"/>
              </a:spcAft>
              <a:buClr>
                <a:schemeClr val="dk1"/>
              </a:buClr>
              <a:buSzPts val="3600"/>
              <a:buChar char="•"/>
            </a:pPr>
            <a:r>
              <a:rPr lang="en-US" sz="3600"/>
              <a:t>Size of a sample depends on how representative you want the sample to be</a:t>
            </a:r>
            <a:endParaRPr/>
          </a:p>
          <a:p>
            <a:pPr indent="-228600" lvl="1" marL="514350" rtl="0" algn="l">
              <a:lnSpc>
                <a:spcPct val="90000"/>
              </a:lnSpc>
              <a:spcBef>
                <a:spcPts val="375"/>
              </a:spcBef>
              <a:spcAft>
                <a:spcPts val="0"/>
              </a:spcAft>
              <a:buClr>
                <a:schemeClr val="dk1"/>
              </a:buClr>
              <a:buSzPts val="3600"/>
              <a:buChar char="•"/>
            </a:pPr>
            <a:r>
              <a:rPr lang="en-US" sz="3600"/>
              <a:t>Sample size formula</a:t>
            </a:r>
            <a:endParaRPr/>
          </a:p>
          <a:p>
            <a:pPr indent="-171450" lvl="2" marL="857250" rtl="0" algn="l">
              <a:lnSpc>
                <a:spcPct val="90000"/>
              </a:lnSpc>
              <a:spcBef>
                <a:spcPts val="375"/>
              </a:spcBef>
              <a:spcAft>
                <a:spcPts val="0"/>
              </a:spcAft>
              <a:buClr>
                <a:srgbClr val="FF0000"/>
              </a:buClr>
              <a:buSzPts val="2400"/>
              <a:buChar char="•"/>
            </a:pPr>
            <a:r>
              <a:rPr i="1" lang="en-US" sz="2400">
                <a:solidFill>
                  <a:srgbClr val="FF0000"/>
                </a:solidFill>
              </a:rPr>
              <a:t>Sample size = .25 x (certainty factor/acceptable error)</a:t>
            </a:r>
            <a:r>
              <a:rPr baseline="30000" i="1" lang="en-US" sz="2400">
                <a:solidFill>
                  <a:srgbClr val="FF0000"/>
                </a:solidFill>
              </a:rPr>
              <a:t>2</a:t>
            </a:r>
            <a:endParaRPr/>
          </a:p>
          <a:p>
            <a:pPr indent="0" lvl="0" marL="0" rtl="0" algn="l">
              <a:lnSpc>
                <a:spcPct val="90000"/>
              </a:lnSpc>
              <a:spcBef>
                <a:spcPts val="750"/>
              </a:spcBef>
              <a:spcAft>
                <a:spcPts val="0"/>
              </a:spcAft>
              <a:buClr>
                <a:schemeClr val="dk1"/>
              </a:buClr>
              <a:buSzPts val="4000"/>
              <a:buNone/>
            </a:pPr>
            <a:r>
              <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2"/>
          <p:cNvSpPr txBox="1"/>
          <p:nvPr>
            <p:ph type="title"/>
          </p:nvPr>
        </p:nvSpPr>
        <p:spPr>
          <a:xfrm>
            <a:off x="628650" y="365127"/>
            <a:ext cx="7886700" cy="7016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Statistical Sampling</a:t>
            </a:r>
            <a:endParaRPr/>
          </a:p>
        </p:txBody>
      </p:sp>
      <p:graphicFrame>
        <p:nvGraphicFramePr>
          <p:cNvPr id="209" name="Google Shape;209;p22"/>
          <p:cNvGraphicFramePr/>
          <p:nvPr/>
        </p:nvGraphicFramePr>
        <p:xfrm>
          <a:off x="628650" y="1295400"/>
          <a:ext cx="3000000" cy="3000000"/>
        </p:xfrm>
        <a:graphic>
          <a:graphicData uri="http://schemas.openxmlformats.org/drawingml/2006/table">
            <a:tbl>
              <a:tblPr bandRow="1" firstRow="1">
                <a:noFill/>
                <a:tableStyleId>{F9A32605-2C33-4968-9DFC-5D1D99BF983A}</a:tableStyleId>
              </a:tblPr>
              <a:tblGrid>
                <a:gridCol w="3943350"/>
                <a:gridCol w="3943350"/>
              </a:tblGrid>
              <a:tr h="1263550">
                <a:tc>
                  <a:txBody>
                    <a:bodyPr/>
                    <a:lstStyle/>
                    <a:p>
                      <a:pPr indent="0" lvl="0" marL="0" marR="0" rtl="0" algn="l">
                        <a:spcBef>
                          <a:spcPts val="0"/>
                        </a:spcBef>
                        <a:spcAft>
                          <a:spcPts val="0"/>
                        </a:spcAft>
                        <a:buNone/>
                      </a:pPr>
                      <a:r>
                        <a:rPr lang="en-US" sz="1350" u="none" cap="none" strike="noStrike"/>
                        <a:t>Desired Certainty</a:t>
                      </a:r>
                      <a:endParaRPr/>
                    </a:p>
                  </a:txBody>
                  <a:tcPr marT="45725" marB="45725" marR="91450" marL="91450"/>
                </a:tc>
                <a:tc>
                  <a:txBody>
                    <a:bodyPr/>
                    <a:lstStyle/>
                    <a:p>
                      <a:pPr indent="0" lvl="0" marL="0" marR="0" rtl="0" algn="ctr">
                        <a:spcBef>
                          <a:spcPts val="0"/>
                        </a:spcBef>
                        <a:spcAft>
                          <a:spcPts val="0"/>
                        </a:spcAft>
                        <a:buNone/>
                      </a:pPr>
                      <a:r>
                        <a:rPr lang="en-US" sz="1350"/>
                        <a:t>Certainty Factor</a:t>
                      </a:r>
                      <a:endParaRPr/>
                    </a:p>
                  </a:txBody>
                  <a:tcPr marT="45725" marB="45725" marR="91450" marL="91450"/>
                </a:tc>
              </a:tr>
              <a:tr h="1017800">
                <a:tc>
                  <a:txBody>
                    <a:bodyPr/>
                    <a:lstStyle/>
                    <a:p>
                      <a:pPr indent="0" lvl="0" marL="0" marR="0" rtl="0" algn="l">
                        <a:spcBef>
                          <a:spcPts val="0"/>
                        </a:spcBef>
                        <a:spcAft>
                          <a:spcPts val="0"/>
                        </a:spcAft>
                        <a:buNone/>
                      </a:pPr>
                      <a:r>
                        <a:rPr lang="en-US" sz="1350"/>
                        <a:t>95%</a:t>
                      </a:r>
                      <a:endParaRPr/>
                    </a:p>
                  </a:txBody>
                  <a:tcPr marT="45725" marB="45725" marR="91450" marL="91450"/>
                </a:tc>
                <a:tc>
                  <a:txBody>
                    <a:bodyPr/>
                    <a:lstStyle/>
                    <a:p>
                      <a:pPr indent="0" lvl="0" marL="0" marR="0" rtl="0" algn="ctr">
                        <a:spcBef>
                          <a:spcPts val="0"/>
                        </a:spcBef>
                        <a:spcAft>
                          <a:spcPts val="0"/>
                        </a:spcAft>
                        <a:buNone/>
                      </a:pPr>
                      <a:r>
                        <a:rPr lang="en-US" sz="1350"/>
                        <a:t>1.960</a:t>
                      </a:r>
                      <a:endParaRPr/>
                    </a:p>
                  </a:txBody>
                  <a:tcPr marT="45725" marB="45725" marR="91450" marL="91450"/>
                </a:tc>
              </a:tr>
              <a:tr h="815650">
                <a:tc>
                  <a:txBody>
                    <a:bodyPr/>
                    <a:lstStyle/>
                    <a:p>
                      <a:pPr indent="0" lvl="0" marL="0" marR="0" rtl="0" algn="l">
                        <a:spcBef>
                          <a:spcPts val="0"/>
                        </a:spcBef>
                        <a:spcAft>
                          <a:spcPts val="0"/>
                        </a:spcAft>
                        <a:buNone/>
                      </a:pPr>
                      <a:r>
                        <a:rPr lang="en-US" sz="1350"/>
                        <a:t>90%</a:t>
                      </a:r>
                      <a:endParaRPr/>
                    </a:p>
                  </a:txBody>
                  <a:tcPr marT="45725" marB="45725" marR="91450" marL="91450"/>
                </a:tc>
                <a:tc>
                  <a:txBody>
                    <a:bodyPr/>
                    <a:lstStyle/>
                    <a:p>
                      <a:pPr indent="0" lvl="0" marL="0" marR="0" rtl="0" algn="ctr">
                        <a:spcBef>
                          <a:spcPts val="0"/>
                        </a:spcBef>
                        <a:spcAft>
                          <a:spcPts val="0"/>
                        </a:spcAft>
                        <a:buNone/>
                      </a:pPr>
                      <a:r>
                        <a:rPr lang="en-US" sz="1350"/>
                        <a:t>1.645</a:t>
                      </a:r>
                      <a:endParaRPr/>
                    </a:p>
                  </a:txBody>
                  <a:tcPr marT="45725" marB="45725" marR="91450" marL="91450"/>
                </a:tc>
              </a:tr>
              <a:tr h="1017800">
                <a:tc>
                  <a:txBody>
                    <a:bodyPr/>
                    <a:lstStyle/>
                    <a:p>
                      <a:pPr indent="0" lvl="0" marL="0" marR="0" rtl="0" algn="l">
                        <a:spcBef>
                          <a:spcPts val="0"/>
                        </a:spcBef>
                        <a:spcAft>
                          <a:spcPts val="0"/>
                        </a:spcAft>
                        <a:buNone/>
                      </a:pPr>
                      <a:r>
                        <a:rPr lang="en-US" sz="1350"/>
                        <a:t>80%</a:t>
                      </a:r>
                      <a:endParaRPr/>
                    </a:p>
                  </a:txBody>
                  <a:tcPr marT="45725" marB="45725" marR="91450" marL="91450"/>
                </a:tc>
                <a:tc>
                  <a:txBody>
                    <a:bodyPr/>
                    <a:lstStyle/>
                    <a:p>
                      <a:pPr indent="0" lvl="0" marL="0" marR="0" rtl="0" algn="ctr">
                        <a:spcBef>
                          <a:spcPts val="0"/>
                        </a:spcBef>
                        <a:spcAft>
                          <a:spcPts val="0"/>
                        </a:spcAft>
                        <a:buNone/>
                      </a:pPr>
                      <a:r>
                        <a:rPr lang="en-US" sz="1350"/>
                        <a:t>1.281</a:t>
                      </a:r>
                      <a:endParaRPr/>
                    </a:p>
                  </a:txBody>
                  <a:tcPr marT="45725" marB="45725" marR="91450" marL="91450"/>
                </a:tc>
              </a:tr>
            </a:tbl>
          </a:graphicData>
        </a:graphic>
      </p:graphicFrame>
      <p:sp>
        <p:nvSpPr>
          <p:cNvPr id="210" name="Google Shape;210;p22"/>
          <p:cNvSpPr/>
          <p:nvPr/>
        </p:nvSpPr>
        <p:spPr>
          <a:xfrm>
            <a:off x="628650" y="5486400"/>
            <a:ext cx="760095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200" u="none" cap="none" strike="noStrike">
                <a:solidFill>
                  <a:schemeClr val="dk1"/>
                </a:solidFill>
                <a:latin typeface="Open Sans"/>
                <a:ea typeface="Open Sans"/>
                <a:cs typeface="Open Sans"/>
                <a:sym typeface="Open Sans"/>
              </a:rPr>
              <a:t>Table 8-1 Commonly used certainty factors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800"/>
              <a:buFont typeface="Open Sans"/>
              <a:buNone/>
            </a:pPr>
            <a:r>
              <a:rPr b="1" lang="en-US" sz="2800"/>
              <a:t>Six Sigma</a:t>
            </a:r>
            <a:endParaRPr/>
          </a:p>
        </p:txBody>
      </p:sp>
      <p:sp>
        <p:nvSpPr>
          <p:cNvPr id="216" name="Google Shape;216;p23"/>
          <p:cNvSpPr txBox="1"/>
          <p:nvPr>
            <p:ph idx="1" type="body"/>
          </p:nvPr>
        </p:nvSpPr>
        <p:spPr>
          <a:xfrm>
            <a:off x="381000" y="1066800"/>
            <a:ext cx="8763000" cy="5562600"/>
          </a:xfrm>
          <a:prstGeom prst="rect">
            <a:avLst/>
          </a:prstGeom>
          <a:noFill/>
          <a:ln>
            <a:noFill/>
          </a:ln>
        </p:spPr>
        <p:txBody>
          <a:bodyPr anchorCtr="0" anchor="t" bIns="0" lIns="0" spcFirstLastPara="1" rIns="0" wrap="square" tIns="0">
            <a:normAutofit fontScale="92500"/>
          </a:bodyPr>
          <a:lstStyle/>
          <a:p>
            <a:pPr indent="-187960" lvl="0" marL="171450" rtl="0" algn="l">
              <a:lnSpc>
                <a:spcPct val="90000"/>
              </a:lnSpc>
              <a:spcBef>
                <a:spcPts val="0"/>
              </a:spcBef>
              <a:spcAft>
                <a:spcPts val="0"/>
              </a:spcAft>
              <a:buClr>
                <a:schemeClr val="dk1"/>
              </a:buClr>
              <a:buSzPct val="100000"/>
              <a:buChar char="•"/>
            </a:pPr>
            <a:r>
              <a:rPr lang="en-US" sz="3200"/>
              <a:t>The </a:t>
            </a:r>
            <a:r>
              <a:rPr i="1" lang="en-US" sz="3200"/>
              <a:t>Six Sigma Way </a:t>
            </a:r>
            <a:r>
              <a:rPr lang="en-US" sz="3200"/>
              <a:t>authors, Peter Pande, Robert Neuman, and Roland Cavanagh, define Six Sigma</a:t>
            </a:r>
            <a:endParaRPr/>
          </a:p>
          <a:p>
            <a:pPr indent="0" lvl="0" marL="0" rtl="0" algn="l">
              <a:lnSpc>
                <a:spcPct val="90000"/>
              </a:lnSpc>
              <a:spcBef>
                <a:spcPts val="750"/>
              </a:spcBef>
              <a:spcAft>
                <a:spcPts val="0"/>
              </a:spcAft>
              <a:buClr>
                <a:schemeClr val="dk1"/>
              </a:buClr>
              <a:buSzPct val="100000"/>
              <a:buNone/>
            </a:pPr>
            <a:r>
              <a:t/>
            </a:r>
            <a:endParaRPr sz="3200"/>
          </a:p>
          <a:p>
            <a:pPr indent="-171450" lvl="1" marL="514350" rtl="0" algn="l">
              <a:lnSpc>
                <a:spcPct val="150000"/>
              </a:lnSpc>
              <a:spcBef>
                <a:spcPts val="375"/>
              </a:spcBef>
              <a:spcAft>
                <a:spcPts val="0"/>
              </a:spcAft>
              <a:buClr>
                <a:schemeClr val="dk1"/>
              </a:buClr>
              <a:buSzPct val="100000"/>
              <a:buChar char="•"/>
            </a:pPr>
            <a:r>
              <a:rPr i="1" lang="en-US" sz="2800"/>
              <a:t>A comprehensive and flexible system for achieving, sustaining, and maximizing business success. Six Sigma is uniquely driven by close understanding of customer needs, disciplined use of facts, data, and statistical analysis, and diligent attention to managing, improving, and reinventing business processes.”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800"/>
              <a:buFont typeface="Open Sans"/>
              <a:buNone/>
            </a:pPr>
            <a:r>
              <a:rPr b="1" lang="en-US" sz="2800"/>
              <a:t>Six Sigma</a:t>
            </a:r>
            <a:endParaRPr/>
          </a:p>
        </p:txBody>
      </p:sp>
      <p:sp>
        <p:nvSpPr>
          <p:cNvPr id="222" name="Google Shape;222;p24"/>
          <p:cNvSpPr txBox="1"/>
          <p:nvPr>
            <p:ph idx="1" type="body"/>
          </p:nvPr>
        </p:nvSpPr>
        <p:spPr>
          <a:xfrm>
            <a:off x="342900" y="990601"/>
            <a:ext cx="8572500" cy="5334000"/>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2400"/>
              <a:buChar char="•"/>
            </a:pPr>
            <a:r>
              <a:rPr lang="en-US" sz="2400"/>
              <a:t>DMAIC is a systematic, closed-loop process for continued improvement that is scientific and fact based</a:t>
            </a:r>
            <a:endParaRPr/>
          </a:p>
          <a:p>
            <a:pPr indent="-171450" lvl="1" marL="514350" rtl="0" algn="l">
              <a:lnSpc>
                <a:spcPct val="90000"/>
              </a:lnSpc>
              <a:spcBef>
                <a:spcPts val="2400"/>
              </a:spcBef>
              <a:spcAft>
                <a:spcPts val="0"/>
              </a:spcAft>
              <a:buClr>
                <a:schemeClr val="dk1"/>
              </a:buClr>
              <a:buSzPts val="2400"/>
              <a:buChar char="•"/>
            </a:pPr>
            <a:r>
              <a:rPr b="1" i="1" lang="en-US" sz="2400"/>
              <a:t>Define</a:t>
            </a:r>
            <a:r>
              <a:rPr lang="en-US" sz="2400"/>
              <a:t>: define the problem/opportunity, process, and customer requirements</a:t>
            </a:r>
            <a:endParaRPr/>
          </a:p>
          <a:p>
            <a:pPr indent="-171450" lvl="1" marL="514350" rtl="0" algn="l">
              <a:lnSpc>
                <a:spcPct val="90000"/>
              </a:lnSpc>
              <a:spcBef>
                <a:spcPts val="2400"/>
              </a:spcBef>
              <a:spcAft>
                <a:spcPts val="0"/>
              </a:spcAft>
              <a:buClr>
                <a:schemeClr val="dk1"/>
              </a:buClr>
              <a:buSzPts val="2400"/>
              <a:buChar char="•"/>
            </a:pPr>
            <a:r>
              <a:rPr b="1" i="1" lang="en-US" sz="2400"/>
              <a:t>Measure</a:t>
            </a:r>
            <a:r>
              <a:rPr lang="en-US" sz="2400"/>
              <a:t>: define measures, then collect, compile, and display data</a:t>
            </a:r>
            <a:endParaRPr/>
          </a:p>
          <a:p>
            <a:pPr indent="-171450" lvl="1" marL="514350" rtl="0" algn="l">
              <a:lnSpc>
                <a:spcPct val="90000"/>
              </a:lnSpc>
              <a:spcBef>
                <a:spcPts val="2400"/>
              </a:spcBef>
              <a:spcAft>
                <a:spcPts val="0"/>
              </a:spcAft>
              <a:buClr>
                <a:schemeClr val="dk1"/>
              </a:buClr>
              <a:buSzPts val="2400"/>
              <a:buChar char="•"/>
            </a:pPr>
            <a:r>
              <a:rPr b="1" i="1" lang="en-US" sz="2400"/>
              <a:t>Analyze</a:t>
            </a:r>
            <a:r>
              <a:rPr lang="en-US" sz="2400"/>
              <a:t>: scrutinize process details to find improvement opportunities</a:t>
            </a:r>
            <a:endParaRPr/>
          </a:p>
          <a:p>
            <a:pPr indent="-171450" lvl="1" marL="514350" rtl="0" algn="l">
              <a:lnSpc>
                <a:spcPct val="90000"/>
              </a:lnSpc>
              <a:spcBef>
                <a:spcPts val="2400"/>
              </a:spcBef>
              <a:spcAft>
                <a:spcPts val="0"/>
              </a:spcAft>
              <a:buClr>
                <a:schemeClr val="dk1"/>
              </a:buClr>
              <a:buSzPts val="2400"/>
              <a:buChar char="•"/>
            </a:pPr>
            <a:r>
              <a:rPr b="1" i="1" lang="en-US" sz="2400"/>
              <a:t>Improve</a:t>
            </a:r>
            <a:r>
              <a:rPr lang="en-US" sz="2400"/>
              <a:t>: generate solutions and ideas for improving the problem</a:t>
            </a:r>
            <a:endParaRPr/>
          </a:p>
          <a:p>
            <a:pPr indent="-171450" lvl="1" marL="514350" rtl="0" algn="l">
              <a:lnSpc>
                <a:spcPct val="90000"/>
              </a:lnSpc>
              <a:spcBef>
                <a:spcPts val="2400"/>
              </a:spcBef>
              <a:spcAft>
                <a:spcPts val="0"/>
              </a:spcAft>
              <a:buClr>
                <a:schemeClr val="dk1"/>
              </a:buClr>
              <a:buSzPts val="2400"/>
              <a:buChar char="•"/>
            </a:pPr>
            <a:r>
              <a:rPr b="1" i="1" lang="en-US" sz="2400"/>
              <a:t>Control</a:t>
            </a:r>
            <a:r>
              <a:rPr lang="en-US" sz="2400"/>
              <a:t>: track and verify the stability of the improvements and the predictability of the solution</a:t>
            </a:r>
            <a:endParaRPr/>
          </a:p>
          <a:p>
            <a:pPr indent="-19050" lvl="0" marL="171450" rtl="0" algn="l">
              <a:lnSpc>
                <a:spcPct val="90000"/>
              </a:lnSpc>
              <a:spcBef>
                <a:spcPts val="2400"/>
              </a:spcBef>
              <a:spcAft>
                <a:spcPts val="0"/>
              </a:spcAft>
              <a:buClr>
                <a:schemeClr val="dk1"/>
              </a:buClr>
              <a:buSzPts val="24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How is Six Sigma Quality Control Unique?</a:t>
            </a:r>
            <a:endParaRPr/>
          </a:p>
        </p:txBody>
      </p:sp>
      <p:sp>
        <p:nvSpPr>
          <p:cNvPr id="228" name="Google Shape;228;p25"/>
          <p:cNvSpPr txBox="1"/>
          <p:nvPr>
            <p:ph idx="1" type="body"/>
          </p:nvPr>
        </p:nvSpPr>
        <p:spPr>
          <a:xfrm>
            <a:off x="628650" y="1295400"/>
            <a:ext cx="7886700" cy="4351338"/>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Six Sigma principles that help organizations improve their competitiveness and bottom-line results</a:t>
            </a:r>
            <a:endParaRPr/>
          </a:p>
          <a:p>
            <a:pPr indent="-171450" lvl="1" marL="514350" rtl="0" algn="l">
              <a:lnSpc>
                <a:spcPct val="90000"/>
              </a:lnSpc>
              <a:spcBef>
                <a:spcPts val="2400"/>
              </a:spcBef>
              <a:spcAft>
                <a:spcPts val="0"/>
              </a:spcAft>
              <a:buClr>
                <a:schemeClr val="dk1"/>
              </a:buClr>
              <a:buSzPts val="2400"/>
              <a:buChar char="•"/>
            </a:pPr>
            <a:r>
              <a:rPr lang="en-US" sz="2400"/>
              <a:t>Requires an organization-wide commitment</a:t>
            </a:r>
            <a:endParaRPr/>
          </a:p>
          <a:p>
            <a:pPr indent="-171450" lvl="1" marL="514350" rtl="0" algn="l">
              <a:lnSpc>
                <a:spcPct val="90000"/>
              </a:lnSpc>
              <a:spcBef>
                <a:spcPts val="2400"/>
              </a:spcBef>
              <a:spcAft>
                <a:spcPts val="0"/>
              </a:spcAft>
              <a:buClr>
                <a:schemeClr val="dk1"/>
              </a:buClr>
              <a:buSzPts val="2400"/>
              <a:buChar char="•"/>
            </a:pPr>
            <a:r>
              <a:rPr lang="en-US" sz="2400"/>
              <a:t>Training follows the “belt” system</a:t>
            </a:r>
            <a:endParaRPr/>
          </a:p>
          <a:p>
            <a:pPr indent="-171450" lvl="1" marL="514350" rtl="0" algn="l">
              <a:lnSpc>
                <a:spcPct val="90000"/>
              </a:lnSpc>
              <a:spcBef>
                <a:spcPts val="2400"/>
              </a:spcBef>
              <a:spcAft>
                <a:spcPts val="0"/>
              </a:spcAft>
              <a:buClr>
                <a:schemeClr val="dk1"/>
              </a:buClr>
              <a:buSzPts val="2400"/>
              <a:buChar char="•"/>
            </a:pPr>
            <a:r>
              <a:rPr lang="en-US" sz="2400"/>
              <a:t>Organizations have the ability and willingness to adopt contrary objectives, such as reducing errors and getting things done faster</a:t>
            </a:r>
            <a:endParaRPr/>
          </a:p>
          <a:p>
            <a:pPr indent="-171450" lvl="1" marL="514350" rtl="0" algn="l">
              <a:lnSpc>
                <a:spcPct val="90000"/>
              </a:lnSpc>
              <a:spcBef>
                <a:spcPts val="2400"/>
              </a:spcBef>
              <a:spcAft>
                <a:spcPts val="0"/>
              </a:spcAft>
              <a:buClr>
                <a:schemeClr val="dk1"/>
              </a:buClr>
              <a:buSzPts val="2400"/>
              <a:buChar char="•"/>
            </a:pPr>
            <a:r>
              <a:rPr lang="en-US" sz="2400"/>
              <a:t>An operating philosophy that is customer focused and strives to drive out waste, raise levels of quality, and improve financial performance at breakthrough levels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6"/>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Six Sigma and Project Selection and Management</a:t>
            </a:r>
            <a:endParaRPr/>
          </a:p>
        </p:txBody>
      </p:sp>
      <p:sp>
        <p:nvSpPr>
          <p:cNvPr id="234" name="Google Shape;234;p26"/>
          <p:cNvSpPr txBox="1"/>
          <p:nvPr>
            <p:ph idx="1" type="body"/>
          </p:nvPr>
        </p:nvSpPr>
        <p:spPr>
          <a:xfrm>
            <a:off x="628650" y="1219200"/>
            <a:ext cx="7886700" cy="4957763"/>
          </a:xfrm>
          <a:prstGeom prst="rect">
            <a:avLst/>
          </a:prstGeom>
          <a:noFill/>
          <a:ln>
            <a:noFill/>
          </a:ln>
        </p:spPr>
        <p:txBody>
          <a:bodyPr anchorCtr="0" anchor="t" bIns="0" lIns="0" spcFirstLastPara="1" rIns="0" wrap="square" tIns="0">
            <a:normAutofit/>
          </a:bodyPr>
          <a:lstStyle/>
          <a:p>
            <a:pPr indent="-203200" lvl="0" marL="171450" rtl="0" algn="l">
              <a:lnSpc>
                <a:spcPct val="90000"/>
              </a:lnSpc>
              <a:spcBef>
                <a:spcPts val="0"/>
              </a:spcBef>
              <a:spcAft>
                <a:spcPts val="0"/>
              </a:spcAft>
              <a:buClr>
                <a:schemeClr val="dk1"/>
              </a:buClr>
              <a:buSzPts val="3200"/>
              <a:buChar char="•"/>
            </a:pPr>
            <a:r>
              <a:rPr lang="en-US" sz="3200"/>
              <a:t>What makes a project a potential Six Sigma project? </a:t>
            </a:r>
            <a:endParaRPr/>
          </a:p>
          <a:p>
            <a:pPr indent="-177800" lvl="1" marL="514350" rtl="0" algn="l">
              <a:lnSpc>
                <a:spcPct val="90000"/>
              </a:lnSpc>
              <a:spcBef>
                <a:spcPts val="2400"/>
              </a:spcBef>
              <a:spcAft>
                <a:spcPts val="0"/>
              </a:spcAft>
              <a:buClr>
                <a:schemeClr val="dk1"/>
              </a:buClr>
              <a:buSzPts val="2800"/>
              <a:buChar char="•"/>
            </a:pPr>
            <a:r>
              <a:rPr lang="en-US" sz="2800"/>
              <a:t>Must be a quality problem or gap between the current and desired performance</a:t>
            </a:r>
            <a:endParaRPr/>
          </a:p>
          <a:p>
            <a:pPr indent="-177800" lvl="1" marL="514350" rtl="0" algn="l">
              <a:lnSpc>
                <a:spcPct val="90000"/>
              </a:lnSpc>
              <a:spcBef>
                <a:spcPts val="2400"/>
              </a:spcBef>
              <a:spcAft>
                <a:spcPts val="0"/>
              </a:spcAft>
              <a:buClr>
                <a:schemeClr val="dk1"/>
              </a:buClr>
              <a:buSzPts val="2800"/>
              <a:buChar char="•"/>
            </a:pPr>
            <a:r>
              <a:rPr lang="en-US" sz="2800"/>
              <a:t>Project should not have a clearly understood problem</a:t>
            </a:r>
            <a:endParaRPr/>
          </a:p>
          <a:p>
            <a:pPr indent="-177800" lvl="1" marL="514350" rtl="0" algn="l">
              <a:lnSpc>
                <a:spcPct val="90000"/>
              </a:lnSpc>
              <a:spcBef>
                <a:spcPts val="2400"/>
              </a:spcBef>
              <a:spcAft>
                <a:spcPts val="0"/>
              </a:spcAft>
              <a:buClr>
                <a:schemeClr val="dk1"/>
              </a:buClr>
              <a:buSzPts val="2800"/>
              <a:buChar char="•"/>
            </a:pPr>
            <a:r>
              <a:rPr lang="en-US" sz="2800"/>
              <a:t>Solution should not be predetermined, and an optimal solution should not be apparent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598170" y="381000"/>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Six Sigma and Statistics</a:t>
            </a:r>
            <a:endParaRPr/>
          </a:p>
        </p:txBody>
      </p:sp>
      <p:sp>
        <p:nvSpPr>
          <p:cNvPr id="240" name="Google Shape;240;p27"/>
          <p:cNvSpPr txBox="1"/>
          <p:nvPr>
            <p:ph idx="1" type="body"/>
          </p:nvPr>
        </p:nvSpPr>
        <p:spPr>
          <a:xfrm>
            <a:off x="628650" y="1524000"/>
            <a:ext cx="7886700" cy="4652963"/>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Sigma means standard deviation</a:t>
            </a:r>
            <a:endParaRPr/>
          </a:p>
          <a:p>
            <a:pPr indent="-203200" lvl="1" marL="514350" rtl="0" algn="l">
              <a:lnSpc>
                <a:spcPct val="90000"/>
              </a:lnSpc>
              <a:spcBef>
                <a:spcPts val="1200"/>
              </a:spcBef>
              <a:spcAft>
                <a:spcPts val="0"/>
              </a:spcAft>
              <a:buClr>
                <a:schemeClr val="dk1"/>
              </a:buClr>
              <a:buSzPts val="3200"/>
              <a:buChar char="•"/>
            </a:pPr>
            <a:r>
              <a:rPr lang="en-US" sz="3200"/>
              <a:t>Standard deviation measures how much variation exists in a distribution of data; a key factor in determining the acceptable number of defective units found in a population</a:t>
            </a:r>
            <a:endParaRPr/>
          </a:p>
          <a:p>
            <a:pPr indent="-203200" lvl="1" marL="514350" rtl="0" algn="l">
              <a:lnSpc>
                <a:spcPct val="90000"/>
              </a:lnSpc>
              <a:spcBef>
                <a:spcPts val="1200"/>
              </a:spcBef>
              <a:spcAft>
                <a:spcPts val="0"/>
              </a:spcAft>
              <a:buClr>
                <a:schemeClr val="dk1"/>
              </a:buClr>
              <a:buSzPts val="3200"/>
              <a:buChar char="•"/>
            </a:pPr>
            <a:r>
              <a:rPr lang="en-US" sz="3200"/>
              <a:t>Six Sigma projects strive for no more than 3.4 defects per million opportunities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Six Sigma and Statistics</a:t>
            </a:r>
            <a:endParaRPr/>
          </a:p>
        </p:txBody>
      </p:sp>
      <p:sp>
        <p:nvSpPr>
          <p:cNvPr id="246" name="Google Shape;246;p28"/>
          <p:cNvSpPr txBox="1"/>
          <p:nvPr>
            <p:ph idx="1" type="body"/>
          </p:nvPr>
        </p:nvSpPr>
        <p:spPr>
          <a:xfrm>
            <a:off x="628650" y="1295400"/>
            <a:ext cx="7886700" cy="4881563"/>
          </a:xfrm>
          <a:prstGeom prst="rect">
            <a:avLst/>
          </a:prstGeom>
          <a:noFill/>
          <a:ln>
            <a:noFill/>
          </a:ln>
        </p:spPr>
        <p:txBody>
          <a:bodyPr anchorCtr="0" anchor="t" bIns="0" lIns="0" spcFirstLastPara="1" rIns="0" wrap="square" tIns="0">
            <a:normAutofit/>
          </a:bodyPr>
          <a:lstStyle/>
          <a:p>
            <a:pPr indent="-177800" lvl="0" marL="171450" rtl="0" algn="l">
              <a:lnSpc>
                <a:spcPct val="90000"/>
              </a:lnSpc>
              <a:spcBef>
                <a:spcPts val="0"/>
              </a:spcBef>
              <a:spcAft>
                <a:spcPts val="0"/>
              </a:spcAft>
              <a:buClr>
                <a:schemeClr val="dk1"/>
              </a:buClr>
              <a:buSzPts val="2800"/>
              <a:buChar char="•"/>
            </a:pPr>
            <a:r>
              <a:rPr lang="en-US" sz="2800"/>
              <a:t>Six Sigma uses a conversion table</a:t>
            </a:r>
            <a:endParaRPr/>
          </a:p>
          <a:p>
            <a:pPr indent="-171450" lvl="1" marL="514350" rtl="0" algn="l">
              <a:lnSpc>
                <a:spcPct val="90000"/>
              </a:lnSpc>
              <a:spcBef>
                <a:spcPts val="375"/>
              </a:spcBef>
              <a:spcAft>
                <a:spcPts val="0"/>
              </a:spcAft>
              <a:buClr>
                <a:schemeClr val="dk1"/>
              </a:buClr>
              <a:buSzPts val="2400"/>
              <a:buChar char="•"/>
            </a:pPr>
            <a:r>
              <a:rPr lang="en-US" sz="2400"/>
              <a:t>Yield represents the number of units handled correctly through the process steps</a:t>
            </a:r>
            <a:endParaRPr/>
          </a:p>
          <a:p>
            <a:pPr indent="-171450" lvl="1" marL="514350" rtl="0" algn="l">
              <a:lnSpc>
                <a:spcPct val="90000"/>
              </a:lnSpc>
              <a:spcBef>
                <a:spcPts val="375"/>
              </a:spcBef>
              <a:spcAft>
                <a:spcPts val="0"/>
              </a:spcAft>
              <a:buClr>
                <a:schemeClr val="dk1"/>
              </a:buClr>
              <a:buSzPts val="2400"/>
              <a:buChar char="•"/>
            </a:pPr>
            <a:r>
              <a:rPr lang="en-US" sz="2400"/>
              <a:t>A defect is any instance where the product or service fails to meet customer requirements</a:t>
            </a:r>
            <a:endParaRPr/>
          </a:p>
          <a:p>
            <a:pPr indent="-171450" lvl="2" marL="857250" rtl="0" algn="l">
              <a:lnSpc>
                <a:spcPct val="90000"/>
              </a:lnSpc>
              <a:spcBef>
                <a:spcPts val="375"/>
              </a:spcBef>
              <a:spcAft>
                <a:spcPts val="0"/>
              </a:spcAft>
              <a:buClr>
                <a:schemeClr val="dk1"/>
              </a:buClr>
              <a:buSzPts val="1800"/>
              <a:buChar char="•"/>
            </a:pPr>
            <a:r>
              <a:rPr lang="en-US" sz="1800"/>
              <a:t>There can be several opportunities to have a defect</a:t>
            </a:r>
            <a:endParaRPr/>
          </a:p>
          <a:p>
            <a:pPr indent="-177800" lvl="0" marL="171450" rtl="0" algn="l">
              <a:lnSpc>
                <a:spcPct val="90000"/>
              </a:lnSpc>
              <a:spcBef>
                <a:spcPts val="750"/>
              </a:spcBef>
              <a:spcAft>
                <a:spcPts val="0"/>
              </a:spcAft>
              <a:buClr>
                <a:schemeClr val="dk1"/>
              </a:buClr>
              <a:buSzPts val="2800"/>
              <a:buChar char="•"/>
            </a:pPr>
            <a:r>
              <a:rPr lang="en-US" sz="2800"/>
              <a:t>Six nines of quality is a measure of quality control equal to one fault in one million opportunities</a:t>
            </a:r>
            <a:endParaRPr/>
          </a:p>
          <a:p>
            <a:pPr indent="-171450" lvl="1" marL="514350" rtl="0" algn="l">
              <a:lnSpc>
                <a:spcPct val="90000"/>
              </a:lnSpc>
              <a:spcBef>
                <a:spcPts val="375"/>
              </a:spcBef>
              <a:spcAft>
                <a:spcPts val="0"/>
              </a:spcAft>
              <a:buClr>
                <a:schemeClr val="dk1"/>
              </a:buClr>
              <a:buSzPts val="2400"/>
              <a:buChar char="•"/>
            </a:pPr>
            <a:r>
              <a:rPr lang="en-US" sz="2400"/>
              <a:t>In the telecommunications industry, it means 99.9999 percent service availability or </a:t>
            </a:r>
            <a:r>
              <a:rPr i="1" lang="en-US" sz="2400"/>
              <a:t>30 seconds of down time a year</a:t>
            </a:r>
            <a:endParaRPr/>
          </a:p>
          <a:p>
            <a:pPr indent="-57150" lvl="2" marL="857250" rtl="0" algn="l">
              <a:lnSpc>
                <a:spcPct val="90000"/>
              </a:lnSpc>
              <a:spcBef>
                <a:spcPts val="375"/>
              </a:spcBef>
              <a:spcAft>
                <a:spcPts val="0"/>
              </a:spcAft>
              <a:buClr>
                <a:schemeClr val="dk1"/>
              </a:buClr>
              <a:buSzPts val="1800"/>
              <a:buNone/>
            </a:pPr>
            <a:r>
              <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Six Sigma and Statistics</a:t>
            </a:r>
            <a:endParaRPr/>
          </a:p>
        </p:txBody>
      </p:sp>
      <p:pic>
        <p:nvPicPr>
          <p:cNvPr descr="Image displays a normal distribution.&#10;" id="253" name="Google Shape;253;p29"/>
          <p:cNvPicPr preferRelativeResize="0"/>
          <p:nvPr/>
        </p:nvPicPr>
        <p:blipFill rotWithShape="1">
          <a:blip r:embed="rId3">
            <a:alphaModFix/>
          </a:blip>
          <a:srcRect b="0" l="0" r="0" t="0"/>
          <a:stretch/>
        </p:blipFill>
        <p:spPr>
          <a:xfrm>
            <a:off x="304800" y="1219201"/>
            <a:ext cx="8534400" cy="51152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Learning Objectives </a:t>
            </a:r>
            <a:endParaRPr/>
          </a:p>
        </p:txBody>
      </p:sp>
      <p:sp>
        <p:nvSpPr>
          <p:cNvPr id="83" name="Google Shape;83;p3"/>
          <p:cNvSpPr txBox="1"/>
          <p:nvPr>
            <p:ph idx="1" type="body"/>
          </p:nvPr>
        </p:nvSpPr>
        <p:spPr>
          <a:xfrm>
            <a:off x="628650" y="1143000"/>
            <a:ext cx="8210550" cy="4351338"/>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List and describe the tools and techniques for quality control, such as the Basic Tools of Quality, statistical sampling, Six Sigma, and testing</a:t>
            </a:r>
            <a:endParaRPr/>
          </a:p>
          <a:p>
            <a:pPr indent="-177800" lvl="0" marL="171450" rtl="0" algn="l">
              <a:lnSpc>
                <a:spcPct val="90000"/>
              </a:lnSpc>
              <a:spcBef>
                <a:spcPts val="750"/>
              </a:spcBef>
              <a:spcAft>
                <a:spcPts val="0"/>
              </a:spcAft>
              <a:buClr>
                <a:schemeClr val="dk1"/>
              </a:buClr>
              <a:buSzPts val="2800"/>
              <a:buChar char="•"/>
            </a:pPr>
            <a:r>
              <a:rPr lang="en-US" sz="2800"/>
              <a:t>Summarize the contributions of noteworthy quality experts to modern quality management</a:t>
            </a:r>
            <a:endParaRPr/>
          </a:p>
          <a:p>
            <a:pPr indent="-177800" lvl="0" marL="171450" rtl="0" algn="l">
              <a:lnSpc>
                <a:spcPct val="90000"/>
              </a:lnSpc>
              <a:spcBef>
                <a:spcPts val="750"/>
              </a:spcBef>
              <a:spcAft>
                <a:spcPts val="0"/>
              </a:spcAft>
              <a:buClr>
                <a:schemeClr val="dk1"/>
              </a:buClr>
              <a:buSzPts val="2800"/>
              <a:buChar char="•"/>
            </a:pPr>
            <a:r>
              <a:rPr lang="en-US" sz="2800"/>
              <a:t>Describe how leadership, the cost of quality, organizational influences, expectations, cultural differences, and maturity models relate to improving quality in IT projects</a:t>
            </a:r>
            <a:endParaRPr/>
          </a:p>
          <a:p>
            <a:pPr indent="-177800" lvl="0" marL="171450" rtl="0" algn="l">
              <a:lnSpc>
                <a:spcPct val="90000"/>
              </a:lnSpc>
              <a:spcBef>
                <a:spcPts val="750"/>
              </a:spcBef>
              <a:spcAft>
                <a:spcPts val="0"/>
              </a:spcAft>
              <a:buClr>
                <a:schemeClr val="dk1"/>
              </a:buClr>
              <a:buSzPts val="2800"/>
              <a:buChar char="•"/>
            </a:pPr>
            <a:r>
              <a:rPr lang="en-US" sz="2800"/>
              <a:t>Discuss how software can assist in project quality management</a:t>
            </a:r>
            <a:endParaRPr/>
          </a:p>
          <a:p>
            <a:pPr indent="-177800" lvl="0" marL="171450" rtl="0" algn="l">
              <a:lnSpc>
                <a:spcPct val="90000"/>
              </a:lnSpc>
              <a:spcBef>
                <a:spcPts val="750"/>
              </a:spcBef>
              <a:spcAft>
                <a:spcPts val="0"/>
              </a:spcAft>
              <a:buClr>
                <a:schemeClr val="dk1"/>
              </a:buClr>
              <a:buSzPts val="2800"/>
              <a:buChar char="•"/>
            </a:pPr>
            <a:r>
              <a:rPr lang="en-US" sz="2800"/>
              <a:t>Discuss considerations for agile/adaptive environments</a:t>
            </a:r>
            <a:endParaRPr/>
          </a:p>
          <a:p>
            <a:pPr indent="0" lvl="0" marL="171450" rtl="0" algn="l">
              <a:lnSpc>
                <a:spcPct val="90000"/>
              </a:lnSpc>
              <a:spcBef>
                <a:spcPts val="750"/>
              </a:spcBef>
              <a:spcAft>
                <a:spcPts val="0"/>
              </a:spcAft>
              <a:buClr>
                <a:schemeClr val="dk1"/>
              </a:buClr>
              <a:buSzPts val="2800"/>
              <a:buNone/>
            </a:pPr>
            <a:r>
              <a:t/>
            </a: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Six Sigma and Statistics</a:t>
            </a:r>
            <a:endParaRPr/>
          </a:p>
        </p:txBody>
      </p:sp>
      <p:graphicFrame>
        <p:nvGraphicFramePr>
          <p:cNvPr id="259" name="Google Shape;259;p30"/>
          <p:cNvGraphicFramePr/>
          <p:nvPr/>
        </p:nvGraphicFramePr>
        <p:xfrm>
          <a:off x="457201" y="1921481"/>
          <a:ext cx="3000000" cy="3000000"/>
        </p:xfrm>
        <a:graphic>
          <a:graphicData uri="http://schemas.openxmlformats.org/drawingml/2006/table">
            <a:tbl>
              <a:tblPr bandRow="1" firstRow="1">
                <a:noFill/>
                <a:tableStyleId>{F9A32605-2C33-4968-9DFC-5D1D99BF983A}</a:tableStyleId>
              </a:tblPr>
              <a:tblGrid>
                <a:gridCol w="1960850"/>
                <a:gridCol w="3210575"/>
                <a:gridCol w="3210575"/>
              </a:tblGrid>
              <a:tr h="785100">
                <a:tc>
                  <a:txBody>
                    <a:bodyPr/>
                    <a:lstStyle/>
                    <a:p>
                      <a:pPr indent="0" lvl="0" marL="0" marR="0" rtl="0" algn="l">
                        <a:spcBef>
                          <a:spcPts val="0"/>
                        </a:spcBef>
                        <a:spcAft>
                          <a:spcPts val="0"/>
                        </a:spcAft>
                        <a:buNone/>
                      </a:pPr>
                      <a:r>
                        <a:rPr lang="en-US" sz="1800"/>
                        <a:t>Specification Range</a:t>
                      </a:r>
                      <a:endParaRPr/>
                    </a:p>
                    <a:p>
                      <a:pPr indent="0" lvl="0" marL="0" marR="0" rtl="0" algn="l">
                        <a:spcBef>
                          <a:spcPts val="0"/>
                        </a:spcBef>
                        <a:spcAft>
                          <a:spcPts val="0"/>
                        </a:spcAft>
                        <a:buNone/>
                      </a:pPr>
                      <a:r>
                        <a:rPr lang="en-US" sz="1800"/>
                        <a:t>(in ±</a:t>
                      </a:r>
                      <a:r>
                        <a:rPr lang="en-US" sz="1800"/>
                        <a:t> </a:t>
                      </a:r>
                      <a:r>
                        <a:rPr lang="en-US" sz="1800"/>
                        <a:t>Sigmas)</a:t>
                      </a:r>
                      <a:endParaRPr/>
                    </a:p>
                  </a:txBody>
                  <a:tcPr marT="45725" marB="45725" marR="91450" marL="91450"/>
                </a:tc>
                <a:tc>
                  <a:txBody>
                    <a:bodyPr/>
                    <a:lstStyle/>
                    <a:p>
                      <a:pPr indent="0" lvl="0" marL="0" marR="0" rtl="0" algn="l">
                        <a:spcBef>
                          <a:spcPts val="0"/>
                        </a:spcBef>
                        <a:spcAft>
                          <a:spcPts val="0"/>
                        </a:spcAft>
                        <a:buNone/>
                      </a:pPr>
                      <a:r>
                        <a:rPr lang="en-US" sz="1800"/>
                        <a:t>Percent of Population</a:t>
                      </a:r>
                      <a:endParaRPr/>
                    </a:p>
                    <a:p>
                      <a:pPr indent="0" lvl="0" marL="0" marR="0" rtl="0" algn="l">
                        <a:spcBef>
                          <a:spcPts val="0"/>
                        </a:spcBef>
                        <a:spcAft>
                          <a:spcPts val="0"/>
                        </a:spcAft>
                        <a:buNone/>
                      </a:pPr>
                      <a:r>
                        <a:rPr lang="en-US" sz="1800"/>
                        <a:t>within Range</a:t>
                      </a:r>
                      <a:endParaRPr/>
                    </a:p>
                  </a:txBody>
                  <a:tcPr marT="45725" marB="45725" marR="91450" marL="91450"/>
                </a:tc>
                <a:tc>
                  <a:txBody>
                    <a:bodyPr/>
                    <a:lstStyle/>
                    <a:p>
                      <a:pPr indent="0" lvl="0" marL="0" marR="0" rtl="0" algn="l">
                        <a:spcBef>
                          <a:spcPts val="0"/>
                        </a:spcBef>
                        <a:spcAft>
                          <a:spcPts val="0"/>
                        </a:spcAft>
                        <a:buNone/>
                      </a:pPr>
                      <a:r>
                        <a:rPr lang="en-US" sz="1800"/>
                        <a:t>Defective Units</a:t>
                      </a:r>
                      <a:endParaRPr/>
                    </a:p>
                    <a:p>
                      <a:pPr indent="0" lvl="0" marL="0" marR="0" rtl="0" algn="l">
                        <a:spcBef>
                          <a:spcPts val="0"/>
                        </a:spcBef>
                        <a:spcAft>
                          <a:spcPts val="0"/>
                        </a:spcAft>
                        <a:buNone/>
                      </a:pPr>
                      <a:r>
                        <a:rPr lang="en-US" sz="1800"/>
                        <a:t>per Billion</a:t>
                      </a:r>
                      <a:endParaRPr/>
                    </a:p>
                  </a:txBody>
                  <a:tcPr marT="45725" marB="45725" marR="91450" marL="91450"/>
                </a:tc>
              </a:tr>
              <a:tr h="64730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68.27</a:t>
                      </a:r>
                      <a:endParaRPr/>
                    </a:p>
                  </a:txBody>
                  <a:tcPr marT="45725" marB="45725" marR="91450" marL="91450"/>
                </a:tc>
                <a:tc>
                  <a:txBody>
                    <a:bodyPr/>
                    <a:lstStyle/>
                    <a:p>
                      <a:pPr indent="0" lvl="0" marL="0" marR="0" rtl="0" algn="l">
                        <a:spcBef>
                          <a:spcPts val="0"/>
                        </a:spcBef>
                        <a:spcAft>
                          <a:spcPts val="0"/>
                        </a:spcAft>
                        <a:buNone/>
                      </a:pPr>
                      <a:r>
                        <a:rPr lang="en-US" sz="1800"/>
                        <a:t>317,300,000</a:t>
                      </a:r>
                      <a:endParaRPr/>
                    </a:p>
                  </a:txBody>
                  <a:tcPr marT="45725" marB="45725" marR="91450" marL="91450"/>
                </a:tc>
              </a:tr>
              <a:tr h="57890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95.45</a:t>
                      </a:r>
                      <a:endParaRPr/>
                    </a:p>
                  </a:txBody>
                  <a:tcPr marT="45725" marB="45725" marR="91450" marL="91450"/>
                </a:tc>
                <a:tc>
                  <a:txBody>
                    <a:bodyPr/>
                    <a:lstStyle/>
                    <a:p>
                      <a:pPr indent="0" lvl="0" marL="0" marR="0" rtl="0" algn="l">
                        <a:spcBef>
                          <a:spcPts val="0"/>
                        </a:spcBef>
                        <a:spcAft>
                          <a:spcPts val="0"/>
                        </a:spcAft>
                        <a:buNone/>
                      </a:pPr>
                      <a:r>
                        <a:rPr lang="en-US" sz="1800"/>
                        <a:t>45,400,000</a:t>
                      </a:r>
                      <a:endParaRPr/>
                    </a:p>
                  </a:txBody>
                  <a:tcPr marT="45725" marB="45725" marR="91450" marL="91450"/>
                </a:tc>
              </a:tr>
              <a:tr h="57890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99.73</a:t>
                      </a:r>
                      <a:endParaRPr/>
                    </a:p>
                  </a:txBody>
                  <a:tcPr marT="45725" marB="45725" marR="91450" marL="91450"/>
                </a:tc>
                <a:tc>
                  <a:txBody>
                    <a:bodyPr/>
                    <a:lstStyle/>
                    <a:p>
                      <a:pPr indent="0" lvl="0" marL="0" marR="0" rtl="0" algn="l">
                        <a:spcBef>
                          <a:spcPts val="0"/>
                        </a:spcBef>
                        <a:spcAft>
                          <a:spcPts val="0"/>
                        </a:spcAft>
                        <a:buNone/>
                      </a:pPr>
                      <a:r>
                        <a:rPr lang="en-US" sz="1800"/>
                        <a:t>2,700,000</a:t>
                      </a:r>
                      <a:endParaRPr/>
                    </a:p>
                  </a:txBody>
                  <a:tcPr marT="45725" marB="45725" marR="91450" marL="91450"/>
                </a:tc>
              </a:tr>
              <a:tr h="578900">
                <a:tc>
                  <a:txBody>
                    <a:bodyPr/>
                    <a:lstStyle/>
                    <a:p>
                      <a:pPr indent="0" lvl="0" marL="0" marR="0" rtl="0" algn="l">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99.9937</a:t>
                      </a:r>
                      <a:endParaRPr/>
                    </a:p>
                  </a:txBody>
                  <a:tcPr marT="45725" marB="45725" marR="91450" marL="91450"/>
                </a:tc>
                <a:tc>
                  <a:txBody>
                    <a:bodyPr/>
                    <a:lstStyle/>
                    <a:p>
                      <a:pPr indent="0" lvl="0" marL="0" marR="0" rtl="0" algn="l">
                        <a:spcBef>
                          <a:spcPts val="0"/>
                        </a:spcBef>
                        <a:spcAft>
                          <a:spcPts val="0"/>
                        </a:spcAft>
                        <a:buNone/>
                      </a:pPr>
                      <a:r>
                        <a:rPr lang="en-US" sz="1800"/>
                        <a:t>63,000</a:t>
                      </a:r>
                      <a:endParaRPr/>
                    </a:p>
                  </a:txBody>
                  <a:tcPr marT="45725" marB="45725" marR="91450" marL="91450"/>
                </a:tc>
              </a:tr>
              <a:tr h="578900">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99.999943</a:t>
                      </a:r>
                      <a:endParaRPr/>
                    </a:p>
                  </a:txBody>
                  <a:tcPr marT="45725" marB="45725" marR="91450" marL="91450"/>
                </a:tc>
                <a:tc>
                  <a:txBody>
                    <a:bodyPr/>
                    <a:lstStyle/>
                    <a:p>
                      <a:pPr indent="0" lvl="0" marL="0" marR="0" rtl="0" algn="l">
                        <a:spcBef>
                          <a:spcPts val="0"/>
                        </a:spcBef>
                        <a:spcAft>
                          <a:spcPts val="0"/>
                        </a:spcAft>
                        <a:buNone/>
                      </a:pPr>
                      <a:r>
                        <a:rPr lang="en-US" sz="1800"/>
                        <a:t>57</a:t>
                      </a:r>
                      <a:endParaRPr/>
                    </a:p>
                  </a:txBody>
                  <a:tcPr marT="45725" marB="45725" marR="91450" marL="91450"/>
                </a:tc>
              </a:tr>
              <a:tr h="57890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99.9999998</a:t>
                      </a:r>
                      <a:endParaRPr/>
                    </a:p>
                  </a:txBody>
                  <a:tcPr marT="45725" marB="45725" marR="91450" marL="91450"/>
                </a:tc>
                <a:tc>
                  <a:txBody>
                    <a:bodyPr/>
                    <a:lstStyle/>
                    <a:p>
                      <a:pPr indent="0" lvl="0" marL="0" marR="0" rtl="0" algn="l">
                        <a:spcBef>
                          <a:spcPts val="0"/>
                        </a:spcBef>
                        <a:spcAft>
                          <a:spcPts val="0"/>
                        </a:spcAft>
                        <a:buNone/>
                      </a:pPr>
                      <a:r>
                        <a:rPr lang="en-US" sz="1800"/>
                        <a:t>2</a:t>
                      </a:r>
                      <a:endParaRPr/>
                    </a:p>
                  </a:txBody>
                  <a:tcPr marT="45725" marB="45725" marR="91450" marL="91450"/>
                </a:tc>
              </a:tr>
            </a:tbl>
          </a:graphicData>
        </a:graphic>
      </p:graphicFrame>
      <p:sp>
        <p:nvSpPr>
          <p:cNvPr id="260" name="Google Shape;260;p30"/>
          <p:cNvSpPr/>
          <p:nvPr/>
        </p:nvSpPr>
        <p:spPr>
          <a:xfrm>
            <a:off x="2743200" y="1375198"/>
            <a:ext cx="533400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Open Sans"/>
                <a:ea typeface="Open Sans"/>
                <a:cs typeface="Open Sans"/>
                <a:sym typeface="Open Sans"/>
              </a:rPr>
              <a:t>Sigma and defective units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628650" y="365126"/>
            <a:ext cx="7886700" cy="526079"/>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Six Sigma and Statistics</a:t>
            </a:r>
            <a:endParaRPr/>
          </a:p>
        </p:txBody>
      </p:sp>
      <p:graphicFrame>
        <p:nvGraphicFramePr>
          <p:cNvPr id="266" name="Google Shape;266;p31"/>
          <p:cNvGraphicFramePr/>
          <p:nvPr/>
        </p:nvGraphicFramePr>
        <p:xfrm>
          <a:off x="380999" y="1937385"/>
          <a:ext cx="3000000" cy="3000000"/>
        </p:xfrm>
        <a:graphic>
          <a:graphicData uri="http://schemas.openxmlformats.org/drawingml/2006/table">
            <a:tbl>
              <a:tblPr bandRow="1" firstRow="1">
                <a:noFill/>
                <a:tableStyleId>{F9A32605-2C33-4968-9DFC-5D1D99BF983A}</a:tableStyleId>
              </a:tblPr>
              <a:tblGrid>
                <a:gridCol w="1996500"/>
                <a:gridCol w="3268950"/>
                <a:gridCol w="3268950"/>
              </a:tblGrid>
              <a:tr h="842200">
                <a:tc>
                  <a:txBody>
                    <a:bodyPr/>
                    <a:lstStyle/>
                    <a:p>
                      <a:pPr indent="0" lvl="0" marL="0" marR="0" rtl="0" algn="l">
                        <a:spcBef>
                          <a:spcPts val="0"/>
                        </a:spcBef>
                        <a:spcAft>
                          <a:spcPts val="0"/>
                        </a:spcAft>
                        <a:buNone/>
                      </a:pPr>
                      <a:r>
                        <a:rPr lang="en-US" sz="2400"/>
                        <a:t>Sigma</a:t>
                      </a:r>
                      <a:endParaRPr/>
                    </a:p>
                  </a:txBody>
                  <a:tcPr marT="45725" marB="45725" marR="91450" marL="91450"/>
                </a:tc>
                <a:tc>
                  <a:txBody>
                    <a:bodyPr/>
                    <a:lstStyle/>
                    <a:p>
                      <a:pPr indent="0" lvl="0" marL="0" marR="0" rtl="0" algn="l">
                        <a:spcBef>
                          <a:spcPts val="0"/>
                        </a:spcBef>
                        <a:spcAft>
                          <a:spcPts val="0"/>
                        </a:spcAft>
                        <a:buNone/>
                      </a:pPr>
                      <a:r>
                        <a:rPr lang="en-US" sz="2400"/>
                        <a:t>Yield</a:t>
                      </a:r>
                      <a:endParaRPr/>
                    </a:p>
                  </a:txBody>
                  <a:tcPr marT="45725" marB="45725" marR="91450" marL="91450"/>
                </a:tc>
                <a:tc>
                  <a:txBody>
                    <a:bodyPr/>
                    <a:lstStyle/>
                    <a:p>
                      <a:pPr indent="0" lvl="0" marL="0" marR="0" rtl="0" algn="l">
                        <a:spcBef>
                          <a:spcPts val="0"/>
                        </a:spcBef>
                        <a:spcAft>
                          <a:spcPts val="0"/>
                        </a:spcAft>
                        <a:buNone/>
                      </a:pPr>
                      <a:r>
                        <a:rPr lang="en-US" sz="2400"/>
                        <a:t>Defects per Million Opportunities (DPMO)</a:t>
                      </a:r>
                      <a:endParaRPr/>
                    </a:p>
                  </a:txBody>
                  <a:tcPr marT="45725" marB="45725" marR="91450" marL="91450"/>
                </a:tc>
              </a:tr>
              <a:tr h="609325">
                <a:tc>
                  <a:txBody>
                    <a:bodyPr/>
                    <a:lstStyle/>
                    <a:p>
                      <a:pPr indent="0" lvl="0" marL="0" marR="0" rtl="0" algn="l">
                        <a:spcBef>
                          <a:spcPts val="0"/>
                        </a:spcBef>
                        <a:spcAft>
                          <a:spcPts val="0"/>
                        </a:spcAft>
                        <a:buNone/>
                      </a:pPr>
                      <a:r>
                        <a:rPr lang="en-US" sz="2400"/>
                        <a:t>1</a:t>
                      </a:r>
                      <a:endParaRPr/>
                    </a:p>
                  </a:txBody>
                  <a:tcPr marT="45725" marB="45725" marR="91450" marL="91450"/>
                </a:tc>
                <a:tc>
                  <a:txBody>
                    <a:bodyPr/>
                    <a:lstStyle/>
                    <a:p>
                      <a:pPr indent="0" lvl="0" marL="0" marR="0" rtl="0" algn="l">
                        <a:spcBef>
                          <a:spcPts val="0"/>
                        </a:spcBef>
                        <a:spcAft>
                          <a:spcPts val="0"/>
                        </a:spcAft>
                        <a:buNone/>
                      </a:pPr>
                      <a:r>
                        <a:rPr lang="en-US" sz="2400"/>
                        <a:t>31.0%</a:t>
                      </a:r>
                      <a:endParaRPr/>
                    </a:p>
                  </a:txBody>
                  <a:tcPr marT="45725" marB="45725" marR="91450" marL="91450"/>
                </a:tc>
                <a:tc>
                  <a:txBody>
                    <a:bodyPr/>
                    <a:lstStyle/>
                    <a:p>
                      <a:pPr indent="0" lvl="0" marL="0" marR="0" rtl="0" algn="l">
                        <a:spcBef>
                          <a:spcPts val="0"/>
                        </a:spcBef>
                        <a:spcAft>
                          <a:spcPts val="0"/>
                        </a:spcAft>
                        <a:buNone/>
                      </a:pPr>
                      <a:r>
                        <a:rPr lang="en-US" sz="2400"/>
                        <a:t>690,000</a:t>
                      </a:r>
                      <a:endParaRPr/>
                    </a:p>
                  </a:txBody>
                  <a:tcPr marT="45725" marB="45725" marR="91450" marL="91450"/>
                </a:tc>
              </a:tr>
              <a:tr h="638025">
                <a:tc>
                  <a:txBody>
                    <a:bodyPr/>
                    <a:lstStyle/>
                    <a:p>
                      <a:pPr indent="0" lvl="0" marL="0" marR="0" rtl="0" algn="l">
                        <a:spcBef>
                          <a:spcPts val="0"/>
                        </a:spcBef>
                        <a:spcAft>
                          <a:spcPts val="0"/>
                        </a:spcAft>
                        <a:buNone/>
                      </a:pPr>
                      <a:r>
                        <a:rPr lang="en-US" sz="2400"/>
                        <a:t>2</a:t>
                      </a:r>
                      <a:endParaRPr/>
                    </a:p>
                  </a:txBody>
                  <a:tcPr marT="45725" marB="45725" marR="91450" marL="91450"/>
                </a:tc>
                <a:tc>
                  <a:txBody>
                    <a:bodyPr/>
                    <a:lstStyle/>
                    <a:p>
                      <a:pPr indent="0" lvl="0" marL="0" marR="0" rtl="0" algn="l">
                        <a:spcBef>
                          <a:spcPts val="0"/>
                        </a:spcBef>
                        <a:spcAft>
                          <a:spcPts val="0"/>
                        </a:spcAft>
                        <a:buNone/>
                      </a:pPr>
                      <a:r>
                        <a:rPr lang="en-US" sz="2400"/>
                        <a:t>69.2%</a:t>
                      </a:r>
                      <a:endParaRPr/>
                    </a:p>
                  </a:txBody>
                  <a:tcPr marT="45725" marB="45725" marR="91450" marL="91450"/>
                </a:tc>
                <a:tc>
                  <a:txBody>
                    <a:bodyPr/>
                    <a:lstStyle/>
                    <a:p>
                      <a:pPr indent="0" lvl="0" marL="0" marR="0" rtl="0" algn="l">
                        <a:spcBef>
                          <a:spcPts val="0"/>
                        </a:spcBef>
                        <a:spcAft>
                          <a:spcPts val="0"/>
                        </a:spcAft>
                        <a:buNone/>
                      </a:pPr>
                      <a:r>
                        <a:rPr lang="en-US" sz="2400"/>
                        <a:t>308,000</a:t>
                      </a:r>
                      <a:endParaRPr/>
                    </a:p>
                  </a:txBody>
                  <a:tcPr marT="45725" marB="45725" marR="91450" marL="91450"/>
                </a:tc>
              </a:tr>
              <a:tr h="621025">
                <a:tc>
                  <a:txBody>
                    <a:bodyPr/>
                    <a:lstStyle/>
                    <a:p>
                      <a:pPr indent="0" lvl="0" marL="0" marR="0" rtl="0" algn="l">
                        <a:spcBef>
                          <a:spcPts val="0"/>
                        </a:spcBef>
                        <a:spcAft>
                          <a:spcPts val="0"/>
                        </a:spcAft>
                        <a:buNone/>
                      </a:pPr>
                      <a:r>
                        <a:rPr lang="en-US" sz="2400"/>
                        <a:t>3</a:t>
                      </a:r>
                      <a:endParaRPr/>
                    </a:p>
                  </a:txBody>
                  <a:tcPr marT="45725" marB="45725" marR="91450" marL="91450"/>
                </a:tc>
                <a:tc>
                  <a:txBody>
                    <a:bodyPr/>
                    <a:lstStyle/>
                    <a:p>
                      <a:pPr indent="0" lvl="0" marL="0" marR="0" rtl="0" algn="l">
                        <a:spcBef>
                          <a:spcPts val="0"/>
                        </a:spcBef>
                        <a:spcAft>
                          <a:spcPts val="0"/>
                        </a:spcAft>
                        <a:buNone/>
                      </a:pPr>
                      <a:r>
                        <a:rPr lang="en-US" sz="2400"/>
                        <a:t>93.3%</a:t>
                      </a:r>
                      <a:endParaRPr/>
                    </a:p>
                  </a:txBody>
                  <a:tcPr marT="45725" marB="45725" marR="91450" marL="91450"/>
                </a:tc>
                <a:tc>
                  <a:txBody>
                    <a:bodyPr/>
                    <a:lstStyle/>
                    <a:p>
                      <a:pPr indent="0" lvl="0" marL="0" marR="0" rtl="0" algn="l">
                        <a:spcBef>
                          <a:spcPts val="0"/>
                        </a:spcBef>
                        <a:spcAft>
                          <a:spcPts val="0"/>
                        </a:spcAft>
                        <a:buNone/>
                      </a:pPr>
                      <a:r>
                        <a:rPr lang="en-US" sz="2400"/>
                        <a:t>66,800</a:t>
                      </a:r>
                      <a:endParaRPr/>
                    </a:p>
                  </a:txBody>
                  <a:tcPr marT="45725" marB="45725" marR="91450" marL="91450"/>
                </a:tc>
              </a:tr>
              <a:tr h="587000">
                <a:tc>
                  <a:txBody>
                    <a:bodyPr/>
                    <a:lstStyle/>
                    <a:p>
                      <a:pPr indent="0" lvl="0" marL="0" marR="0" rtl="0" algn="l">
                        <a:spcBef>
                          <a:spcPts val="0"/>
                        </a:spcBef>
                        <a:spcAft>
                          <a:spcPts val="0"/>
                        </a:spcAft>
                        <a:buNone/>
                      </a:pPr>
                      <a:r>
                        <a:rPr lang="en-US" sz="2400"/>
                        <a:t>4</a:t>
                      </a:r>
                      <a:endParaRPr/>
                    </a:p>
                  </a:txBody>
                  <a:tcPr marT="45725" marB="45725" marR="91450" marL="91450"/>
                </a:tc>
                <a:tc>
                  <a:txBody>
                    <a:bodyPr/>
                    <a:lstStyle/>
                    <a:p>
                      <a:pPr indent="0" lvl="0" marL="0" marR="0" rtl="0" algn="l">
                        <a:spcBef>
                          <a:spcPts val="0"/>
                        </a:spcBef>
                        <a:spcAft>
                          <a:spcPts val="0"/>
                        </a:spcAft>
                        <a:buNone/>
                      </a:pPr>
                      <a:r>
                        <a:rPr lang="en-US" sz="2400"/>
                        <a:t>99.4%</a:t>
                      </a:r>
                      <a:endParaRPr/>
                    </a:p>
                  </a:txBody>
                  <a:tcPr marT="45725" marB="45725" marR="91450" marL="91450"/>
                </a:tc>
                <a:tc>
                  <a:txBody>
                    <a:bodyPr/>
                    <a:lstStyle/>
                    <a:p>
                      <a:pPr indent="0" lvl="0" marL="0" marR="0" rtl="0" algn="l">
                        <a:spcBef>
                          <a:spcPts val="0"/>
                        </a:spcBef>
                        <a:spcAft>
                          <a:spcPts val="0"/>
                        </a:spcAft>
                        <a:buNone/>
                      </a:pPr>
                      <a:r>
                        <a:rPr lang="en-US" sz="2400"/>
                        <a:t>6,210</a:t>
                      </a:r>
                      <a:endParaRPr/>
                    </a:p>
                  </a:txBody>
                  <a:tcPr marT="45725" marB="45725" marR="91450" marL="91450"/>
                </a:tc>
              </a:tr>
              <a:tr h="621025">
                <a:tc>
                  <a:txBody>
                    <a:bodyPr/>
                    <a:lstStyle/>
                    <a:p>
                      <a:pPr indent="0" lvl="0" marL="0" marR="0" rtl="0" algn="l">
                        <a:spcBef>
                          <a:spcPts val="0"/>
                        </a:spcBef>
                        <a:spcAft>
                          <a:spcPts val="0"/>
                        </a:spcAft>
                        <a:buNone/>
                      </a:pPr>
                      <a:r>
                        <a:rPr lang="en-US" sz="2400"/>
                        <a:t>5</a:t>
                      </a:r>
                      <a:endParaRPr/>
                    </a:p>
                  </a:txBody>
                  <a:tcPr marT="45725" marB="45725" marR="91450" marL="91450"/>
                </a:tc>
                <a:tc>
                  <a:txBody>
                    <a:bodyPr/>
                    <a:lstStyle/>
                    <a:p>
                      <a:pPr indent="0" lvl="0" marL="0" marR="0" rtl="0" algn="l">
                        <a:spcBef>
                          <a:spcPts val="0"/>
                        </a:spcBef>
                        <a:spcAft>
                          <a:spcPts val="0"/>
                        </a:spcAft>
                        <a:buNone/>
                      </a:pPr>
                      <a:r>
                        <a:rPr lang="en-US" sz="2400"/>
                        <a:t>99.97%</a:t>
                      </a:r>
                      <a:endParaRPr/>
                    </a:p>
                  </a:txBody>
                  <a:tcPr marT="45725" marB="45725" marR="91450" marL="91450"/>
                </a:tc>
                <a:tc>
                  <a:txBody>
                    <a:bodyPr/>
                    <a:lstStyle/>
                    <a:p>
                      <a:pPr indent="0" lvl="0" marL="0" marR="0" rtl="0" algn="l">
                        <a:spcBef>
                          <a:spcPts val="0"/>
                        </a:spcBef>
                        <a:spcAft>
                          <a:spcPts val="0"/>
                        </a:spcAft>
                        <a:buNone/>
                      </a:pPr>
                      <a:r>
                        <a:rPr lang="en-US" sz="2400"/>
                        <a:t>230</a:t>
                      </a:r>
                      <a:endParaRPr/>
                    </a:p>
                  </a:txBody>
                  <a:tcPr marT="45725" marB="45725" marR="91450" marL="91450"/>
                </a:tc>
              </a:tr>
              <a:tr h="621025">
                <a:tc>
                  <a:txBody>
                    <a:bodyPr/>
                    <a:lstStyle/>
                    <a:p>
                      <a:pPr indent="0" lvl="0" marL="0" marR="0" rtl="0" algn="l">
                        <a:spcBef>
                          <a:spcPts val="0"/>
                        </a:spcBef>
                        <a:spcAft>
                          <a:spcPts val="0"/>
                        </a:spcAft>
                        <a:buNone/>
                      </a:pPr>
                      <a:r>
                        <a:rPr lang="en-US" sz="2400"/>
                        <a:t>6</a:t>
                      </a:r>
                      <a:endParaRPr/>
                    </a:p>
                  </a:txBody>
                  <a:tcPr marT="45725" marB="45725" marR="91450" marL="91450"/>
                </a:tc>
                <a:tc>
                  <a:txBody>
                    <a:bodyPr/>
                    <a:lstStyle/>
                    <a:p>
                      <a:pPr indent="0" lvl="0" marL="0" marR="0" rtl="0" algn="l">
                        <a:spcBef>
                          <a:spcPts val="0"/>
                        </a:spcBef>
                        <a:spcAft>
                          <a:spcPts val="0"/>
                        </a:spcAft>
                        <a:buNone/>
                      </a:pPr>
                      <a:r>
                        <a:rPr lang="en-US" sz="2400"/>
                        <a:t>99.99966%</a:t>
                      </a:r>
                      <a:endParaRPr/>
                    </a:p>
                  </a:txBody>
                  <a:tcPr marT="45725" marB="45725" marR="91450" marL="91450"/>
                </a:tc>
                <a:tc>
                  <a:txBody>
                    <a:bodyPr/>
                    <a:lstStyle/>
                    <a:p>
                      <a:pPr indent="0" lvl="0" marL="0" marR="0" rtl="0" algn="l">
                        <a:spcBef>
                          <a:spcPts val="0"/>
                        </a:spcBef>
                        <a:spcAft>
                          <a:spcPts val="0"/>
                        </a:spcAft>
                        <a:buNone/>
                      </a:pPr>
                      <a:r>
                        <a:rPr lang="en-US" sz="2400"/>
                        <a:t>3.4</a:t>
                      </a:r>
                      <a:endParaRPr/>
                    </a:p>
                  </a:txBody>
                  <a:tcPr marT="45725" marB="45725" marR="91450" marL="91450"/>
                </a:tc>
              </a:tr>
            </a:tbl>
          </a:graphicData>
        </a:graphic>
      </p:graphicFrame>
      <p:sp>
        <p:nvSpPr>
          <p:cNvPr id="267" name="Google Shape;267;p31"/>
          <p:cNvSpPr/>
          <p:nvPr/>
        </p:nvSpPr>
        <p:spPr>
          <a:xfrm>
            <a:off x="1676400" y="1229331"/>
            <a:ext cx="556260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Open Sans"/>
                <a:ea typeface="Open Sans"/>
                <a:cs typeface="Open Sans"/>
                <a:sym typeface="Open Sans"/>
              </a:rPr>
              <a:t>Six Sigma conversion table</a:t>
            </a:r>
            <a:endParaRPr sz="2200">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Testing</a:t>
            </a:r>
            <a:endParaRPr/>
          </a:p>
        </p:txBody>
      </p:sp>
      <p:sp>
        <p:nvSpPr>
          <p:cNvPr id="273" name="Google Shape;273;p32"/>
          <p:cNvSpPr txBox="1"/>
          <p:nvPr>
            <p:ph idx="1" type="body"/>
          </p:nvPr>
        </p:nvSpPr>
        <p:spPr>
          <a:xfrm>
            <a:off x="628650" y="1295400"/>
            <a:ext cx="7886700" cy="5181600"/>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Many IT professionals think of testing as a stage that comes near the end of IT product development</a:t>
            </a:r>
            <a:endParaRPr/>
          </a:p>
          <a:p>
            <a:pPr indent="-203200" lvl="1" marL="514350" rtl="0" algn="l">
              <a:lnSpc>
                <a:spcPct val="90000"/>
              </a:lnSpc>
              <a:spcBef>
                <a:spcPts val="375"/>
              </a:spcBef>
              <a:spcAft>
                <a:spcPts val="0"/>
              </a:spcAft>
              <a:buClr>
                <a:schemeClr val="dk1"/>
              </a:buClr>
              <a:buSzPts val="3200"/>
              <a:buChar char="•"/>
            </a:pPr>
            <a:r>
              <a:rPr lang="en-US" sz="3200"/>
              <a:t>Testing needs to be done during almost every phase of the systems development life cycle, not just before the organization ships or hands over a product to the customer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628650" y="365127"/>
            <a:ext cx="7886700" cy="3968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Open Sans"/>
              <a:buNone/>
            </a:pPr>
            <a:r>
              <a:rPr b="1" lang="en-US" sz="3200"/>
              <a:t>Testing</a:t>
            </a:r>
            <a:endParaRPr/>
          </a:p>
        </p:txBody>
      </p:sp>
      <p:pic>
        <p:nvPicPr>
          <p:cNvPr descr="Image illustrates testing tasks in the software development life cycle.&#10;" id="280" name="Google Shape;280;p33"/>
          <p:cNvPicPr preferRelativeResize="0"/>
          <p:nvPr/>
        </p:nvPicPr>
        <p:blipFill rotWithShape="1">
          <a:blip r:embed="rId3">
            <a:alphaModFix/>
          </a:blip>
          <a:srcRect b="0" l="0" r="0" t="0"/>
          <a:stretch/>
        </p:blipFill>
        <p:spPr>
          <a:xfrm>
            <a:off x="955606" y="-811209"/>
            <a:ext cx="7677150" cy="57150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Testing</a:t>
            </a:r>
            <a:endParaRPr/>
          </a:p>
        </p:txBody>
      </p:sp>
      <p:sp>
        <p:nvSpPr>
          <p:cNvPr id="286" name="Google Shape;286;p34"/>
          <p:cNvSpPr txBox="1"/>
          <p:nvPr>
            <p:ph idx="1" type="body"/>
          </p:nvPr>
        </p:nvSpPr>
        <p:spPr>
          <a:xfrm>
            <a:off x="593090" y="1219200"/>
            <a:ext cx="7886700" cy="4351338"/>
          </a:xfrm>
          <a:prstGeom prst="rect">
            <a:avLst/>
          </a:prstGeom>
          <a:noFill/>
          <a:ln>
            <a:noFill/>
          </a:ln>
        </p:spPr>
        <p:txBody>
          <a:bodyPr anchorCtr="0" anchor="t" bIns="0" lIns="0" spcFirstLastPara="1" rIns="0" wrap="square" tIns="0">
            <a:noAutofit/>
          </a:bodyPr>
          <a:lstStyle/>
          <a:p>
            <a:pPr indent="-203200" lvl="0" marL="171450" rtl="0" algn="l">
              <a:lnSpc>
                <a:spcPct val="90000"/>
              </a:lnSpc>
              <a:spcBef>
                <a:spcPts val="0"/>
              </a:spcBef>
              <a:spcAft>
                <a:spcPts val="0"/>
              </a:spcAft>
              <a:buClr>
                <a:schemeClr val="dk1"/>
              </a:buClr>
              <a:buSzPts val="3200"/>
              <a:buChar char="•"/>
            </a:pPr>
            <a:r>
              <a:rPr lang="en-US" sz="3200"/>
              <a:t>Types of tests</a:t>
            </a:r>
            <a:endParaRPr/>
          </a:p>
          <a:p>
            <a:pPr indent="-177800" lvl="1" marL="514350" rtl="0" algn="l">
              <a:lnSpc>
                <a:spcPct val="90000"/>
              </a:lnSpc>
              <a:spcBef>
                <a:spcPts val="375"/>
              </a:spcBef>
              <a:spcAft>
                <a:spcPts val="0"/>
              </a:spcAft>
              <a:buClr>
                <a:schemeClr val="dk1"/>
              </a:buClr>
              <a:buSzPts val="2800"/>
              <a:buChar char="•"/>
            </a:pPr>
            <a:r>
              <a:rPr lang="en-US" sz="2800"/>
              <a:t>Unit testing tests each individual component (often a program) to ensure it is as defect-free as possible</a:t>
            </a:r>
            <a:endParaRPr/>
          </a:p>
          <a:p>
            <a:pPr indent="-177800" lvl="1" marL="514350" rtl="0" algn="l">
              <a:lnSpc>
                <a:spcPct val="90000"/>
              </a:lnSpc>
              <a:spcBef>
                <a:spcPts val="375"/>
              </a:spcBef>
              <a:spcAft>
                <a:spcPts val="0"/>
              </a:spcAft>
              <a:buClr>
                <a:schemeClr val="dk1"/>
              </a:buClr>
              <a:buSzPts val="2800"/>
              <a:buChar char="•"/>
            </a:pPr>
            <a:r>
              <a:rPr lang="en-US" sz="2800"/>
              <a:t>Integration testing occurs between unit and system testing to test functionally grouped components</a:t>
            </a:r>
            <a:endParaRPr/>
          </a:p>
          <a:p>
            <a:pPr indent="-177800" lvl="1" marL="514350" rtl="0" algn="l">
              <a:lnSpc>
                <a:spcPct val="90000"/>
              </a:lnSpc>
              <a:spcBef>
                <a:spcPts val="375"/>
              </a:spcBef>
              <a:spcAft>
                <a:spcPts val="0"/>
              </a:spcAft>
              <a:buClr>
                <a:schemeClr val="dk1"/>
              </a:buClr>
              <a:buSzPts val="2800"/>
              <a:buChar char="•"/>
            </a:pPr>
            <a:r>
              <a:rPr lang="en-US" sz="2800"/>
              <a:t>System testing tests the entire system as one entity</a:t>
            </a:r>
            <a:endParaRPr/>
          </a:p>
          <a:p>
            <a:pPr indent="-177800" lvl="1" marL="514350" rtl="0" algn="l">
              <a:lnSpc>
                <a:spcPct val="90000"/>
              </a:lnSpc>
              <a:spcBef>
                <a:spcPts val="375"/>
              </a:spcBef>
              <a:spcAft>
                <a:spcPts val="0"/>
              </a:spcAft>
              <a:buClr>
                <a:schemeClr val="dk1"/>
              </a:buClr>
              <a:buSzPts val="2800"/>
              <a:buChar char="•"/>
            </a:pPr>
            <a:r>
              <a:rPr lang="en-US" sz="2800"/>
              <a:t>User acceptance testing is an independent test performed by end users prior to accepting the delivered system</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628650" y="365127"/>
            <a:ext cx="7886700" cy="3968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Open Sans"/>
              <a:buNone/>
            </a:pPr>
            <a:r>
              <a:rPr b="1" lang="en-US" sz="3200"/>
              <a:t>Testing</a:t>
            </a:r>
            <a:endParaRPr/>
          </a:p>
        </p:txBody>
      </p:sp>
      <p:sp>
        <p:nvSpPr>
          <p:cNvPr id="292" name="Google Shape;292;p35"/>
          <p:cNvSpPr txBox="1"/>
          <p:nvPr>
            <p:ph idx="1" type="body"/>
          </p:nvPr>
        </p:nvSpPr>
        <p:spPr>
          <a:xfrm>
            <a:off x="457200" y="1027907"/>
            <a:ext cx="8382000" cy="5257800"/>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Testing alone is not enough</a:t>
            </a:r>
            <a:endParaRPr/>
          </a:p>
          <a:p>
            <a:pPr indent="-171450" lvl="1" marL="514350" rtl="0" algn="l">
              <a:lnSpc>
                <a:spcPct val="90000"/>
              </a:lnSpc>
              <a:spcBef>
                <a:spcPts val="375"/>
              </a:spcBef>
              <a:spcAft>
                <a:spcPts val="0"/>
              </a:spcAft>
              <a:buClr>
                <a:schemeClr val="dk1"/>
              </a:buClr>
              <a:buSzPts val="2400"/>
              <a:buChar char="•"/>
            </a:pPr>
            <a:r>
              <a:rPr lang="en-US" sz="2400"/>
              <a:t>Watts S. Humphrey, a renowned expert on software quality, defines a software defect as anything that must be changed before delivery of the program</a:t>
            </a:r>
            <a:endParaRPr/>
          </a:p>
          <a:p>
            <a:pPr indent="-177800" lvl="0" marL="171450" rtl="0" algn="l">
              <a:lnSpc>
                <a:spcPct val="90000"/>
              </a:lnSpc>
              <a:spcBef>
                <a:spcPts val="750"/>
              </a:spcBef>
              <a:spcAft>
                <a:spcPts val="0"/>
              </a:spcAft>
              <a:buClr>
                <a:schemeClr val="dk1"/>
              </a:buClr>
              <a:buSzPts val="2800"/>
              <a:buChar char="•"/>
            </a:pPr>
            <a:r>
              <a:rPr lang="en-US" sz="2800"/>
              <a:t>Testing does not sufficiently prevent software defects</a:t>
            </a:r>
            <a:endParaRPr/>
          </a:p>
          <a:p>
            <a:pPr indent="-171450" lvl="1" marL="514350" rtl="0" algn="l">
              <a:lnSpc>
                <a:spcPct val="90000"/>
              </a:lnSpc>
              <a:spcBef>
                <a:spcPts val="375"/>
              </a:spcBef>
              <a:spcAft>
                <a:spcPts val="0"/>
              </a:spcAft>
              <a:buClr>
                <a:schemeClr val="dk1"/>
              </a:buClr>
              <a:buSzPts val="2400"/>
              <a:buChar char="•"/>
            </a:pPr>
            <a:r>
              <a:rPr lang="en-US" sz="2400"/>
              <a:t>The number of ways to test a complex system is huge</a:t>
            </a:r>
            <a:endParaRPr/>
          </a:p>
          <a:p>
            <a:pPr indent="-171450" lvl="1" marL="514350" rtl="0" algn="l">
              <a:lnSpc>
                <a:spcPct val="90000"/>
              </a:lnSpc>
              <a:spcBef>
                <a:spcPts val="375"/>
              </a:spcBef>
              <a:spcAft>
                <a:spcPts val="0"/>
              </a:spcAft>
              <a:buClr>
                <a:schemeClr val="dk1"/>
              </a:buClr>
              <a:buSzPts val="2400"/>
              <a:buChar char="•"/>
            </a:pPr>
            <a:r>
              <a:rPr lang="en-US" sz="2400"/>
              <a:t>Users will continue to invent new ways to use a system that its developers never considered</a:t>
            </a:r>
            <a:endParaRPr/>
          </a:p>
          <a:p>
            <a:pPr indent="-177800" lvl="0" marL="171450" rtl="0" algn="l">
              <a:lnSpc>
                <a:spcPct val="90000"/>
              </a:lnSpc>
              <a:spcBef>
                <a:spcPts val="750"/>
              </a:spcBef>
              <a:spcAft>
                <a:spcPts val="0"/>
              </a:spcAft>
              <a:buClr>
                <a:schemeClr val="dk1"/>
              </a:buClr>
              <a:buSzPts val="2800"/>
              <a:buChar char="•"/>
            </a:pPr>
            <a:r>
              <a:rPr lang="en-US" sz="2800"/>
              <a:t>Humphrey suggests that people rethink the software development process to provide no potential defects when you enter system testing</a:t>
            </a:r>
            <a:endParaRPr/>
          </a:p>
          <a:p>
            <a:pPr indent="-171450" lvl="1" marL="514350" rtl="0" algn="l">
              <a:lnSpc>
                <a:spcPct val="90000"/>
              </a:lnSpc>
              <a:spcBef>
                <a:spcPts val="375"/>
              </a:spcBef>
              <a:spcAft>
                <a:spcPts val="0"/>
              </a:spcAft>
              <a:buClr>
                <a:schemeClr val="dk1"/>
              </a:buClr>
              <a:buSzPts val="2400"/>
              <a:buChar char="•"/>
            </a:pPr>
            <a:r>
              <a:rPr lang="en-US" sz="2400"/>
              <a:t>Developers must be responsible for providing error-free code at each stage of testing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Modern Quality Management</a:t>
            </a:r>
            <a:endParaRPr/>
          </a:p>
        </p:txBody>
      </p:sp>
      <p:sp>
        <p:nvSpPr>
          <p:cNvPr id="298" name="Google Shape;298;p36"/>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Modern quality management:</a:t>
            </a:r>
            <a:endParaRPr/>
          </a:p>
          <a:p>
            <a:pPr indent="-203200" lvl="1" marL="514350" rtl="0" algn="l">
              <a:lnSpc>
                <a:spcPct val="90000"/>
              </a:lnSpc>
              <a:spcBef>
                <a:spcPts val="375"/>
              </a:spcBef>
              <a:spcAft>
                <a:spcPts val="0"/>
              </a:spcAft>
              <a:buClr>
                <a:schemeClr val="dk1"/>
              </a:buClr>
              <a:buSzPts val="3200"/>
              <a:buChar char="•"/>
            </a:pPr>
            <a:r>
              <a:rPr lang="en-US" sz="3200"/>
              <a:t>Requires customer satisfaction</a:t>
            </a:r>
            <a:endParaRPr/>
          </a:p>
          <a:p>
            <a:pPr indent="-203200" lvl="1" marL="514350" rtl="0" algn="l">
              <a:lnSpc>
                <a:spcPct val="90000"/>
              </a:lnSpc>
              <a:spcBef>
                <a:spcPts val="375"/>
              </a:spcBef>
              <a:spcAft>
                <a:spcPts val="0"/>
              </a:spcAft>
              <a:buClr>
                <a:schemeClr val="dk1"/>
              </a:buClr>
              <a:buSzPts val="3200"/>
              <a:buChar char="•"/>
            </a:pPr>
            <a:r>
              <a:rPr lang="en-US" sz="3200"/>
              <a:t>Prefers prevention to inspection</a:t>
            </a:r>
            <a:endParaRPr/>
          </a:p>
          <a:p>
            <a:pPr indent="-203200" lvl="1" marL="514350" rtl="0" algn="l">
              <a:lnSpc>
                <a:spcPct val="90000"/>
              </a:lnSpc>
              <a:spcBef>
                <a:spcPts val="375"/>
              </a:spcBef>
              <a:spcAft>
                <a:spcPts val="0"/>
              </a:spcAft>
              <a:buClr>
                <a:schemeClr val="dk1"/>
              </a:buClr>
              <a:buSzPts val="3200"/>
              <a:buChar char="•"/>
            </a:pPr>
            <a:r>
              <a:rPr lang="en-US" sz="3200"/>
              <a:t>Recognizes management responsibility for quality</a:t>
            </a:r>
            <a:endParaRPr/>
          </a:p>
          <a:p>
            <a:pPr indent="-228600" lvl="0" marL="171450" rtl="0" algn="l">
              <a:lnSpc>
                <a:spcPct val="90000"/>
              </a:lnSpc>
              <a:spcBef>
                <a:spcPts val="750"/>
              </a:spcBef>
              <a:spcAft>
                <a:spcPts val="0"/>
              </a:spcAft>
              <a:buClr>
                <a:schemeClr val="dk1"/>
              </a:buClr>
              <a:buSzPts val="3600"/>
              <a:buChar char="•"/>
            </a:pPr>
            <a:r>
              <a:rPr lang="en-US" sz="3600"/>
              <a:t>Noteworthy quality experts: </a:t>
            </a:r>
            <a:endParaRPr/>
          </a:p>
          <a:p>
            <a:pPr indent="-203200" lvl="1" marL="514350" rtl="0" algn="l">
              <a:lnSpc>
                <a:spcPct val="90000"/>
              </a:lnSpc>
              <a:spcBef>
                <a:spcPts val="375"/>
              </a:spcBef>
              <a:spcAft>
                <a:spcPts val="0"/>
              </a:spcAft>
              <a:buClr>
                <a:schemeClr val="dk1"/>
              </a:buClr>
              <a:buSzPts val="3200"/>
              <a:buChar char="•"/>
            </a:pPr>
            <a:r>
              <a:rPr lang="en-US" sz="3200"/>
              <a:t>Deming, Juran, Crosby, Ishikawa, Taguchi, and Feigenbaum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628650" y="365127"/>
            <a:ext cx="7886700" cy="54927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Modern Quality Management</a:t>
            </a:r>
            <a:endParaRPr/>
          </a:p>
        </p:txBody>
      </p:sp>
      <p:sp>
        <p:nvSpPr>
          <p:cNvPr id="304" name="Google Shape;304;p37"/>
          <p:cNvSpPr txBox="1"/>
          <p:nvPr>
            <p:ph idx="1" type="body"/>
          </p:nvPr>
        </p:nvSpPr>
        <p:spPr>
          <a:xfrm>
            <a:off x="381000" y="1066801"/>
            <a:ext cx="8610600" cy="4351338"/>
          </a:xfrm>
          <a:prstGeom prst="rect">
            <a:avLst/>
          </a:prstGeom>
          <a:noFill/>
          <a:ln>
            <a:noFill/>
          </a:ln>
        </p:spPr>
        <p:txBody>
          <a:bodyPr anchorCtr="0" anchor="t" bIns="0" lIns="0" spcFirstLastPara="1" rIns="0" wrap="square" tIns="0">
            <a:noAutofit/>
          </a:bodyPr>
          <a:lstStyle/>
          <a:p>
            <a:pPr indent="-203200" lvl="0" marL="171450" rtl="0" algn="l">
              <a:lnSpc>
                <a:spcPct val="90000"/>
              </a:lnSpc>
              <a:spcBef>
                <a:spcPts val="0"/>
              </a:spcBef>
              <a:spcAft>
                <a:spcPts val="0"/>
              </a:spcAft>
              <a:buClr>
                <a:schemeClr val="dk1"/>
              </a:buClr>
              <a:buSzPts val="3200"/>
              <a:buChar char="•"/>
            </a:pPr>
            <a:r>
              <a:rPr lang="en-US" sz="3200"/>
              <a:t>Quality experts</a:t>
            </a:r>
            <a:endParaRPr/>
          </a:p>
          <a:p>
            <a:pPr indent="-177800" lvl="1" marL="514350" rtl="0" algn="l">
              <a:lnSpc>
                <a:spcPct val="90000"/>
              </a:lnSpc>
              <a:spcBef>
                <a:spcPts val="375"/>
              </a:spcBef>
              <a:spcAft>
                <a:spcPts val="0"/>
              </a:spcAft>
              <a:buClr>
                <a:schemeClr val="dk1"/>
              </a:buClr>
              <a:buSzPts val="2800"/>
              <a:buChar char="•"/>
            </a:pPr>
            <a:r>
              <a:rPr lang="en-US" sz="2800"/>
              <a:t>Deming was famous for his work in rebuilding Japan and his 14 Points for Management</a:t>
            </a:r>
            <a:endParaRPr/>
          </a:p>
          <a:p>
            <a:pPr indent="-177800" lvl="1" marL="514350" rtl="0" algn="l">
              <a:lnSpc>
                <a:spcPct val="90000"/>
              </a:lnSpc>
              <a:spcBef>
                <a:spcPts val="375"/>
              </a:spcBef>
              <a:spcAft>
                <a:spcPts val="0"/>
              </a:spcAft>
              <a:buClr>
                <a:schemeClr val="dk1"/>
              </a:buClr>
              <a:buSzPts val="2800"/>
              <a:buChar char="•"/>
            </a:pPr>
            <a:r>
              <a:rPr lang="en-US" sz="2800"/>
              <a:t>Juran wrote the </a:t>
            </a:r>
            <a:r>
              <a:rPr i="1" lang="en-US" sz="2800"/>
              <a:t>Quality Control Handbook </a:t>
            </a:r>
            <a:r>
              <a:rPr lang="en-US" sz="2800"/>
              <a:t>and ten steps to quality improvement</a:t>
            </a:r>
            <a:endParaRPr/>
          </a:p>
          <a:p>
            <a:pPr indent="-177800" lvl="1" marL="514350" rtl="0" algn="l">
              <a:lnSpc>
                <a:spcPct val="90000"/>
              </a:lnSpc>
              <a:spcBef>
                <a:spcPts val="375"/>
              </a:spcBef>
              <a:spcAft>
                <a:spcPts val="0"/>
              </a:spcAft>
              <a:buClr>
                <a:schemeClr val="dk1"/>
              </a:buClr>
              <a:buSzPts val="2800"/>
              <a:buChar char="•"/>
            </a:pPr>
            <a:r>
              <a:rPr lang="en-US" sz="2800"/>
              <a:t>Crosby wrote </a:t>
            </a:r>
            <a:r>
              <a:rPr i="1" lang="en-US" sz="2800"/>
              <a:t>Quality is Free </a:t>
            </a:r>
            <a:r>
              <a:rPr lang="en-US" sz="2800"/>
              <a:t>and suggested that organizations strive for zero defects</a:t>
            </a:r>
            <a:endParaRPr/>
          </a:p>
          <a:p>
            <a:pPr indent="-177800" lvl="1" marL="514350" rtl="0" algn="l">
              <a:lnSpc>
                <a:spcPct val="90000"/>
              </a:lnSpc>
              <a:spcBef>
                <a:spcPts val="375"/>
              </a:spcBef>
              <a:spcAft>
                <a:spcPts val="0"/>
              </a:spcAft>
              <a:buClr>
                <a:schemeClr val="dk1"/>
              </a:buClr>
              <a:buSzPts val="2800"/>
              <a:buChar char="•"/>
            </a:pPr>
            <a:r>
              <a:rPr lang="en-US" sz="2800"/>
              <a:t>Ishikawa developed the concepts of quality circles and pioneered the use of cause-and-effect diagrams</a:t>
            </a:r>
            <a:endParaRPr/>
          </a:p>
          <a:p>
            <a:pPr indent="-177800" lvl="1" marL="514350" rtl="0" algn="l">
              <a:lnSpc>
                <a:spcPct val="90000"/>
              </a:lnSpc>
              <a:spcBef>
                <a:spcPts val="375"/>
              </a:spcBef>
              <a:spcAft>
                <a:spcPts val="0"/>
              </a:spcAft>
              <a:buClr>
                <a:schemeClr val="dk1"/>
              </a:buClr>
              <a:buSzPts val="2800"/>
              <a:buChar char="•"/>
            </a:pPr>
            <a:r>
              <a:rPr lang="en-US" sz="2800"/>
              <a:t>Taguchi developed methods for optimizing the process of engineering experimentation</a:t>
            </a:r>
            <a:endParaRPr/>
          </a:p>
          <a:p>
            <a:pPr indent="-177800" lvl="1" marL="514350" rtl="0" algn="l">
              <a:lnSpc>
                <a:spcPct val="90000"/>
              </a:lnSpc>
              <a:spcBef>
                <a:spcPts val="375"/>
              </a:spcBef>
              <a:spcAft>
                <a:spcPts val="0"/>
              </a:spcAft>
              <a:buClr>
                <a:schemeClr val="dk1"/>
              </a:buClr>
              <a:buSzPts val="2800"/>
              <a:buChar char="•"/>
            </a:pPr>
            <a:r>
              <a:rPr lang="en-US" sz="2800"/>
              <a:t>Feigenbaum developed the concept of total quality control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Modern Quality Management</a:t>
            </a:r>
            <a:endParaRPr/>
          </a:p>
        </p:txBody>
      </p:sp>
      <p:sp>
        <p:nvSpPr>
          <p:cNvPr id="310" name="Google Shape;310;p38"/>
          <p:cNvSpPr txBox="1"/>
          <p:nvPr>
            <p:ph idx="1" type="body"/>
          </p:nvPr>
        </p:nvSpPr>
        <p:spPr>
          <a:xfrm>
            <a:off x="457200" y="1219200"/>
            <a:ext cx="8610600" cy="4957763"/>
          </a:xfrm>
          <a:prstGeom prst="rect">
            <a:avLst/>
          </a:prstGeom>
          <a:noFill/>
          <a:ln>
            <a:noFill/>
          </a:ln>
        </p:spPr>
        <p:txBody>
          <a:bodyPr anchorCtr="0" anchor="t" bIns="0" lIns="0" spcFirstLastPara="1" rIns="0" wrap="square" tIns="0">
            <a:noAutofit/>
          </a:bodyPr>
          <a:lstStyle/>
          <a:p>
            <a:pPr indent="-228600" lvl="0" marL="171450" rtl="0" algn="l">
              <a:lnSpc>
                <a:spcPct val="90000"/>
              </a:lnSpc>
              <a:spcBef>
                <a:spcPts val="0"/>
              </a:spcBef>
              <a:spcAft>
                <a:spcPts val="0"/>
              </a:spcAft>
              <a:buClr>
                <a:schemeClr val="dk1"/>
              </a:buClr>
              <a:buSzPts val="3600"/>
              <a:buChar char="•"/>
            </a:pPr>
            <a:r>
              <a:rPr lang="en-US" sz="3600"/>
              <a:t>Malcolm Baldrige National Quality Award </a:t>
            </a:r>
            <a:endParaRPr/>
          </a:p>
          <a:p>
            <a:pPr indent="-203200" lvl="1" marL="514350" rtl="0" algn="l">
              <a:lnSpc>
                <a:spcPct val="90000"/>
              </a:lnSpc>
              <a:spcBef>
                <a:spcPts val="375"/>
              </a:spcBef>
              <a:spcAft>
                <a:spcPts val="0"/>
              </a:spcAft>
              <a:buClr>
                <a:schemeClr val="dk1"/>
              </a:buClr>
              <a:buSzPts val="3200"/>
              <a:buChar char="•"/>
            </a:pPr>
            <a:r>
              <a:rPr lang="en-US" sz="3200"/>
              <a:t>Originated in 1987 to recognize companies that have achieved a level of world-class competition through quality management </a:t>
            </a:r>
            <a:endParaRPr/>
          </a:p>
          <a:p>
            <a:pPr indent="-203200" lvl="1" marL="514350" rtl="0" algn="l">
              <a:lnSpc>
                <a:spcPct val="90000"/>
              </a:lnSpc>
              <a:spcBef>
                <a:spcPts val="375"/>
              </a:spcBef>
              <a:spcAft>
                <a:spcPts val="0"/>
              </a:spcAft>
              <a:buClr>
                <a:schemeClr val="dk1"/>
              </a:buClr>
              <a:buSzPts val="3200"/>
              <a:buChar char="•"/>
            </a:pPr>
            <a:r>
              <a:rPr lang="en-US" sz="3200"/>
              <a:t>Given by the President of the United States to U.S. businesses</a:t>
            </a:r>
            <a:endParaRPr/>
          </a:p>
          <a:p>
            <a:pPr indent="-203200" lvl="1" marL="514350" rtl="0" algn="l">
              <a:lnSpc>
                <a:spcPct val="90000"/>
              </a:lnSpc>
              <a:spcBef>
                <a:spcPts val="375"/>
              </a:spcBef>
              <a:spcAft>
                <a:spcPts val="0"/>
              </a:spcAft>
              <a:buClr>
                <a:schemeClr val="dk1"/>
              </a:buClr>
              <a:buSzPts val="3200"/>
              <a:buChar char="•"/>
            </a:pPr>
            <a:r>
              <a:rPr lang="en-US" sz="3200"/>
              <a:t>Three awards each year in different categories</a:t>
            </a:r>
            <a:endParaRPr/>
          </a:p>
          <a:p>
            <a:pPr indent="-171450" lvl="2" marL="857250" rtl="0" algn="l">
              <a:lnSpc>
                <a:spcPct val="90000"/>
              </a:lnSpc>
              <a:spcBef>
                <a:spcPts val="375"/>
              </a:spcBef>
              <a:spcAft>
                <a:spcPts val="0"/>
              </a:spcAft>
              <a:buClr>
                <a:schemeClr val="dk1"/>
              </a:buClr>
              <a:buSzPts val="2400"/>
              <a:buChar char="•"/>
            </a:pPr>
            <a:r>
              <a:rPr lang="en-US" sz="2400"/>
              <a:t>Manufacturing</a:t>
            </a:r>
            <a:endParaRPr/>
          </a:p>
          <a:p>
            <a:pPr indent="-171450" lvl="2" marL="857250" rtl="0" algn="l">
              <a:lnSpc>
                <a:spcPct val="90000"/>
              </a:lnSpc>
              <a:spcBef>
                <a:spcPts val="375"/>
              </a:spcBef>
              <a:spcAft>
                <a:spcPts val="0"/>
              </a:spcAft>
              <a:buClr>
                <a:schemeClr val="dk1"/>
              </a:buClr>
              <a:buSzPts val="2400"/>
              <a:buChar char="•"/>
            </a:pPr>
            <a:r>
              <a:rPr lang="en-US" sz="2400"/>
              <a:t>Service</a:t>
            </a:r>
            <a:endParaRPr/>
          </a:p>
          <a:p>
            <a:pPr indent="-171450" lvl="2" marL="857250" rtl="0" algn="l">
              <a:lnSpc>
                <a:spcPct val="90000"/>
              </a:lnSpc>
              <a:spcBef>
                <a:spcPts val="375"/>
              </a:spcBef>
              <a:spcAft>
                <a:spcPts val="0"/>
              </a:spcAft>
              <a:buClr>
                <a:schemeClr val="dk1"/>
              </a:buClr>
              <a:buSzPts val="2400"/>
              <a:buChar char="•"/>
            </a:pPr>
            <a:r>
              <a:rPr lang="en-US" sz="2400"/>
              <a:t>Small business</a:t>
            </a:r>
            <a:endParaRPr/>
          </a:p>
          <a:p>
            <a:pPr indent="-171450" lvl="2" marL="857250" rtl="0" algn="l">
              <a:lnSpc>
                <a:spcPct val="90000"/>
              </a:lnSpc>
              <a:spcBef>
                <a:spcPts val="375"/>
              </a:spcBef>
              <a:spcAft>
                <a:spcPts val="0"/>
              </a:spcAft>
              <a:buClr>
                <a:schemeClr val="dk1"/>
              </a:buClr>
              <a:buSzPts val="2400"/>
              <a:buChar char="•"/>
            </a:pPr>
            <a:r>
              <a:rPr lang="en-US" sz="2400"/>
              <a:t>Education and health care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628650" y="365127"/>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Modern Quality Management</a:t>
            </a:r>
            <a:endParaRPr/>
          </a:p>
        </p:txBody>
      </p:sp>
      <p:sp>
        <p:nvSpPr>
          <p:cNvPr id="316" name="Google Shape;316;p39"/>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ISO standards</a:t>
            </a:r>
            <a:endParaRPr/>
          </a:p>
          <a:p>
            <a:pPr indent="-171450" lvl="1" marL="514350" rtl="0" algn="l">
              <a:lnSpc>
                <a:spcPct val="90000"/>
              </a:lnSpc>
              <a:spcBef>
                <a:spcPts val="375"/>
              </a:spcBef>
              <a:spcAft>
                <a:spcPts val="0"/>
              </a:spcAft>
              <a:buClr>
                <a:schemeClr val="dk1"/>
              </a:buClr>
              <a:buSzPts val="1800"/>
              <a:buChar char="•"/>
            </a:pPr>
            <a:r>
              <a:rPr lang="en-US"/>
              <a:t>ISO 9000: a three-part, continuous cycle of planning, controlling, and documenting quality in an organization</a:t>
            </a:r>
            <a:endParaRPr/>
          </a:p>
          <a:p>
            <a:pPr indent="-171450" lvl="1" marL="514350" rtl="0" algn="l">
              <a:lnSpc>
                <a:spcPct val="90000"/>
              </a:lnSpc>
              <a:spcBef>
                <a:spcPts val="375"/>
              </a:spcBef>
              <a:spcAft>
                <a:spcPts val="0"/>
              </a:spcAft>
              <a:buClr>
                <a:schemeClr val="dk1"/>
              </a:buClr>
              <a:buSzPts val="1800"/>
              <a:buChar char="•"/>
            </a:pPr>
            <a:r>
              <a:rPr lang="en-US"/>
              <a:t>Provide minimum requirements needed for an organization to meet its quality certification standards</a:t>
            </a:r>
            <a:endParaRPr/>
          </a:p>
          <a:p>
            <a:pPr indent="-171450" lvl="1" marL="514350" rtl="0" algn="l">
              <a:lnSpc>
                <a:spcPct val="90000"/>
              </a:lnSpc>
              <a:spcBef>
                <a:spcPts val="375"/>
              </a:spcBef>
              <a:spcAft>
                <a:spcPts val="0"/>
              </a:spcAft>
              <a:buClr>
                <a:schemeClr val="dk1"/>
              </a:buClr>
              <a:buSzPts val="1800"/>
              <a:buChar char="•"/>
            </a:pPr>
            <a:r>
              <a:rPr lang="en-US"/>
              <a:t>Help ensure that projects create products or services that meet customer needs and expectations</a:t>
            </a:r>
            <a:endParaRPr/>
          </a:p>
        </p:txBody>
      </p:sp>
      <p:sp>
        <p:nvSpPr>
          <p:cNvPr id="317" name="Google Shape;317;p39"/>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What Is Project Quality Management? </a:t>
            </a:r>
            <a:endParaRPr/>
          </a:p>
        </p:txBody>
      </p:sp>
      <p:sp>
        <p:nvSpPr>
          <p:cNvPr id="89" name="Google Shape;89;p4"/>
          <p:cNvSpPr txBox="1"/>
          <p:nvPr>
            <p:ph idx="1" type="body"/>
          </p:nvPr>
        </p:nvSpPr>
        <p:spPr>
          <a:xfrm>
            <a:off x="228600" y="1027907"/>
            <a:ext cx="8686800" cy="5029200"/>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International Organization for Standardization (ISO) definition of quality </a:t>
            </a:r>
            <a:endParaRPr/>
          </a:p>
          <a:p>
            <a:pPr indent="-171450" lvl="1" marL="514350" rtl="0" algn="l">
              <a:lnSpc>
                <a:spcPct val="90000"/>
              </a:lnSpc>
              <a:spcBef>
                <a:spcPts val="2400"/>
              </a:spcBef>
              <a:spcAft>
                <a:spcPts val="0"/>
              </a:spcAft>
              <a:buClr>
                <a:schemeClr val="dk1"/>
              </a:buClr>
              <a:buSzPts val="2400"/>
              <a:buChar char="•"/>
            </a:pPr>
            <a:r>
              <a:rPr i="1" lang="en-US" sz="2400"/>
              <a:t>“Totality of characteristics of an entity that bear on its ability to satisfy stated or implied needs” (ISO8042:1994)</a:t>
            </a:r>
            <a:endParaRPr/>
          </a:p>
          <a:p>
            <a:pPr indent="-171450" lvl="1" marL="514350" rtl="0" algn="l">
              <a:lnSpc>
                <a:spcPct val="90000"/>
              </a:lnSpc>
              <a:spcBef>
                <a:spcPts val="2400"/>
              </a:spcBef>
              <a:spcAft>
                <a:spcPts val="0"/>
              </a:spcAft>
              <a:buClr>
                <a:schemeClr val="dk1"/>
              </a:buClr>
              <a:buSzPts val="2400"/>
              <a:buChar char="•"/>
            </a:pPr>
            <a:r>
              <a:rPr lang="en-US" sz="2400"/>
              <a:t>“The degree to which a set of inherent characteristics fulfils requirements” (ISO9000:2000)</a:t>
            </a:r>
            <a:endParaRPr/>
          </a:p>
          <a:p>
            <a:pPr indent="-177800" lvl="0" marL="171450" rtl="0" algn="l">
              <a:lnSpc>
                <a:spcPct val="90000"/>
              </a:lnSpc>
              <a:spcBef>
                <a:spcPts val="2400"/>
              </a:spcBef>
              <a:spcAft>
                <a:spcPts val="0"/>
              </a:spcAft>
              <a:buClr>
                <a:schemeClr val="dk1"/>
              </a:buClr>
              <a:buSzPts val="2800"/>
              <a:buChar char="•"/>
            </a:pPr>
            <a:r>
              <a:rPr lang="en-US" sz="2800"/>
              <a:t>Other definitions of quality </a:t>
            </a:r>
            <a:endParaRPr/>
          </a:p>
          <a:p>
            <a:pPr indent="-171450" lvl="1" marL="514350" rtl="0" algn="l">
              <a:lnSpc>
                <a:spcPct val="90000"/>
              </a:lnSpc>
              <a:spcBef>
                <a:spcPts val="2400"/>
              </a:spcBef>
              <a:spcAft>
                <a:spcPts val="0"/>
              </a:spcAft>
              <a:buClr>
                <a:schemeClr val="dk1"/>
              </a:buClr>
              <a:buSzPts val="2400"/>
              <a:buChar char="•"/>
            </a:pPr>
            <a:r>
              <a:rPr lang="en-US" sz="2400"/>
              <a:t>Conformance to requirements</a:t>
            </a:r>
            <a:endParaRPr/>
          </a:p>
          <a:p>
            <a:pPr indent="-171450" lvl="2" marL="857250" rtl="0" algn="l">
              <a:lnSpc>
                <a:spcPct val="90000"/>
              </a:lnSpc>
              <a:spcBef>
                <a:spcPts val="2400"/>
              </a:spcBef>
              <a:spcAft>
                <a:spcPts val="0"/>
              </a:spcAft>
              <a:buClr>
                <a:schemeClr val="dk1"/>
              </a:buClr>
              <a:buSzPts val="1800"/>
              <a:buChar char="•"/>
            </a:pPr>
            <a:r>
              <a:rPr lang="en-US" sz="1800"/>
              <a:t>Project’s processes and products meet written specifications</a:t>
            </a:r>
            <a:endParaRPr/>
          </a:p>
          <a:p>
            <a:pPr indent="-171450" lvl="1" marL="514350" rtl="0" algn="l">
              <a:lnSpc>
                <a:spcPct val="90000"/>
              </a:lnSpc>
              <a:spcBef>
                <a:spcPts val="2400"/>
              </a:spcBef>
              <a:spcAft>
                <a:spcPts val="0"/>
              </a:spcAft>
              <a:buClr>
                <a:schemeClr val="dk1"/>
              </a:buClr>
              <a:buSzPts val="2400"/>
              <a:buChar char="•"/>
            </a:pPr>
            <a:r>
              <a:rPr lang="en-US" sz="2400"/>
              <a:t>Fitness for use</a:t>
            </a:r>
            <a:endParaRPr/>
          </a:p>
          <a:p>
            <a:pPr indent="-171450" lvl="2" marL="857250" rtl="0" algn="l">
              <a:lnSpc>
                <a:spcPct val="90000"/>
              </a:lnSpc>
              <a:spcBef>
                <a:spcPts val="2400"/>
              </a:spcBef>
              <a:spcAft>
                <a:spcPts val="0"/>
              </a:spcAft>
              <a:buClr>
                <a:schemeClr val="dk1"/>
              </a:buClr>
              <a:buSzPts val="1800"/>
              <a:buChar char="•"/>
            </a:pPr>
            <a:r>
              <a:rPr lang="en-US" sz="1800"/>
              <a:t>Product can be used as it was intended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p40"/>
          <p:cNvSpPr txBox="1"/>
          <p:nvPr>
            <p:ph type="title"/>
          </p:nvPr>
        </p:nvSpPr>
        <p:spPr>
          <a:xfrm>
            <a:off x="628650" y="365127"/>
            <a:ext cx="7886700" cy="6254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Global Issues</a:t>
            </a:r>
            <a:endParaRPr/>
          </a:p>
        </p:txBody>
      </p:sp>
      <p:sp>
        <p:nvSpPr>
          <p:cNvPr id="323" name="Google Shape;323;p40"/>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In 2015,15 electric cars were introduced throughout the world</a:t>
            </a:r>
            <a:endParaRPr/>
          </a:p>
          <a:p>
            <a:pPr indent="-171450" lvl="0" marL="171450" rtl="0" algn="l">
              <a:lnSpc>
                <a:spcPct val="90000"/>
              </a:lnSpc>
              <a:spcBef>
                <a:spcPts val="750"/>
              </a:spcBef>
              <a:spcAft>
                <a:spcPts val="0"/>
              </a:spcAft>
              <a:buClr>
                <a:schemeClr val="dk1"/>
              </a:buClr>
              <a:buSzPts val="2100"/>
              <a:buChar char="•"/>
            </a:pPr>
            <a:r>
              <a:rPr lang="en-US"/>
              <a:t>Driverless cars are also being tested</a:t>
            </a:r>
            <a:endParaRPr/>
          </a:p>
          <a:p>
            <a:pPr indent="-171450" lvl="0" marL="171450" rtl="0" algn="l">
              <a:lnSpc>
                <a:spcPct val="90000"/>
              </a:lnSpc>
              <a:spcBef>
                <a:spcPts val="750"/>
              </a:spcBef>
              <a:spcAft>
                <a:spcPts val="0"/>
              </a:spcAft>
              <a:buClr>
                <a:schemeClr val="dk1"/>
              </a:buClr>
              <a:buSzPts val="2100"/>
              <a:buChar char="•"/>
            </a:pPr>
            <a:r>
              <a:rPr lang="en-US"/>
              <a:t>In March of 2018, a woman was killed by a self-driving car operated by an Uber driver</a:t>
            </a:r>
            <a:endParaRPr/>
          </a:p>
        </p:txBody>
      </p:sp>
      <p:sp>
        <p:nvSpPr>
          <p:cNvPr id="324" name="Google Shape;324;p40"/>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200"/>
              <a:buFont typeface="Open Sans"/>
              <a:buNone/>
            </a:pPr>
            <a:r>
              <a:rPr b="1" lang="en-US" sz="3200"/>
              <a:t>Improving IT Project Quality</a:t>
            </a:r>
            <a:endParaRPr/>
          </a:p>
        </p:txBody>
      </p:sp>
      <p:sp>
        <p:nvSpPr>
          <p:cNvPr id="330" name="Google Shape;330;p41"/>
          <p:cNvSpPr txBox="1"/>
          <p:nvPr>
            <p:ph idx="1" type="body"/>
          </p:nvPr>
        </p:nvSpPr>
        <p:spPr>
          <a:xfrm>
            <a:off x="381000" y="1143000"/>
            <a:ext cx="8534400" cy="4351338"/>
          </a:xfrm>
          <a:prstGeom prst="rect">
            <a:avLst/>
          </a:prstGeom>
          <a:noFill/>
          <a:ln>
            <a:noFill/>
          </a:ln>
        </p:spPr>
        <p:txBody>
          <a:bodyPr anchorCtr="0" anchor="t" bIns="0" lIns="0" spcFirstLastPara="1" rIns="0" wrap="square" tIns="0">
            <a:noAutofit/>
          </a:bodyPr>
          <a:lstStyle/>
          <a:p>
            <a:pPr indent="-228600" lvl="0" marL="171450" rtl="0" algn="l">
              <a:lnSpc>
                <a:spcPct val="90000"/>
              </a:lnSpc>
              <a:spcBef>
                <a:spcPts val="0"/>
              </a:spcBef>
              <a:spcAft>
                <a:spcPts val="0"/>
              </a:spcAft>
              <a:buClr>
                <a:schemeClr val="dk1"/>
              </a:buClr>
              <a:buSzPts val="3600"/>
              <a:buChar char="•"/>
            </a:pPr>
            <a:r>
              <a:rPr lang="en-US" sz="3600"/>
              <a:t>Suggestions for improving quality for IT projects </a:t>
            </a:r>
            <a:endParaRPr/>
          </a:p>
          <a:p>
            <a:pPr indent="-203200" lvl="1" marL="514350" rtl="0" algn="l">
              <a:lnSpc>
                <a:spcPct val="90000"/>
              </a:lnSpc>
              <a:spcBef>
                <a:spcPts val="1200"/>
              </a:spcBef>
              <a:spcAft>
                <a:spcPts val="0"/>
              </a:spcAft>
              <a:buClr>
                <a:schemeClr val="dk1"/>
              </a:buClr>
              <a:buSzPts val="3200"/>
              <a:buChar char="•"/>
            </a:pPr>
            <a:r>
              <a:rPr lang="en-US" sz="3200"/>
              <a:t>Establish leadership that promotes quality</a:t>
            </a:r>
            <a:endParaRPr/>
          </a:p>
          <a:p>
            <a:pPr indent="-203200" lvl="1" marL="514350" rtl="0" algn="l">
              <a:lnSpc>
                <a:spcPct val="90000"/>
              </a:lnSpc>
              <a:spcBef>
                <a:spcPts val="1200"/>
              </a:spcBef>
              <a:spcAft>
                <a:spcPts val="0"/>
              </a:spcAft>
              <a:buClr>
                <a:schemeClr val="dk1"/>
              </a:buClr>
              <a:buSzPts val="3200"/>
              <a:buChar char="•"/>
            </a:pPr>
            <a:r>
              <a:rPr lang="en-US" sz="3200"/>
              <a:t>Understand the cost of quality</a:t>
            </a:r>
            <a:endParaRPr/>
          </a:p>
          <a:p>
            <a:pPr indent="-203200" lvl="1" marL="514350" rtl="0" algn="l">
              <a:lnSpc>
                <a:spcPct val="90000"/>
              </a:lnSpc>
              <a:spcBef>
                <a:spcPts val="1200"/>
              </a:spcBef>
              <a:spcAft>
                <a:spcPts val="0"/>
              </a:spcAft>
              <a:buClr>
                <a:schemeClr val="dk1"/>
              </a:buClr>
              <a:buSzPts val="3200"/>
              <a:buChar char="•"/>
            </a:pPr>
            <a:r>
              <a:rPr lang="en-US" sz="3200"/>
              <a:t>Provide a good workplace to enhance quality</a:t>
            </a:r>
            <a:endParaRPr/>
          </a:p>
          <a:p>
            <a:pPr indent="-203200" lvl="1" marL="514350" rtl="0" algn="l">
              <a:lnSpc>
                <a:spcPct val="90000"/>
              </a:lnSpc>
              <a:spcBef>
                <a:spcPts val="1200"/>
              </a:spcBef>
              <a:spcAft>
                <a:spcPts val="0"/>
              </a:spcAft>
              <a:buClr>
                <a:schemeClr val="dk1"/>
              </a:buClr>
              <a:buSzPts val="3200"/>
              <a:buChar char="•"/>
            </a:pPr>
            <a:r>
              <a:rPr lang="en-US" sz="3200"/>
              <a:t>Work toward improving the organization’s overall maturity level in software development and project management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2"/>
          <p:cNvSpPr txBox="1"/>
          <p:nvPr>
            <p:ph type="title"/>
          </p:nvPr>
        </p:nvSpPr>
        <p:spPr>
          <a:xfrm>
            <a:off x="628650" y="365127"/>
            <a:ext cx="7886700" cy="4730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600"/>
              <a:buFont typeface="Open Sans"/>
              <a:buNone/>
            </a:pPr>
            <a:r>
              <a:rPr b="1" lang="en-US" sz="3600"/>
              <a:t>Leadership</a:t>
            </a:r>
            <a:endParaRPr/>
          </a:p>
        </p:txBody>
      </p:sp>
      <p:sp>
        <p:nvSpPr>
          <p:cNvPr id="336" name="Google Shape;336;p42"/>
          <p:cNvSpPr txBox="1"/>
          <p:nvPr>
            <p:ph idx="1" type="body"/>
          </p:nvPr>
        </p:nvSpPr>
        <p:spPr>
          <a:xfrm>
            <a:off x="457200" y="1143000"/>
            <a:ext cx="8610600" cy="4351338"/>
          </a:xfrm>
          <a:prstGeom prst="rect">
            <a:avLst/>
          </a:prstGeom>
          <a:noFill/>
          <a:ln>
            <a:noFill/>
          </a:ln>
        </p:spPr>
        <p:txBody>
          <a:bodyPr anchorCtr="0" anchor="t" bIns="0" lIns="0" spcFirstLastPara="1" rIns="0" wrap="square" tIns="0">
            <a:noAutofit/>
          </a:bodyPr>
          <a:lstStyle/>
          <a:p>
            <a:pPr indent="-203200" lvl="0" marL="171450" rtl="0" algn="l">
              <a:lnSpc>
                <a:spcPct val="90000"/>
              </a:lnSpc>
              <a:spcBef>
                <a:spcPts val="0"/>
              </a:spcBef>
              <a:spcAft>
                <a:spcPts val="0"/>
              </a:spcAft>
              <a:buClr>
                <a:schemeClr val="dk1"/>
              </a:buClr>
              <a:buSzPts val="3200"/>
              <a:buChar char="•"/>
            </a:pPr>
            <a:r>
              <a:rPr lang="en-US" sz="3200"/>
              <a:t>A large percentage of quality problems are associated with management, not technical issues</a:t>
            </a:r>
            <a:endParaRPr/>
          </a:p>
          <a:p>
            <a:pPr indent="-177800" lvl="1" marL="514350" rtl="0" algn="l">
              <a:lnSpc>
                <a:spcPct val="90000"/>
              </a:lnSpc>
              <a:spcBef>
                <a:spcPts val="375"/>
              </a:spcBef>
              <a:spcAft>
                <a:spcPts val="0"/>
              </a:spcAft>
              <a:buClr>
                <a:schemeClr val="dk1"/>
              </a:buClr>
              <a:buSzPts val="2800"/>
              <a:buChar char="•"/>
            </a:pPr>
            <a:r>
              <a:rPr lang="en-US" sz="2800"/>
              <a:t>Top management must take responsibility for creating, supporting, and promoting quality programs</a:t>
            </a:r>
            <a:endParaRPr/>
          </a:p>
          <a:p>
            <a:pPr indent="-203200" lvl="0" marL="171450" rtl="0" algn="l">
              <a:lnSpc>
                <a:spcPct val="90000"/>
              </a:lnSpc>
              <a:spcBef>
                <a:spcPts val="750"/>
              </a:spcBef>
              <a:spcAft>
                <a:spcPts val="0"/>
              </a:spcAft>
              <a:buClr>
                <a:schemeClr val="dk1"/>
              </a:buClr>
              <a:buSzPts val="3200"/>
              <a:buChar char="•"/>
            </a:pPr>
            <a:r>
              <a:rPr lang="en-US" sz="3200"/>
              <a:t>Leadership provides an environment conducive to producing quality</a:t>
            </a:r>
            <a:endParaRPr/>
          </a:p>
          <a:p>
            <a:pPr indent="-177800" lvl="1" marL="514350" rtl="0" algn="l">
              <a:lnSpc>
                <a:spcPct val="90000"/>
              </a:lnSpc>
              <a:spcBef>
                <a:spcPts val="375"/>
              </a:spcBef>
              <a:spcAft>
                <a:spcPts val="0"/>
              </a:spcAft>
              <a:buClr>
                <a:schemeClr val="dk1"/>
              </a:buClr>
              <a:buSzPts val="2800"/>
              <a:buChar char="•"/>
            </a:pPr>
            <a:r>
              <a:rPr lang="en-US" sz="2800"/>
              <a:t>When every employee insists on producing high-quality products, then top management has done a good job of promoting the importance of quality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The Cost of Quality</a:t>
            </a:r>
            <a:endParaRPr/>
          </a:p>
        </p:txBody>
      </p:sp>
      <p:sp>
        <p:nvSpPr>
          <p:cNvPr id="342" name="Google Shape;342;p43"/>
          <p:cNvSpPr txBox="1"/>
          <p:nvPr>
            <p:ph idx="1" type="body"/>
          </p:nvPr>
        </p:nvSpPr>
        <p:spPr>
          <a:xfrm>
            <a:off x="685800" y="1600200"/>
            <a:ext cx="7886700" cy="4351338"/>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Cost of conformance plus the cost of nonconformance</a:t>
            </a:r>
            <a:endParaRPr/>
          </a:p>
          <a:p>
            <a:pPr indent="-203200" lvl="1" marL="514350" rtl="0" algn="l">
              <a:lnSpc>
                <a:spcPct val="90000"/>
              </a:lnSpc>
              <a:spcBef>
                <a:spcPts val="375"/>
              </a:spcBef>
              <a:spcAft>
                <a:spcPts val="0"/>
              </a:spcAft>
              <a:buClr>
                <a:schemeClr val="dk1"/>
              </a:buClr>
              <a:buSzPts val="3200"/>
              <a:buChar char="•"/>
            </a:pPr>
            <a:r>
              <a:rPr b="1" i="1" lang="en-US" sz="3200"/>
              <a:t>Conformance</a:t>
            </a:r>
            <a:r>
              <a:rPr lang="en-US" sz="3200"/>
              <a:t> means delivering products that meet requirements and fitness for use</a:t>
            </a:r>
            <a:endParaRPr/>
          </a:p>
          <a:p>
            <a:pPr indent="-203200" lvl="1" marL="514350" rtl="0" algn="l">
              <a:lnSpc>
                <a:spcPct val="90000"/>
              </a:lnSpc>
              <a:spcBef>
                <a:spcPts val="375"/>
              </a:spcBef>
              <a:spcAft>
                <a:spcPts val="0"/>
              </a:spcAft>
              <a:buClr>
                <a:schemeClr val="dk1"/>
              </a:buClr>
              <a:buSzPts val="3200"/>
              <a:buChar char="•"/>
            </a:pPr>
            <a:r>
              <a:rPr b="1" i="1" lang="en-US" sz="3200"/>
              <a:t>Cost of nonconformance </a:t>
            </a:r>
            <a:r>
              <a:rPr lang="en-US" sz="3200"/>
              <a:t>means taking responsibility for failures or not meeting quality expectations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4"/>
          <p:cNvSpPr txBox="1"/>
          <p:nvPr>
            <p:ph type="title"/>
          </p:nvPr>
        </p:nvSpPr>
        <p:spPr>
          <a:xfrm>
            <a:off x="643890" y="152400"/>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The Cost of Quality</a:t>
            </a:r>
            <a:endParaRPr/>
          </a:p>
        </p:txBody>
      </p:sp>
      <p:sp>
        <p:nvSpPr>
          <p:cNvPr id="348" name="Google Shape;348;p44"/>
          <p:cNvSpPr txBox="1"/>
          <p:nvPr>
            <p:ph idx="1" type="body"/>
          </p:nvPr>
        </p:nvSpPr>
        <p:spPr>
          <a:xfrm>
            <a:off x="628650" y="990600"/>
            <a:ext cx="8286750" cy="4957763"/>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2600"/>
              <a:buChar char="•"/>
            </a:pPr>
            <a:r>
              <a:rPr lang="en-US" sz="2600"/>
              <a:t>Cost categories related to quality</a:t>
            </a:r>
            <a:endParaRPr/>
          </a:p>
          <a:p>
            <a:pPr indent="-171450" lvl="1" marL="514350" rtl="0" algn="l">
              <a:lnSpc>
                <a:spcPct val="90000"/>
              </a:lnSpc>
              <a:spcBef>
                <a:spcPts val="375"/>
              </a:spcBef>
              <a:spcAft>
                <a:spcPts val="0"/>
              </a:spcAft>
              <a:buClr>
                <a:schemeClr val="dk1"/>
              </a:buClr>
              <a:buSzPts val="2600"/>
              <a:buChar char="•"/>
            </a:pPr>
            <a:r>
              <a:rPr b="1" i="1" lang="en-US" sz="2600"/>
              <a:t>Prevention cost</a:t>
            </a:r>
            <a:r>
              <a:rPr lang="en-US" sz="2600"/>
              <a:t>: cost of planning and executing a project so it is error-free or within an acceptable error range</a:t>
            </a:r>
            <a:endParaRPr/>
          </a:p>
          <a:p>
            <a:pPr indent="-171450" lvl="1" marL="514350" rtl="0" algn="l">
              <a:lnSpc>
                <a:spcPct val="90000"/>
              </a:lnSpc>
              <a:spcBef>
                <a:spcPts val="375"/>
              </a:spcBef>
              <a:spcAft>
                <a:spcPts val="0"/>
              </a:spcAft>
              <a:buClr>
                <a:schemeClr val="dk1"/>
              </a:buClr>
              <a:buSzPts val="2600"/>
              <a:buChar char="•"/>
            </a:pPr>
            <a:r>
              <a:rPr b="1" i="1" lang="en-US" sz="2600"/>
              <a:t>Appraisal cost: </a:t>
            </a:r>
            <a:r>
              <a:rPr lang="en-US" sz="2600"/>
              <a:t>cost of evaluating processes and their outputs to ensure quality</a:t>
            </a:r>
            <a:endParaRPr/>
          </a:p>
          <a:p>
            <a:pPr indent="-171450" lvl="1" marL="514350" rtl="0" algn="l">
              <a:lnSpc>
                <a:spcPct val="90000"/>
              </a:lnSpc>
              <a:spcBef>
                <a:spcPts val="375"/>
              </a:spcBef>
              <a:spcAft>
                <a:spcPts val="0"/>
              </a:spcAft>
              <a:buClr>
                <a:schemeClr val="dk1"/>
              </a:buClr>
              <a:buSzPts val="2600"/>
              <a:buChar char="•"/>
            </a:pPr>
            <a:r>
              <a:rPr b="1" i="1" lang="en-US" sz="2600"/>
              <a:t>Internal failure cost</a:t>
            </a:r>
            <a:r>
              <a:rPr lang="en-US" sz="2600"/>
              <a:t>: cost incurred to correct an identified defect before the customer receives the product</a:t>
            </a:r>
            <a:endParaRPr/>
          </a:p>
          <a:p>
            <a:pPr indent="-171450" lvl="1" marL="514350" rtl="0" algn="l">
              <a:lnSpc>
                <a:spcPct val="90000"/>
              </a:lnSpc>
              <a:spcBef>
                <a:spcPts val="375"/>
              </a:spcBef>
              <a:spcAft>
                <a:spcPts val="0"/>
              </a:spcAft>
              <a:buClr>
                <a:schemeClr val="dk1"/>
              </a:buClr>
              <a:buSzPts val="2600"/>
              <a:buChar char="•"/>
            </a:pPr>
            <a:r>
              <a:rPr b="1" i="1" lang="en-US" sz="2600"/>
              <a:t>External failure cost</a:t>
            </a:r>
            <a:r>
              <a:rPr lang="en-US" sz="2600"/>
              <a:t>: cost that relates to all errors not detected and corrected before delivery to the customer</a:t>
            </a:r>
            <a:endParaRPr/>
          </a:p>
          <a:p>
            <a:pPr indent="-171450" lvl="1" marL="514350" rtl="0" algn="l">
              <a:lnSpc>
                <a:spcPct val="90000"/>
              </a:lnSpc>
              <a:spcBef>
                <a:spcPts val="375"/>
              </a:spcBef>
              <a:spcAft>
                <a:spcPts val="0"/>
              </a:spcAft>
              <a:buClr>
                <a:schemeClr val="dk1"/>
              </a:buClr>
              <a:buSzPts val="2600"/>
              <a:buChar char="•"/>
            </a:pPr>
            <a:r>
              <a:rPr b="1" i="1" lang="en-US" sz="2600"/>
              <a:t>Measurement and test equipment costs</a:t>
            </a:r>
            <a:r>
              <a:rPr lang="en-US" sz="2600"/>
              <a:t>: capital cost of equipment used to perform prevention and appraisal activities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Media Snapshot</a:t>
            </a:r>
            <a:endParaRPr/>
          </a:p>
        </p:txBody>
      </p:sp>
      <p:sp>
        <p:nvSpPr>
          <p:cNvPr id="354" name="Google Shape;354;p45"/>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Computer viruses and malware software have been a quality concern for years</a:t>
            </a:r>
            <a:endParaRPr/>
          </a:p>
          <a:p>
            <a:pPr indent="-171450" lvl="1" marL="514350" rtl="0" algn="l">
              <a:lnSpc>
                <a:spcPct val="90000"/>
              </a:lnSpc>
              <a:spcBef>
                <a:spcPts val="375"/>
              </a:spcBef>
              <a:spcAft>
                <a:spcPts val="0"/>
              </a:spcAft>
              <a:buClr>
                <a:schemeClr val="dk1"/>
              </a:buClr>
              <a:buSzPts val="1800"/>
              <a:buChar char="•"/>
            </a:pPr>
            <a:r>
              <a:rPr lang="en-US"/>
              <a:t>Consumers are now being warned that e-cigarettes can be bad for computers</a:t>
            </a:r>
            <a:endParaRPr/>
          </a:p>
          <a:p>
            <a:pPr indent="-171450" lvl="1" marL="514350" rtl="0" algn="l">
              <a:lnSpc>
                <a:spcPct val="90000"/>
              </a:lnSpc>
              <a:spcBef>
                <a:spcPts val="375"/>
              </a:spcBef>
              <a:spcAft>
                <a:spcPts val="0"/>
              </a:spcAft>
              <a:buClr>
                <a:schemeClr val="dk1"/>
              </a:buClr>
              <a:buSzPts val="1800"/>
              <a:buChar char="•"/>
            </a:pPr>
            <a:r>
              <a:rPr lang="en-US"/>
              <a:t>Anything can infect your computer if it can be inserted into a USB port</a:t>
            </a:r>
            <a:endParaRPr/>
          </a:p>
          <a:p>
            <a:pPr indent="-171450" lvl="1" marL="514350" rtl="0" algn="l">
              <a:lnSpc>
                <a:spcPct val="90000"/>
              </a:lnSpc>
              <a:spcBef>
                <a:spcPts val="375"/>
              </a:spcBef>
              <a:spcAft>
                <a:spcPts val="0"/>
              </a:spcAft>
              <a:buClr>
                <a:schemeClr val="dk1"/>
              </a:buClr>
              <a:buSzPts val="1800"/>
              <a:buChar char="•"/>
            </a:pPr>
            <a:r>
              <a:rPr lang="en-US"/>
              <a:t>Other consumer products like smart TVs can invade privacy</a:t>
            </a:r>
            <a:endParaRPr/>
          </a:p>
        </p:txBody>
      </p:sp>
      <p:sp>
        <p:nvSpPr>
          <p:cNvPr id="355" name="Google Shape;355;p45"/>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9" name="Shape 359"/>
        <p:cNvGrpSpPr/>
        <p:nvPr/>
      </p:nvGrpSpPr>
      <p:grpSpPr>
        <a:xfrm>
          <a:off x="0" y="0"/>
          <a:ext cx="0" cy="0"/>
          <a:chOff x="0" y="0"/>
          <a:chExt cx="0" cy="0"/>
        </a:xfrm>
      </p:grpSpPr>
      <p:sp>
        <p:nvSpPr>
          <p:cNvPr id="360" name="Google Shape;360;p46"/>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The Impact of Organizational Influences, and Workplace Factors on Quality</a:t>
            </a:r>
            <a:endParaRPr/>
          </a:p>
        </p:txBody>
      </p:sp>
      <p:sp>
        <p:nvSpPr>
          <p:cNvPr id="361" name="Google Shape;361;p46"/>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Study by DeMarco and Lister showed that organizational issues had a much greater influence on programmer productivity than the technical environment or programming languages</a:t>
            </a:r>
            <a:endParaRPr/>
          </a:p>
          <a:p>
            <a:pPr indent="-171450" lvl="1" marL="514350" rtl="0" algn="l">
              <a:lnSpc>
                <a:spcPct val="90000"/>
              </a:lnSpc>
              <a:spcBef>
                <a:spcPts val="375"/>
              </a:spcBef>
              <a:spcAft>
                <a:spcPts val="0"/>
              </a:spcAft>
              <a:buClr>
                <a:schemeClr val="dk1"/>
              </a:buClr>
              <a:buSzPts val="1800"/>
              <a:buChar char="•"/>
            </a:pPr>
            <a:r>
              <a:rPr lang="en-US"/>
              <a:t>Programmer productivity varied by a factor of one to ten across organizations, but only by 21 percent within the same organization</a:t>
            </a:r>
            <a:endParaRPr/>
          </a:p>
          <a:p>
            <a:pPr indent="-171450" lvl="1" marL="514350" rtl="0" algn="l">
              <a:lnSpc>
                <a:spcPct val="90000"/>
              </a:lnSpc>
              <a:spcBef>
                <a:spcPts val="375"/>
              </a:spcBef>
              <a:spcAft>
                <a:spcPts val="0"/>
              </a:spcAft>
              <a:buClr>
                <a:schemeClr val="dk1"/>
              </a:buClr>
              <a:buSzPts val="1800"/>
              <a:buChar char="•"/>
            </a:pPr>
            <a:r>
              <a:rPr lang="en-US"/>
              <a:t>Study found no correlation between productivity and programming language, years of experience, or salary</a:t>
            </a:r>
            <a:endParaRPr/>
          </a:p>
          <a:p>
            <a:pPr indent="-171450" lvl="1" marL="514350" rtl="0" algn="l">
              <a:lnSpc>
                <a:spcPct val="90000"/>
              </a:lnSpc>
              <a:spcBef>
                <a:spcPts val="375"/>
              </a:spcBef>
              <a:spcAft>
                <a:spcPts val="0"/>
              </a:spcAft>
              <a:buClr>
                <a:schemeClr val="dk1"/>
              </a:buClr>
              <a:buSzPts val="1800"/>
              <a:buChar char="•"/>
            </a:pPr>
            <a:r>
              <a:rPr lang="en-US"/>
              <a:t>A dedicated workspace and a quiet work environment were key factors to improving programmer productivity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Expectations and Cultural Differences in Quality</a:t>
            </a:r>
            <a:endParaRPr/>
          </a:p>
        </p:txBody>
      </p:sp>
      <p:sp>
        <p:nvSpPr>
          <p:cNvPr id="367" name="Google Shape;367;p47"/>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Project managers must understand and manage stakeholder expectations</a:t>
            </a:r>
            <a:endParaRPr/>
          </a:p>
          <a:p>
            <a:pPr indent="-171450" lvl="1" marL="514350" rtl="0" algn="l">
              <a:lnSpc>
                <a:spcPct val="90000"/>
              </a:lnSpc>
              <a:spcBef>
                <a:spcPts val="375"/>
              </a:spcBef>
              <a:spcAft>
                <a:spcPts val="0"/>
              </a:spcAft>
              <a:buClr>
                <a:schemeClr val="dk1"/>
              </a:buClr>
              <a:buSzPts val="1800"/>
              <a:buChar char="•"/>
            </a:pPr>
            <a:r>
              <a:rPr lang="en-US"/>
              <a:t>Expectations vary</a:t>
            </a:r>
            <a:endParaRPr/>
          </a:p>
          <a:p>
            <a:pPr indent="-171450" lvl="2" marL="857250" rtl="0" algn="l">
              <a:lnSpc>
                <a:spcPct val="90000"/>
              </a:lnSpc>
              <a:spcBef>
                <a:spcPts val="375"/>
              </a:spcBef>
              <a:spcAft>
                <a:spcPts val="0"/>
              </a:spcAft>
              <a:buClr>
                <a:schemeClr val="dk1"/>
              </a:buClr>
              <a:buSzPts val="1500"/>
              <a:buChar char="•"/>
            </a:pPr>
            <a:r>
              <a:rPr lang="en-US"/>
              <a:t>Organization’s culture</a:t>
            </a:r>
            <a:endParaRPr/>
          </a:p>
          <a:p>
            <a:pPr indent="-171450" lvl="2" marL="857250" rtl="0" algn="l">
              <a:lnSpc>
                <a:spcPct val="90000"/>
              </a:lnSpc>
              <a:spcBef>
                <a:spcPts val="375"/>
              </a:spcBef>
              <a:spcAft>
                <a:spcPts val="0"/>
              </a:spcAft>
              <a:buClr>
                <a:schemeClr val="dk1"/>
              </a:buClr>
              <a:buSzPts val="1500"/>
              <a:buChar char="•"/>
            </a:pPr>
            <a:r>
              <a:rPr lang="en-US"/>
              <a:t>Geographic regions</a:t>
            </a:r>
            <a:endParaRPr/>
          </a:p>
        </p:txBody>
      </p:sp>
      <p:sp>
        <p:nvSpPr>
          <p:cNvPr id="368" name="Google Shape;368;p47"/>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Advice for Young Professionals </a:t>
            </a:r>
            <a:endParaRPr/>
          </a:p>
        </p:txBody>
      </p:sp>
      <p:sp>
        <p:nvSpPr>
          <p:cNvPr id="374" name="Google Shape;374;p48"/>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Managing expectations is a critical skill</a:t>
            </a:r>
            <a:endParaRPr/>
          </a:p>
          <a:p>
            <a:pPr indent="-171450" lvl="1" marL="514350" rtl="0" algn="l">
              <a:lnSpc>
                <a:spcPct val="90000"/>
              </a:lnSpc>
              <a:spcBef>
                <a:spcPts val="375"/>
              </a:spcBef>
              <a:spcAft>
                <a:spcPts val="0"/>
              </a:spcAft>
              <a:buClr>
                <a:schemeClr val="dk1"/>
              </a:buClr>
              <a:buSzPts val="1800"/>
              <a:buChar char="•"/>
            </a:pPr>
            <a:r>
              <a:rPr lang="en-US"/>
              <a:t>It’s important to understand other people’s expectations as well as your own</a:t>
            </a:r>
            <a:endParaRPr/>
          </a:p>
          <a:p>
            <a:pPr indent="-171450" lvl="0" marL="171450" rtl="0" algn="l">
              <a:lnSpc>
                <a:spcPct val="90000"/>
              </a:lnSpc>
              <a:spcBef>
                <a:spcPts val="750"/>
              </a:spcBef>
              <a:spcAft>
                <a:spcPts val="0"/>
              </a:spcAft>
              <a:buClr>
                <a:schemeClr val="dk1"/>
              </a:buClr>
              <a:buSzPts val="2100"/>
              <a:buChar char="•"/>
            </a:pPr>
            <a:r>
              <a:rPr lang="en-US"/>
              <a:t>Too many people, including experienced project managers, make assumptions about expectations and get surprised when they do not match those of their stakeholders</a:t>
            </a:r>
            <a:endParaRPr/>
          </a:p>
          <a:p>
            <a:pPr indent="-171450" lvl="1" marL="514350" rtl="0" algn="l">
              <a:lnSpc>
                <a:spcPct val="90000"/>
              </a:lnSpc>
              <a:spcBef>
                <a:spcPts val="375"/>
              </a:spcBef>
              <a:spcAft>
                <a:spcPts val="0"/>
              </a:spcAft>
              <a:buClr>
                <a:schemeClr val="dk1"/>
              </a:buClr>
              <a:buSzPts val="1800"/>
              <a:buChar char="•"/>
            </a:pPr>
            <a:r>
              <a:rPr lang="en-US"/>
              <a:t>Never be afraid to ask what is expected of you</a:t>
            </a:r>
            <a:endParaRPr/>
          </a:p>
        </p:txBody>
      </p:sp>
      <p:sp>
        <p:nvSpPr>
          <p:cNvPr id="375" name="Google Shape;375;p48"/>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4978"/>
              </a:buClr>
              <a:buSzPts val="1000"/>
              <a:buFont typeface="Times New Roman"/>
              <a:buNone/>
            </a:pPr>
            <a:r>
              <a:rPr b="0" i="0" lang="en-US" sz="1000" u="none" cap="none" strike="noStrike">
                <a:solidFill>
                  <a:srgbClr val="004978"/>
                </a:solidFill>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628650" y="365127"/>
            <a:ext cx="7886700" cy="4730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600"/>
              <a:buFont typeface="Open Sans"/>
              <a:buNone/>
            </a:pPr>
            <a:r>
              <a:rPr b="1" lang="en-US" sz="3600"/>
              <a:t>Maturity Models</a:t>
            </a:r>
            <a:endParaRPr/>
          </a:p>
        </p:txBody>
      </p:sp>
      <p:sp>
        <p:nvSpPr>
          <p:cNvPr id="382" name="Google Shape;382;p49"/>
          <p:cNvSpPr txBox="1"/>
          <p:nvPr>
            <p:ph idx="1" type="body"/>
          </p:nvPr>
        </p:nvSpPr>
        <p:spPr>
          <a:xfrm>
            <a:off x="628650" y="1447800"/>
            <a:ext cx="7886700" cy="4729163"/>
          </a:xfrm>
          <a:prstGeom prst="rect">
            <a:avLst/>
          </a:prstGeom>
          <a:noFill/>
          <a:ln>
            <a:noFill/>
          </a:ln>
        </p:spPr>
        <p:txBody>
          <a:bodyPr anchorCtr="0" anchor="t" bIns="0" lIns="0" spcFirstLastPara="1" rIns="0" wrap="square" tIns="0">
            <a:normAutofit/>
          </a:bodyPr>
          <a:lstStyle/>
          <a:p>
            <a:pPr indent="-203200" lvl="0" marL="171450" rtl="0" algn="l">
              <a:lnSpc>
                <a:spcPct val="90000"/>
              </a:lnSpc>
              <a:spcBef>
                <a:spcPts val="0"/>
              </a:spcBef>
              <a:spcAft>
                <a:spcPts val="0"/>
              </a:spcAft>
              <a:buClr>
                <a:schemeClr val="dk1"/>
              </a:buClr>
              <a:buSzPts val="3200"/>
              <a:buChar char="•"/>
            </a:pPr>
            <a:r>
              <a:rPr lang="en-US" sz="3200"/>
              <a:t>Frameworks for helping organizations improve their processes and systems</a:t>
            </a:r>
            <a:endParaRPr/>
          </a:p>
          <a:p>
            <a:pPr indent="-177800" lvl="1" marL="514350" rtl="0" algn="l">
              <a:lnSpc>
                <a:spcPct val="90000"/>
              </a:lnSpc>
              <a:spcBef>
                <a:spcPts val="600"/>
              </a:spcBef>
              <a:spcAft>
                <a:spcPts val="0"/>
              </a:spcAft>
              <a:buClr>
                <a:schemeClr val="dk1"/>
              </a:buClr>
              <a:buSzPts val="2800"/>
              <a:buChar char="•"/>
            </a:pPr>
            <a:r>
              <a:rPr lang="en-US" sz="2800"/>
              <a:t>Software Quality Function Deployment Model focuses on defining user requirements and planning software projects</a:t>
            </a:r>
            <a:endParaRPr/>
          </a:p>
          <a:p>
            <a:pPr indent="-177800" lvl="1" marL="514350" rtl="0" algn="l">
              <a:lnSpc>
                <a:spcPct val="90000"/>
              </a:lnSpc>
              <a:spcBef>
                <a:spcPts val="600"/>
              </a:spcBef>
              <a:spcAft>
                <a:spcPts val="0"/>
              </a:spcAft>
              <a:buClr>
                <a:schemeClr val="dk1"/>
              </a:buClr>
              <a:buSzPts val="2800"/>
              <a:buChar char="•"/>
            </a:pPr>
            <a:r>
              <a:rPr lang="en-US" sz="2800"/>
              <a:t>Capability Maturity Model Integration is a process improvement approach that provides organizations with the essential elements of effective processes</a:t>
            </a:r>
            <a:endParaRPr/>
          </a:p>
          <a:p>
            <a:pPr indent="0" lvl="0" marL="171450" rtl="0" algn="l">
              <a:lnSpc>
                <a:spcPct val="90000"/>
              </a:lnSpc>
              <a:spcBef>
                <a:spcPts val="600"/>
              </a:spcBef>
              <a:spcAft>
                <a:spcPts val="0"/>
              </a:spcAft>
              <a:buClr>
                <a:schemeClr val="dk1"/>
              </a:buClr>
              <a:buSzPts val="3200"/>
              <a:buNone/>
            </a:pPr>
            <a:r>
              <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What Is Project Quality Management? </a:t>
            </a:r>
            <a:endParaRPr/>
          </a:p>
        </p:txBody>
      </p:sp>
      <p:sp>
        <p:nvSpPr>
          <p:cNvPr id="95" name="Google Shape;95;p5"/>
          <p:cNvSpPr txBox="1"/>
          <p:nvPr>
            <p:ph idx="1" type="body"/>
          </p:nvPr>
        </p:nvSpPr>
        <p:spPr>
          <a:xfrm>
            <a:off x="628650" y="1295400"/>
            <a:ext cx="7886700" cy="4881563"/>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Project quality management ensures the project will satisfy the needs for which it was undertaken</a:t>
            </a:r>
            <a:endParaRPr/>
          </a:p>
          <a:p>
            <a:pPr indent="-177800" lvl="0" marL="171450" rtl="0" algn="l">
              <a:lnSpc>
                <a:spcPct val="90000"/>
              </a:lnSpc>
              <a:spcBef>
                <a:spcPts val="2400"/>
              </a:spcBef>
              <a:spcAft>
                <a:spcPts val="0"/>
              </a:spcAft>
              <a:buClr>
                <a:schemeClr val="dk1"/>
              </a:buClr>
              <a:buSzPts val="2800"/>
              <a:buChar char="•"/>
            </a:pPr>
            <a:r>
              <a:rPr lang="en-US" sz="2800"/>
              <a:t>Project quality management processes</a:t>
            </a:r>
            <a:endParaRPr/>
          </a:p>
          <a:p>
            <a:pPr indent="-171450" lvl="1" marL="514350" rtl="0" algn="l">
              <a:lnSpc>
                <a:spcPct val="90000"/>
              </a:lnSpc>
              <a:spcBef>
                <a:spcPts val="2400"/>
              </a:spcBef>
              <a:spcAft>
                <a:spcPts val="0"/>
              </a:spcAft>
              <a:buClr>
                <a:schemeClr val="dk1"/>
              </a:buClr>
              <a:buSzPts val="2400"/>
              <a:buChar char="•"/>
            </a:pPr>
            <a:r>
              <a:rPr b="1" i="1" lang="en-US" sz="2400"/>
              <a:t>Planning quality management</a:t>
            </a:r>
            <a:r>
              <a:rPr lang="en-US" sz="2400"/>
              <a:t>: identifying which quality standards are relevant to the project and how to satisfy them; a metric is a standard of measurement</a:t>
            </a:r>
            <a:endParaRPr/>
          </a:p>
          <a:p>
            <a:pPr indent="-171450" lvl="1" marL="514350" rtl="0" algn="l">
              <a:lnSpc>
                <a:spcPct val="90000"/>
              </a:lnSpc>
              <a:spcBef>
                <a:spcPts val="2400"/>
              </a:spcBef>
              <a:spcAft>
                <a:spcPts val="0"/>
              </a:spcAft>
              <a:buClr>
                <a:schemeClr val="dk1"/>
              </a:buClr>
              <a:buSzPts val="2400"/>
              <a:buChar char="•"/>
            </a:pPr>
            <a:r>
              <a:rPr b="1" i="1" lang="en-US" sz="2400"/>
              <a:t>Managing quality</a:t>
            </a:r>
            <a:r>
              <a:rPr lang="en-US" sz="2400"/>
              <a:t>: translating the quality management plan into executable quality activities</a:t>
            </a:r>
            <a:endParaRPr/>
          </a:p>
          <a:p>
            <a:pPr indent="-171450" lvl="1" marL="514350" rtl="0" algn="l">
              <a:lnSpc>
                <a:spcPct val="90000"/>
              </a:lnSpc>
              <a:spcBef>
                <a:spcPts val="2400"/>
              </a:spcBef>
              <a:spcAft>
                <a:spcPts val="0"/>
              </a:spcAft>
              <a:buClr>
                <a:schemeClr val="dk1"/>
              </a:buClr>
              <a:buSzPts val="2400"/>
              <a:buChar char="•"/>
            </a:pPr>
            <a:r>
              <a:rPr b="1" i="1" lang="en-US" sz="2400"/>
              <a:t>Controlling quality</a:t>
            </a:r>
            <a:r>
              <a:rPr lang="en-US" sz="2400"/>
              <a:t>: monitoring specific project results to ensure they comply with the relevant quality standards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628650" y="365127"/>
            <a:ext cx="7886700" cy="4730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4000"/>
              <a:buFont typeface="Open Sans"/>
              <a:buNone/>
            </a:pPr>
            <a:r>
              <a:rPr b="1" lang="en-US" sz="4000"/>
              <a:t>Maturity Models</a:t>
            </a:r>
            <a:endParaRPr/>
          </a:p>
        </p:txBody>
      </p:sp>
      <p:sp>
        <p:nvSpPr>
          <p:cNvPr id="388" name="Google Shape;388;p50"/>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228600" lvl="0" marL="171450" rtl="0" algn="l">
              <a:lnSpc>
                <a:spcPct val="90000"/>
              </a:lnSpc>
              <a:spcBef>
                <a:spcPts val="0"/>
              </a:spcBef>
              <a:spcAft>
                <a:spcPts val="0"/>
              </a:spcAft>
              <a:buClr>
                <a:schemeClr val="dk1"/>
              </a:buClr>
              <a:buSzPts val="3600"/>
              <a:buChar char="•"/>
            </a:pPr>
            <a:r>
              <a:rPr lang="en-US" sz="3600"/>
              <a:t>CMMI levels</a:t>
            </a:r>
            <a:endParaRPr/>
          </a:p>
          <a:p>
            <a:pPr indent="-203200" lvl="1" marL="514350" rtl="0" algn="l">
              <a:lnSpc>
                <a:spcPct val="90000"/>
              </a:lnSpc>
              <a:spcBef>
                <a:spcPts val="375"/>
              </a:spcBef>
              <a:spcAft>
                <a:spcPts val="0"/>
              </a:spcAft>
              <a:buClr>
                <a:schemeClr val="dk1"/>
              </a:buClr>
              <a:buSzPts val="3200"/>
              <a:buChar char="•"/>
            </a:pPr>
            <a:r>
              <a:rPr lang="en-US" sz="3200"/>
              <a:t>Incomplete</a:t>
            </a:r>
            <a:endParaRPr/>
          </a:p>
          <a:p>
            <a:pPr indent="-203200" lvl="1" marL="514350" rtl="0" algn="l">
              <a:lnSpc>
                <a:spcPct val="90000"/>
              </a:lnSpc>
              <a:spcBef>
                <a:spcPts val="375"/>
              </a:spcBef>
              <a:spcAft>
                <a:spcPts val="0"/>
              </a:spcAft>
              <a:buClr>
                <a:schemeClr val="dk1"/>
              </a:buClr>
              <a:buSzPts val="3200"/>
              <a:buChar char="•"/>
            </a:pPr>
            <a:r>
              <a:rPr lang="en-US" sz="3200"/>
              <a:t>Performed</a:t>
            </a:r>
            <a:endParaRPr/>
          </a:p>
          <a:p>
            <a:pPr indent="-203200" lvl="1" marL="514350" rtl="0" algn="l">
              <a:lnSpc>
                <a:spcPct val="90000"/>
              </a:lnSpc>
              <a:spcBef>
                <a:spcPts val="375"/>
              </a:spcBef>
              <a:spcAft>
                <a:spcPts val="0"/>
              </a:spcAft>
              <a:buClr>
                <a:schemeClr val="dk1"/>
              </a:buClr>
              <a:buSzPts val="3200"/>
              <a:buChar char="•"/>
            </a:pPr>
            <a:r>
              <a:rPr lang="en-US" sz="3200"/>
              <a:t>Managed</a:t>
            </a:r>
            <a:endParaRPr/>
          </a:p>
          <a:p>
            <a:pPr indent="-203200" lvl="1" marL="514350" rtl="0" algn="l">
              <a:lnSpc>
                <a:spcPct val="90000"/>
              </a:lnSpc>
              <a:spcBef>
                <a:spcPts val="375"/>
              </a:spcBef>
              <a:spcAft>
                <a:spcPts val="0"/>
              </a:spcAft>
              <a:buClr>
                <a:schemeClr val="dk1"/>
              </a:buClr>
              <a:buSzPts val="3200"/>
              <a:buChar char="•"/>
            </a:pPr>
            <a:r>
              <a:rPr lang="en-US" sz="3200"/>
              <a:t>Defined</a:t>
            </a:r>
            <a:endParaRPr/>
          </a:p>
          <a:p>
            <a:pPr indent="-203200" lvl="1" marL="514350" rtl="0" algn="l">
              <a:lnSpc>
                <a:spcPct val="90000"/>
              </a:lnSpc>
              <a:spcBef>
                <a:spcPts val="375"/>
              </a:spcBef>
              <a:spcAft>
                <a:spcPts val="0"/>
              </a:spcAft>
              <a:buClr>
                <a:schemeClr val="dk1"/>
              </a:buClr>
              <a:buSzPts val="3200"/>
              <a:buChar char="•"/>
            </a:pPr>
            <a:r>
              <a:rPr lang="en-US" sz="3200"/>
              <a:t>Quantitatively Managed</a:t>
            </a:r>
            <a:endParaRPr/>
          </a:p>
          <a:p>
            <a:pPr indent="-203200" lvl="1" marL="514350" rtl="0" algn="l">
              <a:lnSpc>
                <a:spcPct val="90000"/>
              </a:lnSpc>
              <a:spcBef>
                <a:spcPts val="375"/>
              </a:spcBef>
              <a:spcAft>
                <a:spcPts val="0"/>
              </a:spcAft>
              <a:buClr>
                <a:schemeClr val="dk1"/>
              </a:buClr>
              <a:buSzPts val="3200"/>
              <a:buChar char="•"/>
            </a:pPr>
            <a:r>
              <a:rPr lang="en-US" sz="3200"/>
              <a:t>Optimizing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1"/>
          <p:cNvSpPr txBox="1"/>
          <p:nvPr>
            <p:ph type="title"/>
          </p:nvPr>
        </p:nvSpPr>
        <p:spPr>
          <a:xfrm>
            <a:off x="628650" y="365127"/>
            <a:ext cx="7886700" cy="5492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3600"/>
              <a:buFont typeface="Open Sans"/>
              <a:buNone/>
            </a:pPr>
            <a:r>
              <a:rPr b="1" lang="en-US" sz="3600"/>
              <a:t>Maturity Models</a:t>
            </a:r>
            <a:endParaRPr/>
          </a:p>
        </p:txBody>
      </p:sp>
      <p:sp>
        <p:nvSpPr>
          <p:cNvPr id="394" name="Google Shape;394;p51"/>
          <p:cNvSpPr txBox="1"/>
          <p:nvPr>
            <p:ph idx="1" type="body"/>
          </p:nvPr>
        </p:nvSpPr>
        <p:spPr>
          <a:xfrm>
            <a:off x="643890" y="1143000"/>
            <a:ext cx="7886700" cy="4576763"/>
          </a:xfrm>
          <a:prstGeom prst="rect">
            <a:avLst/>
          </a:prstGeom>
          <a:noFill/>
          <a:ln>
            <a:noFill/>
          </a:ln>
        </p:spPr>
        <p:txBody>
          <a:bodyPr anchorCtr="0" anchor="t" bIns="0" lIns="0" spcFirstLastPara="1" rIns="0" wrap="square" tIns="0">
            <a:noAutofit/>
          </a:bodyPr>
          <a:lstStyle/>
          <a:p>
            <a:pPr indent="-177800" lvl="0" marL="171450" rtl="0" algn="l">
              <a:lnSpc>
                <a:spcPct val="90000"/>
              </a:lnSpc>
              <a:spcBef>
                <a:spcPts val="0"/>
              </a:spcBef>
              <a:spcAft>
                <a:spcPts val="0"/>
              </a:spcAft>
              <a:buClr>
                <a:schemeClr val="dk1"/>
              </a:buClr>
              <a:buSzPts val="2800"/>
              <a:buChar char="•"/>
            </a:pPr>
            <a:r>
              <a:rPr lang="en-US" sz="2800"/>
              <a:t>PMI released the Organizational Project Management Maturity Model (OPM3) in December 2003</a:t>
            </a:r>
            <a:endParaRPr/>
          </a:p>
          <a:p>
            <a:pPr indent="-171450" lvl="1" marL="514350" rtl="0" algn="l">
              <a:lnSpc>
                <a:spcPct val="90000"/>
              </a:lnSpc>
              <a:spcBef>
                <a:spcPts val="2400"/>
              </a:spcBef>
              <a:spcAft>
                <a:spcPts val="0"/>
              </a:spcAft>
              <a:buClr>
                <a:schemeClr val="dk1"/>
              </a:buClr>
              <a:buSzPts val="2400"/>
              <a:buChar char="•"/>
            </a:pPr>
            <a:r>
              <a:rPr lang="en-US" sz="2400"/>
              <a:t>Model is based on market research surveys sent to more than 30,000 project management professionals and incorporates 180 best practices and more than 2,400 capabilities, outcomes, and key performance indicators</a:t>
            </a:r>
            <a:endParaRPr/>
          </a:p>
          <a:p>
            <a:pPr indent="-171450" lvl="1" marL="514350" rtl="0" algn="l">
              <a:lnSpc>
                <a:spcPct val="90000"/>
              </a:lnSpc>
              <a:spcBef>
                <a:spcPts val="2400"/>
              </a:spcBef>
              <a:spcAft>
                <a:spcPts val="0"/>
              </a:spcAft>
              <a:buClr>
                <a:schemeClr val="dk1"/>
              </a:buClr>
              <a:buSzPts val="2400"/>
              <a:buChar char="•"/>
            </a:pPr>
            <a:r>
              <a:rPr lang="en-US" sz="2400"/>
              <a:t>Addresses standards for excellence in project, program, and portfolio management best practices and explains the capabilities necessary to achieve those best practices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8" name="Shape 398"/>
        <p:cNvGrpSpPr/>
        <p:nvPr/>
      </p:nvGrpSpPr>
      <p:grpSpPr>
        <a:xfrm>
          <a:off x="0" y="0"/>
          <a:ext cx="0" cy="0"/>
          <a:chOff x="0" y="0"/>
          <a:chExt cx="0" cy="0"/>
        </a:xfrm>
      </p:grpSpPr>
      <p:sp>
        <p:nvSpPr>
          <p:cNvPr id="399" name="Google Shape;399;p52"/>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Best Practice</a:t>
            </a:r>
            <a:endParaRPr/>
          </a:p>
        </p:txBody>
      </p:sp>
      <p:sp>
        <p:nvSpPr>
          <p:cNvPr id="400" name="Google Shape;400;p52"/>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OPM3</a:t>
            </a:r>
            <a:r>
              <a:rPr baseline="30000" lang="en-US"/>
              <a:t>®</a:t>
            </a:r>
            <a:r>
              <a:rPr lang="en-US"/>
              <a:t> example to illustrate a best practice, capability, outcome, and key performance indicator:</a:t>
            </a:r>
            <a:endParaRPr/>
          </a:p>
          <a:p>
            <a:pPr indent="-171450" lvl="1" marL="514350" rtl="0" algn="l">
              <a:lnSpc>
                <a:spcPct val="90000"/>
              </a:lnSpc>
              <a:spcBef>
                <a:spcPts val="375"/>
              </a:spcBef>
              <a:spcAft>
                <a:spcPts val="0"/>
              </a:spcAft>
              <a:buClr>
                <a:schemeClr val="dk1"/>
              </a:buClr>
              <a:buSzPts val="1800"/>
              <a:buChar char="•"/>
            </a:pPr>
            <a:r>
              <a:rPr lang="en-US"/>
              <a:t>Best practice: establish internal project management communities</a:t>
            </a:r>
            <a:endParaRPr/>
          </a:p>
          <a:p>
            <a:pPr indent="-171450" lvl="1" marL="514350" rtl="0" algn="l">
              <a:lnSpc>
                <a:spcPct val="90000"/>
              </a:lnSpc>
              <a:spcBef>
                <a:spcPts val="375"/>
              </a:spcBef>
              <a:spcAft>
                <a:spcPts val="0"/>
              </a:spcAft>
              <a:buClr>
                <a:schemeClr val="dk1"/>
              </a:buClr>
              <a:buSzPts val="1800"/>
              <a:buChar char="•"/>
            </a:pPr>
            <a:r>
              <a:rPr lang="en-US"/>
              <a:t>Capability: facilitate project management activities</a:t>
            </a:r>
            <a:endParaRPr/>
          </a:p>
          <a:p>
            <a:pPr indent="-171450" lvl="1" marL="514350" rtl="0" algn="l">
              <a:lnSpc>
                <a:spcPct val="90000"/>
              </a:lnSpc>
              <a:spcBef>
                <a:spcPts val="375"/>
              </a:spcBef>
              <a:spcAft>
                <a:spcPts val="0"/>
              </a:spcAft>
              <a:buClr>
                <a:schemeClr val="dk1"/>
              </a:buClr>
              <a:buSzPts val="1800"/>
              <a:buChar char="•"/>
            </a:pPr>
            <a:r>
              <a:rPr lang="en-US"/>
              <a:t>Outcome: establish local initiatives</a:t>
            </a:r>
            <a:endParaRPr/>
          </a:p>
          <a:p>
            <a:pPr indent="-171450" lvl="1" marL="514350" rtl="0" algn="l">
              <a:lnSpc>
                <a:spcPct val="90000"/>
              </a:lnSpc>
              <a:spcBef>
                <a:spcPts val="375"/>
              </a:spcBef>
              <a:spcAft>
                <a:spcPts val="0"/>
              </a:spcAft>
              <a:buClr>
                <a:schemeClr val="dk1"/>
              </a:buClr>
              <a:buSzPts val="1800"/>
              <a:buChar char="•"/>
            </a:pPr>
            <a:r>
              <a:rPr lang="en-US"/>
              <a:t>Key performance indicator: community addresses local issues</a:t>
            </a:r>
            <a:endParaRPr/>
          </a:p>
          <a:p>
            <a:pPr indent="-38100" lvl="0" marL="171450" rtl="0" algn="l">
              <a:lnSpc>
                <a:spcPct val="90000"/>
              </a:lnSpc>
              <a:spcBef>
                <a:spcPts val="750"/>
              </a:spcBef>
              <a:spcAft>
                <a:spcPts val="0"/>
              </a:spcAft>
              <a:buClr>
                <a:schemeClr val="dk1"/>
              </a:buClr>
              <a:buSzPts val="2100"/>
              <a:buNone/>
            </a:pPr>
            <a:r>
              <a:t/>
            </a:r>
            <a:endParaRPr/>
          </a:p>
        </p:txBody>
      </p:sp>
      <p:sp>
        <p:nvSpPr>
          <p:cNvPr id="401" name="Google Shape;401;p52"/>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5" name="Shape 405"/>
        <p:cNvGrpSpPr/>
        <p:nvPr/>
      </p:nvGrpSpPr>
      <p:grpSpPr>
        <a:xfrm>
          <a:off x="0" y="0"/>
          <a:ext cx="0" cy="0"/>
          <a:chOff x="0" y="0"/>
          <a:chExt cx="0" cy="0"/>
        </a:xfrm>
      </p:grpSpPr>
      <p:sp>
        <p:nvSpPr>
          <p:cNvPr id="406" name="Google Shape;406;p53"/>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lang="en-US"/>
              <a:t>Using Software to Assist in Project Quality Management</a:t>
            </a:r>
            <a:endParaRPr/>
          </a:p>
        </p:txBody>
      </p:sp>
      <p:sp>
        <p:nvSpPr>
          <p:cNvPr id="407" name="Google Shape;407;p53"/>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1450" lvl="0" marL="171450" rtl="0" algn="l">
              <a:lnSpc>
                <a:spcPct val="90000"/>
              </a:lnSpc>
              <a:spcBef>
                <a:spcPts val="0"/>
              </a:spcBef>
              <a:spcAft>
                <a:spcPts val="0"/>
              </a:spcAft>
              <a:buClr>
                <a:schemeClr val="dk1"/>
              </a:buClr>
              <a:buSzPts val="2100"/>
              <a:buChar char="•"/>
            </a:pPr>
            <a:r>
              <a:rPr lang="en-US"/>
              <a:t>Software can be used to assist with tools and techniques</a:t>
            </a:r>
            <a:endParaRPr/>
          </a:p>
          <a:p>
            <a:pPr indent="-171450" lvl="1" marL="514350" rtl="0" algn="l">
              <a:lnSpc>
                <a:spcPct val="90000"/>
              </a:lnSpc>
              <a:spcBef>
                <a:spcPts val="375"/>
              </a:spcBef>
              <a:spcAft>
                <a:spcPts val="0"/>
              </a:spcAft>
              <a:buClr>
                <a:schemeClr val="dk1"/>
              </a:buClr>
              <a:buSzPts val="1800"/>
              <a:buChar char="•"/>
            </a:pPr>
            <a:r>
              <a:rPr lang="en-US"/>
              <a:t>Spreadsheet and charting software helps create diagrams</a:t>
            </a:r>
            <a:endParaRPr/>
          </a:p>
          <a:p>
            <a:pPr indent="-171450" lvl="1" marL="514350" rtl="0" algn="l">
              <a:lnSpc>
                <a:spcPct val="90000"/>
              </a:lnSpc>
              <a:spcBef>
                <a:spcPts val="375"/>
              </a:spcBef>
              <a:spcAft>
                <a:spcPts val="0"/>
              </a:spcAft>
              <a:buClr>
                <a:schemeClr val="dk1"/>
              </a:buClr>
              <a:buSzPts val="1800"/>
              <a:buChar char="•"/>
            </a:pPr>
            <a:r>
              <a:rPr lang="en-US"/>
              <a:t>Statistical software packages help perform statistical analysis</a:t>
            </a:r>
            <a:endParaRPr/>
          </a:p>
          <a:p>
            <a:pPr indent="-171450" lvl="1" marL="514350" rtl="0" algn="l">
              <a:lnSpc>
                <a:spcPct val="90000"/>
              </a:lnSpc>
              <a:spcBef>
                <a:spcPts val="375"/>
              </a:spcBef>
              <a:spcAft>
                <a:spcPts val="0"/>
              </a:spcAft>
              <a:buClr>
                <a:schemeClr val="dk1"/>
              </a:buClr>
              <a:buSzPts val="1800"/>
              <a:buChar char="•"/>
            </a:pPr>
            <a:r>
              <a:rPr lang="en-US"/>
              <a:t>Specialized software products help manage Six Sigma projects or create quality control charts</a:t>
            </a:r>
            <a:endParaRPr/>
          </a:p>
          <a:p>
            <a:pPr indent="-57150" lvl="1" marL="514350" rtl="0" algn="l">
              <a:lnSpc>
                <a:spcPct val="90000"/>
              </a:lnSpc>
              <a:spcBef>
                <a:spcPts val="375"/>
              </a:spcBef>
              <a:spcAft>
                <a:spcPts val="0"/>
              </a:spcAft>
              <a:buClr>
                <a:schemeClr val="dk1"/>
              </a:buClr>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628650" y="365127"/>
            <a:ext cx="8362950" cy="625474"/>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3200"/>
              <a:buFont typeface="Open Sans"/>
              <a:buNone/>
            </a:pPr>
            <a:r>
              <a:rPr b="1" lang="en-US" sz="3200"/>
              <a:t>Considerations For Agile/Adaptive Environments</a:t>
            </a:r>
            <a:endParaRPr/>
          </a:p>
        </p:txBody>
      </p:sp>
      <p:sp>
        <p:nvSpPr>
          <p:cNvPr id="413" name="Google Shape;413;p54"/>
          <p:cNvSpPr txBox="1"/>
          <p:nvPr>
            <p:ph idx="1" type="body"/>
          </p:nvPr>
        </p:nvSpPr>
        <p:spPr>
          <a:xfrm>
            <a:off x="628650" y="1825625"/>
            <a:ext cx="7886700" cy="4351338"/>
          </a:xfrm>
          <a:prstGeom prst="rect">
            <a:avLst/>
          </a:prstGeom>
          <a:noFill/>
          <a:ln>
            <a:noFill/>
          </a:ln>
        </p:spPr>
        <p:txBody>
          <a:bodyPr anchorCtr="0" anchor="t" bIns="0" lIns="0" spcFirstLastPara="1" rIns="0" wrap="square" tIns="0">
            <a:normAutofit/>
          </a:bodyPr>
          <a:lstStyle/>
          <a:p>
            <a:pPr indent="-177800" lvl="0" marL="171450" rtl="0" algn="l">
              <a:lnSpc>
                <a:spcPct val="90000"/>
              </a:lnSpc>
              <a:spcBef>
                <a:spcPts val="0"/>
              </a:spcBef>
              <a:spcAft>
                <a:spcPts val="0"/>
              </a:spcAft>
              <a:buClr>
                <a:schemeClr val="dk1"/>
              </a:buClr>
              <a:buSzPts val="2800"/>
              <a:buChar char="•"/>
            </a:pPr>
            <a:r>
              <a:rPr lang="en-US" sz="2800"/>
              <a:t>Agile methods can be used on all types of projects, not just software development</a:t>
            </a:r>
            <a:endParaRPr/>
          </a:p>
          <a:p>
            <a:pPr indent="-171450" lvl="1" marL="514350" rtl="0" algn="l">
              <a:lnSpc>
                <a:spcPct val="90000"/>
              </a:lnSpc>
              <a:spcBef>
                <a:spcPts val="375"/>
              </a:spcBef>
              <a:spcAft>
                <a:spcPts val="0"/>
              </a:spcAft>
              <a:buClr>
                <a:schemeClr val="dk1"/>
              </a:buClr>
              <a:buSzPts val="2400"/>
              <a:buChar char="•"/>
            </a:pPr>
            <a:r>
              <a:rPr lang="en-US" sz="2400"/>
              <a:t>Several projects use a hybrid approach where some deliverables are created using more traditional approaches</a:t>
            </a:r>
            <a:endParaRPr/>
          </a:p>
          <a:p>
            <a:pPr indent="-177800" lvl="0" marL="171450" rtl="0" algn="l">
              <a:lnSpc>
                <a:spcPct val="90000"/>
              </a:lnSpc>
              <a:spcBef>
                <a:spcPts val="750"/>
              </a:spcBef>
              <a:spcAft>
                <a:spcPts val="0"/>
              </a:spcAft>
              <a:buClr>
                <a:schemeClr val="dk1"/>
              </a:buClr>
              <a:buSzPts val="2800"/>
              <a:buChar char="•"/>
            </a:pPr>
            <a:r>
              <a:rPr lang="en-US" sz="2800"/>
              <a:t>Quality is a very broad topic, and it is only one of the ten project management knowledge areas</a:t>
            </a:r>
            <a:endParaRPr/>
          </a:p>
          <a:p>
            <a:pPr indent="-171450" lvl="1" marL="514350" rtl="0" algn="l">
              <a:lnSpc>
                <a:spcPct val="90000"/>
              </a:lnSpc>
              <a:spcBef>
                <a:spcPts val="375"/>
              </a:spcBef>
              <a:spcAft>
                <a:spcPts val="0"/>
              </a:spcAft>
              <a:buClr>
                <a:schemeClr val="dk1"/>
              </a:buClr>
              <a:buSzPts val="2400"/>
              <a:buChar char="•"/>
            </a:pPr>
            <a:r>
              <a:rPr lang="en-US" sz="2400"/>
              <a:t>Project managers must focus on defining how quality relates to their specific projects and ensure that those projects satisfy the needs for which they were undertaken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5"/>
          <p:cNvSpPr txBox="1"/>
          <p:nvPr>
            <p:ph type="title"/>
          </p:nvPr>
        </p:nvSpPr>
        <p:spPr>
          <a:xfrm>
            <a:off x="628650" y="365127"/>
            <a:ext cx="7886700" cy="47307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600"/>
              <a:buFont typeface="Open Sans"/>
              <a:buNone/>
            </a:pPr>
            <a:r>
              <a:rPr b="1" lang="en-US" sz="3600"/>
              <a:t>Chapter Summary</a:t>
            </a:r>
            <a:endParaRPr/>
          </a:p>
        </p:txBody>
      </p:sp>
      <p:sp>
        <p:nvSpPr>
          <p:cNvPr id="419" name="Google Shape;419;p55"/>
          <p:cNvSpPr txBox="1"/>
          <p:nvPr>
            <p:ph idx="1" type="body"/>
          </p:nvPr>
        </p:nvSpPr>
        <p:spPr>
          <a:xfrm>
            <a:off x="628650" y="1371600"/>
            <a:ext cx="7886700" cy="4351338"/>
          </a:xfrm>
          <a:prstGeom prst="rect">
            <a:avLst/>
          </a:prstGeom>
          <a:noFill/>
          <a:ln>
            <a:noFill/>
          </a:ln>
        </p:spPr>
        <p:txBody>
          <a:bodyPr anchorCtr="0" anchor="t" bIns="0" lIns="0" spcFirstLastPara="1" rIns="0" wrap="square" tIns="0">
            <a:normAutofit/>
          </a:bodyPr>
          <a:lstStyle/>
          <a:p>
            <a:pPr indent="-177800" lvl="0" marL="171450" rtl="0" algn="l">
              <a:lnSpc>
                <a:spcPct val="90000"/>
              </a:lnSpc>
              <a:spcBef>
                <a:spcPts val="0"/>
              </a:spcBef>
              <a:spcAft>
                <a:spcPts val="0"/>
              </a:spcAft>
              <a:buClr>
                <a:schemeClr val="dk1"/>
              </a:buClr>
              <a:buSzPts val="2800"/>
              <a:buChar char="•"/>
            </a:pPr>
            <a:r>
              <a:rPr lang="en-US" sz="2800"/>
              <a:t>Quality is a serious issue</a:t>
            </a:r>
            <a:endParaRPr/>
          </a:p>
          <a:p>
            <a:pPr indent="-171450" lvl="1" marL="514350" rtl="0" algn="l">
              <a:lnSpc>
                <a:spcPct val="90000"/>
              </a:lnSpc>
              <a:spcBef>
                <a:spcPts val="375"/>
              </a:spcBef>
              <a:spcAft>
                <a:spcPts val="0"/>
              </a:spcAft>
              <a:buClr>
                <a:schemeClr val="dk1"/>
              </a:buClr>
              <a:buSzPts val="2400"/>
              <a:buChar char="•"/>
            </a:pPr>
            <a:r>
              <a:rPr lang="en-US" sz="2400"/>
              <a:t>Project quality management includes planning quality management, performing quality assurance, and controlling quality</a:t>
            </a:r>
            <a:endParaRPr/>
          </a:p>
          <a:p>
            <a:pPr indent="-171450" lvl="1" marL="514350" rtl="0" algn="l">
              <a:lnSpc>
                <a:spcPct val="90000"/>
              </a:lnSpc>
              <a:spcBef>
                <a:spcPts val="375"/>
              </a:spcBef>
              <a:spcAft>
                <a:spcPts val="0"/>
              </a:spcAft>
              <a:buClr>
                <a:schemeClr val="dk1"/>
              </a:buClr>
              <a:buSzPts val="2400"/>
              <a:buChar char="•"/>
            </a:pPr>
            <a:r>
              <a:rPr lang="en-US" sz="2400"/>
              <a:t>Many tools and techniques are related to project quality management</a:t>
            </a:r>
            <a:endParaRPr/>
          </a:p>
          <a:p>
            <a:pPr indent="-171450" lvl="1" marL="514350" rtl="0" algn="l">
              <a:lnSpc>
                <a:spcPct val="90000"/>
              </a:lnSpc>
              <a:spcBef>
                <a:spcPts val="375"/>
              </a:spcBef>
              <a:spcAft>
                <a:spcPts val="0"/>
              </a:spcAft>
              <a:buClr>
                <a:schemeClr val="dk1"/>
              </a:buClr>
              <a:buSzPts val="2400"/>
              <a:buChar char="•"/>
            </a:pPr>
            <a:r>
              <a:rPr lang="en-US" sz="2400"/>
              <a:t>Many people made significant contributions to the development of modern quality management</a:t>
            </a:r>
            <a:endParaRPr/>
          </a:p>
          <a:p>
            <a:pPr indent="-171450" lvl="1" marL="514350" rtl="0" algn="l">
              <a:lnSpc>
                <a:spcPct val="90000"/>
              </a:lnSpc>
              <a:spcBef>
                <a:spcPts val="375"/>
              </a:spcBef>
              <a:spcAft>
                <a:spcPts val="0"/>
              </a:spcAft>
              <a:buClr>
                <a:schemeClr val="dk1"/>
              </a:buClr>
              <a:buSzPts val="2400"/>
              <a:buChar char="•"/>
            </a:pPr>
            <a:r>
              <a:rPr lang="en-US" sz="2400"/>
              <a:t>There is much room for improvement in IT project quality</a:t>
            </a:r>
            <a:endParaRPr/>
          </a:p>
          <a:p>
            <a:pPr indent="-171450" lvl="1" marL="514350" rtl="0" algn="l">
              <a:lnSpc>
                <a:spcPct val="90000"/>
              </a:lnSpc>
              <a:spcBef>
                <a:spcPts val="375"/>
              </a:spcBef>
              <a:spcAft>
                <a:spcPts val="0"/>
              </a:spcAft>
              <a:buClr>
                <a:schemeClr val="dk1"/>
              </a:buClr>
              <a:buSzPts val="2400"/>
              <a:buChar char="•"/>
            </a:pPr>
            <a:r>
              <a:rPr lang="en-US" sz="2400"/>
              <a:t>Several types of software are available to assist in project quality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6"/>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What Is Project Quality Management? (3 of 3)</a:t>
            </a:r>
            <a:endParaRPr/>
          </a:p>
        </p:txBody>
      </p:sp>
      <p:sp>
        <p:nvSpPr>
          <p:cNvPr id="102" name="Google Shape;102;p6"/>
          <p:cNvSpPr txBox="1"/>
          <p:nvPr>
            <p:ph idx="11" type="ftr"/>
          </p:nvPr>
        </p:nvSpPr>
        <p:spPr>
          <a:xfrm>
            <a:off x="628650" y="6156519"/>
            <a:ext cx="7886700"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a:p>
        </p:txBody>
      </p:sp>
      <p:pic>
        <p:nvPicPr>
          <p:cNvPr descr="Image displays an overview of the processes, tools, techniques, and outputs of project quality management.&#10;" id="103" name="Google Shape;103;p6"/>
          <p:cNvPicPr preferRelativeResize="0"/>
          <p:nvPr/>
        </p:nvPicPr>
        <p:blipFill rotWithShape="1">
          <a:blip r:embed="rId3">
            <a:alphaModFix/>
          </a:blip>
          <a:srcRect b="0" l="0" r="0" t="0"/>
          <a:stretch/>
        </p:blipFill>
        <p:spPr>
          <a:xfrm>
            <a:off x="2362200" y="1143000"/>
            <a:ext cx="4901184" cy="48524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628650" y="365127"/>
            <a:ext cx="7886700" cy="7016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Planning Quality Management</a:t>
            </a:r>
            <a:endParaRPr/>
          </a:p>
        </p:txBody>
      </p:sp>
      <p:sp>
        <p:nvSpPr>
          <p:cNvPr id="109" name="Google Shape;109;p7"/>
          <p:cNvSpPr txBox="1"/>
          <p:nvPr>
            <p:ph idx="1" type="body"/>
          </p:nvPr>
        </p:nvSpPr>
        <p:spPr>
          <a:xfrm>
            <a:off x="628650" y="1066802"/>
            <a:ext cx="7886700" cy="5110162"/>
          </a:xfrm>
          <a:prstGeom prst="rect">
            <a:avLst/>
          </a:prstGeom>
          <a:noFill/>
          <a:ln>
            <a:noFill/>
          </a:ln>
        </p:spPr>
        <p:txBody>
          <a:bodyPr anchorCtr="0" anchor="t" bIns="0" lIns="0" spcFirstLastPara="1" rIns="0" wrap="square" tIns="0">
            <a:normAutofit/>
          </a:bodyPr>
          <a:lstStyle/>
          <a:p>
            <a:pPr indent="-203200" lvl="0" marL="171450" rtl="0" algn="l">
              <a:lnSpc>
                <a:spcPct val="90000"/>
              </a:lnSpc>
              <a:spcBef>
                <a:spcPts val="0"/>
              </a:spcBef>
              <a:spcAft>
                <a:spcPts val="0"/>
              </a:spcAft>
              <a:buClr>
                <a:schemeClr val="dk1"/>
              </a:buClr>
              <a:buSzPts val="3200"/>
              <a:buChar char="•"/>
            </a:pPr>
            <a:r>
              <a:rPr lang="en-US" sz="3200"/>
              <a:t>Implies the ability to anticipate situations and prepare actions to bring about the desired outcome</a:t>
            </a:r>
            <a:endParaRPr/>
          </a:p>
          <a:p>
            <a:pPr indent="-203200" lvl="0" marL="171450" rtl="0" algn="l">
              <a:lnSpc>
                <a:spcPct val="90000"/>
              </a:lnSpc>
              <a:spcBef>
                <a:spcPts val="2400"/>
              </a:spcBef>
              <a:spcAft>
                <a:spcPts val="0"/>
              </a:spcAft>
              <a:buClr>
                <a:schemeClr val="dk1"/>
              </a:buClr>
              <a:buSzPts val="3200"/>
              <a:buChar char="•"/>
            </a:pPr>
            <a:r>
              <a:rPr lang="en-US" sz="3200"/>
              <a:t>Defect prevention methods </a:t>
            </a:r>
            <a:endParaRPr/>
          </a:p>
          <a:p>
            <a:pPr indent="-177800" lvl="1" marL="514350" rtl="0" algn="l">
              <a:lnSpc>
                <a:spcPct val="90000"/>
              </a:lnSpc>
              <a:spcBef>
                <a:spcPts val="2400"/>
              </a:spcBef>
              <a:spcAft>
                <a:spcPts val="0"/>
              </a:spcAft>
              <a:buClr>
                <a:schemeClr val="dk1"/>
              </a:buClr>
              <a:buSzPts val="2800"/>
              <a:buChar char="•"/>
            </a:pPr>
            <a:r>
              <a:rPr lang="en-US" sz="2800"/>
              <a:t>Selecting proper materials</a:t>
            </a:r>
            <a:endParaRPr/>
          </a:p>
          <a:p>
            <a:pPr indent="-177800" lvl="1" marL="514350" rtl="0" algn="l">
              <a:lnSpc>
                <a:spcPct val="90000"/>
              </a:lnSpc>
              <a:spcBef>
                <a:spcPts val="2400"/>
              </a:spcBef>
              <a:spcAft>
                <a:spcPts val="0"/>
              </a:spcAft>
              <a:buClr>
                <a:schemeClr val="dk1"/>
              </a:buClr>
              <a:buSzPts val="2800"/>
              <a:buChar char="•"/>
            </a:pPr>
            <a:r>
              <a:rPr lang="en-US" sz="2800"/>
              <a:t>Training and indoctrinating people in quality</a:t>
            </a:r>
            <a:endParaRPr/>
          </a:p>
          <a:p>
            <a:pPr indent="-177800" lvl="1" marL="514350" rtl="0" algn="l">
              <a:lnSpc>
                <a:spcPct val="90000"/>
              </a:lnSpc>
              <a:spcBef>
                <a:spcPts val="2400"/>
              </a:spcBef>
              <a:spcAft>
                <a:spcPts val="0"/>
              </a:spcAft>
              <a:buClr>
                <a:schemeClr val="dk1"/>
              </a:buClr>
              <a:buSzPts val="2800"/>
              <a:buChar char="•"/>
            </a:pPr>
            <a:r>
              <a:rPr lang="en-US" sz="2800"/>
              <a:t>Planning a process that ensures the appropriate outcome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 calcmode="lin" valueType="num">
                                      <p:cBhvr additive="base">
                                        <p:cTn dur="500"/>
                                        <p:tgtEl>
                                          <p:spTgt spid="10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 calcmode="lin" valueType="num">
                                      <p:cBhvr additive="base">
                                        <p:cTn dur="500"/>
                                        <p:tgtEl>
                                          <p:spTgt spid="10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 calcmode="lin" valueType="num">
                                      <p:cBhvr additive="base">
                                        <p:cTn dur="500"/>
                                        <p:tgtEl>
                                          <p:spTgt spid="10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 calcmode="lin" valueType="num">
                                      <p:cBhvr additive="base">
                                        <p:cTn dur="500"/>
                                        <p:tgtEl>
                                          <p:spTgt spid="10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 calcmode="lin" valueType="num">
                                      <p:cBhvr additive="base">
                                        <p:cTn dur="500"/>
                                        <p:tgtEl>
                                          <p:spTgt spid="10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628650" y="228600"/>
            <a:ext cx="7886700" cy="473074"/>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Planning Quality Management</a:t>
            </a:r>
            <a:endParaRPr/>
          </a:p>
        </p:txBody>
      </p:sp>
      <p:sp>
        <p:nvSpPr>
          <p:cNvPr id="115" name="Google Shape;115;p8"/>
          <p:cNvSpPr txBox="1"/>
          <p:nvPr>
            <p:ph idx="1" type="body"/>
          </p:nvPr>
        </p:nvSpPr>
        <p:spPr>
          <a:xfrm>
            <a:off x="381000" y="838200"/>
            <a:ext cx="8382000" cy="5486400"/>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2400"/>
              <a:buChar char="•"/>
            </a:pPr>
            <a:r>
              <a:rPr lang="en-US" sz="2400"/>
              <a:t>Scope aspects of IT projects</a:t>
            </a:r>
            <a:endParaRPr/>
          </a:p>
          <a:p>
            <a:pPr indent="-171450" lvl="1" marL="514350" rtl="0" algn="l">
              <a:lnSpc>
                <a:spcPct val="90000"/>
              </a:lnSpc>
              <a:spcBef>
                <a:spcPts val="2400"/>
              </a:spcBef>
              <a:spcAft>
                <a:spcPts val="0"/>
              </a:spcAft>
              <a:buClr>
                <a:schemeClr val="dk1"/>
              </a:buClr>
              <a:buSzPts val="1800"/>
              <a:buChar char="•"/>
            </a:pPr>
            <a:r>
              <a:rPr b="1" i="1" lang="en-US"/>
              <a:t>Functionality</a:t>
            </a:r>
            <a:r>
              <a:rPr lang="en-US"/>
              <a:t>: degree to which a system performs its intended function</a:t>
            </a:r>
            <a:endParaRPr/>
          </a:p>
          <a:p>
            <a:pPr indent="-171450" lvl="1" marL="514350" rtl="0" algn="l">
              <a:lnSpc>
                <a:spcPct val="90000"/>
              </a:lnSpc>
              <a:spcBef>
                <a:spcPts val="2400"/>
              </a:spcBef>
              <a:spcAft>
                <a:spcPts val="0"/>
              </a:spcAft>
              <a:buClr>
                <a:schemeClr val="dk1"/>
              </a:buClr>
              <a:buSzPts val="1800"/>
              <a:buChar char="•"/>
            </a:pPr>
            <a:r>
              <a:rPr b="1" i="1" lang="en-US"/>
              <a:t>Features</a:t>
            </a:r>
            <a:r>
              <a:rPr lang="en-US"/>
              <a:t>: system’s special characteristics that appeal to users</a:t>
            </a:r>
            <a:endParaRPr/>
          </a:p>
          <a:p>
            <a:pPr indent="-171450" lvl="1" marL="514350" rtl="0" algn="l">
              <a:lnSpc>
                <a:spcPct val="90000"/>
              </a:lnSpc>
              <a:spcBef>
                <a:spcPts val="2400"/>
              </a:spcBef>
              <a:spcAft>
                <a:spcPts val="0"/>
              </a:spcAft>
              <a:buClr>
                <a:schemeClr val="dk1"/>
              </a:buClr>
              <a:buSzPts val="1800"/>
              <a:buChar char="•"/>
            </a:pPr>
            <a:r>
              <a:rPr b="1" i="1" lang="en-US"/>
              <a:t>System outputs</a:t>
            </a:r>
            <a:r>
              <a:rPr lang="en-US"/>
              <a:t>: screens and reports the system generates</a:t>
            </a:r>
            <a:endParaRPr/>
          </a:p>
          <a:p>
            <a:pPr indent="-171450" lvl="1" marL="514350" rtl="0" algn="l">
              <a:lnSpc>
                <a:spcPct val="90000"/>
              </a:lnSpc>
              <a:spcBef>
                <a:spcPts val="2400"/>
              </a:spcBef>
              <a:spcAft>
                <a:spcPts val="0"/>
              </a:spcAft>
              <a:buClr>
                <a:schemeClr val="dk1"/>
              </a:buClr>
              <a:buSzPts val="1800"/>
              <a:buChar char="•"/>
            </a:pPr>
            <a:r>
              <a:rPr b="1" i="1" lang="en-US"/>
              <a:t>Performance:</a:t>
            </a:r>
            <a:r>
              <a:rPr i="1" lang="en-US"/>
              <a:t> </a:t>
            </a:r>
            <a:r>
              <a:rPr lang="en-US"/>
              <a:t>addresses how well a product or service performs the customer’s intended use </a:t>
            </a:r>
            <a:endParaRPr/>
          </a:p>
          <a:p>
            <a:pPr indent="-171450" lvl="1" marL="514350" rtl="0" algn="l">
              <a:lnSpc>
                <a:spcPct val="90000"/>
              </a:lnSpc>
              <a:spcBef>
                <a:spcPts val="2400"/>
              </a:spcBef>
              <a:spcAft>
                <a:spcPts val="0"/>
              </a:spcAft>
              <a:buClr>
                <a:schemeClr val="dk1"/>
              </a:buClr>
              <a:buSzPts val="1800"/>
              <a:buChar char="•"/>
            </a:pPr>
            <a:r>
              <a:rPr b="1" i="1" lang="en-US"/>
              <a:t>Reliability</a:t>
            </a:r>
            <a:r>
              <a:rPr lang="en-US"/>
              <a:t>: ability of a product or service to perform as expected under normal conditions</a:t>
            </a:r>
            <a:endParaRPr/>
          </a:p>
          <a:p>
            <a:pPr indent="-171450" lvl="1" marL="514350" rtl="0" algn="l">
              <a:lnSpc>
                <a:spcPct val="90000"/>
              </a:lnSpc>
              <a:spcBef>
                <a:spcPts val="2400"/>
              </a:spcBef>
              <a:spcAft>
                <a:spcPts val="0"/>
              </a:spcAft>
              <a:buClr>
                <a:schemeClr val="dk1"/>
              </a:buClr>
              <a:buSzPts val="1800"/>
              <a:buChar char="•"/>
            </a:pPr>
            <a:r>
              <a:rPr b="1" i="1" lang="en-US"/>
              <a:t>Maintainability</a:t>
            </a:r>
            <a:r>
              <a:rPr lang="en-US"/>
              <a:t>: ease of performing maintenance on a product</a:t>
            </a:r>
            <a:endParaRPr/>
          </a:p>
          <a:p>
            <a:pPr indent="-171450" lvl="0" marL="171450" rtl="0" algn="l">
              <a:lnSpc>
                <a:spcPct val="90000"/>
              </a:lnSpc>
              <a:spcBef>
                <a:spcPts val="2400"/>
              </a:spcBef>
              <a:spcAft>
                <a:spcPts val="0"/>
              </a:spcAft>
              <a:buClr>
                <a:schemeClr val="dk1"/>
              </a:buClr>
              <a:buSzPts val="2000"/>
              <a:buChar char="•"/>
            </a:pPr>
            <a:r>
              <a:rPr lang="en-US" sz="2000"/>
              <a:t>All project stakeholders must work together to balance the quality, scope, time, and cost dimensions of the project</a:t>
            </a:r>
            <a:endParaRPr/>
          </a:p>
          <a:p>
            <a:pPr indent="-171450" lvl="1" marL="514350" rtl="0" algn="l">
              <a:lnSpc>
                <a:spcPct val="90000"/>
              </a:lnSpc>
              <a:spcBef>
                <a:spcPts val="2400"/>
              </a:spcBef>
              <a:spcAft>
                <a:spcPts val="0"/>
              </a:spcAft>
              <a:buClr>
                <a:schemeClr val="dk1"/>
              </a:buClr>
              <a:buSzPts val="1800"/>
              <a:buChar char="•"/>
            </a:pPr>
            <a:r>
              <a:rPr lang="en-US"/>
              <a:t>Project managers are ultimately responsible for quality management on their projects</a:t>
            </a:r>
            <a:endParaRPr/>
          </a:p>
          <a:p>
            <a:pPr indent="-57150" lvl="1" marL="514350" rtl="0" algn="l">
              <a:lnSpc>
                <a:spcPct val="90000"/>
              </a:lnSpc>
              <a:spcBef>
                <a:spcPts val="2400"/>
              </a:spcBef>
              <a:spcAft>
                <a:spcPts val="0"/>
              </a:spcAft>
              <a:buClr>
                <a:schemeClr val="dk1"/>
              </a:buClr>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628650" y="365126"/>
            <a:ext cx="7886700" cy="1325563"/>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2600"/>
              <a:buFont typeface="Open Sans"/>
              <a:buNone/>
            </a:pPr>
            <a:r>
              <a:rPr b="1" lang="en-US"/>
              <a:t>Managing Quality</a:t>
            </a:r>
            <a:endParaRPr/>
          </a:p>
        </p:txBody>
      </p:sp>
      <p:sp>
        <p:nvSpPr>
          <p:cNvPr id="121" name="Google Shape;121;p9"/>
          <p:cNvSpPr txBox="1"/>
          <p:nvPr>
            <p:ph idx="1" type="body"/>
          </p:nvPr>
        </p:nvSpPr>
        <p:spPr>
          <a:xfrm>
            <a:off x="628650" y="1066800"/>
            <a:ext cx="7886700" cy="5110163"/>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2400"/>
              <a:buChar char="•"/>
            </a:pPr>
            <a:r>
              <a:rPr lang="en-US" sz="2400"/>
              <a:t>Quality assurance includes all the activities related to satisfying the relevant quality standards for a project</a:t>
            </a:r>
            <a:endParaRPr/>
          </a:p>
          <a:p>
            <a:pPr indent="-171450" lvl="1" marL="514350" rtl="0" algn="l">
              <a:lnSpc>
                <a:spcPct val="90000"/>
              </a:lnSpc>
              <a:spcBef>
                <a:spcPts val="1800"/>
              </a:spcBef>
              <a:spcAft>
                <a:spcPts val="0"/>
              </a:spcAft>
              <a:buClr>
                <a:schemeClr val="dk1"/>
              </a:buClr>
              <a:buSzPts val="2000"/>
              <a:buChar char="•"/>
            </a:pPr>
            <a:r>
              <a:rPr lang="en-US" sz="2000"/>
              <a:t>Another goal is continuous quality improvement</a:t>
            </a:r>
            <a:endParaRPr/>
          </a:p>
          <a:p>
            <a:pPr indent="-171450" lvl="1" marL="514350" rtl="0" algn="l">
              <a:lnSpc>
                <a:spcPct val="90000"/>
              </a:lnSpc>
              <a:spcBef>
                <a:spcPts val="1800"/>
              </a:spcBef>
              <a:spcAft>
                <a:spcPts val="0"/>
              </a:spcAft>
              <a:buClr>
                <a:schemeClr val="dk1"/>
              </a:buClr>
              <a:buSzPts val="2000"/>
              <a:buChar char="•"/>
            </a:pPr>
            <a:r>
              <a:rPr lang="en-US" sz="2000"/>
              <a:t>Kaizen is the Japanese word for improvement or change for the better</a:t>
            </a:r>
            <a:endParaRPr/>
          </a:p>
          <a:p>
            <a:pPr indent="-171450" lvl="1" marL="514350" rtl="0" algn="l">
              <a:lnSpc>
                <a:spcPct val="90000"/>
              </a:lnSpc>
              <a:spcBef>
                <a:spcPts val="1800"/>
              </a:spcBef>
              <a:spcAft>
                <a:spcPts val="0"/>
              </a:spcAft>
              <a:buClr>
                <a:schemeClr val="dk1"/>
              </a:buClr>
              <a:buSzPts val="2000"/>
              <a:buChar char="•"/>
            </a:pPr>
            <a:r>
              <a:rPr lang="en-US" sz="2000"/>
              <a:t>Lean involves evaluating processes to maximize customer value while minimizing waste </a:t>
            </a:r>
            <a:endParaRPr/>
          </a:p>
          <a:p>
            <a:pPr indent="-171450" lvl="1" marL="514350" rtl="0" algn="l">
              <a:lnSpc>
                <a:spcPct val="90000"/>
              </a:lnSpc>
              <a:spcBef>
                <a:spcPts val="1800"/>
              </a:spcBef>
              <a:spcAft>
                <a:spcPts val="0"/>
              </a:spcAft>
              <a:buClr>
                <a:schemeClr val="dk1"/>
              </a:buClr>
              <a:buSzPts val="2000"/>
              <a:buChar char="•"/>
            </a:pPr>
            <a:r>
              <a:rPr lang="en-US" sz="2000"/>
              <a:t>Benchmarking generates ideas for quality improvements by comparing specific project practices or product characteristics to those of other projects or products within or outside the performing organization</a:t>
            </a:r>
            <a:endParaRPr/>
          </a:p>
          <a:p>
            <a:pPr indent="-171450" lvl="1" marL="514350" rtl="0" algn="l">
              <a:lnSpc>
                <a:spcPct val="90000"/>
              </a:lnSpc>
              <a:spcBef>
                <a:spcPts val="1800"/>
              </a:spcBef>
              <a:spcAft>
                <a:spcPts val="0"/>
              </a:spcAft>
              <a:buClr>
                <a:schemeClr val="dk1"/>
              </a:buClr>
              <a:buSzPts val="2000"/>
              <a:buChar char="•"/>
            </a:pPr>
            <a:r>
              <a:rPr lang="en-US" sz="2000"/>
              <a:t>A quality audit is a structured review of specific quality management activities that help identify lessons learned that could improve performance on current or future projects </a:t>
            </a:r>
            <a:endParaRPr/>
          </a:p>
          <a:p>
            <a:pPr indent="-19050" lvl="0" marL="171450" rtl="0" algn="l">
              <a:lnSpc>
                <a:spcPct val="90000"/>
              </a:lnSpc>
              <a:spcBef>
                <a:spcPts val="180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2018-05-25T02:35:47Z</dcterms:created>
</cp:coreProperties>
</file>