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9" r:id="rId7"/>
    <p:sldId id="270" r:id="rId8"/>
    <p:sldId id="265" r:id="rId9"/>
    <p:sldId id="274" r:id="rId10"/>
    <p:sldId id="266" r:id="rId11"/>
    <p:sldId id="271" r:id="rId12"/>
    <p:sldId id="272" r:id="rId13"/>
    <p:sldId id="273" r:id="rId14"/>
    <p:sldId id="262" r:id="rId15"/>
    <p:sldId id="268" r:id="rId16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6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F272D73-E133-4E28-A008-84183CD3897C}" type="datetimeFigureOut">
              <a:rPr lang="fr-FR" smtClean="0"/>
              <a:t>08/04/2025</a:t>
            </a:fld>
            <a:endParaRPr lang="fr-F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6671F1F-2578-46E5-97A1-152518197B57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224218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6671F1F-2578-46E5-97A1-152518197B57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609003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3C278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C278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C278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3C278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59066" y="102418"/>
            <a:ext cx="11473866" cy="84820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3C2782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739723" y="2733974"/>
            <a:ext cx="6712553" cy="24155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image" Target="../media/image1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jp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hyperlink" Target="https://www.nlpsummit.org/lessons-learned-de-identifying-700-million-patient-notes-with-spark-nlp/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medium.com/john-snow-labs/comparing-de-identification-performance-healthcare-nlp-amazon-and-azure-47f17d185c87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-17206"/>
            <a:ext cx="12192000" cy="6858000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976371" y="2824941"/>
            <a:ext cx="5543550" cy="7874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000" b="0" spc="-10" dirty="0">
                <a:solidFill>
                  <a:srgbClr val="FFFFFF"/>
                </a:solidFill>
                <a:latin typeface="Arial Black"/>
                <a:cs typeface="Arial Black"/>
              </a:rPr>
              <a:t>Deidentification</a:t>
            </a:r>
            <a:endParaRPr sz="5000">
              <a:latin typeface="Arial Black"/>
              <a:cs typeface="Arial Black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1083426" y="5063413"/>
            <a:ext cx="1200150" cy="96520"/>
          </a:xfrm>
          <a:custGeom>
            <a:avLst/>
            <a:gdLst/>
            <a:ahLst/>
            <a:cxnLst/>
            <a:rect l="l" t="t" r="r" b="b"/>
            <a:pathLst>
              <a:path w="1200150" h="96520">
                <a:moveTo>
                  <a:pt x="1199999" y="95999"/>
                </a:moveTo>
                <a:lnTo>
                  <a:pt x="0" y="95999"/>
                </a:lnTo>
                <a:lnTo>
                  <a:pt x="0" y="0"/>
                </a:lnTo>
                <a:lnTo>
                  <a:pt x="1199999" y="0"/>
                </a:lnTo>
                <a:lnTo>
                  <a:pt x="1199999" y="95999"/>
                </a:lnTo>
                <a:close/>
              </a:path>
            </a:pathLst>
          </a:custGeom>
          <a:solidFill>
            <a:srgbClr val="ED7D3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1156450" y="5344727"/>
            <a:ext cx="5397500" cy="1243930"/>
          </a:xfrm>
          <a:prstGeom prst="rect">
            <a:avLst/>
          </a:prstGeom>
        </p:spPr>
        <p:txBody>
          <a:bodyPr vert="horz" wrap="square" lIns="0" tIns="1651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0"/>
              </a:spcBef>
            </a:pPr>
            <a:r>
              <a:rPr lang="fr-FR" sz="2000" dirty="0">
                <a:solidFill>
                  <a:srgbClr val="FFFFFF"/>
                </a:solidFill>
                <a:latin typeface="Arial Black"/>
                <a:cs typeface="Arial Black"/>
              </a:rPr>
              <a:t>Youssef MELLAH</a:t>
            </a:r>
            <a:endParaRPr sz="2000" dirty="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  <a:spcBef>
                <a:spcPts val="1200"/>
              </a:spcBef>
            </a:pP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Senior</a:t>
            </a:r>
            <a:r>
              <a:rPr sz="20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Data</a:t>
            </a: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Scientist</a:t>
            </a:r>
            <a:r>
              <a:rPr lang="fr-FR" sz="2000" dirty="0">
                <a:solidFill>
                  <a:srgbClr val="FFFFFF"/>
                </a:solidFill>
                <a:latin typeface="Arial Black"/>
                <a:cs typeface="Arial Black"/>
              </a:rPr>
              <a:t> &amp; PhD</a:t>
            </a:r>
            <a:br>
              <a:rPr lang="fr-FR" sz="2000" dirty="0">
                <a:solidFill>
                  <a:srgbClr val="FFFFFF"/>
                </a:solidFill>
                <a:latin typeface="Arial Black"/>
                <a:cs typeface="Arial Black"/>
              </a:rPr>
            </a:b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John</a:t>
            </a:r>
            <a:r>
              <a:rPr sz="2000" spc="-1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dirty="0">
                <a:solidFill>
                  <a:srgbClr val="FFFFFF"/>
                </a:solidFill>
                <a:latin typeface="Arial Black"/>
                <a:cs typeface="Arial Black"/>
              </a:rPr>
              <a:t>Snow</a:t>
            </a:r>
            <a:r>
              <a:rPr sz="2000" spc="-100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2000" spc="-20" dirty="0">
                <a:solidFill>
                  <a:srgbClr val="FFFFFF"/>
                </a:solidFill>
                <a:latin typeface="Arial Black"/>
                <a:cs typeface="Arial Black"/>
              </a:rPr>
              <a:t>Labs</a:t>
            </a:r>
            <a:endParaRPr sz="2000" dirty="0">
              <a:latin typeface="Arial Black"/>
              <a:cs typeface="Arial Black"/>
            </a:endParaRPr>
          </a:p>
        </p:txBody>
      </p:sp>
      <p:pic>
        <p:nvPicPr>
          <p:cNvPr id="10" name="Picture 9" descr="A blue background with white text&#10;&#10;AI-generated content may be incorrect.">
            <a:extLst>
              <a:ext uri="{FF2B5EF4-FFF2-40B4-BE49-F238E27FC236}">
                <a16:creationId xmlns:a16="http://schemas.microsoft.com/office/drawing/2014/main" id="{13C0CD4C-A499-6E4A-0200-E00619D9202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178" y="571015"/>
            <a:ext cx="3254022" cy="9678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EB83AB76-7DFC-13CA-8F89-F977A033D79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2800" b="0" spc="-130" dirty="0">
                <a:solidFill>
                  <a:srgbClr val="3C78D8"/>
                </a:solidFill>
                <a:latin typeface="Arial Black"/>
                <a:cs typeface="Arial Black"/>
              </a:rPr>
              <a:t>: Live </a:t>
            </a:r>
            <a:r>
              <a:rPr lang="fr-FR" sz="28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Deidentification</a:t>
            </a:r>
            <a:r>
              <a:rPr lang="fr-FR" sz="2800" b="0" spc="-130" dirty="0">
                <a:solidFill>
                  <a:srgbClr val="3C78D8"/>
                </a:solidFill>
                <a:latin typeface="Arial Black"/>
                <a:cs typeface="Arial Black"/>
              </a:rPr>
              <a:t> </a:t>
            </a:r>
            <a:r>
              <a:rPr lang="fr-FR" sz="28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tool</a:t>
            </a:r>
            <a:r>
              <a:rPr lang="fr-FR" sz="2800" b="0" spc="-130" dirty="0">
                <a:solidFill>
                  <a:srgbClr val="3C78D8"/>
                </a:solidFill>
                <a:latin typeface="Arial Black"/>
                <a:cs typeface="Arial Black"/>
              </a:rPr>
              <a:t>: </a:t>
            </a:r>
            <a:r>
              <a:rPr lang="fr-FR" sz="2800" b="0" spc="-13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Free </a:t>
            </a:r>
            <a:r>
              <a:rPr lang="fr-FR" sz="2800" b="0" spc="-130" dirty="0" err="1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Text</a:t>
            </a:r>
            <a:endParaRPr lang="fr-FR" sz="2800" dirty="0">
              <a:solidFill>
                <a:schemeClr val="accent6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293047B3-9FF8-EF5B-CA02-5F7987BB5B5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9D54E34-C3B9-E6CC-7823-78497465F7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4800" y="762000"/>
            <a:ext cx="11391542" cy="5562600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58B19CF0-32BA-239B-D55C-1FDE74F72D5B}"/>
              </a:ext>
            </a:extLst>
          </p:cNvPr>
          <p:cNvSpPr txBox="1"/>
          <p:nvPr/>
        </p:nvSpPr>
        <p:spPr>
          <a:xfrm>
            <a:off x="2819400" y="6458181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Live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deidentification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tool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https://deid.johnsnowlabs.com/</a:t>
            </a:r>
            <a:endParaRPr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D21439-35EA-3500-A929-C7D0711610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EA80020-AD28-2FF9-1DCB-5DC9A25F471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4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2400" b="0" spc="-130" dirty="0">
                <a:solidFill>
                  <a:srgbClr val="3C78D8"/>
                </a:solidFill>
                <a:latin typeface="Arial Black"/>
                <a:cs typeface="Arial Black"/>
              </a:rPr>
              <a:t>: Live </a:t>
            </a:r>
            <a:r>
              <a:rPr lang="fr-FR" sz="24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Deidentification</a:t>
            </a:r>
            <a:r>
              <a:rPr lang="fr-FR" sz="2400" b="0" spc="-130" dirty="0">
                <a:solidFill>
                  <a:srgbClr val="3C78D8"/>
                </a:solidFill>
                <a:latin typeface="Arial Black"/>
                <a:cs typeface="Arial Black"/>
              </a:rPr>
              <a:t> </a:t>
            </a:r>
            <a:r>
              <a:rPr lang="fr-FR" sz="24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tool</a:t>
            </a:r>
            <a:r>
              <a:rPr lang="fr-FR" sz="2400" b="0" spc="-130" dirty="0">
                <a:solidFill>
                  <a:srgbClr val="3C78D8"/>
                </a:solidFill>
                <a:latin typeface="Arial Black"/>
                <a:cs typeface="Arial Black"/>
              </a:rPr>
              <a:t>: </a:t>
            </a:r>
            <a:r>
              <a:rPr lang="fr-FR" sz="2400" b="0" spc="-130" dirty="0" err="1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Structured</a:t>
            </a:r>
            <a:r>
              <a:rPr lang="fr-FR" sz="2400" b="0" spc="-13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 data</a:t>
            </a:r>
            <a:endParaRPr lang="fr-FR" sz="2400" dirty="0">
              <a:solidFill>
                <a:schemeClr val="accent6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46F0419D-C3BD-6759-EA72-3E57A340522B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B7A1A14E-1D04-A8A1-275E-02340BB562FA}"/>
              </a:ext>
            </a:extLst>
          </p:cNvPr>
          <p:cNvSpPr txBox="1"/>
          <p:nvPr/>
        </p:nvSpPr>
        <p:spPr>
          <a:xfrm>
            <a:off x="2819400" y="6458181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Live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deidentification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tool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https://deid.johnsnowlabs.com/</a:t>
            </a:r>
            <a:endParaRPr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3" name="Picture 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9448F74-568D-6761-B4E2-F9DCD92993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640" y="850880"/>
            <a:ext cx="11565228" cy="51562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46400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203A2-EB93-CD40-C6CB-002585D8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43B6DD02-366C-CE65-6E0B-AB3540D8AC1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0" spc="-130">
                <a:solidFill>
                  <a:srgbClr val="3C78D8"/>
                </a:solidFill>
                <a:latin typeface="Arial Black"/>
                <a:cs typeface="Arial Black"/>
              </a:rPr>
              <a:t>Resources: Live Deidentification tool: </a:t>
            </a:r>
            <a:r>
              <a:rPr lang="fr-FR" sz="2000" b="0" spc="-13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Documents (PDF, DOCX, JPEG..)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42410ACB-912A-E0B4-9E30-64206EFD686C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7486925F-9AC7-838D-3EFA-C5E62DA015B7}"/>
              </a:ext>
            </a:extLst>
          </p:cNvPr>
          <p:cNvSpPr txBox="1"/>
          <p:nvPr/>
        </p:nvSpPr>
        <p:spPr>
          <a:xfrm>
            <a:off x="2819400" y="6458181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Live deidentification tool link: </a:t>
            </a:r>
            <a:r>
              <a:rPr lang="en-US" sz="1500" u="heavy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https://deid.johnsnowlabs.com/</a:t>
            </a:r>
            <a:endParaRPr lang="en-US"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3770904-7E7F-F462-2C21-B9EA8BBAB85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311" y="787560"/>
            <a:ext cx="11633378" cy="5282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822756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CAF337-1A09-7CC7-0F70-DBB97B746A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object 2">
            <a:extLst>
              <a:ext uri="{FF2B5EF4-FFF2-40B4-BE49-F238E27FC236}">
                <a16:creationId xmlns:a16="http://schemas.microsoft.com/office/drawing/2014/main" id="{76D0D101-07FB-9592-35BE-091396FB0F6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32060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2000" b="0" spc="-130" dirty="0">
                <a:solidFill>
                  <a:srgbClr val="3C78D8"/>
                </a:solidFill>
                <a:latin typeface="Arial Black"/>
                <a:cs typeface="Arial Black"/>
              </a:rPr>
              <a:t>: Live </a:t>
            </a:r>
            <a:r>
              <a:rPr lang="fr-FR" sz="2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Deidentification</a:t>
            </a:r>
            <a:r>
              <a:rPr lang="fr-FR" sz="2000" b="0" spc="-130" dirty="0">
                <a:solidFill>
                  <a:srgbClr val="3C78D8"/>
                </a:solidFill>
                <a:latin typeface="Arial Black"/>
                <a:cs typeface="Arial Black"/>
              </a:rPr>
              <a:t> </a:t>
            </a:r>
            <a:r>
              <a:rPr lang="fr-FR" sz="2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tool</a:t>
            </a:r>
            <a:r>
              <a:rPr lang="fr-FR" sz="2000" b="0" spc="-130" dirty="0">
                <a:solidFill>
                  <a:srgbClr val="3C78D8"/>
                </a:solidFill>
                <a:latin typeface="Arial Black"/>
                <a:cs typeface="Arial Black"/>
              </a:rPr>
              <a:t>: </a:t>
            </a:r>
            <a:r>
              <a:rPr lang="fr-FR" sz="2000" b="0" spc="-13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DICOM Image and </a:t>
            </a:r>
            <a:r>
              <a:rPr lang="fr-FR" sz="2000" b="0" spc="-130" dirty="0" err="1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Metadata</a:t>
            </a:r>
            <a:endParaRPr lang="fr-FR" sz="2000" dirty="0">
              <a:solidFill>
                <a:schemeClr val="accent6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pic>
        <p:nvPicPr>
          <p:cNvPr id="10" name="object 3">
            <a:extLst>
              <a:ext uri="{FF2B5EF4-FFF2-40B4-BE49-F238E27FC236}">
                <a16:creationId xmlns:a16="http://schemas.microsoft.com/office/drawing/2014/main" id="{8C427A0C-760A-9DE7-BEFF-F65E5C7950F0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sp>
        <p:nvSpPr>
          <p:cNvPr id="13" name="object 4">
            <a:extLst>
              <a:ext uri="{FF2B5EF4-FFF2-40B4-BE49-F238E27FC236}">
                <a16:creationId xmlns:a16="http://schemas.microsoft.com/office/drawing/2014/main" id="{25712017-ECC5-AAEA-19DC-E22A3962D47C}"/>
              </a:ext>
            </a:extLst>
          </p:cNvPr>
          <p:cNvSpPr txBox="1"/>
          <p:nvPr/>
        </p:nvSpPr>
        <p:spPr>
          <a:xfrm>
            <a:off x="2819400" y="6458181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b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Live deidentification tool link: </a:t>
            </a:r>
            <a:r>
              <a:rPr lang="en-US" sz="1500" u="heavy" spc="-1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https://deid.johnsnowlabs.com/</a:t>
            </a:r>
            <a:endParaRPr lang="en-US"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3" name="Picture 2" descr="A screenshot of a medical report&#10;&#10;AI-generated content may be incorrect.">
            <a:extLst>
              <a:ext uri="{FF2B5EF4-FFF2-40B4-BE49-F238E27FC236}">
                <a16:creationId xmlns:a16="http://schemas.microsoft.com/office/drawing/2014/main" id="{954A4660-5903-195A-732F-A6AB409D63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9100" y="852144"/>
            <a:ext cx="11353800" cy="515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5012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4956" y="3466902"/>
            <a:ext cx="2504440" cy="1631950"/>
          </a:xfrm>
          <a:prstGeom prst="rect">
            <a:avLst/>
          </a:prstGeom>
        </p:spPr>
        <p:txBody>
          <a:bodyPr vert="horz" wrap="square" lIns="0" tIns="78105" rIns="0" bIns="0" rtlCol="0">
            <a:spAutoFit/>
          </a:bodyPr>
          <a:lstStyle/>
          <a:p>
            <a:pPr marL="838835" marR="5080" indent="-826769">
              <a:lnSpc>
                <a:spcPts val="2130"/>
              </a:lnSpc>
              <a:spcBef>
                <a:spcPts val="615"/>
              </a:spcBef>
            </a:pPr>
            <a:r>
              <a:rPr sz="2200" b="1" spc="-70" dirty="0">
                <a:latin typeface="Verdana"/>
                <a:cs typeface="Verdana"/>
              </a:rPr>
              <a:t>Entity</a:t>
            </a:r>
            <a:r>
              <a:rPr sz="2200" b="1" spc="-80" dirty="0">
                <a:latin typeface="Verdana"/>
                <a:cs typeface="Verdana"/>
              </a:rPr>
              <a:t> </a:t>
            </a:r>
            <a:r>
              <a:rPr sz="2200" b="1" spc="-75" dirty="0">
                <a:latin typeface="Verdana"/>
                <a:cs typeface="Verdana"/>
              </a:rPr>
              <a:t>Extraction </a:t>
            </a:r>
            <a:r>
              <a:rPr sz="2200" b="1" spc="-10" dirty="0">
                <a:latin typeface="Verdana"/>
                <a:cs typeface="Verdana"/>
              </a:rPr>
              <a:t>(NER)</a:t>
            </a:r>
            <a:endParaRPr sz="2200">
              <a:latin typeface="Verdana"/>
              <a:cs typeface="Verdana"/>
            </a:endParaRPr>
          </a:p>
          <a:p>
            <a:pPr marL="308610" marR="223520">
              <a:lnSpc>
                <a:spcPct val="110000"/>
              </a:lnSpc>
              <a:spcBef>
                <a:spcPts val="1535"/>
              </a:spcBef>
            </a:pP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Create</a:t>
            </a:r>
            <a:r>
              <a:rPr sz="1600" spc="-4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a</a:t>
            </a:r>
            <a:r>
              <a:rPr sz="1600" spc="-4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robust</a:t>
            </a:r>
            <a:r>
              <a:rPr sz="1600" spc="-4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Calibri"/>
                <a:cs typeface="Calibri"/>
              </a:rPr>
              <a:t>NER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pipeline</a:t>
            </a:r>
            <a:r>
              <a:rPr sz="1600" spc="-3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and</a:t>
            </a:r>
            <a:r>
              <a:rPr sz="1600" spc="-3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extract</a:t>
            </a:r>
            <a:r>
              <a:rPr sz="1600" spc="-25" dirty="0">
                <a:solidFill>
                  <a:srgbClr val="171616"/>
                </a:solidFill>
                <a:latin typeface="Calibri"/>
                <a:cs typeface="Calibri"/>
              </a:rPr>
              <a:t> PHI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entities.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5340349" y="4283797"/>
            <a:ext cx="21939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Merge</a:t>
            </a:r>
            <a:r>
              <a:rPr sz="1600" spc="-6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the</a:t>
            </a:r>
            <a:r>
              <a:rPr sz="1600" spc="-6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entities</a:t>
            </a:r>
            <a:r>
              <a:rPr sz="1600" spc="-6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coming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from</a:t>
            </a:r>
            <a:r>
              <a:rPr sz="1600" spc="-5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NER</a:t>
            </a:r>
            <a:r>
              <a:rPr sz="1600" spc="-5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models</a:t>
            </a:r>
            <a:r>
              <a:rPr sz="1600" spc="-5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Calibri"/>
                <a:cs typeface="Calibri"/>
              </a:rPr>
              <a:t>by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prioritizing.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410685" y="3470273"/>
            <a:ext cx="196088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70" dirty="0">
                <a:latin typeface="Verdana"/>
                <a:cs typeface="Verdana"/>
              </a:rPr>
              <a:t>Merge</a:t>
            </a:r>
            <a:r>
              <a:rPr sz="2000" b="1" spc="-85" dirty="0">
                <a:latin typeface="Verdana"/>
                <a:cs typeface="Verdana"/>
              </a:rPr>
              <a:t> </a:t>
            </a:r>
            <a:r>
              <a:rPr sz="2000" b="1" spc="-60" dirty="0">
                <a:latin typeface="Verdana"/>
                <a:cs typeface="Verdana"/>
              </a:rPr>
              <a:t>Entities</a:t>
            </a:r>
            <a:endParaRPr sz="2000">
              <a:latin typeface="Verdana"/>
              <a:cs typeface="Verdan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061109" y="4283797"/>
            <a:ext cx="220916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Adjust</a:t>
            </a:r>
            <a:r>
              <a:rPr sz="1600" spc="-4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the</a:t>
            </a:r>
            <a:r>
              <a:rPr sz="1600" spc="-4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parameters</a:t>
            </a:r>
            <a:r>
              <a:rPr sz="1600" spc="-4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25" dirty="0">
                <a:solidFill>
                  <a:srgbClr val="171616"/>
                </a:solidFill>
                <a:latin typeface="Calibri"/>
                <a:cs typeface="Calibri"/>
              </a:rPr>
              <a:t>of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Deidentification</a:t>
            </a:r>
            <a:r>
              <a:rPr sz="1600" spc="50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annotator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according</a:t>
            </a:r>
            <a:r>
              <a:rPr sz="1600" spc="-5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to</a:t>
            </a:r>
            <a:r>
              <a:rPr sz="1600" spc="-5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dirty="0">
                <a:solidFill>
                  <a:srgbClr val="171616"/>
                </a:solidFill>
                <a:latin typeface="Calibri"/>
                <a:cs typeface="Calibri"/>
              </a:rPr>
              <a:t>the</a:t>
            </a:r>
            <a:r>
              <a:rPr sz="1600" spc="-55" dirty="0">
                <a:solidFill>
                  <a:srgbClr val="171616"/>
                </a:solidFill>
                <a:latin typeface="Calibri"/>
                <a:cs typeface="Calibri"/>
              </a:rPr>
              <a:t> </a:t>
            </a:r>
            <a:r>
              <a:rPr sz="1600" spc="-10" dirty="0">
                <a:solidFill>
                  <a:srgbClr val="171616"/>
                </a:solidFill>
                <a:latin typeface="Calibri"/>
                <a:cs typeface="Calibri"/>
              </a:rPr>
              <a:t>needs.</a:t>
            </a:r>
            <a:endParaRPr sz="1600">
              <a:latin typeface="Calibri"/>
              <a:cs typeface="Calibri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026763" y="3485700"/>
            <a:ext cx="218313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000" b="1" spc="-105" dirty="0">
                <a:latin typeface="Verdana"/>
                <a:cs typeface="Verdana"/>
              </a:rPr>
              <a:t>Deidentiffication</a:t>
            </a:r>
            <a:endParaRPr sz="2000">
              <a:latin typeface="Verdana"/>
              <a:cs typeface="Verdana"/>
            </a:endParaRPr>
          </a:p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439" y="1879153"/>
            <a:ext cx="1129707" cy="156830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499114" y="1879153"/>
            <a:ext cx="1045165" cy="1515490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100626" y="1908138"/>
            <a:ext cx="1012360" cy="1486504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109013" y="152400"/>
            <a:ext cx="11212852" cy="782105"/>
          </a:xfrm>
          <a:prstGeom prst="rect">
            <a:avLst/>
          </a:prstGeom>
        </p:spPr>
        <p:txBody>
          <a:bodyPr vert="horz" wrap="square" lIns="0" tIns="286861" rIns="0" bIns="0" rtlCol="0">
            <a:spAutoFit/>
          </a:bodyPr>
          <a:lstStyle/>
          <a:p>
            <a:pPr marL="1991360">
              <a:lnSpc>
                <a:spcPct val="100000"/>
              </a:lnSpc>
              <a:spcBef>
                <a:spcPts val="100"/>
              </a:spcBef>
            </a:pPr>
            <a:r>
              <a:rPr sz="3200" b="0" spc="-170" dirty="0">
                <a:solidFill>
                  <a:srgbClr val="3C78D8"/>
                </a:solidFill>
                <a:latin typeface="Arial Black"/>
                <a:cs typeface="Arial Black"/>
              </a:rPr>
              <a:t>Deidentification</a:t>
            </a:r>
            <a:r>
              <a:rPr lang="fr-FR" sz="3200" b="0" spc="-170" dirty="0">
                <a:solidFill>
                  <a:srgbClr val="3C78D8"/>
                </a:solidFill>
                <a:latin typeface="Arial Black"/>
                <a:cs typeface="Arial Black"/>
              </a:rPr>
              <a:t> pipeline main components</a:t>
            </a:r>
            <a:endParaRPr sz="3200" dirty="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9787261" y="216464"/>
              <a:ext cx="1828803" cy="812800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84986" y="3001378"/>
            <a:ext cx="4272280" cy="8788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600" b="0" dirty="0">
                <a:solidFill>
                  <a:srgbClr val="FFFFFF"/>
                </a:solidFill>
                <a:latin typeface="Arial Black"/>
                <a:cs typeface="Arial Black"/>
              </a:rPr>
              <a:t>Let’s</a:t>
            </a:r>
            <a:r>
              <a:rPr sz="5600" b="0" spc="-305" dirty="0">
                <a:solidFill>
                  <a:srgbClr val="FFFFFF"/>
                </a:solidFill>
                <a:latin typeface="Arial Black"/>
                <a:cs typeface="Arial Black"/>
              </a:rPr>
              <a:t> </a:t>
            </a:r>
            <a:r>
              <a:rPr sz="5600" b="0" spc="-10" dirty="0">
                <a:solidFill>
                  <a:srgbClr val="FFFFFF"/>
                </a:solidFill>
                <a:latin typeface="Arial Black"/>
                <a:cs typeface="Arial Black"/>
              </a:rPr>
              <a:t>code!</a:t>
            </a:r>
            <a:endParaRPr sz="56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09232" y="5947519"/>
            <a:ext cx="9956800" cy="5956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©</a:t>
            </a:r>
            <a:r>
              <a:rPr sz="8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spc="-10" dirty="0">
                <a:solidFill>
                  <a:srgbClr val="FFFFFF"/>
                </a:solidFill>
                <a:latin typeface="Calibri"/>
                <a:cs typeface="Calibri"/>
              </a:rPr>
              <a:t>2015-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202</a:t>
            </a:r>
            <a:r>
              <a:rPr lang="fr-FR" sz="850" b="1" dirty="0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John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Snow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Labs</a:t>
            </a:r>
            <a:r>
              <a:rPr sz="850" b="1" spc="-20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Inc.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All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rights</a:t>
            </a:r>
            <a:r>
              <a:rPr sz="850" b="1" spc="-1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b="1" dirty="0">
                <a:solidFill>
                  <a:srgbClr val="FFFFFF"/>
                </a:solidFill>
                <a:latin typeface="Calibri"/>
                <a:cs typeface="Calibri"/>
              </a:rPr>
              <a:t>reserved.</a:t>
            </a:r>
            <a:r>
              <a:rPr sz="850" b="1" spc="-5" dirty="0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John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logo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trademarks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John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Inc.</a:t>
            </a:r>
            <a:r>
              <a:rPr sz="8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included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information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is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for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informational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purposes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only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represents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current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view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 John</a:t>
            </a:r>
            <a:r>
              <a:rPr sz="8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date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presentation.</a:t>
            </a:r>
            <a:r>
              <a:rPr sz="850" spc="16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Since</a:t>
            </a:r>
            <a:r>
              <a:rPr sz="8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John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must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respond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changing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market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conditions,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it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should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not</a:t>
            </a:r>
            <a:r>
              <a:rPr sz="8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be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interpreted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be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commitment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on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its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part,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and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John</a:t>
            </a:r>
            <a:r>
              <a:rPr sz="850" spc="-3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cannot guarantee</a:t>
            </a:r>
            <a:r>
              <a:rPr sz="850" spc="-3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accuracy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any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information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provided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after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date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of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presentation.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John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Snow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Labs</a:t>
            </a:r>
            <a:r>
              <a:rPr sz="850" spc="-2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makes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no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warranties,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express</a:t>
            </a:r>
            <a:endParaRPr sz="850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or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spc="-20" dirty="0">
                <a:solidFill>
                  <a:srgbClr val="FFFFFF"/>
                </a:solidFill>
                <a:latin typeface="Roboto Lt"/>
                <a:cs typeface="Roboto Lt"/>
              </a:rPr>
              <a:t>statutory,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as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to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the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 information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in</a:t>
            </a:r>
            <a:r>
              <a:rPr sz="850" spc="-15" dirty="0">
                <a:solidFill>
                  <a:srgbClr val="FFFFFF"/>
                </a:solidFill>
                <a:latin typeface="Roboto Lt"/>
                <a:cs typeface="Roboto Lt"/>
              </a:rPr>
              <a:t> </a:t>
            </a:r>
            <a:r>
              <a:rPr sz="850" dirty="0">
                <a:solidFill>
                  <a:srgbClr val="FFFFFF"/>
                </a:solidFill>
                <a:latin typeface="Roboto Lt"/>
                <a:cs typeface="Roboto Lt"/>
              </a:rPr>
              <a:t>this</a:t>
            </a:r>
            <a:r>
              <a:rPr sz="850" spc="-10" dirty="0">
                <a:solidFill>
                  <a:srgbClr val="FFFFFF"/>
                </a:solidFill>
                <a:latin typeface="Roboto Lt"/>
                <a:cs typeface="Roboto Lt"/>
              </a:rPr>
              <a:t> presentation.</a:t>
            </a:r>
            <a:endParaRPr sz="850" dirty="0">
              <a:latin typeface="Roboto Lt"/>
              <a:cs typeface="Roboto Lt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698339" y="5796022"/>
            <a:ext cx="10446385" cy="0"/>
          </a:xfrm>
          <a:custGeom>
            <a:avLst/>
            <a:gdLst/>
            <a:ahLst/>
            <a:cxnLst/>
            <a:rect l="l" t="t" r="r" b="b"/>
            <a:pathLst>
              <a:path w="10446385">
                <a:moveTo>
                  <a:pt x="0" y="0"/>
                </a:moveTo>
                <a:lnTo>
                  <a:pt x="10446150" y="0"/>
                </a:lnTo>
              </a:path>
            </a:pathLst>
          </a:custGeom>
          <a:ln w="12699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2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4F4F6">
              <a:alpha val="84312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261" y="216464"/>
            <a:ext cx="1828803" cy="81280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0" y="0"/>
            <a:ext cx="3181349" cy="6857999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3796907" y="864449"/>
            <a:ext cx="1694814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spc="-1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Agenda</a:t>
            </a:r>
            <a:endParaRPr sz="3200" dirty="0">
              <a:solidFill>
                <a:schemeClr val="accent6">
                  <a:lumMod val="75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739932" y="1801519"/>
            <a:ext cx="6851868" cy="38164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7145">
              <a:lnSpc>
                <a:spcPct val="100000"/>
              </a:lnSpc>
              <a:spcBef>
                <a:spcPts val="100"/>
              </a:spcBef>
              <a:buClr>
                <a:srgbClr val="FF8A00"/>
              </a:buClr>
              <a:tabLst>
                <a:tab pos="466725" algn="l"/>
              </a:tabLst>
            </a:pPr>
            <a:r>
              <a:rPr lang="fr-FR" sz="3600" baseline="1157" dirty="0">
                <a:solidFill>
                  <a:srgbClr val="4472C4"/>
                </a:solidFill>
                <a:latin typeface="Roboto Lt"/>
              </a:rPr>
              <a:t>1. </a:t>
            </a:r>
            <a:r>
              <a:rPr sz="3600" baseline="1157" dirty="0">
                <a:solidFill>
                  <a:srgbClr val="4472C4"/>
                </a:solidFill>
                <a:latin typeface="Roboto Lt"/>
              </a:rPr>
              <a:t>Introduction</a:t>
            </a:r>
          </a:p>
          <a:p>
            <a:pPr>
              <a:lnSpc>
                <a:spcPct val="100000"/>
              </a:lnSpc>
              <a:spcBef>
                <a:spcPts val="35"/>
              </a:spcBef>
              <a:buAutoNum type="arabicPeriod"/>
            </a:pPr>
            <a:endParaRPr sz="2400" dirty="0">
              <a:latin typeface="Roboto Lt"/>
              <a:cs typeface="Roboto Lt"/>
            </a:endParaRPr>
          </a:p>
          <a:p>
            <a:pPr marL="17144">
              <a:lnSpc>
                <a:spcPct val="100000"/>
              </a:lnSpc>
              <a:buClr>
                <a:srgbClr val="FF8A00"/>
              </a:buClr>
              <a:tabLst>
                <a:tab pos="419734" algn="l"/>
              </a:tabLst>
            </a:pPr>
            <a:r>
              <a:rPr lang="fr-FR" sz="3600" baseline="1157" dirty="0">
                <a:solidFill>
                  <a:srgbClr val="4472C4"/>
                </a:solidFill>
                <a:latin typeface="Roboto Lt"/>
                <a:cs typeface="Roboto Lt"/>
              </a:rPr>
              <a:t>2. </a:t>
            </a:r>
            <a:r>
              <a:rPr sz="3600" baseline="1157" dirty="0">
                <a:solidFill>
                  <a:srgbClr val="4472C4"/>
                </a:solidFill>
                <a:latin typeface="Roboto Lt"/>
                <a:cs typeface="Roboto Lt"/>
              </a:rPr>
              <a:t>Case</a:t>
            </a:r>
            <a:r>
              <a:rPr sz="3600" spc="-60" baseline="1157" dirty="0">
                <a:solidFill>
                  <a:srgbClr val="4472C4"/>
                </a:solidFill>
                <a:latin typeface="Roboto Lt"/>
                <a:cs typeface="Roboto Lt"/>
              </a:rPr>
              <a:t> </a:t>
            </a:r>
            <a:r>
              <a:rPr sz="3600" spc="-30" baseline="1157" dirty="0">
                <a:solidFill>
                  <a:srgbClr val="4472C4"/>
                </a:solidFill>
                <a:latin typeface="Roboto Lt"/>
                <a:cs typeface="Roboto Lt"/>
              </a:rPr>
              <a:t>Study</a:t>
            </a:r>
            <a:r>
              <a:rPr sz="3600" spc="-52" baseline="1157" dirty="0">
                <a:solidFill>
                  <a:srgbClr val="4472C4"/>
                </a:solidFill>
                <a:latin typeface="Roboto Lt"/>
                <a:cs typeface="Roboto Lt"/>
              </a:rPr>
              <a:t> </a:t>
            </a:r>
            <a:r>
              <a:rPr sz="3600" spc="-15" baseline="1157" dirty="0">
                <a:solidFill>
                  <a:srgbClr val="4472C4"/>
                </a:solidFill>
                <a:latin typeface="Roboto Lt"/>
                <a:cs typeface="Roboto Lt"/>
              </a:rPr>
              <a:t>Samples</a:t>
            </a:r>
            <a:endParaRPr sz="3600" baseline="1157" dirty="0">
              <a:latin typeface="Roboto Lt"/>
              <a:cs typeface="Roboto Lt"/>
            </a:endParaRPr>
          </a:p>
          <a:p>
            <a:pPr marL="12700">
              <a:lnSpc>
                <a:spcPct val="100000"/>
              </a:lnSpc>
              <a:spcBef>
                <a:spcPts val="2520"/>
              </a:spcBef>
              <a:buClr>
                <a:srgbClr val="FF8A00"/>
              </a:buClr>
              <a:tabLst>
                <a:tab pos="419734" algn="l"/>
              </a:tabLst>
            </a:pPr>
            <a:r>
              <a:rPr lang="fr-FR" sz="2400" spc="-10" dirty="0">
                <a:solidFill>
                  <a:srgbClr val="4472C4"/>
                </a:solidFill>
                <a:latin typeface="Roboto Lt"/>
                <a:cs typeface="Roboto Lt"/>
              </a:rPr>
              <a:t>3. </a:t>
            </a:r>
            <a:r>
              <a:rPr sz="2400" spc="-10" dirty="0">
                <a:solidFill>
                  <a:srgbClr val="4472C4"/>
                </a:solidFill>
                <a:latin typeface="Roboto Lt"/>
                <a:cs typeface="Roboto Lt"/>
              </a:rPr>
              <a:t>Benchmarks</a:t>
            </a:r>
            <a:endParaRPr sz="2400" dirty="0">
              <a:latin typeface="Roboto Lt"/>
              <a:cs typeface="Roboto Lt"/>
            </a:endParaRPr>
          </a:p>
          <a:p>
            <a:pPr marL="17145">
              <a:lnSpc>
                <a:spcPct val="100000"/>
              </a:lnSpc>
              <a:spcBef>
                <a:spcPts val="2445"/>
              </a:spcBef>
              <a:buClr>
                <a:srgbClr val="FF8A00"/>
              </a:buClr>
              <a:tabLst>
                <a:tab pos="429895" algn="l"/>
              </a:tabLst>
            </a:pPr>
            <a:r>
              <a:rPr lang="fr-FR" sz="2400" spc="-10" dirty="0">
                <a:solidFill>
                  <a:srgbClr val="4472C4"/>
                </a:solidFill>
                <a:latin typeface="Roboto Lt"/>
                <a:cs typeface="Roboto Lt"/>
              </a:rPr>
              <a:t>4. </a:t>
            </a:r>
            <a:r>
              <a:rPr sz="2400" spc="-10" dirty="0">
                <a:solidFill>
                  <a:srgbClr val="4472C4"/>
                </a:solidFill>
                <a:latin typeface="Roboto Lt"/>
                <a:cs typeface="Roboto Lt"/>
              </a:rPr>
              <a:t>Resources</a:t>
            </a:r>
            <a:endParaRPr lang="fr-FR" sz="2400" spc="-10" dirty="0">
              <a:solidFill>
                <a:srgbClr val="4472C4"/>
              </a:solidFill>
              <a:latin typeface="Roboto Lt"/>
              <a:cs typeface="Roboto Lt"/>
            </a:endParaRPr>
          </a:p>
          <a:p>
            <a:pPr marL="17145">
              <a:lnSpc>
                <a:spcPct val="100000"/>
              </a:lnSpc>
              <a:spcBef>
                <a:spcPts val="2445"/>
              </a:spcBef>
              <a:buClr>
                <a:srgbClr val="FF8A00"/>
              </a:buClr>
              <a:tabLst>
                <a:tab pos="429895" algn="l"/>
              </a:tabLst>
            </a:pPr>
            <a:r>
              <a:rPr lang="fr-FR" sz="2400" spc="-10" dirty="0">
                <a:solidFill>
                  <a:srgbClr val="4472C4"/>
                </a:solidFill>
                <a:latin typeface="Roboto Lt"/>
                <a:cs typeface="Roboto Lt"/>
              </a:rPr>
              <a:t>5. </a:t>
            </a:r>
            <a:r>
              <a:rPr lang="fr-FR" sz="2400" spc="-10" dirty="0" err="1">
                <a:solidFill>
                  <a:srgbClr val="4472C4"/>
                </a:solidFill>
                <a:latin typeface="Roboto Lt"/>
                <a:cs typeface="Roboto Lt"/>
              </a:rPr>
              <a:t>Deidentification</a:t>
            </a:r>
            <a:r>
              <a:rPr lang="fr-FR" sz="2400" spc="-10" dirty="0">
                <a:solidFill>
                  <a:srgbClr val="4472C4"/>
                </a:solidFill>
                <a:latin typeface="Roboto Lt"/>
                <a:cs typeface="Roboto Lt"/>
              </a:rPr>
              <a:t> pipeline: main components</a:t>
            </a:r>
            <a:endParaRPr sz="2400" dirty="0">
              <a:latin typeface="Roboto Lt"/>
              <a:cs typeface="Roboto Lt"/>
            </a:endParaRPr>
          </a:p>
          <a:p>
            <a:pPr marL="43814">
              <a:lnSpc>
                <a:spcPct val="100000"/>
              </a:lnSpc>
              <a:spcBef>
                <a:spcPts val="2160"/>
              </a:spcBef>
              <a:buClr>
                <a:srgbClr val="FF8A00"/>
              </a:buClr>
              <a:tabLst>
                <a:tab pos="461009" algn="l"/>
              </a:tabLst>
            </a:pPr>
            <a:r>
              <a:rPr lang="fr-FR" sz="3600" spc="-15" baseline="1157" dirty="0">
                <a:solidFill>
                  <a:srgbClr val="4472C4"/>
                </a:solidFill>
                <a:latin typeface="Roboto Lt"/>
                <a:cs typeface="Roboto Lt"/>
              </a:rPr>
              <a:t>6. </a:t>
            </a:r>
            <a:r>
              <a:rPr sz="3600" spc="-15" baseline="1157" dirty="0">
                <a:solidFill>
                  <a:srgbClr val="4472C4"/>
                </a:solidFill>
                <a:latin typeface="Roboto Lt"/>
                <a:cs typeface="Roboto Lt"/>
              </a:rPr>
              <a:t>Coding</a:t>
            </a:r>
            <a:endParaRPr sz="3600" baseline="1157" dirty="0">
              <a:latin typeface="Roboto Lt"/>
              <a:cs typeface="Roboto L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261" y="216464"/>
            <a:ext cx="1828803" cy="81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80700" y="6104257"/>
            <a:ext cx="342265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50" dirty="0">
                <a:solidFill>
                  <a:srgbClr val="D8D8D8"/>
                </a:solidFill>
                <a:latin typeface="Arial Black"/>
                <a:cs typeface="Arial Black"/>
              </a:rPr>
              <a:t>3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1036300" y="1019305"/>
            <a:ext cx="6837045" cy="5130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0" dirty="0">
                <a:solidFill>
                  <a:srgbClr val="0070C0"/>
                </a:solidFill>
                <a:latin typeface="Arial Black"/>
                <a:cs typeface="Arial Black"/>
              </a:rPr>
              <a:t>Why</a:t>
            </a:r>
            <a:r>
              <a:rPr sz="3200" b="0" spc="-40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200" b="0" dirty="0">
                <a:solidFill>
                  <a:srgbClr val="0070C0"/>
                </a:solidFill>
                <a:latin typeface="Arial Black"/>
                <a:cs typeface="Arial Black"/>
              </a:rPr>
              <a:t>we</a:t>
            </a:r>
            <a:r>
              <a:rPr sz="3200" b="0" spc="-3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200" b="0" dirty="0">
                <a:solidFill>
                  <a:srgbClr val="0070C0"/>
                </a:solidFill>
                <a:latin typeface="Arial Black"/>
                <a:cs typeface="Arial Black"/>
              </a:rPr>
              <a:t>need</a:t>
            </a:r>
            <a:r>
              <a:rPr sz="3200" b="0" spc="-35" dirty="0">
                <a:solidFill>
                  <a:srgbClr val="0070C0"/>
                </a:solidFill>
                <a:latin typeface="Arial Black"/>
                <a:cs typeface="Arial Black"/>
              </a:rPr>
              <a:t> </a:t>
            </a:r>
            <a:r>
              <a:rPr sz="3200" b="0" spc="-10" dirty="0">
                <a:solidFill>
                  <a:srgbClr val="0070C0"/>
                </a:solidFill>
                <a:latin typeface="Arial Black"/>
                <a:cs typeface="Arial Black"/>
              </a:rPr>
              <a:t>deidentification?</a:t>
            </a:r>
            <a:endParaRPr sz="3200">
              <a:latin typeface="Arial Black"/>
              <a:cs typeface="Arial Black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066596" y="1941565"/>
            <a:ext cx="4645025" cy="2585720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455930" indent="-443230">
              <a:lnSpc>
                <a:spcPct val="100000"/>
              </a:lnSpc>
              <a:spcBef>
                <a:spcPts val="1780"/>
              </a:spcBef>
              <a:buFont typeface="Microsoft Sans Serif"/>
              <a:buChar char="●"/>
              <a:tabLst>
                <a:tab pos="455930" algn="l"/>
              </a:tabLst>
            </a:pPr>
            <a:r>
              <a:rPr sz="2800" spc="-10" dirty="0">
                <a:latin typeface="Calibri"/>
                <a:cs typeface="Calibri"/>
              </a:rPr>
              <a:t>Patient</a:t>
            </a:r>
            <a:r>
              <a:rPr sz="2800" spc="-90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privacy</a:t>
            </a:r>
            <a:endParaRPr sz="2800" dirty="0">
              <a:latin typeface="Calibri"/>
              <a:cs typeface="Calibri"/>
            </a:endParaRPr>
          </a:p>
          <a:p>
            <a:pPr marL="455930" indent="-443230">
              <a:lnSpc>
                <a:spcPct val="100000"/>
              </a:lnSpc>
              <a:spcBef>
                <a:spcPts val="1680"/>
              </a:spcBef>
              <a:buFont typeface="Microsoft Sans Serif"/>
              <a:buChar char="●"/>
              <a:tabLst>
                <a:tab pos="455930" algn="l"/>
              </a:tabLst>
            </a:pPr>
            <a:r>
              <a:rPr sz="2800" dirty="0">
                <a:latin typeface="Calibri"/>
                <a:cs typeface="Calibri"/>
              </a:rPr>
              <a:t>Data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Security</a:t>
            </a:r>
            <a:endParaRPr sz="2800" dirty="0">
              <a:latin typeface="Calibri"/>
              <a:cs typeface="Calibri"/>
            </a:endParaRPr>
          </a:p>
          <a:p>
            <a:pPr marL="455930" indent="-443230">
              <a:lnSpc>
                <a:spcPct val="100000"/>
              </a:lnSpc>
              <a:spcBef>
                <a:spcPts val="1680"/>
              </a:spcBef>
              <a:buFont typeface="Microsoft Sans Serif"/>
              <a:buChar char="●"/>
              <a:tabLst>
                <a:tab pos="455930" algn="l"/>
              </a:tabLst>
            </a:pPr>
            <a:r>
              <a:rPr sz="2800" spc="-10" dirty="0">
                <a:latin typeface="Calibri"/>
                <a:cs typeface="Calibri"/>
              </a:rPr>
              <a:t>Research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7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Analysis</a:t>
            </a:r>
            <a:endParaRPr sz="2800" dirty="0">
              <a:latin typeface="Calibri"/>
              <a:cs typeface="Calibri"/>
            </a:endParaRPr>
          </a:p>
          <a:p>
            <a:pPr marL="455930" indent="-443230">
              <a:lnSpc>
                <a:spcPct val="100000"/>
              </a:lnSpc>
              <a:spcBef>
                <a:spcPts val="1680"/>
              </a:spcBef>
              <a:buFont typeface="Microsoft Sans Serif"/>
              <a:buChar char="●"/>
              <a:tabLst>
                <a:tab pos="455930" algn="l"/>
              </a:tabLst>
            </a:pPr>
            <a:r>
              <a:rPr sz="2800" dirty="0">
                <a:latin typeface="Calibri"/>
                <a:cs typeface="Calibri"/>
              </a:rPr>
              <a:t>Compliance</a:t>
            </a:r>
            <a:r>
              <a:rPr sz="2800" spc="-4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with</a:t>
            </a:r>
            <a:r>
              <a:rPr sz="2800" spc="-3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Regulations</a:t>
            </a:r>
            <a:endParaRPr sz="2800" dirty="0">
              <a:latin typeface="Calibri"/>
              <a:cs typeface="Calibri"/>
            </a:endParaRPr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210608" y="1617700"/>
            <a:ext cx="3981392" cy="2208949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210600" y="3937858"/>
            <a:ext cx="3981401" cy="265426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F1F1F4"/>
          </a:solidFill>
        </p:spPr>
        <p:txBody>
          <a:bodyPr wrap="square" lIns="0" tIns="0" rIns="0" bIns="0" rtlCol="0"/>
          <a:lstStyle/>
          <a:p>
            <a:endParaRPr lang="fr-FR" dirty="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787261" y="216464"/>
            <a:ext cx="1828803" cy="812800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1180700" y="6104257"/>
            <a:ext cx="342265" cy="59499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3700" spc="-50" dirty="0">
                <a:solidFill>
                  <a:srgbClr val="D8D8D8"/>
                </a:solidFill>
                <a:latin typeface="Arial Black"/>
                <a:cs typeface="Arial Black"/>
              </a:rPr>
              <a:t>4</a:t>
            </a:r>
            <a:endParaRPr sz="3700">
              <a:latin typeface="Arial Black"/>
              <a:cs typeface="Arial Black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-114393" y="1218689"/>
            <a:ext cx="12306393" cy="929742"/>
          </a:xfrm>
          <a:prstGeom prst="rect">
            <a:avLst/>
          </a:prstGeom>
        </p:spPr>
        <p:txBody>
          <a:bodyPr vert="horz" wrap="square" lIns="0" tIns="67310" rIns="0" bIns="0" rtlCol="0">
            <a:spAutoFit/>
          </a:bodyPr>
          <a:lstStyle/>
          <a:p>
            <a:pPr marL="12700" marR="5080" algn="ctr">
              <a:spcBef>
                <a:spcPts val="530"/>
              </a:spcBef>
            </a:pPr>
            <a:r>
              <a:rPr lang="fr-FR" sz="3200" b="0" spc="-1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Providence </a:t>
            </a:r>
            <a:r>
              <a:rPr lang="fr-FR" sz="3200" b="0" spc="-10" dirty="0" err="1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Health</a:t>
            </a:r>
            <a:r>
              <a:rPr lang="fr-FR" sz="3200" b="0" spc="-1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 Case </a:t>
            </a:r>
            <a:r>
              <a:rPr lang="fr-FR" sz="3200" b="0" spc="-10" dirty="0" err="1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Study</a:t>
            </a:r>
            <a:r>
              <a:rPr lang="fr-FR" sz="3200" b="0" spc="-10" dirty="0">
                <a:solidFill>
                  <a:schemeClr val="accent6">
                    <a:lumMod val="75000"/>
                  </a:schemeClr>
                </a:solidFill>
                <a:latin typeface="Arial Black"/>
                <a:cs typeface="Arial Black"/>
              </a:rPr>
              <a:t>:</a:t>
            </a:r>
            <a:br>
              <a:rPr lang="fr-FR" sz="3200" b="0" spc="-10" dirty="0">
                <a:solidFill>
                  <a:srgbClr val="0070C0"/>
                </a:solidFill>
                <a:latin typeface="Arial Black"/>
                <a:cs typeface="Arial Black"/>
              </a:rPr>
            </a:br>
            <a:r>
              <a:rPr lang="fr-FR" sz="2200" b="0" spc="-10" dirty="0">
                <a:solidFill>
                  <a:srgbClr val="0070C0"/>
                </a:solidFill>
                <a:latin typeface="Arial Black"/>
              </a:rPr>
              <a:t>De-Identification of 700 Million </a:t>
            </a:r>
            <a:r>
              <a:rPr lang="fr-FR" sz="2200" b="0" spc="-10" dirty="0" err="1">
                <a:solidFill>
                  <a:srgbClr val="0070C0"/>
                </a:solidFill>
                <a:latin typeface="Arial Black"/>
              </a:rPr>
              <a:t>Clinical</a:t>
            </a:r>
            <a:r>
              <a:rPr lang="fr-FR" sz="2200" b="0" spc="-10" dirty="0">
                <a:solidFill>
                  <a:srgbClr val="0070C0"/>
                </a:solidFill>
                <a:latin typeface="Arial Black"/>
              </a:rPr>
              <a:t> Notes </a:t>
            </a:r>
            <a:r>
              <a:rPr lang="fr-FR" sz="2200" b="0" spc="-10" dirty="0" err="1">
                <a:solidFill>
                  <a:srgbClr val="0070C0"/>
                </a:solidFill>
                <a:latin typeface="Arial Black"/>
              </a:rPr>
              <a:t>using</a:t>
            </a:r>
            <a:r>
              <a:rPr lang="fr-FR" sz="2200" b="0" spc="-10" dirty="0">
                <a:solidFill>
                  <a:srgbClr val="0070C0"/>
                </a:solidFill>
                <a:latin typeface="Arial Black"/>
              </a:rPr>
              <a:t> Spark/Healthcare NLP </a:t>
            </a:r>
            <a:endParaRPr sz="2200" b="0" spc="-10" dirty="0">
              <a:solidFill>
                <a:srgbClr val="0070C0"/>
              </a:solidFill>
              <a:latin typeface="Arial Black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" y="391713"/>
            <a:ext cx="3024226" cy="505268"/>
          </a:xfrm>
          <a:prstGeom prst="rect">
            <a:avLst/>
          </a:prstGeom>
        </p:spPr>
      </p:pic>
      <p:sp>
        <p:nvSpPr>
          <p:cNvPr id="9" name="object 6">
            <a:extLst>
              <a:ext uri="{FF2B5EF4-FFF2-40B4-BE49-F238E27FC236}">
                <a16:creationId xmlns:a16="http://schemas.microsoft.com/office/drawing/2014/main" id="{6F717A94-9437-060C-DDA1-A5C23422CFAA}"/>
              </a:ext>
            </a:extLst>
          </p:cNvPr>
          <p:cNvSpPr txBox="1"/>
          <p:nvPr/>
        </p:nvSpPr>
        <p:spPr>
          <a:xfrm>
            <a:off x="284100" y="6079865"/>
            <a:ext cx="11331964" cy="505267"/>
          </a:xfrm>
          <a:prstGeom prst="rect">
            <a:avLst/>
          </a:prstGeom>
        </p:spPr>
        <p:txBody>
          <a:bodyPr vert="horz" wrap="square" lIns="0" tIns="22606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80"/>
              </a:spcBef>
              <a:tabLst>
                <a:tab pos="455930" algn="l"/>
              </a:tabLst>
            </a:pPr>
            <a:r>
              <a:rPr lang="en-US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Lessons learned: </a:t>
            </a:r>
            <a:r>
              <a:rPr lang="en-US" dirty="0">
                <a:latin typeface="Calibri"/>
                <a:cs typeface="Calibri"/>
                <a:hlinkClick r:id="rId4"/>
              </a:rPr>
              <a:t>https://www.nlpsummit.org/lessons-learned-de-identifying-700-million-patient-notes-with-spark-nlp/</a:t>
            </a:r>
            <a:endParaRPr lang="en-US" dirty="0">
              <a:latin typeface="Calibri"/>
              <a:cs typeface="Calibri"/>
            </a:endParaRPr>
          </a:p>
        </p:txBody>
      </p:sp>
      <p:pic>
        <p:nvPicPr>
          <p:cNvPr id="11" name="Picture 10" descr="A screenshot of a web page&#10;&#10;AI-generated content may be incorrect.">
            <a:extLst>
              <a:ext uri="{FF2B5EF4-FFF2-40B4-BE49-F238E27FC236}">
                <a16:creationId xmlns:a16="http://schemas.microsoft.com/office/drawing/2014/main" id="{D0FCD193-7623-DBEE-7E6A-2D0E62ED8F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211" y="2209694"/>
            <a:ext cx="11453853" cy="393988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066" y="102418"/>
            <a:ext cx="11473866" cy="559187"/>
          </a:xfrm>
          <a:prstGeom prst="rect">
            <a:avLst/>
          </a:prstGeom>
        </p:spPr>
        <p:txBody>
          <a:bodyPr vert="horz" wrap="square" lIns="0" tIns="1422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0070C0"/>
                </a:solidFill>
              </a:rPr>
              <a:t>De-</a:t>
            </a:r>
            <a:r>
              <a:rPr spc="-190" dirty="0">
                <a:solidFill>
                  <a:srgbClr val="0070C0"/>
                </a:solidFill>
              </a:rPr>
              <a:t>Identiffication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spc="-95" dirty="0">
                <a:solidFill>
                  <a:srgbClr val="0070C0"/>
                </a:solidFill>
              </a:rPr>
              <a:t>Benchmarks</a:t>
            </a:r>
            <a:r>
              <a:rPr spc="-125" dirty="0">
                <a:solidFill>
                  <a:srgbClr val="0070C0"/>
                </a:solidFill>
              </a:rPr>
              <a:t> </a:t>
            </a:r>
            <a:r>
              <a:rPr spc="-320" dirty="0">
                <a:solidFill>
                  <a:srgbClr val="0070C0"/>
                </a:solidFill>
              </a:rPr>
              <a:t>(en)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" y="1066033"/>
            <a:ext cx="11887199" cy="5467032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9683E0-EB2A-8118-7D8A-F52642D942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>
            <a:extLst>
              <a:ext uri="{FF2B5EF4-FFF2-40B4-BE49-F238E27FC236}">
                <a16:creationId xmlns:a16="http://schemas.microsoft.com/office/drawing/2014/main" id="{270F2430-6E61-1327-C00F-DFBD96B0DEA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59066" y="102418"/>
            <a:ext cx="11473866" cy="559187"/>
          </a:xfrm>
          <a:prstGeom prst="rect">
            <a:avLst/>
          </a:prstGeom>
        </p:spPr>
        <p:txBody>
          <a:bodyPr vert="horz" wrap="square" lIns="0" tIns="14229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95" dirty="0">
                <a:solidFill>
                  <a:srgbClr val="0070C0"/>
                </a:solidFill>
              </a:rPr>
              <a:t>De-</a:t>
            </a:r>
            <a:r>
              <a:rPr spc="-190" dirty="0">
                <a:solidFill>
                  <a:srgbClr val="0070C0"/>
                </a:solidFill>
              </a:rPr>
              <a:t>Identiffication</a:t>
            </a:r>
            <a:r>
              <a:rPr spc="-130" dirty="0">
                <a:solidFill>
                  <a:srgbClr val="0070C0"/>
                </a:solidFill>
              </a:rPr>
              <a:t> </a:t>
            </a:r>
            <a:r>
              <a:rPr spc="-95" dirty="0">
                <a:solidFill>
                  <a:srgbClr val="0070C0"/>
                </a:solidFill>
              </a:rPr>
              <a:t>Benchmarks</a:t>
            </a:r>
            <a:r>
              <a:rPr spc="-125" dirty="0">
                <a:solidFill>
                  <a:srgbClr val="0070C0"/>
                </a:solidFill>
              </a:rPr>
              <a:t> </a:t>
            </a:r>
            <a:r>
              <a:rPr spc="-320" dirty="0">
                <a:solidFill>
                  <a:srgbClr val="0070C0"/>
                </a:solidFill>
              </a:rPr>
              <a:t>(en)</a:t>
            </a:r>
          </a:p>
        </p:txBody>
      </p:sp>
      <p:sp>
        <p:nvSpPr>
          <p:cNvPr id="4" name="object 4">
            <a:extLst>
              <a:ext uri="{FF2B5EF4-FFF2-40B4-BE49-F238E27FC236}">
                <a16:creationId xmlns:a16="http://schemas.microsoft.com/office/drawing/2014/main" id="{97C13A66-778C-52EE-CAE6-DBC5C78E2D84}"/>
              </a:ext>
            </a:extLst>
          </p:cNvPr>
          <p:cNvSpPr txBox="1"/>
          <p:nvPr/>
        </p:nvSpPr>
        <p:spPr>
          <a:xfrm>
            <a:off x="250532" y="5831718"/>
            <a:ext cx="11712868" cy="102848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Medium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BlogPost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https://medium.com/john-snow-labs/comparing-de-identification-performance-healthcare-nlp-amazon-and-azure-47f17d185c87</a:t>
            </a:r>
            <a:b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</a:b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Notebook: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https://colab.research.google.com/github/JohnSnowLabs/spark-nlp-workshop/blob/master/tutorials/academic/DeIdentification_Benchmarks_Text2Story2025/Deidentification_Performance_Comparison_Of_Healthcare_NLP_VS_Cloud_Solutions.ipynb</a:t>
            </a:r>
            <a:endParaRPr sz="1500" dirty="0">
              <a:latin typeface="Calibri"/>
              <a:cs typeface="Calibri"/>
            </a:endParaRPr>
          </a:p>
        </p:txBody>
      </p:sp>
      <p:pic>
        <p:nvPicPr>
          <p:cNvPr id="6" name="Picture 5" descr="A graph of a number of bars&#10;&#10;AI-generated content may be incorrect.">
            <a:extLst>
              <a:ext uri="{FF2B5EF4-FFF2-40B4-BE49-F238E27FC236}">
                <a16:creationId xmlns:a16="http://schemas.microsoft.com/office/drawing/2014/main" id="{E32E2DF4-24AA-FFDD-2889-14F46A8C45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5614" y="762000"/>
            <a:ext cx="10542703" cy="50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0051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54D52-6A18-9682-86FA-394D84F8D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5C4EB191-4FF7-62E1-08C9-3CA990DC5FD2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61732" y="52618"/>
            <a:ext cx="1619249" cy="590549"/>
          </a:xfrm>
          <a:prstGeom prst="rect">
            <a:avLst/>
          </a:prstGeom>
        </p:spPr>
      </p:pic>
      <p:pic>
        <p:nvPicPr>
          <p:cNvPr id="11" name="Picture 1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B4359C84-BEF5-84AF-78AC-B2970B5FCC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" y="890131"/>
            <a:ext cx="10561732" cy="5358270"/>
          </a:xfrm>
          <a:prstGeom prst="rect">
            <a:avLst/>
          </a:prstGeom>
        </p:spPr>
      </p:pic>
      <p:sp>
        <p:nvSpPr>
          <p:cNvPr id="12" name="object 4">
            <a:extLst>
              <a:ext uri="{FF2B5EF4-FFF2-40B4-BE49-F238E27FC236}">
                <a16:creationId xmlns:a16="http://schemas.microsoft.com/office/drawing/2014/main" id="{2E3CB2D3-5EAA-CD14-7760-9BC4FD6C39A3}"/>
              </a:ext>
            </a:extLst>
          </p:cNvPr>
          <p:cNvSpPr txBox="1"/>
          <p:nvPr/>
        </p:nvSpPr>
        <p:spPr>
          <a:xfrm>
            <a:off x="381000" y="6426018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ModelsHub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link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Deidentification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task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):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https://nlp.johnsnowlabs.com/models?task=De-identification&amp;edition=Healthcare+NLP </a:t>
            </a:r>
            <a:endParaRPr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  <p:sp>
        <p:nvSpPr>
          <p:cNvPr id="18" name="object 2">
            <a:extLst>
              <a:ext uri="{FF2B5EF4-FFF2-40B4-BE49-F238E27FC236}">
                <a16:creationId xmlns:a16="http://schemas.microsoft.com/office/drawing/2014/main" id="{7E22A073-BE28-FF41-DBE7-06AAD22E998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564821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3000" b="0" spc="-130" dirty="0">
                <a:solidFill>
                  <a:srgbClr val="3C78D8"/>
                </a:solidFill>
                <a:latin typeface="Arial Black"/>
                <a:cs typeface="Arial Black"/>
              </a:rPr>
              <a:t>: </a:t>
            </a:r>
            <a:r>
              <a:rPr lang="fr-FR" sz="3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ModelsHub</a:t>
            </a:r>
            <a:r>
              <a:rPr lang="fr-FR" sz="3000" b="0" spc="-130" dirty="0">
                <a:solidFill>
                  <a:srgbClr val="3C78D8"/>
                </a:solidFill>
                <a:latin typeface="Arial Black"/>
                <a:cs typeface="Arial Black"/>
              </a:rPr>
              <a:t> (Pipelines &amp; </a:t>
            </a:r>
            <a:r>
              <a:rPr lang="fr-FR" sz="3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Models</a:t>
            </a:r>
            <a:r>
              <a:rPr lang="fr-FR" sz="3000" b="0" spc="-130" dirty="0">
                <a:solidFill>
                  <a:srgbClr val="3C78D8"/>
                </a:solidFill>
                <a:latin typeface="Arial Black"/>
                <a:cs typeface="Arial Black"/>
              </a:rPr>
              <a:t>)</a:t>
            </a:r>
            <a:endParaRPr sz="3000" dirty="0">
              <a:latin typeface="Arial Black"/>
              <a:cs typeface="Arial Black"/>
            </a:endParaRPr>
          </a:p>
        </p:txBody>
      </p:sp>
    </p:spTree>
    <p:extLst>
      <p:ext uri="{BB962C8B-B14F-4D97-AF65-F5344CB8AC3E}">
        <p14:creationId xmlns:p14="http://schemas.microsoft.com/office/powerpoint/2010/main" val="13020554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B21F818F-0586-BC36-AA39-A89B5CD0469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4744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30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3000" b="0" spc="-130" dirty="0">
                <a:solidFill>
                  <a:srgbClr val="3C78D8"/>
                </a:solidFill>
                <a:latin typeface="Arial Black"/>
                <a:cs typeface="Arial Black"/>
              </a:rPr>
              <a:t>: Demos </a:t>
            </a:r>
            <a:endParaRPr sz="3000" dirty="0">
              <a:latin typeface="Arial Black"/>
              <a:cs typeface="Arial Black"/>
            </a:endParaRPr>
          </a:p>
        </p:txBody>
      </p:sp>
      <p:pic>
        <p:nvPicPr>
          <p:cNvPr id="9" name="Picture 8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104F7D7D-1C14-78A8-0956-7B259D5999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555" y="677941"/>
            <a:ext cx="10950889" cy="5736306"/>
          </a:xfrm>
          <a:prstGeom prst="rect">
            <a:avLst/>
          </a:prstGeom>
        </p:spPr>
      </p:pic>
      <p:sp>
        <p:nvSpPr>
          <p:cNvPr id="10" name="object 4">
            <a:extLst>
              <a:ext uri="{FF2B5EF4-FFF2-40B4-BE49-F238E27FC236}">
                <a16:creationId xmlns:a16="http://schemas.microsoft.com/office/drawing/2014/main" id="{1E0EB149-C0AA-224B-F727-F976C82D365B}"/>
              </a:ext>
            </a:extLst>
          </p:cNvPr>
          <p:cNvSpPr txBox="1"/>
          <p:nvPr/>
        </p:nvSpPr>
        <p:spPr>
          <a:xfrm>
            <a:off x="1752600" y="6414247"/>
            <a:ext cx="11712868" cy="2898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Demo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page 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Deidentification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task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):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https://nlp.johnsnowlabs.com/deidentification</a:t>
            </a:r>
            <a:endParaRPr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1AAA32-A1E4-0C95-A5E8-5E7B443EAB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object 3">
            <a:extLst>
              <a:ext uri="{FF2B5EF4-FFF2-40B4-BE49-F238E27FC236}">
                <a16:creationId xmlns:a16="http://schemas.microsoft.com/office/drawing/2014/main" id="{99E97B39-8B73-2E45-9A42-EF44FE300816}"/>
              </a:ext>
            </a:extLst>
          </p:cNvPr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572750" y="0"/>
            <a:ext cx="1619249" cy="590549"/>
          </a:xfrm>
          <a:prstGeom prst="rect">
            <a:avLst/>
          </a:prstGeom>
        </p:spPr>
      </p:pic>
      <p:sp>
        <p:nvSpPr>
          <p:cNvPr id="7" name="object 2">
            <a:extLst>
              <a:ext uri="{FF2B5EF4-FFF2-40B4-BE49-F238E27FC236}">
                <a16:creationId xmlns:a16="http://schemas.microsoft.com/office/drawing/2014/main" id="{EC663544-C321-AF1A-D1C6-A9B379E1FC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49201" y="153930"/>
            <a:ext cx="8951999" cy="44371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sz="28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Resources</a:t>
            </a:r>
            <a:r>
              <a:rPr lang="fr-FR" sz="2800" b="0" spc="-130" dirty="0">
                <a:solidFill>
                  <a:srgbClr val="3C78D8"/>
                </a:solidFill>
                <a:latin typeface="Arial Black"/>
                <a:cs typeface="Arial Black"/>
              </a:rPr>
              <a:t>: Notebooks (</a:t>
            </a:r>
            <a:r>
              <a:rPr lang="fr-FR" sz="2800" b="0" spc="-130" dirty="0" err="1">
                <a:solidFill>
                  <a:srgbClr val="3C78D8"/>
                </a:solidFill>
                <a:latin typeface="Arial Black"/>
                <a:cs typeface="Arial Black"/>
              </a:rPr>
              <a:t>github</a:t>
            </a:r>
            <a:r>
              <a:rPr lang="fr-FR" sz="2800" b="0" spc="-130" dirty="0">
                <a:solidFill>
                  <a:srgbClr val="3C78D8"/>
                </a:solidFill>
                <a:latin typeface="Arial Black"/>
                <a:cs typeface="Arial Black"/>
              </a:rPr>
              <a:t> repo)</a:t>
            </a:r>
            <a:endParaRPr sz="2800" dirty="0">
              <a:latin typeface="Arial Black"/>
              <a:cs typeface="Arial Black"/>
            </a:endParaRPr>
          </a:p>
        </p:txBody>
      </p:sp>
      <p:sp>
        <p:nvSpPr>
          <p:cNvPr id="10" name="object 4">
            <a:extLst>
              <a:ext uri="{FF2B5EF4-FFF2-40B4-BE49-F238E27FC236}">
                <a16:creationId xmlns:a16="http://schemas.microsoft.com/office/drawing/2014/main" id="{1CD01928-D87C-CB9A-2A0C-245D7F51A4AD}"/>
              </a:ext>
            </a:extLst>
          </p:cNvPr>
          <p:cNvSpPr txBox="1"/>
          <p:nvPr/>
        </p:nvSpPr>
        <p:spPr>
          <a:xfrm>
            <a:off x="76200" y="6311923"/>
            <a:ext cx="12344400" cy="5206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Notebooks (</a:t>
            </a:r>
            <a:r>
              <a:rPr lang="fr-FR" b="1" dirty="0" err="1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Github</a:t>
            </a:r>
            <a:r>
              <a:rPr lang="fr-FR" b="1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 repo): </a:t>
            </a:r>
            <a:r>
              <a:rPr lang="fr-FR" sz="1500" u="heavy" spc="-10" dirty="0">
                <a:solidFill>
                  <a:srgbClr val="0563C1"/>
                </a:solidFill>
                <a:uFill>
                  <a:solidFill>
                    <a:srgbClr val="0563C1"/>
                  </a:solidFill>
                </a:uFill>
                <a:latin typeface="Calibri"/>
                <a:cs typeface="Calibri"/>
              </a:rPr>
              <a:t>https://github.com/JohnSnowLabs/spark-nlp-workshop/tree/master/tutorials/Certification_Trainings/Healthcare#clinical-de-identification</a:t>
            </a:r>
            <a:endParaRPr sz="1500" u="heavy" spc="-10" dirty="0">
              <a:solidFill>
                <a:srgbClr val="0563C1"/>
              </a:solidFill>
              <a:uFill>
                <a:solidFill>
                  <a:srgbClr val="0563C1"/>
                </a:solidFill>
              </a:uFill>
              <a:latin typeface="Calibri"/>
              <a:cs typeface="Calibri"/>
            </a:endParaRPr>
          </a:p>
        </p:txBody>
      </p:sp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770D1D0E-40FE-0AEF-DBCE-6D5896E0DAD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0" y="990600"/>
            <a:ext cx="11430000" cy="5181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921710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563C1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1523</TotalTime>
  <Words>496</Words>
  <Application>Microsoft Office PowerPoint</Application>
  <PresentationFormat>Widescreen</PresentationFormat>
  <Paragraphs>48</Paragraphs>
  <Slides>15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3" baseType="lpstr">
      <vt:lpstr>Aptos</vt:lpstr>
      <vt:lpstr>Arial Black</vt:lpstr>
      <vt:lpstr>Calibri</vt:lpstr>
      <vt:lpstr>Microsoft Sans Serif</vt:lpstr>
      <vt:lpstr>Roboto Lt</vt:lpstr>
      <vt:lpstr>Times New Roman</vt:lpstr>
      <vt:lpstr>Verdana</vt:lpstr>
      <vt:lpstr>Office Theme</vt:lpstr>
      <vt:lpstr>Deidentification</vt:lpstr>
      <vt:lpstr>Agenda</vt:lpstr>
      <vt:lpstr>Why we need deidentification?</vt:lpstr>
      <vt:lpstr>Providence Health Case Study: De-Identification of 700 Million Clinical Notes using Spark/Healthcare NLP </vt:lpstr>
      <vt:lpstr>De-Identiffication Benchmarks (en)</vt:lpstr>
      <vt:lpstr>De-Identiffication Benchmarks (en)</vt:lpstr>
      <vt:lpstr>Resources: ModelsHub (Pipelines &amp; Models)</vt:lpstr>
      <vt:lpstr>Resources: Demos </vt:lpstr>
      <vt:lpstr>Resources: Notebooks (github repo)</vt:lpstr>
      <vt:lpstr>Resources: Live Deidentification tool: Free Text</vt:lpstr>
      <vt:lpstr>Resources: Live Deidentification tool: Structured data</vt:lpstr>
      <vt:lpstr>Resources: Live Deidentification tool: Documents (PDF, DOCX, JPEG..)</vt:lpstr>
      <vt:lpstr>Resources: Live Deidentification tool: DICOM Image and Metadata</vt:lpstr>
      <vt:lpstr>Deidentification pipeline main components</vt:lpstr>
      <vt:lpstr>Let’s code!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Deidentification.pptx</dc:title>
  <cp:lastModifiedBy>Youssef MELLAH</cp:lastModifiedBy>
  <cp:revision>10</cp:revision>
  <dcterms:created xsi:type="dcterms:W3CDTF">2025-04-08T12:42:20Z</dcterms:created>
  <dcterms:modified xsi:type="dcterms:W3CDTF">2025-04-09T14:06:26Z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2025-04-08T00:00:00Z</vt:filetime>
  </property>
  <property fmtid="{D5CDD505-2E9C-101B-9397-08002B2CF9AE}" pid="3" name="Creator">
    <vt:lpwstr>Google</vt:lpwstr>
  </property>
  <property fmtid="{D5CDD505-2E9C-101B-9397-08002B2CF9AE}" pid="4" name="LastSaved">
    <vt:filetime>2025-04-08T00:00:00Z</vt:filetime>
  </property>
</Properties>
</file>