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69755F-124B-4529-AF35-F4D8F75DBEDB}">
  <a:tblStyle styleId="{7969755F-124B-4529-AF35-F4D8F75DB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f8f3905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f8f3905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e588233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e588233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d0df60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ed0df60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f8f3905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f8f3905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ed0df60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ed0df60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044f67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044f67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f807665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f80766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588233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588233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0044f67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0044f67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f8f3905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f8f3905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crosoft/table-transformer" TargetMode="External"/><Relationship Id="rId4" Type="http://schemas.openxmlformats.org/officeDocument/2006/relationships/hyperlink" Target="https://openaccess.thecvf.com/content/CVPR2022/papers/Smock_PubTables-1M_Towards_Comprehensive_Table_Extraction_From_Unstructured_Documents_CVPR_2022_paper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s://msropendata.com/datasets/505fcbe3-1383-42b1-913a-f651b8b712d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access.thecvf.com/content/CVPR2022/papers/Smock_PubTables-1M_Towards_Comprehensive_Table_Extraction_From_Unstructured_Documents_CVPR_2022_paper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Tables Benchmark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2"/>
                </a:solidFill>
              </a:rPr>
              <a:t>2.2. TSR in PubTables-1M</a:t>
            </a:r>
            <a:endParaRPr b="1" sz="20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072900"/>
            <a:ext cx="85206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Fine-tunning DETR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Follow steps in</a:t>
            </a:r>
            <a:r>
              <a:rPr lang="es" sz="1600"/>
              <a:t>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https://github.com/microsoft/table-transformer</a:t>
            </a:r>
            <a:r>
              <a:rPr lang="es" sz="1200"/>
              <a:t> </a:t>
            </a:r>
            <a:endParaRPr sz="1200"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390838" y="140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{7969755F-124B-4529-AF35-F4D8F75DBEDB}</a:tableStyleId>
              </a:tblPr>
              <a:tblGrid>
                <a:gridCol w="1669275"/>
                <a:gridCol w="1038950"/>
                <a:gridCol w="1045475"/>
                <a:gridCol w="1032350"/>
                <a:gridCol w="105865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Model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AP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AP50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AP75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AR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Faster R-CNN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0.722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0.815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0.785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0.762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DETR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0.912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0.971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0.948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0.942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387550" y="964625"/>
            <a:ext cx="78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Test performance of TSR models on PubTables-1</a:t>
            </a:r>
            <a:r>
              <a:rPr lang="es">
                <a:solidFill>
                  <a:schemeClr val="dk1"/>
                </a:solidFill>
              </a:rPr>
              <a:t>M (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s">
                <a:solidFill>
                  <a:schemeClr val="dk1"/>
                </a:solidFill>
              </a:rPr>
              <a:t>)</a:t>
            </a:r>
            <a:r>
              <a:rPr lang="es">
                <a:solidFill>
                  <a:schemeClr val="dk1"/>
                </a:solidFill>
              </a:rPr>
              <a:t>. 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390850" y="2571750"/>
            <a:ext cx="74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 sz="1100"/>
              <a:t>Performance on different subsets (AP, AP50, AP75 and AR) of PubTables-1M dataset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2"/>
                </a:solidFill>
              </a:rPr>
              <a:t>2.3. DETR TSR visual example</a:t>
            </a:r>
            <a:endParaRPr b="1" sz="20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75" y="824877"/>
            <a:ext cx="2861900" cy="210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161" y="824875"/>
            <a:ext cx="2861887" cy="210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573" y="2929450"/>
            <a:ext cx="2861887" cy="210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5723" y="2929450"/>
            <a:ext cx="2861887" cy="210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5548" y="2929450"/>
            <a:ext cx="2861887" cy="210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692950" y="1038050"/>
            <a:ext cx="2380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TSR Classes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0: 'table',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1: 'table column',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2: 'table row',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3: 'table column header',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4: 'table projected row header',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5: 'table spanning cell'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011175" y="764200"/>
            <a:ext cx="47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table</a:t>
            </a:r>
            <a:endParaRPr sz="1000"/>
          </a:p>
        </p:txBody>
      </p:sp>
      <p:sp>
        <p:nvSpPr>
          <p:cNvPr id="153" name="Google Shape;153;p23"/>
          <p:cNvSpPr txBox="1"/>
          <p:nvPr/>
        </p:nvSpPr>
        <p:spPr>
          <a:xfrm>
            <a:off x="6766000" y="764200"/>
            <a:ext cx="87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columns</a:t>
            </a:r>
            <a:endParaRPr sz="1000"/>
          </a:p>
        </p:txBody>
      </p:sp>
      <p:sp>
        <p:nvSpPr>
          <p:cNvPr id="154" name="Google Shape;154;p23"/>
          <p:cNvSpPr txBox="1"/>
          <p:nvPr/>
        </p:nvSpPr>
        <p:spPr>
          <a:xfrm>
            <a:off x="1421738" y="2861175"/>
            <a:ext cx="47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rows</a:t>
            </a:r>
            <a:endParaRPr sz="1000"/>
          </a:p>
        </p:txBody>
      </p:sp>
      <p:sp>
        <p:nvSpPr>
          <p:cNvPr id="155" name="Google Shape;155;p23"/>
          <p:cNvSpPr txBox="1"/>
          <p:nvPr/>
        </p:nvSpPr>
        <p:spPr>
          <a:xfrm>
            <a:off x="3794813" y="2861175"/>
            <a:ext cx="13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table </a:t>
            </a:r>
            <a:r>
              <a:rPr lang="es" sz="1000"/>
              <a:t>column</a:t>
            </a:r>
            <a:r>
              <a:rPr lang="es" sz="1000"/>
              <a:t> header</a:t>
            </a:r>
            <a:endParaRPr sz="1000"/>
          </a:p>
        </p:txBody>
      </p:sp>
      <p:sp>
        <p:nvSpPr>
          <p:cNvPr id="156" name="Google Shape;156;p23"/>
          <p:cNvSpPr txBox="1"/>
          <p:nvPr/>
        </p:nvSpPr>
        <p:spPr>
          <a:xfrm>
            <a:off x="6694638" y="2861175"/>
            <a:ext cx="13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table spanning cell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4475" y="941175"/>
            <a:ext cx="79050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Table Detection (TD)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TD in ICDAR 19 TRACK A</a:t>
            </a:r>
            <a:endParaRPr sz="15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SparkOCR TD results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DETR TD results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Conclusions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TD in PubTables-1M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Conclusions</a:t>
            </a:r>
            <a:endParaRPr sz="13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Table Structure Recognition (TSR)</a:t>
            </a:r>
            <a:endParaRPr sz="19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TSR in ICDAR 19 TRACK B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TSR in PubTables-1M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DETR TSR visual example</a:t>
            </a:r>
            <a:endParaRPr sz="1300"/>
          </a:p>
          <a:p>
            <a:pPr indent="-234950" lvl="1" marL="9144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t/>
            </a:r>
            <a:endParaRPr sz="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Table Detection (TD)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8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1.1. Dataset: ICDAR 19 TRACK A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0" y="1837138"/>
            <a:ext cx="3040727" cy="24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4950" y="1578650"/>
            <a:ext cx="21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cTDaR_t10070.jpg</a:t>
            </a:r>
            <a:endParaRPr sz="11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722" y="1837138"/>
            <a:ext cx="3276549" cy="264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68875" y="1578650"/>
            <a:ext cx="21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cTDaR_t10809.jpg</a:t>
            </a:r>
            <a:endParaRPr sz="1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725" y="1837150"/>
            <a:ext cx="2335699" cy="31168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168875" y="1578650"/>
            <a:ext cx="21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cTDaR_t10085.jpg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96550" y="1203150"/>
            <a:ext cx="3000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Evaluation of trackA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0.6 -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0.9226666666666666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0.7706013363028953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0.8398058252427184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346, gt: 449, res: 375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0.7 -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0.9013333333333333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0.7527839643652561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0.8203883495145631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338, gt: 449, res: 375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0.8 -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0.896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0.7483296213808464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0.8155339805825244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336, gt: 449, res: 375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0.9 -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0.8453333333333334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0.7060133630289532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0.7694174757281554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317, gt: 449, res: 375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/content</a:t>
            </a:r>
            <a:endParaRPr sz="800"/>
          </a:p>
        </p:txBody>
      </p:sp>
      <p:sp>
        <p:nvSpPr>
          <p:cNvPr id="79" name="Google Shape;79;p16"/>
          <p:cNvSpPr txBox="1"/>
          <p:nvPr/>
        </p:nvSpPr>
        <p:spPr>
          <a:xfrm>
            <a:off x="3389525" y="1203150"/>
            <a:ext cx="3000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Evaluation of trackA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0.6 -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0.9333333333333333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0.9042316258351893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0.918552036199095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406,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0.7 -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0.9126436781609195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0.8841870824053452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0.8981900452488688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397,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0.8 -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0.9080459770114943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0.8797327394209354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0.8936651583710407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395,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0.9 -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0.8505747126436781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0.8240534521158129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0.8371040723981901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370,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/content</a:t>
            </a:r>
            <a:endParaRPr sz="800"/>
          </a:p>
        </p:txBody>
      </p:sp>
      <p:sp>
        <p:nvSpPr>
          <p:cNvPr id="80" name="Google Shape;80;p16"/>
          <p:cNvSpPr txBox="1"/>
          <p:nvPr/>
        </p:nvSpPr>
        <p:spPr>
          <a:xfrm>
            <a:off x="696550" y="4295125"/>
            <a:ext cx="2201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They have</a:t>
            </a:r>
            <a:r>
              <a:rPr lang="es" sz="1000">
                <a:solidFill>
                  <a:schemeClr val="dk2"/>
                </a:solidFill>
              </a:rPr>
              <a:t> the same result.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The model have to be the same</a:t>
            </a:r>
            <a:endParaRPr sz="1000"/>
          </a:p>
        </p:txBody>
      </p:sp>
      <p:sp>
        <p:nvSpPr>
          <p:cNvPr id="81" name="Google Shape;81;p16"/>
          <p:cNvSpPr txBox="1"/>
          <p:nvPr/>
        </p:nvSpPr>
        <p:spPr>
          <a:xfrm>
            <a:off x="3389525" y="743450"/>
            <a:ext cx="2821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icdar_19_track_a_modern_td &amp; </a:t>
            </a:r>
            <a:r>
              <a:rPr b="1" lang="es" sz="1000">
                <a:solidFill>
                  <a:schemeClr val="dk2"/>
                </a:solidFill>
              </a:rPr>
              <a:t>icdar_19_track_a_modern_td_v2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6153125" y="880400"/>
            <a:ext cx="449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chemeClr val="dk2"/>
                </a:solidFill>
              </a:rPr>
              <a:t>general_model_table_detection_v2 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100"/>
          </a:p>
        </p:txBody>
      </p:sp>
      <p:sp>
        <p:nvSpPr>
          <p:cNvPr id="83" name="Google Shape;83;p16"/>
          <p:cNvSpPr txBox="1"/>
          <p:nvPr/>
        </p:nvSpPr>
        <p:spPr>
          <a:xfrm>
            <a:off x="6093650" y="1203150"/>
            <a:ext cx="3000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Evaluation of trackA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0.6 -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0.9333333333333333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0.9042316258351893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0.918552036199095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406,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0.7 -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0.9149425287356322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0.8864142538975501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0.9004524886877827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398,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0.8 -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0.9080459770114943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0.8797327394209354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0.8936651583710407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395,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0.9 -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0.8528735632183908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0.8262806236080178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0.8393665158371041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371, gt: 449, res: 435</a:t>
            </a:r>
            <a:endParaRPr sz="8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/content</a:t>
            </a:r>
            <a:endParaRPr sz="800"/>
          </a:p>
        </p:txBody>
      </p:sp>
      <p:sp>
        <p:nvSpPr>
          <p:cNvPr id="84" name="Google Shape;84;p16"/>
          <p:cNvSpPr txBox="1"/>
          <p:nvPr/>
        </p:nvSpPr>
        <p:spPr>
          <a:xfrm>
            <a:off x="668500" y="864450"/>
            <a:ext cx="225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icdar_13_td &amp; table_bank_both_td</a:t>
            </a:r>
            <a:endParaRPr b="1" sz="1000"/>
          </a:p>
        </p:txBody>
      </p:sp>
      <p:sp>
        <p:nvSpPr>
          <p:cNvPr id="85" name="Google Shape;85;p16"/>
          <p:cNvSpPr txBox="1"/>
          <p:nvPr/>
        </p:nvSpPr>
        <p:spPr>
          <a:xfrm>
            <a:off x="3389525" y="4295125"/>
            <a:ext cx="2201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They have the same result.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The model have to be the same</a:t>
            </a:r>
            <a:endParaRPr sz="1000"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20">
                <a:solidFill>
                  <a:schemeClr val="dk2"/>
                </a:solidFill>
              </a:rPr>
              <a:t>1.1.1. SparkOCR TD results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20">
                <a:solidFill>
                  <a:schemeClr val="dk2"/>
                </a:solidFill>
              </a:rPr>
              <a:t>1.1.2. DETR TD results</a:t>
            </a:r>
            <a:endParaRPr b="1" sz="2500"/>
          </a:p>
        </p:txBody>
      </p:sp>
      <p:sp>
        <p:nvSpPr>
          <p:cNvPr id="92" name="Google Shape;92;p17"/>
          <p:cNvSpPr txBox="1"/>
          <p:nvPr/>
        </p:nvSpPr>
        <p:spPr>
          <a:xfrm>
            <a:off x="5832300" y="1017725"/>
            <a:ext cx="30000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Evaluation of trackA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0.6 -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0.8079800498753117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0.45314685314685316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0.5806451612903226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324, gt: 715, res: 401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0.7 -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0.7805486284289277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0.43776223776223777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0.5609318996415771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313, gt: 715, res: 401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0.8 -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0.7107231920199502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0.3986013986013986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0.510752688172043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285, gt: 715, res: 401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IOU @ 0.9 -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0.42643391521197005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0.23916083916083916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f1: 0.30645161290322576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correct: 171, gt: 715, res: 401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/content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37225" y="1017725"/>
            <a:ext cx="5695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DETR_td v2 has the same result as </a:t>
            </a:r>
            <a:r>
              <a:rPr lang="es" sz="1420">
                <a:solidFill>
                  <a:schemeClr val="dk2"/>
                </a:solidFill>
              </a:rPr>
              <a:t>DETR_td. The model have to be the same</a:t>
            </a:r>
            <a:endParaRPr sz="14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For more info about this implementation see notebook:  </a:t>
            </a:r>
            <a:r>
              <a:rPr lang="es" sz="1500">
                <a:solidFill>
                  <a:schemeClr val="dk2"/>
                </a:solidFill>
              </a:rPr>
              <a:t>“Spark-ocr table detection evaluation on ICDAR 2019 B1.ipynb”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49" y="2369525"/>
            <a:ext cx="2149928" cy="26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393098"/>
            <a:ext cx="2346921" cy="165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0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s" sz="1720">
                <a:solidFill>
                  <a:schemeClr val="dk2"/>
                </a:solidFill>
              </a:rPr>
              <a:t>1.1.3. Conclusions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87550" y="562550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Evaluation on cTDaR Track A dataset: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229138" y="96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{7969755F-124B-4529-AF35-F4D8F75DBEDB}</a:tableStyleId>
              </a:tblPr>
              <a:tblGrid>
                <a:gridCol w="2259850"/>
                <a:gridCol w="1265225"/>
                <a:gridCol w="1107600"/>
                <a:gridCol w="1218025"/>
                <a:gridCol w="1125425"/>
                <a:gridCol w="1709600"/>
              </a:tblGrid>
              <a:tr h="3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Model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0.6</a:t>
                      </a:r>
                      <a:r>
                        <a:rPr lang="es" sz="1300"/>
                        <a:t> (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IOU </a:t>
                      </a:r>
                      <a:r>
                        <a:rPr lang="es" sz="1300"/>
                        <a:t>F1) 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0.7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(IOU F1)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0.8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(IOU F1)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(IOU F1)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Weighted Average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icdar_13_td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0.839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0.820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0.815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0.769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0.807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icdar_19_track_a_modern_td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0.918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0.898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0.893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0.837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0.882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table_bank_both_td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0.839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0.820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0.815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0.769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0.807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icdar_19_track_a_modern_td_v2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0.918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0.898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0.893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0.837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0.882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general_model_td_v2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0.918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0.900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0.893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0.839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0.883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CascadeTabNet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(general model)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0.943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0.934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0.925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0.901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0.923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DETR_td *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0.580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0.560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0.510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0.306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0.474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DETR_td_v2 *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0.580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0.560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0.510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0.306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0.474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8"/>
          <p:cNvSpPr txBox="1"/>
          <p:nvPr/>
        </p:nvSpPr>
        <p:spPr>
          <a:xfrm>
            <a:off x="229150" y="4492400"/>
            <a:ext cx="74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 sz="1100"/>
              <a:t>All models have been fine tunned in CTDAR Track A except DETR_td and DETR_td_v2 (FT in PubTables-1M)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864950" y="1578650"/>
            <a:ext cx="21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cTDaR_t10070.jpg</a:t>
            </a:r>
            <a:endParaRPr sz="1100"/>
          </a:p>
        </p:txBody>
      </p:sp>
      <p:sp>
        <p:nvSpPr>
          <p:cNvPr id="109" name="Google Shape;109;p19"/>
          <p:cNvSpPr txBox="1"/>
          <p:nvPr/>
        </p:nvSpPr>
        <p:spPr>
          <a:xfrm>
            <a:off x="4268875" y="1578650"/>
            <a:ext cx="21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cTDaR_t10809.jpg</a:t>
            </a:r>
            <a:endParaRPr sz="1100"/>
          </a:p>
        </p:txBody>
      </p:sp>
      <p:sp>
        <p:nvSpPr>
          <p:cNvPr id="110" name="Google Shape;110;p19"/>
          <p:cNvSpPr txBox="1"/>
          <p:nvPr/>
        </p:nvSpPr>
        <p:spPr>
          <a:xfrm>
            <a:off x="7168875" y="1578650"/>
            <a:ext cx="21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cTDaR_t10085.jpg</a:t>
            </a:r>
            <a:endParaRPr sz="11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2462" l="1719" r="74393" t="21867"/>
          <a:stretch/>
        </p:blipFill>
        <p:spPr>
          <a:xfrm>
            <a:off x="429175" y="1457725"/>
            <a:ext cx="2312965" cy="319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2474" l="38436" r="38065" t="22589"/>
          <a:stretch/>
        </p:blipFill>
        <p:spPr>
          <a:xfrm>
            <a:off x="3411443" y="1478834"/>
            <a:ext cx="2275251" cy="315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21139" l="74331" r="1308" t="22276"/>
          <a:stretch/>
        </p:blipFill>
        <p:spPr>
          <a:xfrm>
            <a:off x="6355997" y="1431558"/>
            <a:ext cx="2358830" cy="324793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22">
                <a:solidFill>
                  <a:schemeClr val="dk2"/>
                </a:solidFill>
              </a:rPr>
              <a:t>1.2. TD in PubTables-1M</a:t>
            </a:r>
            <a:endParaRPr sz="222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77">
                <a:solidFill>
                  <a:schemeClr val="dk2"/>
                </a:solidFill>
              </a:rPr>
              <a:t>Full dataset in </a:t>
            </a:r>
            <a:r>
              <a:rPr lang="es" sz="1777" u="sng">
                <a:solidFill>
                  <a:schemeClr val="hlink"/>
                </a:solidFill>
                <a:hlinkClick r:id="rId4"/>
              </a:rPr>
              <a:t>Dataset</a:t>
            </a:r>
            <a:r>
              <a:rPr lang="es" sz="1777">
                <a:solidFill>
                  <a:schemeClr val="dk2"/>
                </a:solidFill>
              </a:rPr>
              <a:t> </a:t>
            </a:r>
            <a:endParaRPr sz="177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>
                <a:solidFill>
                  <a:schemeClr val="dk2"/>
                </a:solidFill>
              </a:rPr>
              <a:t>1.2.1. Conclusions</a:t>
            </a:r>
            <a:endParaRPr sz="2620"/>
          </a:p>
        </p:txBody>
      </p:sp>
      <p:sp>
        <p:nvSpPr>
          <p:cNvPr id="120" name="Google Shape;120;p20"/>
          <p:cNvSpPr txBox="1"/>
          <p:nvPr/>
        </p:nvSpPr>
        <p:spPr>
          <a:xfrm>
            <a:off x="2874000" y="0"/>
            <a:ext cx="62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1390838" y="140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{7969755F-124B-4529-AF35-F4D8F75DBEDB}</a:tableStyleId>
              </a:tblPr>
              <a:tblGrid>
                <a:gridCol w="1669275"/>
                <a:gridCol w="1038950"/>
                <a:gridCol w="1045475"/>
                <a:gridCol w="1032350"/>
                <a:gridCol w="105865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Model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AP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AP50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AP75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AR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Faster R-CNN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0.825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0.985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0.927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0.866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DETR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0.970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0.995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0.989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0.985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387550" y="964625"/>
            <a:ext cx="78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Test performance of TD models on PubTables-1M using object detection metrics (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s">
                <a:solidFill>
                  <a:schemeClr val="dk1"/>
                </a:solidFill>
              </a:rPr>
              <a:t>). 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90850" y="2571750"/>
            <a:ext cx="74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 sz="1100"/>
              <a:t>Performance on different subsets (AP, AP50, AP75 and AR) of PubTables-1M dataset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	</a:t>
            </a:r>
            <a:r>
              <a:rPr lang="es"/>
              <a:t>Table Structure Recognition (TSR)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2.1. TSR in ICDAR 19 TRACK B</a:t>
            </a:r>
            <a:endParaRPr sz="2000"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494663" y="16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{7969755F-124B-4529-AF35-F4D8F75DBEDB}</a:tableStyleId>
              </a:tblPr>
              <a:tblGrid>
                <a:gridCol w="1577075"/>
                <a:gridCol w="1204525"/>
                <a:gridCol w="1150350"/>
                <a:gridCol w="1129725"/>
                <a:gridCol w="1307550"/>
                <a:gridCol w="1785450"/>
              </a:tblGrid>
              <a:tr h="3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Model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0.6</a:t>
                      </a:r>
                      <a:r>
                        <a:rPr lang="es" sz="1300"/>
                        <a:t> (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IOU </a:t>
                      </a:r>
                      <a:r>
                        <a:rPr lang="es" sz="1300"/>
                        <a:t>F1) 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0.7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(IOU F1)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0.8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(IOU F1)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0.9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(IOU F1)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Weighted Average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CascadeTabNet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0.438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0.354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0.19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0.036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0.232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NLPR-PAL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0.365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0.305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0.195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383838"/>
                          </a:solidFill>
                        </a:rPr>
                        <a:t>0.035</a:t>
                      </a:r>
                      <a:endParaRPr sz="1300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383838"/>
                          </a:solidFill>
                        </a:rPr>
                        <a:t>0.206</a:t>
                      </a:r>
                      <a:endParaRPr sz="1300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Multi-Type-TD-TSR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0.589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0.404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0.137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0.015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0.253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SparkOCR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0.306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0.289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0.253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0.097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0.225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31" name="Google Shape;131;p21"/>
          <p:cNvSpPr txBox="1"/>
          <p:nvPr/>
        </p:nvSpPr>
        <p:spPr>
          <a:xfrm>
            <a:off x="494675" y="3616725"/>
            <a:ext cx="74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 sz="1100"/>
              <a:t>DETR not included because is trained in PubTables-1M. TSR accuracy in Track B low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