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DF66-EFBA-9ED6-693A-8E492760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63C39-1818-8EF0-E387-C76C8C98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518CA-EF78-8217-29F2-4E0043FF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484D7-2845-038A-E7A4-6C97FE9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37186-2CC0-17CF-60FE-ADFD409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1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4C1F-5B23-33D0-0590-4CA8F621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0455F2-B28D-5CE7-E7FF-EA10D1BC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84CC7-7E0F-C909-84D1-D05444B1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984B1-E84C-7CD0-991C-90AB92A1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F47B8-D023-7735-EBC1-83DD8989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9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874F0-CF66-F425-13ED-FD3CF98E2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EB42A-3F68-7FA9-4174-D4EACFD36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043B4-23AA-47BB-29F3-8CABDDE6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8C7F8-E549-3605-0759-ED6C5C32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0428A-5450-FA09-4752-A0FADAAF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739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E9624-A4FE-1A13-ECB4-B3303B84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25EBF-0403-A28B-C6B7-369B569B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0B253-84BB-7C2A-435E-19BEF2FC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84014-DBB5-B616-ADB2-C5A9561D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248B6-7756-F2CE-2C99-32C89B81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567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8C5C8-8B05-62BF-23EE-471400AD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0AFA92-3FC9-8CDA-3AA5-D894B3DD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03AD3-AD16-DC55-497F-625E1A80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CBD97-1BDC-07EC-E31F-0C5FE274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67B88C-6F21-B957-83CD-13DB0963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41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911A5-5131-CBC9-4BF0-7DC1D93B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763C4-BE21-A8DD-0AA5-C3E3E05B8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2075F-6745-5A43-6692-B5F711DA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D8598-3687-9DFE-6421-4C11CEF0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294AA-4E8C-471A-97D2-3FE85216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4B955-64BE-E1FD-6375-60437F21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00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2C7D0-7620-7AEF-50C2-1321024D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D95AA8-1F17-CEC7-49F3-BD5E0ED5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E60DD3-998A-51CD-BE3A-B6513847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868F2A-C4D7-27D4-BD4B-FB02D222B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9681F8-47B5-F746-25D8-5F817DEFB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30A917-EBD6-4D9F-79F7-77E57DDD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530D67-010C-C71D-E386-29E9C83D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C9CBC9-AA5D-F675-1EDF-39F10AFD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27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D820-17CB-C888-6B0E-AF730111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C2DEA7-92A5-CEEB-7B3F-522FB729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C820C-E940-9AE7-687E-7AA8E88E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73EFA-A33E-47EE-66BF-6726894E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96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E9201-C66D-49F6-B240-FCE26DDA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D0709C-9766-09F2-7BDA-5054034B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3CA4B5-F3C5-C82E-37F6-B80A06C7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49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5B7B-4E78-BB77-FA79-C2E6C562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A34F3-C4B4-6969-B03C-C09B2389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E53629-090E-1CB3-C755-B1269264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10BD97-E84C-3440-7AB2-1CBE6CB8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B9F73-8DD7-78C8-020D-6A3317DD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9B0DB-BA13-9078-D698-8F96EC2A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42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8B2D2-CF2A-B9A9-36B2-32241F57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0C2502-BE1B-10D7-8A57-9599F15DE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052333-6158-8CD5-7039-885F2207D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7B5042-3188-E067-4C8E-D85A280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DB82E2-159D-E7C7-33FE-E39F4EB0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75FD6-C5B0-F062-C724-78B6D0C7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0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362B52-5E5D-06B2-B17D-64B7B23B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9B310-CEB3-2D18-8705-57FB32AD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87A7C-3159-6CC5-69B1-9545AFDD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0599-8E90-4880-9C61-80C57396111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28A4C-86EB-5E7E-EA60-FFCCCCFDD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BEFD4-9808-3200-5254-5A0398809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017A-543E-4514-8602-15213AF76B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78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2C69E-7D50-C787-24F2-2F2DCA80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963"/>
            <a:ext cx="9144000" cy="1138237"/>
          </a:xfrm>
        </p:spPr>
        <p:txBody>
          <a:bodyPr/>
          <a:lstStyle/>
          <a:p>
            <a:r>
              <a:rPr lang="es-MX" dirty="0"/>
              <a:t>Redes de </a:t>
            </a:r>
            <a:r>
              <a:rPr lang="es-MX" dirty="0" err="1"/>
              <a:t>Kohonen</a:t>
            </a:r>
            <a:r>
              <a:rPr lang="es-MX" dirty="0"/>
              <a:t> (SOM)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FB35FC-98DE-8E54-E744-73614BD3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802547"/>
            <a:ext cx="7468991" cy="45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5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6F8F83DE-F648-2799-86B2-53FEFA092603}"/>
              </a:ext>
            </a:extLst>
          </p:cNvPr>
          <p:cNvSpPr txBox="1">
            <a:spLocks/>
          </p:cNvSpPr>
          <p:nvPr/>
        </p:nvSpPr>
        <p:spPr>
          <a:xfrm>
            <a:off x="318213" y="200781"/>
            <a:ext cx="6057187" cy="52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1. Encontrar neurona ganadora (BMU)</a:t>
            </a:r>
            <a:endParaRPr lang="es-PE" sz="2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F48D5-6F90-DBD1-3601-7621725CB821}"/>
              </a:ext>
            </a:extLst>
          </p:cNvPr>
          <p:cNvSpPr txBox="1">
            <a:spLocks/>
          </p:cNvSpPr>
          <p:nvPr/>
        </p:nvSpPr>
        <p:spPr>
          <a:xfrm>
            <a:off x="235921" y="3041077"/>
            <a:ext cx="2236080" cy="52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u="sng" dirty="0"/>
              <a:t>Diagrama de la red</a:t>
            </a:r>
            <a:endParaRPr lang="es-PE" sz="2000" u="sng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AAC1F1-CF03-F46A-BE3F-6F12C05ACDFD}"/>
              </a:ext>
            </a:extLst>
          </p:cNvPr>
          <p:cNvSpPr/>
          <p:nvPr/>
        </p:nvSpPr>
        <p:spPr>
          <a:xfrm>
            <a:off x="1542037" y="3663545"/>
            <a:ext cx="597779" cy="524934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P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7C82F40-16CD-B868-440D-A96CAF57ABC3}"/>
              </a:ext>
            </a:extLst>
          </p:cNvPr>
          <p:cNvSpPr/>
          <p:nvPr/>
        </p:nvSpPr>
        <p:spPr>
          <a:xfrm>
            <a:off x="1575596" y="4440269"/>
            <a:ext cx="597779" cy="52493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15B5F74-EF92-19F6-2208-97ECA1817179}"/>
              </a:ext>
            </a:extLst>
          </p:cNvPr>
          <p:cNvSpPr/>
          <p:nvPr/>
        </p:nvSpPr>
        <p:spPr>
          <a:xfrm>
            <a:off x="1575596" y="5225931"/>
            <a:ext cx="597779" cy="52493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PE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71A6F4-2217-0590-9E65-A09285081590}"/>
              </a:ext>
            </a:extLst>
          </p:cNvPr>
          <p:cNvSpPr/>
          <p:nvPr/>
        </p:nvSpPr>
        <p:spPr>
          <a:xfrm>
            <a:off x="1575596" y="6011593"/>
            <a:ext cx="597779" cy="52493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96CC159C-23D2-40E9-E107-AD136176462A}"/>
                  </a:ext>
                </a:extLst>
              </p:cNvPr>
              <p:cNvSpPr/>
              <p:nvPr/>
            </p:nvSpPr>
            <p:spPr>
              <a:xfrm>
                <a:off x="235921" y="4508252"/>
                <a:ext cx="597779" cy="52145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96CC159C-23D2-40E9-E107-AD1361764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1" y="4508252"/>
                <a:ext cx="597779" cy="5214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26D32237-CEF3-479C-9391-B922083CE8A0}"/>
                  </a:ext>
                </a:extLst>
              </p:cNvPr>
              <p:cNvSpPr/>
              <p:nvPr/>
            </p:nvSpPr>
            <p:spPr>
              <a:xfrm>
                <a:off x="235921" y="5207515"/>
                <a:ext cx="597779" cy="52145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26D32237-CEF3-479C-9391-B922083CE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1" y="5207515"/>
                <a:ext cx="597779" cy="5214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ítulo 2">
            <a:extLst>
              <a:ext uri="{FF2B5EF4-FFF2-40B4-BE49-F238E27FC236}">
                <a16:creationId xmlns:a16="http://schemas.microsoft.com/office/drawing/2014/main" id="{99D974C3-D63A-060F-21C2-BEF2BA096F11}"/>
              </a:ext>
            </a:extLst>
          </p:cNvPr>
          <p:cNvSpPr txBox="1">
            <a:spLocks/>
          </p:cNvSpPr>
          <p:nvPr/>
        </p:nvSpPr>
        <p:spPr>
          <a:xfrm>
            <a:off x="5493851" y="3082766"/>
            <a:ext cx="4063999" cy="52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u="sng" dirty="0"/>
              <a:t>Distancia hacia la entrada</a:t>
            </a:r>
            <a:endParaRPr lang="es-PE" sz="2000" u="sng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CB1269D-08FE-DDE4-FE89-1A150D8D73E2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746157" y="3926012"/>
            <a:ext cx="795880" cy="65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CD47BB5-BC0F-576F-01C5-90155DE4169A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>
            <a:off x="746157" y="4584617"/>
            <a:ext cx="829439" cy="11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6C126F7-4826-6ABA-BB19-A26C5E3EF20A}"/>
              </a:ext>
            </a:extLst>
          </p:cNvPr>
          <p:cNvCxnSpPr>
            <a:cxnSpLocks/>
            <a:stCxn id="10" idx="7"/>
            <a:endCxn id="8" idx="2"/>
          </p:cNvCxnSpPr>
          <p:nvPr/>
        </p:nvCxnSpPr>
        <p:spPr>
          <a:xfrm>
            <a:off x="746157" y="4584617"/>
            <a:ext cx="829439" cy="90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2E78C23-1CB9-E5BA-F472-683CE4DDAE00}"/>
              </a:ext>
            </a:extLst>
          </p:cNvPr>
          <p:cNvCxnSpPr>
            <a:cxnSpLocks/>
            <a:stCxn id="10" idx="7"/>
            <a:endCxn id="9" idx="2"/>
          </p:cNvCxnSpPr>
          <p:nvPr/>
        </p:nvCxnSpPr>
        <p:spPr>
          <a:xfrm>
            <a:off x="746157" y="4584617"/>
            <a:ext cx="829439" cy="168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790DD14-8831-C16A-927B-790A9BC165C4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833700" y="3926012"/>
            <a:ext cx="708337" cy="15422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CC18D61-E1D9-7E06-4286-5B5C5263045B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833700" y="4702736"/>
            <a:ext cx="741896" cy="7655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B5BBDFE-4B1A-8C0F-B993-DC1BC566C910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>
            <a:off x="833700" y="5468243"/>
            <a:ext cx="741896" cy="20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01C88DD-8142-405C-BD46-B4DA04243963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833700" y="5468243"/>
            <a:ext cx="741896" cy="8058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B83E049-722D-41D4-750A-C567E2107465}"/>
              </a:ext>
            </a:extLst>
          </p:cNvPr>
          <p:cNvSpPr txBox="1"/>
          <p:nvPr/>
        </p:nvSpPr>
        <p:spPr>
          <a:xfrm>
            <a:off x="340861" y="4084282"/>
            <a:ext cx="40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-2</a:t>
            </a:r>
            <a:endParaRPr lang="es-PE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4B1E30D-ED7D-F643-1071-A47A5B77FBD8}"/>
              </a:ext>
            </a:extLst>
          </p:cNvPr>
          <p:cNvSpPr txBox="1"/>
          <p:nvPr/>
        </p:nvSpPr>
        <p:spPr>
          <a:xfrm>
            <a:off x="384633" y="5838902"/>
            <a:ext cx="40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ubtítulo 2">
                <a:extLst>
                  <a:ext uri="{FF2B5EF4-FFF2-40B4-BE49-F238E27FC236}">
                    <a16:creationId xmlns:a16="http://schemas.microsoft.com/office/drawing/2014/main" id="{CAF576DD-FD8B-9EC6-35F1-25017A5B74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916" y="3663545"/>
                <a:ext cx="9447683" cy="524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600" dirty="0"/>
                  <a:t>Nodo1: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𝐷𝑖𝑠𝑡𝑎𝑛𝑐𝑖𝑎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−2−(−0,2)</m:t>
                                </m:r>
                              </m:e>
                            </m:d>
                          </m:e>
                          <m:sup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2−0,2</m:t>
                                </m:r>
                              </m:e>
                            </m:d>
                          </m:e>
                          <m:sup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6,48</m:t>
                        </m:r>
                      </m:e>
                    </m:rad>
                  </m:oMath>
                </a14:m>
                <a:endParaRPr lang="es-PE" sz="1600" dirty="0"/>
              </a:p>
            </p:txBody>
          </p:sp>
        </mc:Choice>
        <mc:Fallback xmlns="">
          <p:sp>
            <p:nvSpPr>
              <p:cNvPr id="45" name="Subtítulo 2">
                <a:extLst>
                  <a:ext uri="{FF2B5EF4-FFF2-40B4-BE49-F238E27FC236}">
                    <a16:creationId xmlns:a16="http://schemas.microsoft.com/office/drawing/2014/main" id="{CAF576DD-FD8B-9EC6-35F1-25017A5B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16" y="3663545"/>
                <a:ext cx="9447683" cy="524934"/>
              </a:xfrm>
              <a:prstGeom prst="rect">
                <a:avLst/>
              </a:prstGeom>
              <a:blipFill>
                <a:blip r:embed="rId4"/>
                <a:stretch>
                  <a:fillRect l="-387" t="-67442" b="-779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Imagen 86">
            <a:extLst>
              <a:ext uri="{FF2B5EF4-FFF2-40B4-BE49-F238E27FC236}">
                <a16:creationId xmlns:a16="http://schemas.microsoft.com/office/drawing/2014/main" id="{FCF6E056-18AF-4EA3-2826-6C7EDFEBC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12" y="1515447"/>
            <a:ext cx="2031932" cy="1099853"/>
          </a:xfrm>
          <a:prstGeom prst="rect">
            <a:avLst/>
          </a:prstGeom>
        </p:spPr>
      </p:pic>
      <p:sp>
        <p:nvSpPr>
          <p:cNvPr id="142" name="Subtítulo 2">
            <a:extLst>
              <a:ext uri="{FF2B5EF4-FFF2-40B4-BE49-F238E27FC236}">
                <a16:creationId xmlns:a16="http://schemas.microsoft.com/office/drawing/2014/main" id="{8D93CAFD-25E7-D7E9-F4B3-5449C7CC7A7B}"/>
              </a:ext>
            </a:extLst>
          </p:cNvPr>
          <p:cNvSpPr txBox="1">
            <a:spLocks/>
          </p:cNvSpPr>
          <p:nvPr/>
        </p:nvSpPr>
        <p:spPr>
          <a:xfrm>
            <a:off x="318213" y="915630"/>
            <a:ext cx="3210012" cy="52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u="sng" dirty="0"/>
              <a:t>Pesos para cada neurona </a:t>
            </a:r>
            <a:endParaRPr lang="es-PE" sz="2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Subtítulo 2">
                <a:extLst>
                  <a:ext uri="{FF2B5EF4-FFF2-40B4-BE49-F238E27FC236}">
                    <a16:creationId xmlns:a16="http://schemas.microsoft.com/office/drawing/2014/main" id="{586D90B8-0D74-3057-808E-8753C480C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917" y="4381209"/>
                <a:ext cx="9513222" cy="524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600" dirty="0"/>
                  <a:t>Nodo1: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𝐷𝑖𝑠𝑡𝑎𝑛𝑐𝑖𝑎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s-MX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−2−0,2</m:t>
                                </m:r>
                              </m:e>
                            </m:d>
                          </m:e>
                          <m:sup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1600" b="0" i="1" smtClean="0">
                                    <a:latin typeface="Cambria Math" panose="02040503050406030204" pitchFamily="18" charset="0"/>
                                  </a:rPr>
                                  <m:t>2−(−1,2)</m:t>
                                </m:r>
                              </m:e>
                            </m:d>
                          </m:e>
                          <m:sup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15,08</m:t>
                        </m:r>
                      </m:e>
                    </m:rad>
                  </m:oMath>
                </a14:m>
                <a:endParaRPr lang="es-PE" sz="1600" dirty="0"/>
              </a:p>
            </p:txBody>
          </p:sp>
        </mc:Choice>
        <mc:Fallback xmlns="">
          <p:sp>
            <p:nvSpPr>
              <p:cNvPr id="161" name="Subtítulo 2">
                <a:extLst>
                  <a:ext uri="{FF2B5EF4-FFF2-40B4-BE49-F238E27FC236}">
                    <a16:creationId xmlns:a16="http://schemas.microsoft.com/office/drawing/2014/main" id="{586D90B8-0D74-3057-808E-8753C480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17" y="4381209"/>
                <a:ext cx="9513222" cy="524934"/>
              </a:xfrm>
              <a:prstGeom prst="rect">
                <a:avLst/>
              </a:prstGeom>
              <a:blipFill>
                <a:blip r:embed="rId6"/>
                <a:stretch>
                  <a:fillRect l="-385" t="-67442" b="-779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" name="Imagen 162">
            <a:extLst>
              <a:ext uri="{FF2B5EF4-FFF2-40B4-BE49-F238E27FC236}">
                <a16:creationId xmlns:a16="http://schemas.microsoft.com/office/drawing/2014/main" id="{B110ED04-7D09-C859-E038-7AC34C97C5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10" t="28032"/>
          <a:stretch/>
        </p:blipFill>
        <p:spPr>
          <a:xfrm>
            <a:off x="3843867" y="1468867"/>
            <a:ext cx="3502276" cy="1364329"/>
          </a:xfrm>
          <a:prstGeom prst="rect">
            <a:avLst/>
          </a:prstGeom>
        </p:spPr>
      </p:pic>
      <p:sp>
        <p:nvSpPr>
          <p:cNvPr id="164" name="Subtítulo 2">
            <a:extLst>
              <a:ext uri="{FF2B5EF4-FFF2-40B4-BE49-F238E27FC236}">
                <a16:creationId xmlns:a16="http://schemas.microsoft.com/office/drawing/2014/main" id="{156F5BEE-0529-C016-B0E8-DC2E363CB887}"/>
              </a:ext>
            </a:extLst>
          </p:cNvPr>
          <p:cNvSpPr txBox="1">
            <a:spLocks/>
          </p:cNvSpPr>
          <p:nvPr/>
        </p:nvSpPr>
        <p:spPr>
          <a:xfrm>
            <a:off x="4315838" y="917613"/>
            <a:ext cx="3210012" cy="52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u="sng" dirty="0"/>
              <a:t>Tasa de aprendizaje</a:t>
            </a:r>
            <a:endParaRPr lang="es-PE" sz="2000" u="sng" dirty="0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006E0D7A-6EB5-70E8-CEA1-EA382BBD0F7E}"/>
              </a:ext>
            </a:extLst>
          </p:cNvPr>
          <p:cNvSpPr/>
          <p:nvPr/>
        </p:nvSpPr>
        <p:spPr>
          <a:xfrm>
            <a:off x="9879497" y="3607700"/>
            <a:ext cx="770466" cy="524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8B8AE040-2139-8667-D65D-A526655B8857}"/>
              </a:ext>
            </a:extLst>
          </p:cNvPr>
          <p:cNvSpPr txBox="1"/>
          <p:nvPr/>
        </p:nvSpPr>
        <p:spPr>
          <a:xfrm>
            <a:off x="10842866" y="3714950"/>
            <a:ext cx="74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BMU</a:t>
            </a:r>
            <a:endParaRPr lang="es-PE" b="1" dirty="0"/>
          </a:p>
        </p:txBody>
      </p:sp>
      <p:pic>
        <p:nvPicPr>
          <p:cNvPr id="168" name="Imagen 167">
            <a:extLst>
              <a:ext uri="{FF2B5EF4-FFF2-40B4-BE49-F238E27FC236}">
                <a16:creationId xmlns:a16="http://schemas.microsoft.com/office/drawing/2014/main" id="{43219606-9D0B-ED77-C279-A7B47DA11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231" y="1306313"/>
            <a:ext cx="258163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8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2708318-C965-2F0C-9AD0-3B4346CF83D0}"/>
              </a:ext>
            </a:extLst>
          </p:cNvPr>
          <p:cNvSpPr txBox="1">
            <a:spLocks/>
          </p:cNvSpPr>
          <p:nvPr/>
        </p:nvSpPr>
        <p:spPr>
          <a:xfrm>
            <a:off x="318213" y="200781"/>
            <a:ext cx="6057187" cy="52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2. Ajustar los pesos del Nodo 1 (BMU)</a:t>
            </a:r>
            <a:endParaRPr lang="es-PE" sz="2400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1325608-A9B2-1A6F-9F5A-FACEB2EFA0B3}"/>
              </a:ext>
            </a:extLst>
          </p:cNvPr>
          <p:cNvSpPr txBox="1">
            <a:spLocks/>
          </p:cNvSpPr>
          <p:nvPr/>
        </p:nvSpPr>
        <p:spPr>
          <a:xfrm>
            <a:off x="479080" y="1157515"/>
            <a:ext cx="6057187" cy="398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473378-0F50-AF86-6A35-BC69B3F6C377}"/>
                  </a:ext>
                </a:extLst>
              </p:cNvPr>
              <p:cNvSpPr txBox="1"/>
              <p:nvPr/>
            </p:nvSpPr>
            <p:spPr>
              <a:xfrm>
                <a:off x="541867" y="1253067"/>
                <a:ext cx="22690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Para: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473378-0F50-AF86-6A35-BC69B3F6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1253067"/>
                <a:ext cx="2269066" cy="381515"/>
              </a:xfrm>
              <a:prstGeom prst="rect">
                <a:avLst/>
              </a:prstGeom>
              <a:blipFill>
                <a:blip r:embed="rId2"/>
                <a:stretch>
                  <a:fillRect l="-2419" t="-8065" b="-241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DB3F46-4B66-EC56-60BD-EBA3CAEEDE55}"/>
                  </a:ext>
                </a:extLst>
              </p:cNvPr>
              <p:cNvSpPr txBox="1"/>
              <p:nvPr/>
            </p:nvSpPr>
            <p:spPr>
              <a:xfrm>
                <a:off x="380999" y="1881716"/>
                <a:ext cx="4351867" cy="97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=−0,2+0.5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−2−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−0,2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=−1,1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DB3F46-4B66-EC56-60BD-EBA3CAEED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881716"/>
                <a:ext cx="4351867" cy="97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8382E62-54B1-8202-2F6F-744FDAB1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0" y="3429000"/>
            <a:ext cx="5395951" cy="2920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35CE3A7-CEC9-94D6-7749-81E5CFAE2AB3}"/>
                  </a:ext>
                </a:extLst>
              </p:cNvPr>
              <p:cNvSpPr txBox="1"/>
              <p:nvPr/>
            </p:nvSpPr>
            <p:spPr>
              <a:xfrm>
                <a:off x="5596467" y="1104292"/>
                <a:ext cx="22690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Para: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35CE3A7-CEC9-94D6-7749-81E5CFAE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467" y="1104292"/>
                <a:ext cx="2269066" cy="381515"/>
              </a:xfrm>
              <a:prstGeom prst="rect">
                <a:avLst/>
              </a:prstGeom>
              <a:blipFill>
                <a:blip r:embed="rId5"/>
                <a:stretch>
                  <a:fillRect l="-2151" t="-6349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9D65897-50C3-4081-3AA9-FA66B8D98A20}"/>
                  </a:ext>
                </a:extLst>
              </p:cNvPr>
              <p:cNvSpPr txBox="1"/>
              <p:nvPr/>
            </p:nvSpPr>
            <p:spPr>
              <a:xfrm>
                <a:off x="5435599" y="1732941"/>
                <a:ext cx="4351867" cy="97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=0,2+0.5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2−0,2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=1,1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9D65897-50C3-4081-3AA9-FA66B8D9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732941"/>
                <a:ext cx="4351867" cy="971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AB8C5710-609F-BA03-D058-911EBC7B6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5498" y="3956380"/>
            <a:ext cx="258163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2708318-C965-2F0C-9AD0-3B4346CF83D0}"/>
              </a:ext>
            </a:extLst>
          </p:cNvPr>
          <p:cNvSpPr txBox="1">
            <a:spLocks/>
          </p:cNvSpPr>
          <p:nvPr/>
        </p:nvSpPr>
        <p:spPr>
          <a:xfrm>
            <a:off x="318213" y="200781"/>
            <a:ext cx="8283920" cy="561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2. Ajustar los pesos de los vecinos inmediatos del Nodo 1 (BMU)</a:t>
            </a:r>
            <a:endParaRPr lang="es-PE" sz="2400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1325608-A9B2-1A6F-9F5A-FACEB2EFA0B3}"/>
              </a:ext>
            </a:extLst>
          </p:cNvPr>
          <p:cNvSpPr txBox="1">
            <a:spLocks/>
          </p:cNvSpPr>
          <p:nvPr/>
        </p:nvSpPr>
        <p:spPr>
          <a:xfrm>
            <a:off x="479080" y="1157515"/>
            <a:ext cx="6057187" cy="398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473378-0F50-AF86-6A35-BC69B3F6C377}"/>
                  </a:ext>
                </a:extLst>
              </p:cNvPr>
              <p:cNvSpPr txBox="1"/>
              <p:nvPr/>
            </p:nvSpPr>
            <p:spPr>
              <a:xfrm>
                <a:off x="626534" y="1253067"/>
                <a:ext cx="22690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Para: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473378-0F50-AF86-6A35-BC69B3F6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4" y="1253067"/>
                <a:ext cx="2269066" cy="381515"/>
              </a:xfrm>
              <a:prstGeom prst="rect">
                <a:avLst/>
              </a:prstGeom>
              <a:blipFill>
                <a:blip r:embed="rId2"/>
                <a:stretch>
                  <a:fillRect l="-2419" t="-8065" b="-241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DB3F46-4B66-EC56-60BD-EBA3CAEEDE55}"/>
                  </a:ext>
                </a:extLst>
              </p:cNvPr>
              <p:cNvSpPr txBox="1"/>
              <p:nvPr/>
            </p:nvSpPr>
            <p:spPr>
              <a:xfrm>
                <a:off x="402880" y="1881716"/>
                <a:ext cx="4351867" cy="97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=−0,2+0,25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−2−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−0,2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=−1,1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8DB3F46-4B66-EC56-60BD-EBA3CAEED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0" y="1881716"/>
                <a:ext cx="4351867" cy="971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35CE3A7-CEC9-94D6-7749-81E5CFAE2AB3}"/>
                  </a:ext>
                </a:extLst>
              </p:cNvPr>
              <p:cNvSpPr txBox="1"/>
              <p:nvPr/>
            </p:nvSpPr>
            <p:spPr>
              <a:xfrm>
                <a:off x="5596467" y="1104292"/>
                <a:ext cx="22690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Para: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35CE3A7-CEC9-94D6-7749-81E5CFAE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467" y="1104292"/>
                <a:ext cx="2269066" cy="381515"/>
              </a:xfrm>
              <a:prstGeom prst="rect">
                <a:avLst/>
              </a:prstGeom>
              <a:blipFill>
                <a:blip r:embed="rId4"/>
                <a:stretch>
                  <a:fillRect l="-2151" t="-6349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9D65897-50C3-4081-3AA9-FA66B8D98A20}"/>
                  </a:ext>
                </a:extLst>
              </p:cNvPr>
              <p:cNvSpPr txBox="1"/>
              <p:nvPr/>
            </p:nvSpPr>
            <p:spPr>
              <a:xfrm>
                <a:off x="5457480" y="1732941"/>
                <a:ext cx="4351867" cy="97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=0,2+0,25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2−0,2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=1,1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9D65897-50C3-4081-3AA9-FA66B8D9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480" y="1732941"/>
                <a:ext cx="4351867" cy="971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77C4A0A-80A7-8EA1-CD7D-AA017B644C0C}"/>
                  </a:ext>
                </a:extLst>
              </p:cNvPr>
              <p:cNvSpPr txBox="1"/>
              <p:nvPr/>
            </p:nvSpPr>
            <p:spPr>
              <a:xfrm>
                <a:off x="943320" y="3635007"/>
                <a:ext cx="22690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Para: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77C4A0A-80A7-8EA1-CD7D-AA017B644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20" y="3635007"/>
                <a:ext cx="2269066" cy="381515"/>
              </a:xfrm>
              <a:prstGeom prst="rect">
                <a:avLst/>
              </a:prstGeom>
              <a:blipFill>
                <a:blip r:embed="rId6"/>
                <a:stretch>
                  <a:fillRect l="-2419" t="-6349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2C2E73-6638-2048-252D-C34557D3C756}"/>
                  </a:ext>
                </a:extLst>
              </p:cNvPr>
              <p:cNvSpPr txBox="1"/>
              <p:nvPr/>
            </p:nvSpPr>
            <p:spPr>
              <a:xfrm>
                <a:off x="719666" y="4263656"/>
                <a:ext cx="4351867" cy="97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=−0,2+0,25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−2−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−0,2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=−1,1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92C2E73-6638-2048-252D-C34557D3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6" y="4263656"/>
                <a:ext cx="4351867" cy="971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A686404-05D5-5197-E7E9-4B375A94243F}"/>
                  </a:ext>
                </a:extLst>
              </p:cNvPr>
              <p:cNvSpPr txBox="1"/>
              <p:nvPr/>
            </p:nvSpPr>
            <p:spPr>
              <a:xfrm>
                <a:off x="5913253" y="3486232"/>
                <a:ext cx="22690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Para: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A686404-05D5-5197-E7E9-4B375A942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253" y="3486232"/>
                <a:ext cx="2269066" cy="381515"/>
              </a:xfrm>
              <a:prstGeom prst="rect">
                <a:avLst/>
              </a:prstGeom>
              <a:blipFill>
                <a:blip r:embed="rId8"/>
                <a:stretch>
                  <a:fillRect l="-2151" t="-8065" b="-241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85ED894-EF4D-DEDD-441E-632BD9B59803}"/>
                  </a:ext>
                </a:extLst>
              </p:cNvPr>
              <p:cNvSpPr txBox="1"/>
              <p:nvPr/>
            </p:nvSpPr>
            <p:spPr>
              <a:xfrm>
                <a:off x="5774266" y="4114881"/>
                <a:ext cx="4351867" cy="97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=0,2+0,25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2−0,2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=1,1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85ED894-EF4D-DEDD-441E-632BD9B5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66" y="4114881"/>
                <a:ext cx="4351867" cy="971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5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6DE21-9DA8-B391-A476-02E0B80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99" y="255904"/>
            <a:ext cx="6561667" cy="834162"/>
          </a:xfrm>
        </p:spPr>
        <p:txBody>
          <a:bodyPr/>
          <a:lstStyle/>
          <a:p>
            <a:pPr algn="ctr"/>
            <a:r>
              <a:rPr lang="es-MX" dirty="0"/>
              <a:t>Redes Recurrentes </a:t>
            </a:r>
            <a:r>
              <a:rPr lang="es-MX" dirty="0" err="1"/>
              <a:t>Hopfield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E40F40-B0DD-A842-27FF-71DB1ADB6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537758"/>
                <a:ext cx="3285067" cy="1501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sz="2000" u="sng" dirty="0"/>
                  <a:t>Vector de entrada</a:t>
                </a:r>
              </a:p>
              <a:p>
                <a:pPr marL="0" indent="0">
                  <a:buNone/>
                </a:pPr>
                <a:endParaRPr lang="es-MX" sz="20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 1 1 −1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𝑏𝑖𝑝𝑜𝑙𝑎𝑟</m:t>
                          </m:r>
                        </m:e>
                      </m:d>
                    </m:oMath>
                  </m:oMathPara>
                </a14:m>
                <a:endParaRPr lang="es-MX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1 1 1 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𝑏𝑖𝑛𝑎𝑟𝑖𝑎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000" dirty="0"/>
              </a:p>
              <a:p>
                <a:pPr marL="0" indent="0">
                  <a:buNone/>
                </a:pPr>
                <a:endParaRPr lang="es-PE" sz="1800" dirty="0"/>
              </a:p>
              <a:p>
                <a:pPr marL="0" indent="0">
                  <a:buNone/>
                </a:pPr>
                <a:endParaRPr lang="es-PE" sz="1800" dirty="0"/>
              </a:p>
              <a:p>
                <a:pPr marL="0" indent="0">
                  <a:buNone/>
                </a:pPr>
                <a:endParaRPr lang="es-PE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E40F40-B0DD-A842-27FF-71DB1ADB6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537758"/>
                <a:ext cx="3285067" cy="1501775"/>
              </a:xfrm>
              <a:blipFill>
                <a:blip r:embed="rId2"/>
                <a:stretch>
                  <a:fillRect l="-1855" t="-40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9282646-47D6-319D-C178-8F2E38DB35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7100" y="1444062"/>
                <a:ext cx="3168652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MX" sz="2000" u="sng" dirty="0"/>
                  <a:t>Vector a probar 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sz="2000" u="sng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1 1 1 −1</m:t>
                          </m:r>
                        </m:e>
                      </m:d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𝑏𝑖𝑝𝑜𝑙𝑎𝑟</m:t>
                          </m:r>
                        </m:e>
                      </m:d>
                    </m:oMath>
                  </m:oMathPara>
                </a14:m>
                <a:endParaRPr lang="es-MX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 smtClean="0">
                              <a:latin typeface="Cambria Math" panose="02040503050406030204" pitchFamily="18" charset="0"/>
                            </a:rPr>
                            <m:t>1 1 1 0</m:t>
                          </m:r>
                        </m:e>
                      </m:d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𝑏𝑖𝑛𝑎𝑟𝑖𝑎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P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PE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PE" sz="1800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9282646-47D6-319D-C178-8F2E38DB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00" y="1444062"/>
                <a:ext cx="3168652" cy="1603375"/>
              </a:xfrm>
              <a:prstGeom prst="rect">
                <a:avLst/>
              </a:prstGeom>
              <a:blipFill>
                <a:blip r:embed="rId3"/>
                <a:stretch>
                  <a:fillRect l="-1923" t="-41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7F8B2E4-9901-7E9D-B230-E1F8CBAF2C3F}"/>
              </a:ext>
            </a:extLst>
          </p:cNvPr>
          <p:cNvSpPr txBox="1">
            <a:spLocks/>
          </p:cNvSpPr>
          <p:nvPr/>
        </p:nvSpPr>
        <p:spPr>
          <a:xfrm>
            <a:off x="609601" y="3141133"/>
            <a:ext cx="3869267" cy="150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u="sng" dirty="0"/>
              <a:t>a) Matriz de peso inicializada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7CFEF09-C1C4-66FC-725E-4FC0C3FC1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03382"/>
              </p:ext>
            </p:extLst>
          </p:nvPr>
        </p:nvGraphicFramePr>
        <p:xfrm>
          <a:off x="1439335" y="3615265"/>
          <a:ext cx="2768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52589867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792681489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9725133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40991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 0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5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 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0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87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0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24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1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0</a:t>
                      </a:r>
                      <a:endParaRPr lang="es-P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7729229"/>
                  </a:ext>
                </a:extLst>
              </a:tr>
            </a:tbl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516DE7C-B084-3A3C-DCE8-14474C1F3FCE}"/>
              </a:ext>
            </a:extLst>
          </p:cNvPr>
          <p:cNvCxnSpPr>
            <a:cxnSpLocks/>
          </p:cNvCxnSpPr>
          <p:nvPr/>
        </p:nvCxnSpPr>
        <p:spPr>
          <a:xfrm>
            <a:off x="3894668" y="3553034"/>
            <a:ext cx="0" cy="17432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B53A379-C063-DC15-5B3D-788946FFA0F5}"/>
              </a:ext>
            </a:extLst>
          </p:cNvPr>
          <p:cNvCxnSpPr>
            <a:cxnSpLocks/>
          </p:cNvCxnSpPr>
          <p:nvPr/>
        </p:nvCxnSpPr>
        <p:spPr>
          <a:xfrm>
            <a:off x="1380068" y="3615265"/>
            <a:ext cx="0" cy="17432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237DAD-0D12-8310-E8AC-61576CB1BC3C}"/>
              </a:ext>
            </a:extLst>
          </p:cNvPr>
          <p:cNvSpPr txBox="1"/>
          <p:nvPr/>
        </p:nvSpPr>
        <p:spPr>
          <a:xfrm>
            <a:off x="537634" y="5572757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b) Probar con x = [1000]: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7AD3297-D565-4F1F-E6C4-64A5FFD85420}"/>
                  </a:ext>
                </a:extLst>
              </p:cNvPr>
              <p:cNvSpPr txBox="1"/>
              <p:nvPr/>
            </p:nvSpPr>
            <p:spPr>
              <a:xfrm>
                <a:off x="338670" y="4284133"/>
                <a:ext cx="829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7AD3297-D565-4F1F-E6C4-64A5FFD8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0" y="4284133"/>
                <a:ext cx="8297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8FA169-15CE-8616-F2EB-AC486424C373}"/>
                  </a:ext>
                </a:extLst>
              </p:cNvPr>
              <p:cNvSpPr txBox="1"/>
              <p:nvPr/>
            </p:nvSpPr>
            <p:spPr>
              <a:xfrm>
                <a:off x="537634" y="6017917"/>
                <a:ext cx="3428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8FA169-15CE-8616-F2EB-AC486424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4" y="6017917"/>
                <a:ext cx="342899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A75CD264-DF4E-F5E5-775C-5C5610A5F8A4}"/>
              </a:ext>
            </a:extLst>
          </p:cNvPr>
          <p:cNvSpPr txBox="1"/>
          <p:nvPr/>
        </p:nvSpPr>
        <p:spPr>
          <a:xfrm>
            <a:off x="4931836" y="3874135"/>
            <a:ext cx="92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1 0 0 0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149F80-54B4-F995-8110-AA37EA258D11}"/>
              </a:ext>
            </a:extLst>
          </p:cNvPr>
          <p:cNvSpPr txBox="1"/>
          <p:nvPr/>
        </p:nvSpPr>
        <p:spPr>
          <a:xfrm>
            <a:off x="5977470" y="3458637"/>
            <a:ext cx="431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dirty="0"/>
              <a:t> 0</a:t>
            </a:r>
          </a:p>
          <a:p>
            <a:r>
              <a:rPr lang="es-PE" dirty="0"/>
              <a:t> 1</a:t>
            </a:r>
          </a:p>
          <a:p>
            <a:r>
              <a:rPr lang="es-PE" dirty="0"/>
              <a:t>-1</a:t>
            </a:r>
          </a:p>
          <a:p>
            <a:r>
              <a:rPr lang="es-PE" dirty="0"/>
              <a:t>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3595E5D-52B5-3260-6F67-05E0B335FA4C}"/>
                  </a:ext>
                </a:extLst>
              </p:cNvPr>
              <p:cNvSpPr txBox="1"/>
              <p:nvPr/>
            </p:nvSpPr>
            <p:spPr>
              <a:xfrm>
                <a:off x="6409268" y="3871489"/>
                <a:ext cx="1420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=1+0=1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3595E5D-52B5-3260-6F67-05E0B335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268" y="3871489"/>
                <a:ext cx="1420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7445C2B-484B-2FC2-E8EF-8DE2ECA6BEEE}"/>
                  </a:ext>
                </a:extLst>
              </p:cNvPr>
              <p:cNvSpPr txBox="1"/>
              <p:nvPr/>
            </p:nvSpPr>
            <p:spPr>
              <a:xfrm>
                <a:off x="8523814" y="3783426"/>
                <a:ext cx="11641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&gt;0 ?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7445C2B-484B-2FC2-E8EF-8DE2ECA6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814" y="3783426"/>
                <a:ext cx="1164166" cy="646331"/>
              </a:xfrm>
              <a:prstGeom prst="rect">
                <a:avLst/>
              </a:prstGeom>
              <a:blipFill>
                <a:blip r:embed="rId7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B32DEB6-432F-8B2B-FCA8-15D551EEE39E}"/>
                  </a:ext>
                </a:extLst>
              </p:cNvPr>
              <p:cNvSpPr txBox="1"/>
              <p:nvPr/>
            </p:nvSpPr>
            <p:spPr>
              <a:xfrm>
                <a:off x="4737100" y="4926426"/>
                <a:ext cx="6879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>
                    <a:solidFill>
                      <a:srgbClr val="FF0000"/>
                    </a:solidFill>
                  </a:rPr>
                  <a:t>NO</a:t>
                </a:r>
                <a:r>
                  <a:rPr lang="es-MX" dirty="0"/>
                  <a:t> reemplazamos ya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dirty="0"/>
                  <a:t> que es 1 -&gt; y = [1000] no tiene convergencia con x = [1100]</a:t>
                </a: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B32DEB6-432F-8B2B-FCA8-15D551EE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00" y="4926426"/>
                <a:ext cx="6879167" cy="646331"/>
              </a:xfrm>
              <a:prstGeom prst="rect">
                <a:avLst/>
              </a:prstGeom>
              <a:blipFill>
                <a:blip r:embed="rId8"/>
                <a:stretch>
                  <a:fillRect l="-709" t="-4717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09D547B-C37A-04C5-4F50-48784060C1F0}"/>
              </a:ext>
            </a:extLst>
          </p:cNvPr>
          <p:cNvCxnSpPr>
            <a:cxnSpLocks/>
          </p:cNvCxnSpPr>
          <p:nvPr/>
        </p:nvCxnSpPr>
        <p:spPr>
          <a:xfrm>
            <a:off x="6409268" y="3506302"/>
            <a:ext cx="0" cy="1147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D0F05D1-53B3-E04B-943A-62CF57A90C96}"/>
              </a:ext>
            </a:extLst>
          </p:cNvPr>
          <p:cNvCxnSpPr>
            <a:cxnSpLocks/>
          </p:cNvCxnSpPr>
          <p:nvPr/>
        </p:nvCxnSpPr>
        <p:spPr>
          <a:xfrm>
            <a:off x="5977470" y="3482573"/>
            <a:ext cx="0" cy="1147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E6BA33A-304A-3441-6002-99ED03CEEF08}"/>
              </a:ext>
            </a:extLst>
          </p:cNvPr>
          <p:cNvCxnSpPr>
            <a:cxnSpLocks/>
          </p:cNvCxnSpPr>
          <p:nvPr/>
        </p:nvCxnSpPr>
        <p:spPr>
          <a:xfrm>
            <a:off x="4974171" y="3871489"/>
            <a:ext cx="0" cy="4126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63D24E6-2DE0-B82B-B237-8335BCC289D4}"/>
              </a:ext>
            </a:extLst>
          </p:cNvPr>
          <p:cNvCxnSpPr>
            <a:cxnSpLocks/>
          </p:cNvCxnSpPr>
          <p:nvPr/>
        </p:nvCxnSpPr>
        <p:spPr>
          <a:xfrm>
            <a:off x="5736171" y="3892020"/>
            <a:ext cx="0" cy="4126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861F80-2B98-2392-1995-E393309E577C}"/>
              </a:ext>
            </a:extLst>
          </p:cNvPr>
          <p:cNvCxnSpPr>
            <a:cxnSpLocks/>
          </p:cNvCxnSpPr>
          <p:nvPr/>
        </p:nvCxnSpPr>
        <p:spPr>
          <a:xfrm flipV="1">
            <a:off x="7960784" y="4056154"/>
            <a:ext cx="4317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2250616-BD56-D614-8FFD-845B2D0D806D}"/>
              </a:ext>
            </a:extLst>
          </p:cNvPr>
          <p:cNvCxnSpPr/>
          <p:nvPr/>
        </p:nvCxnSpPr>
        <p:spPr>
          <a:xfrm>
            <a:off x="4301067" y="1303584"/>
            <a:ext cx="0" cy="51768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9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387</Words>
  <Application>Microsoft Office PowerPoint</Application>
  <PresentationFormat>Panorámica</PresentationFormat>
  <Paragraphs>83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Redes de Kohonen (SOM)</vt:lpstr>
      <vt:lpstr>Presentación de PowerPoint</vt:lpstr>
      <vt:lpstr>Presentación de PowerPoint</vt:lpstr>
      <vt:lpstr>Presentación de PowerPoint</vt:lpstr>
      <vt:lpstr>Redes Recurrentes Hopfield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Kohonen</dc:title>
  <dc:creator>u202115065 (Sovero Cubillas, John Davids)</dc:creator>
  <cp:lastModifiedBy>u202115065 (Sovero Cubillas, John Davids)</cp:lastModifiedBy>
  <cp:revision>4</cp:revision>
  <dcterms:created xsi:type="dcterms:W3CDTF">2023-11-30T23:03:58Z</dcterms:created>
  <dcterms:modified xsi:type="dcterms:W3CDTF">2023-12-01T18:49:13Z</dcterms:modified>
</cp:coreProperties>
</file>