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1" r:id="rId2"/>
    <p:sldId id="292" r:id="rId3"/>
    <p:sldId id="257" r:id="rId4"/>
    <p:sldId id="260" r:id="rId5"/>
    <p:sldId id="293" r:id="rId6"/>
    <p:sldId id="294" r:id="rId7"/>
    <p:sldId id="295" r:id="rId8"/>
    <p:sldId id="296" r:id="rId9"/>
    <p:sldId id="297" r:id="rId10"/>
    <p:sldId id="298" r:id="rId11"/>
    <p:sldId id="301" r:id="rId12"/>
    <p:sldId id="299" r:id="rId13"/>
    <p:sldId id="303" r:id="rId14"/>
    <p:sldId id="30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315" r:id="rId30"/>
    <p:sldId id="316" r:id="rId31"/>
    <p:sldId id="314" r:id="rId32"/>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5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DCE3A96D-1769-4E3F-A4C2-41CE71F63D37}" type="datetimeFigureOut">
              <a:rPr lang="en-US" smtClean="0"/>
              <a:t>11/15/2022</a:t>
            </a:fld>
            <a:endParaRPr lang="en-US"/>
          </a:p>
        </p:txBody>
      </p:sp>
      <p:sp>
        <p:nvSpPr>
          <p:cNvPr id="4" name="Marcador de imagen de diapositiva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CABCB42-F2EE-4A28-8C5A-DC352021EA29}" type="slidenum">
              <a:rPr lang="en-US" smtClean="0"/>
              <a:t>‹Nº›</a:t>
            </a:fld>
            <a:endParaRPr lang="en-US"/>
          </a:p>
        </p:txBody>
      </p:sp>
    </p:spTree>
    <p:extLst>
      <p:ext uri="{BB962C8B-B14F-4D97-AF65-F5344CB8AC3E}">
        <p14:creationId xmlns:p14="http://schemas.microsoft.com/office/powerpoint/2010/main" val="363501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35ad3494_0_50: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35ad34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35ad3494_0_105: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35ad349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35ad3494_0_111: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635ad349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35ad3494_0_117: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35ad3494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635ad3494_0_123: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635ad349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35ad3494_0_134: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35ad349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35ad3494_0_50: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35ad34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856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35ad3494_0_50: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35ad349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410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35ad3494_0_56: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35ad349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35ad3494_0_62: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35ad349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35ad3494_0_69: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635ad3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35ad3494_0_75: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635ad349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35ad3494_0_81: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35ad3494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35ad3494_0_87: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35ad349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35ad3494_0_93: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635ad349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635ad3494_0_99:notes"/>
          <p:cNvSpPr>
            <a:spLocks noGrp="1" noRot="1" noChangeAspect="1"/>
          </p:cNvSpPr>
          <p:nvPr>
            <p:ph type="sldImg" idx="2"/>
          </p:nvPr>
        </p:nvSpPr>
        <p:spPr>
          <a:xfrm>
            <a:off x="1209675" y="685800"/>
            <a:ext cx="44386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635ad349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3775727" y="2812668"/>
            <a:ext cx="2506944"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a:solidFill>
                  <a:srgbClr val="00206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bg1"/>
                </a:solidFill>
                <a:latin typeface="Calibri"/>
                <a:cs typeface="Calibri"/>
              </a:defRPr>
            </a:lvl1pPr>
          </a:lstStyle>
          <a:p>
            <a:endParaRPr/>
          </a:p>
        </p:txBody>
      </p:sp>
      <p:sp>
        <p:nvSpPr>
          <p:cNvPr id="3" name="Holder 3"/>
          <p:cNvSpPr>
            <a:spLocks noGrp="1"/>
          </p:cNvSpPr>
          <p:nvPr>
            <p:ph sz="half" idx="2"/>
          </p:nvPr>
        </p:nvSpPr>
        <p:spPr>
          <a:xfrm>
            <a:off x="1450317" y="1912025"/>
            <a:ext cx="3366135" cy="427545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sz="half" idx="3"/>
          </p:nvPr>
        </p:nvSpPr>
        <p:spPr>
          <a:xfrm>
            <a:off x="5488968" y="1912025"/>
            <a:ext cx="3158490" cy="447230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9144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233762" y="3055620"/>
            <a:ext cx="1670685" cy="1668780"/>
          </a:xfrm>
          <a:custGeom>
            <a:avLst/>
            <a:gdLst/>
            <a:ahLst/>
            <a:cxnLst/>
            <a:rect l="l" t="t" r="r" b="b"/>
            <a:pathLst>
              <a:path w="1670685" h="1668779">
                <a:moveTo>
                  <a:pt x="318425" y="184403"/>
                </a:moveTo>
                <a:lnTo>
                  <a:pt x="255051" y="231221"/>
                </a:lnTo>
                <a:lnTo>
                  <a:pt x="222701" y="263133"/>
                </a:lnTo>
                <a:lnTo>
                  <a:pt x="190726" y="299618"/>
                </a:lnTo>
                <a:lnTo>
                  <a:pt x="159739" y="339852"/>
                </a:lnTo>
                <a:lnTo>
                  <a:pt x="130351" y="383011"/>
                </a:lnTo>
                <a:lnTo>
                  <a:pt x="103177" y="428274"/>
                </a:lnTo>
                <a:lnTo>
                  <a:pt x="78828" y="474817"/>
                </a:lnTo>
                <a:lnTo>
                  <a:pt x="57917" y="521817"/>
                </a:lnTo>
                <a:lnTo>
                  <a:pt x="41057" y="568451"/>
                </a:lnTo>
                <a:lnTo>
                  <a:pt x="28140" y="613832"/>
                </a:lnTo>
                <a:lnTo>
                  <a:pt x="17605" y="660604"/>
                </a:lnTo>
                <a:lnTo>
                  <a:pt x="9482" y="708445"/>
                </a:lnTo>
                <a:lnTo>
                  <a:pt x="3804" y="757032"/>
                </a:lnTo>
                <a:lnTo>
                  <a:pt x="602" y="806043"/>
                </a:lnTo>
                <a:lnTo>
                  <a:pt x="24" y="847020"/>
                </a:lnTo>
                <a:lnTo>
                  <a:pt x="0" y="857545"/>
                </a:lnTo>
                <a:lnTo>
                  <a:pt x="1756" y="904043"/>
                </a:lnTo>
                <a:lnTo>
                  <a:pt x="6175" y="952387"/>
                </a:lnTo>
                <a:lnTo>
                  <a:pt x="13197" y="999863"/>
                </a:lnTo>
                <a:lnTo>
                  <a:pt x="22854" y="1046148"/>
                </a:lnTo>
                <a:lnTo>
                  <a:pt x="35178" y="1090920"/>
                </a:lnTo>
                <a:lnTo>
                  <a:pt x="50201" y="1133855"/>
                </a:lnTo>
                <a:lnTo>
                  <a:pt x="68029" y="1176702"/>
                </a:lnTo>
                <a:lnTo>
                  <a:pt x="87556" y="1217801"/>
                </a:lnTo>
                <a:lnTo>
                  <a:pt x="108710" y="1257151"/>
                </a:lnTo>
                <a:lnTo>
                  <a:pt x="131422" y="1294751"/>
                </a:lnTo>
                <a:lnTo>
                  <a:pt x="155620" y="1330600"/>
                </a:lnTo>
                <a:lnTo>
                  <a:pt x="181232" y="1364697"/>
                </a:lnTo>
                <a:lnTo>
                  <a:pt x="208189" y="1397040"/>
                </a:lnTo>
                <a:lnTo>
                  <a:pt x="236418" y="1427628"/>
                </a:lnTo>
                <a:lnTo>
                  <a:pt x="265850" y="1456459"/>
                </a:lnTo>
                <a:lnTo>
                  <a:pt x="296412" y="1483534"/>
                </a:lnTo>
                <a:lnTo>
                  <a:pt x="328034" y="1508849"/>
                </a:lnTo>
                <a:lnTo>
                  <a:pt x="360645" y="1532405"/>
                </a:lnTo>
                <a:lnTo>
                  <a:pt x="394173" y="1554200"/>
                </a:lnTo>
                <a:lnTo>
                  <a:pt x="428549" y="1574232"/>
                </a:lnTo>
                <a:lnTo>
                  <a:pt x="463700" y="1592501"/>
                </a:lnTo>
                <a:lnTo>
                  <a:pt x="499555" y="1609005"/>
                </a:lnTo>
                <a:lnTo>
                  <a:pt x="536045" y="1623743"/>
                </a:lnTo>
                <a:lnTo>
                  <a:pt x="573097" y="1636713"/>
                </a:lnTo>
                <a:lnTo>
                  <a:pt x="610641" y="1647915"/>
                </a:lnTo>
                <a:lnTo>
                  <a:pt x="648605" y="1657347"/>
                </a:lnTo>
                <a:lnTo>
                  <a:pt x="686919" y="1665008"/>
                </a:lnTo>
                <a:lnTo>
                  <a:pt x="711637" y="1668779"/>
                </a:lnTo>
                <a:lnTo>
                  <a:pt x="959888" y="1668779"/>
                </a:lnTo>
                <a:lnTo>
                  <a:pt x="997492" y="1662389"/>
                </a:lnTo>
                <a:lnTo>
                  <a:pt x="1035756" y="1654054"/>
                </a:lnTo>
                <a:lnTo>
                  <a:pt x="1073659" y="1643937"/>
                </a:lnTo>
                <a:lnTo>
                  <a:pt x="1111131" y="1632034"/>
                </a:lnTo>
                <a:lnTo>
                  <a:pt x="1148100" y="1618346"/>
                </a:lnTo>
                <a:lnTo>
                  <a:pt x="1184495" y="1602870"/>
                </a:lnTo>
                <a:lnTo>
                  <a:pt x="1220246" y="1585606"/>
                </a:lnTo>
                <a:lnTo>
                  <a:pt x="1255280" y="1566552"/>
                </a:lnTo>
                <a:lnTo>
                  <a:pt x="1289528" y="1545708"/>
                </a:lnTo>
                <a:lnTo>
                  <a:pt x="1322918" y="1523071"/>
                </a:lnTo>
                <a:lnTo>
                  <a:pt x="1355380" y="1498641"/>
                </a:lnTo>
                <a:lnTo>
                  <a:pt x="1386841" y="1472416"/>
                </a:lnTo>
                <a:lnTo>
                  <a:pt x="1417231" y="1444396"/>
                </a:lnTo>
                <a:lnTo>
                  <a:pt x="1446480" y="1414578"/>
                </a:lnTo>
                <a:lnTo>
                  <a:pt x="1474515" y="1382962"/>
                </a:lnTo>
                <a:lnTo>
                  <a:pt x="1501267" y="1349546"/>
                </a:lnTo>
                <a:lnTo>
                  <a:pt x="1526664" y="1314330"/>
                </a:lnTo>
                <a:lnTo>
                  <a:pt x="1549777" y="1278635"/>
                </a:lnTo>
                <a:lnTo>
                  <a:pt x="839633" y="1278635"/>
                </a:lnTo>
                <a:lnTo>
                  <a:pt x="791758" y="1276431"/>
                </a:lnTo>
                <a:lnTo>
                  <a:pt x="745214" y="1271361"/>
                </a:lnTo>
                <a:lnTo>
                  <a:pt x="700057" y="1263530"/>
                </a:lnTo>
                <a:lnTo>
                  <a:pt x="656344" y="1253040"/>
                </a:lnTo>
                <a:lnTo>
                  <a:pt x="614130" y="1239995"/>
                </a:lnTo>
                <a:lnTo>
                  <a:pt x="573473" y="1224498"/>
                </a:lnTo>
                <a:lnTo>
                  <a:pt x="534427" y="1206653"/>
                </a:lnTo>
                <a:lnTo>
                  <a:pt x="497049" y="1186564"/>
                </a:lnTo>
                <a:lnTo>
                  <a:pt x="461396" y="1164334"/>
                </a:lnTo>
                <a:lnTo>
                  <a:pt x="427524" y="1140066"/>
                </a:lnTo>
                <a:lnTo>
                  <a:pt x="395488" y="1113863"/>
                </a:lnTo>
                <a:lnTo>
                  <a:pt x="365345" y="1085830"/>
                </a:lnTo>
                <a:lnTo>
                  <a:pt x="337151" y="1056069"/>
                </a:lnTo>
                <a:lnTo>
                  <a:pt x="310963" y="1024684"/>
                </a:lnTo>
                <a:lnTo>
                  <a:pt x="286836" y="991779"/>
                </a:lnTo>
                <a:lnTo>
                  <a:pt x="264826" y="957456"/>
                </a:lnTo>
                <a:lnTo>
                  <a:pt x="244990" y="921820"/>
                </a:lnTo>
                <a:lnTo>
                  <a:pt x="227384" y="884973"/>
                </a:lnTo>
                <a:lnTo>
                  <a:pt x="212064" y="847020"/>
                </a:lnTo>
                <a:lnTo>
                  <a:pt x="199087" y="808063"/>
                </a:lnTo>
                <a:lnTo>
                  <a:pt x="188507" y="768207"/>
                </a:lnTo>
                <a:lnTo>
                  <a:pt x="180383" y="727553"/>
                </a:lnTo>
                <a:lnTo>
                  <a:pt x="174769" y="686207"/>
                </a:lnTo>
                <a:lnTo>
                  <a:pt x="171722" y="644271"/>
                </a:lnTo>
                <a:lnTo>
                  <a:pt x="171298" y="601849"/>
                </a:lnTo>
                <a:lnTo>
                  <a:pt x="173553" y="559044"/>
                </a:lnTo>
                <a:lnTo>
                  <a:pt x="178544" y="515960"/>
                </a:lnTo>
                <a:lnTo>
                  <a:pt x="186327" y="472700"/>
                </a:lnTo>
                <a:lnTo>
                  <a:pt x="196957" y="429368"/>
                </a:lnTo>
                <a:lnTo>
                  <a:pt x="210491" y="386066"/>
                </a:lnTo>
                <a:lnTo>
                  <a:pt x="226985" y="342900"/>
                </a:lnTo>
                <a:lnTo>
                  <a:pt x="248988" y="298203"/>
                </a:lnTo>
                <a:lnTo>
                  <a:pt x="272705" y="259651"/>
                </a:lnTo>
                <a:lnTo>
                  <a:pt x="296422" y="223099"/>
                </a:lnTo>
                <a:lnTo>
                  <a:pt x="318425" y="184403"/>
                </a:lnTo>
                <a:close/>
              </a:path>
              <a:path w="1670685" h="1668779">
                <a:moveTo>
                  <a:pt x="838109" y="0"/>
                </a:moveTo>
                <a:lnTo>
                  <a:pt x="801366" y="16582"/>
                </a:lnTo>
                <a:lnTo>
                  <a:pt x="766189" y="38076"/>
                </a:lnTo>
                <a:lnTo>
                  <a:pt x="732862" y="64106"/>
                </a:lnTo>
                <a:lnTo>
                  <a:pt x="701664" y="94297"/>
                </a:lnTo>
                <a:lnTo>
                  <a:pt x="672876" y="128274"/>
                </a:lnTo>
                <a:lnTo>
                  <a:pt x="646782" y="165663"/>
                </a:lnTo>
                <a:lnTo>
                  <a:pt x="623661" y="206088"/>
                </a:lnTo>
                <a:lnTo>
                  <a:pt x="603794" y="249173"/>
                </a:lnTo>
                <a:lnTo>
                  <a:pt x="587464" y="294545"/>
                </a:lnTo>
                <a:lnTo>
                  <a:pt x="574951" y="341828"/>
                </a:lnTo>
                <a:lnTo>
                  <a:pt x="566537" y="390647"/>
                </a:lnTo>
                <a:lnTo>
                  <a:pt x="562519" y="440435"/>
                </a:lnTo>
                <a:lnTo>
                  <a:pt x="562531" y="442886"/>
                </a:lnTo>
                <a:lnTo>
                  <a:pt x="563131" y="491391"/>
                </a:lnTo>
                <a:lnTo>
                  <a:pt x="568701" y="542567"/>
                </a:lnTo>
                <a:lnTo>
                  <a:pt x="579494" y="593779"/>
                </a:lnTo>
                <a:lnTo>
                  <a:pt x="595793" y="644651"/>
                </a:lnTo>
                <a:lnTo>
                  <a:pt x="612338" y="682922"/>
                </a:lnTo>
                <a:lnTo>
                  <a:pt x="631750" y="717710"/>
                </a:lnTo>
                <a:lnTo>
                  <a:pt x="653449" y="749532"/>
                </a:lnTo>
                <a:lnTo>
                  <a:pt x="701396" y="806357"/>
                </a:lnTo>
                <a:lnTo>
                  <a:pt x="776009" y="882322"/>
                </a:lnTo>
                <a:lnTo>
                  <a:pt x="799284" y="907245"/>
                </a:lnTo>
                <a:lnTo>
                  <a:pt x="839967" y="959606"/>
                </a:lnTo>
                <a:lnTo>
                  <a:pt x="868973" y="1018777"/>
                </a:lnTo>
                <a:lnTo>
                  <a:pt x="881671" y="1088907"/>
                </a:lnTo>
                <a:lnTo>
                  <a:pt x="880459" y="1129377"/>
                </a:lnTo>
                <a:lnTo>
                  <a:pt x="873434" y="1174143"/>
                </a:lnTo>
                <a:lnTo>
                  <a:pt x="860019" y="1223723"/>
                </a:lnTo>
                <a:lnTo>
                  <a:pt x="839633" y="1278635"/>
                </a:lnTo>
                <a:lnTo>
                  <a:pt x="1549777" y="1278635"/>
                </a:lnTo>
                <a:lnTo>
                  <a:pt x="1550634" y="1277312"/>
                </a:lnTo>
                <a:lnTo>
                  <a:pt x="1551315" y="1276136"/>
                </a:lnTo>
                <a:lnTo>
                  <a:pt x="903641" y="1276136"/>
                </a:lnTo>
                <a:lnTo>
                  <a:pt x="868589" y="1275588"/>
                </a:lnTo>
                <a:lnTo>
                  <a:pt x="911456" y="1241206"/>
                </a:lnTo>
                <a:lnTo>
                  <a:pt x="944521" y="1215237"/>
                </a:lnTo>
                <a:lnTo>
                  <a:pt x="972611" y="1190000"/>
                </a:lnTo>
                <a:lnTo>
                  <a:pt x="1000555" y="1157813"/>
                </a:lnTo>
                <a:lnTo>
                  <a:pt x="1033181" y="1110995"/>
                </a:lnTo>
                <a:lnTo>
                  <a:pt x="1057928" y="1068146"/>
                </a:lnTo>
                <a:lnTo>
                  <a:pt x="1078127" y="1023023"/>
                </a:lnTo>
                <a:lnTo>
                  <a:pt x="1093764" y="976072"/>
                </a:lnTo>
                <a:lnTo>
                  <a:pt x="1104826" y="927740"/>
                </a:lnTo>
                <a:lnTo>
                  <a:pt x="1111299" y="878474"/>
                </a:lnTo>
                <a:lnTo>
                  <a:pt x="1113169" y="828720"/>
                </a:lnTo>
                <a:lnTo>
                  <a:pt x="1110420" y="778908"/>
                </a:lnTo>
                <a:lnTo>
                  <a:pt x="1103045" y="729535"/>
                </a:lnTo>
                <a:lnTo>
                  <a:pt x="1091023" y="680997"/>
                </a:lnTo>
                <a:lnTo>
                  <a:pt x="1074344" y="633758"/>
                </a:lnTo>
                <a:lnTo>
                  <a:pt x="1052993" y="588263"/>
                </a:lnTo>
                <a:lnTo>
                  <a:pt x="1024432" y="541792"/>
                </a:lnTo>
                <a:lnTo>
                  <a:pt x="994947" y="503432"/>
                </a:lnTo>
                <a:lnTo>
                  <a:pt x="965170" y="471143"/>
                </a:lnTo>
                <a:lnTo>
                  <a:pt x="935731" y="442886"/>
                </a:lnTo>
                <a:lnTo>
                  <a:pt x="907261" y="416623"/>
                </a:lnTo>
                <a:lnTo>
                  <a:pt x="880391" y="390314"/>
                </a:lnTo>
                <a:lnTo>
                  <a:pt x="833976" y="329403"/>
                </a:lnTo>
                <a:lnTo>
                  <a:pt x="815693" y="290722"/>
                </a:lnTo>
                <a:lnTo>
                  <a:pt x="801533" y="243839"/>
                </a:lnTo>
                <a:lnTo>
                  <a:pt x="792170" y="182197"/>
                </a:lnTo>
                <a:lnTo>
                  <a:pt x="794657" y="132551"/>
                </a:lnTo>
                <a:lnTo>
                  <a:pt x="805483" y="89342"/>
                </a:lnTo>
                <a:lnTo>
                  <a:pt x="821138" y="47012"/>
                </a:lnTo>
                <a:lnTo>
                  <a:pt x="838109" y="0"/>
                </a:lnTo>
                <a:close/>
              </a:path>
              <a:path w="1670685" h="1668779">
                <a:moveTo>
                  <a:pt x="1347125" y="176783"/>
                </a:moveTo>
                <a:lnTo>
                  <a:pt x="1367818" y="213193"/>
                </a:lnTo>
                <a:lnTo>
                  <a:pt x="1390369" y="247459"/>
                </a:lnTo>
                <a:lnTo>
                  <a:pt x="1413776" y="283725"/>
                </a:lnTo>
                <a:lnTo>
                  <a:pt x="1437041" y="326135"/>
                </a:lnTo>
                <a:lnTo>
                  <a:pt x="1457938" y="374542"/>
                </a:lnTo>
                <a:lnTo>
                  <a:pt x="1474719" y="422657"/>
                </a:lnTo>
                <a:lnTo>
                  <a:pt x="1487537" y="470387"/>
                </a:lnTo>
                <a:lnTo>
                  <a:pt x="1496550" y="517640"/>
                </a:lnTo>
                <a:lnTo>
                  <a:pt x="1501911" y="564324"/>
                </a:lnTo>
                <a:lnTo>
                  <a:pt x="1503776" y="610346"/>
                </a:lnTo>
                <a:lnTo>
                  <a:pt x="1502301" y="655614"/>
                </a:lnTo>
                <a:lnTo>
                  <a:pt x="1497641" y="700035"/>
                </a:lnTo>
                <a:lnTo>
                  <a:pt x="1489952" y="743517"/>
                </a:lnTo>
                <a:lnTo>
                  <a:pt x="1479387" y="785969"/>
                </a:lnTo>
                <a:lnTo>
                  <a:pt x="1466104" y="827296"/>
                </a:lnTo>
                <a:lnTo>
                  <a:pt x="1450257" y="867407"/>
                </a:lnTo>
                <a:lnTo>
                  <a:pt x="1432001" y="906210"/>
                </a:lnTo>
                <a:lnTo>
                  <a:pt x="1411492" y="943612"/>
                </a:lnTo>
                <a:lnTo>
                  <a:pt x="1388885" y="979521"/>
                </a:lnTo>
                <a:lnTo>
                  <a:pt x="1364335" y="1013844"/>
                </a:lnTo>
                <a:lnTo>
                  <a:pt x="1337998" y="1046489"/>
                </a:lnTo>
                <a:lnTo>
                  <a:pt x="1310029" y="1077363"/>
                </a:lnTo>
                <a:lnTo>
                  <a:pt x="1280584" y="1106375"/>
                </a:lnTo>
                <a:lnTo>
                  <a:pt x="1249817" y="1133431"/>
                </a:lnTo>
                <a:lnTo>
                  <a:pt x="1217884" y="1158440"/>
                </a:lnTo>
                <a:lnTo>
                  <a:pt x="1184940" y="1181309"/>
                </a:lnTo>
                <a:lnTo>
                  <a:pt x="1151141" y="1201946"/>
                </a:lnTo>
                <a:lnTo>
                  <a:pt x="1116642" y="1220258"/>
                </a:lnTo>
                <a:lnTo>
                  <a:pt x="1081598" y="1236153"/>
                </a:lnTo>
                <a:lnTo>
                  <a:pt x="1010496" y="1260321"/>
                </a:lnTo>
                <a:lnTo>
                  <a:pt x="939079" y="1273713"/>
                </a:lnTo>
                <a:lnTo>
                  <a:pt x="903641" y="1276136"/>
                </a:lnTo>
                <a:lnTo>
                  <a:pt x="1551315" y="1276136"/>
                </a:lnTo>
                <a:lnTo>
                  <a:pt x="1573108" y="1238490"/>
                </a:lnTo>
                <a:lnTo>
                  <a:pt x="1594013" y="1197864"/>
                </a:lnTo>
                <a:lnTo>
                  <a:pt x="1614251" y="1152455"/>
                </a:lnTo>
                <a:lnTo>
                  <a:pt x="1631542" y="1106060"/>
                </a:lnTo>
                <a:lnTo>
                  <a:pt x="1645904" y="1058835"/>
                </a:lnTo>
                <a:lnTo>
                  <a:pt x="1657354" y="1010935"/>
                </a:lnTo>
                <a:lnTo>
                  <a:pt x="1665912" y="962518"/>
                </a:lnTo>
                <a:lnTo>
                  <a:pt x="1670213" y="925595"/>
                </a:lnTo>
                <a:lnTo>
                  <a:pt x="1670213" y="755110"/>
                </a:lnTo>
                <a:lnTo>
                  <a:pt x="1657500" y="669888"/>
                </a:lnTo>
                <a:lnTo>
                  <a:pt x="1646305" y="622220"/>
                </a:lnTo>
                <a:lnTo>
                  <a:pt x="1632360" y="575285"/>
                </a:lnTo>
                <a:lnTo>
                  <a:pt x="1615683" y="529238"/>
                </a:lnTo>
                <a:lnTo>
                  <a:pt x="1596290" y="484236"/>
                </a:lnTo>
                <a:lnTo>
                  <a:pt x="1574201" y="440435"/>
                </a:lnTo>
                <a:lnTo>
                  <a:pt x="1552317" y="401097"/>
                </a:lnTo>
                <a:lnTo>
                  <a:pt x="1527148" y="361188"/>
                </a:lnTo>
                <a:lnTo>
                  <a:pt x="1501121" y="324707"/>
                </a:lnTo>
                <a:lnTo>
                  <a:pt x="1446376" y="263270"/>
                </a:lnTo>
                <a:lnTo>
                  <a:pt x="1417229" y="233171"/>
                </a:lnTo>
                <a:lnTo>
                  <a:pt x="1400703" y="217717"/>
                </a:lnTo>
                <a:lnTo>
                  <a:pt x="1384463" y="202120"/>
                </a:lnTo>
                <a:lnTo>
                  <a:pt x="1367080" y="187952"/>
                </a:lnTo>
                <a:lnTo>
                  <a:pt x="1347125" y="176783"/>
                </a:lnTo>
                <a:close/>
              </a:path>
            </a:pathLst>
          </a:custGeom>
          <a:solidFill>
            <a:srgbClr val="FEFEFE"/>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Encabezado de sección">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28699" t="21129" r="10568" b="22070"/>
          <a:stretch>
            <a:fillRect/>
          </a:stretch>
        </p:blipFill>
        <p:spPr bwMode="auto">
          <a:xfrm>
            <a:off x="9675" y="9964"/>
            <a:ext cx="10082848" cy="777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721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p:nvPr/>
        </p:nvSpPr>
        <p:spPr>
          <a:xfrm>
            <a:off x="0" y="7624613"/>
            <a:ext cx="10058400" cy="147787"/>
          </a:xfrm>
          <a:prstGeom prst="rect">
            <a:avLst/>
          </a:prstGeom>
          <a:solidFill>
            <a:srgbClr val="980000"/>
          </a:solidFill>
          <a:ln>
            <a:noFill/>
          </a:ln>
        </p:spPr>
        <p:txBody>
          <a:bodyPr spcFirstLastPara="1" wrap="square" lIns="100568" tIns="100568" rIns="100568" bIns="100568" anchor="ctr" anchorCtr="0">
            <a:noAutofit/>
          </a:bodyPr>
          <a:lstStyle/>
          <a:p>
            <a:pPr marL="0" lvl="0" indent="0" algn="l" rtl="0">
              <a:spcBef>
                <a:spcPts val="0"/>
              </a:spcBef>
              <a:spcAft>
                <a:spcPts val="0"/>
              </a:spcAft>
              <a:buNone/>
            </a:pPr>
            <a:endParaRPr sz="1980"/>
          </a:p>
        </p:txBody>
      </p:sp>
      <p:sp>
        <p:nvSpPr>
          <p:cNvPr id="19" name="Google Shape;19;p4"/>
          <p:cNvSpPr txBox="1">
            <a:spLocks noGrp="1"/>
          </p:cNvSpPr>
          <p:nvPr>
            <p:ph type="title"/>
          </p:nvPr>
        </p:nvSpPr>
        <p:spPr>
          <a:xfrm>
            <a:off x="342870" y="672482"/>
            <a:ext cx="9372660" cy="865413"/>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42870" y="1741518"/>
            <a:ext cx="9372660" cy="5162560"/>
          </a:xfrm>
          <a:prstGeom prst="rect">
            <a:avLst/>
          </a:prstGeom>
        </p:spPr>
        <p:txBody>
          <a:bodyPr spcFirstLastPara="1" wrap="square" lIns="91425" tIns="91425" rIns="91425" bIns="91425" anchor="t" anchorCtr="0">
            <a:noAutofit/>
          </a:bodyPr>
          <a:lstStyle>
            <a:lvl1pPr marL="502920" lvl="0" indent="-377190">
              <a:spcBef>
                <a:spcPts val="0"/>
              </a:spcBef>
              <a:spcAft>
                <a:spcPts val="0"/>
              </a:spcAft>
              <a:buSzPts val="1800"/>
              <a:buChar char="●"/>
              <a:defRPr/>
            </a:lvl1pPr>
            <a:lvl2pPr marL="1005840" lvl="1" indent="-349250">
              <a:spcBef>
                <a:spcPts val="1760"/>
              </a:spcBef>
              <a:spcAft>
                <a:spcPts val="0"/>
              </a:spcAft>
              <a:buSzPts val="1400"/>
              <a:buChar char="○"/>
              <a:defRPr/>
            </a:lvl2pPr>
            <a:lvl3pPr marL="1508760" lvl="2" indent="-349250">
              <a:spcBef>
                <a:spcPts val="1760"/>
              </a:spcBef>
              <a:spcAft>
                <a:spcPts val="0"/>
              </a:spcAft>
              <a:buSzPts val="1400"/>
              <a:buChar char="■"/>
              <a:defRPr/>
            </a:lvl3pPr>
            <a:lvl4pPr marL="2011680" lvl="3" indent="-349250">
              <a:spcBef>
                <a:spcPts val="1760"/>
              </a:spcBef>
              <a:spcAft>
                <a:spcPts val="0"/>
              </a:spcAft>
              <a:buSzPts val="1400"/>
              <a:buChar char="●"/>
              <a:defRPr/>
            </a:lvl4pPr>
            <a:lvl5pPr marL="2514600" lvl="4" indent="-349250">
              <a:spcBef>
                <a:spcPts val="1760"/>
              </a:spcBef>
              <a:spcAft>
                <a:spcPts val="0"/>
              </a:spcAft>
              <a:buSzPts val="1400"/>
              <a:buChar char="○"/>
              <a:defRPr/>
            </a:lvl5pPr>
            <a:lvl6pPr marL="3017520" lvl="5" indent="-349250">
              <a:spcBef>
                <a:spcPts val="1760"/>
              </a:spcBef>
              <a:spcAft>
                <a:spcPts val="0"/>
              </a:spcAft>
              <a:buSzPts val="1400"/>
              <a:buChar char="■"/>
              <a:defRPr/>
            </a:lvl6pPr>
            <a:lvl7pPr marL="3520440" lvl="6" indent="-349250">
              <a:spcBef>
                <a:spcPts val="1760"/>
              </a:spcBef>
              <a:spcAft>
                <a:spcPts val="0"/>
              </a:spcAft>
              <a:buSzPts val="1400"/>
              <a:buChar char="●"/>
              <a:defRPr/>
            </a:lvl7pPr>
            <a:lvl8pPr marL="4023360" lvl="7" indent="-349250">
              <a:spcBef>
                <a:spcPts val="1760"/>
              </a:spcBef>
              <a:spcAft>
                <a:spcPts val="0"/>
              </a:spcAft>
              <a:buSzPts val="1400"/>
              <a:buChar char="○"/>
              <a:defRPr/>
            </a:lvl8pPr>
            <a:lvl9pPr marL="4526280" lvl="8" indent="-349250">
              <a:spcBef>
                <a:spcPts val="1760"/>
              </a:spcBef>
              <a:spcAft>
                <a:spcPts val="1760"/>
              </a:spcAft>
              <a:buSzPts val="1400"/>
              <a:buChar char="■"/>
              <a:defRPr/>
            </a:lvl9pPr>
          </a:lstStyle>
          <a:p>
            <a:endParaRPr/>
          </a:p>
        </p:txBody>
      </p:sp>
      <p:sp>
        <p:nvSpPr>
          <p:cNvPr id="21" name="Google Shape;21;p4"/>
          <p:cNvSpPr txBox="1">
            <a:spLocks noGrp="1"/>
          </p:cNvSpPr>
          <p:nvPr>
            <p:ph type="sldNum" idx="12"/>
          </p:nvPr>
        </p:nvSpPr>
        <p:spPr>
          <a:xfrm>
            <a:off x="9319704" y="7046639"/>
            <a:ext cx="603570" cy="594773"/>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‹Nº›</a:t>
            </a:fld>
            <a:endParaRPr lang="en-US"/>
          </a:p>
        </p:txBody>
      </p:sp>
    </p:spTree>
    <p:extLst>
      <p:ext uri="{BB962C8B-B14F-4D97-AF65-F5344CB8AC3E}">
        <p14:creationId xmlns:p14="http://schemas.microsoft.com/office/powerpoint/2010/main" val="73752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457200"/>
            <a:ext cx="9142476" cy="1092708"/>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05532" y="610659"/>
            <a:ext cx="7247335" cy="635000"/>
          </a:xfrm>
          <a:prstGeom prst="rect">
            <a:avLst/>
          </a:prstGeom>
        </p:spPr>
        <p:txBody>
          <a:bodyPr wrap="square" lIns="0" tIns="0" rIns="0" bIns="0">
            <a:spAutoFit/>
          </a:bodyPr>
          <a:lstStyle>
            <a:lvl1pPr>
              <a:defRPr sz="4000" b="1" i="0">
                <a:solidFill>
                  <a:schemeClr val="bg1"/>
                </a:solidFill>
                <a:latin typeface="Calibri"/>
                <a:cs typeface="Calibri"/>
              </a:defRPr>
            </a:lvl1pPr>
          </a:lstStyle>
          <a:p>
            <a:endParaRPr/>
          </a:p>
        </p:txBody>
      </p:sp>
      <p:sp>
        <p:nvSpPr>
          <p:cNvPr id="3" name="Holder 3"/>
          <p:cNvSpPr>
            <a:spLocks noGrp="1"/>
          </p:cNvSpPr>
          <p:nvPr>
            <p:ph type="body" idx="1"/>
          </p:nvPr>
        </p:nvSpPr>
        <p:spPr>
          <a:xfrm>
            <a:off x="1311335" y="1838896"/>
            <a:ext cx="7435728" cy="4602480"/>
          </a:xfrm>
          <a:prstGeom prst="rect">
            <a:avLst/>
          </a:prstGeom>
        </p:spPr>
        <p:txBody>
          <a:bodyPr wrap="square" lIns="0" tIns="0" rIns="0" bIns="0">
            <a:spAutoFit/>
          </a:bodyPr>
          <a:lstStyle>
            <a:lvl1pPr>
              <a:defRPr sz="2800" b="0" i="0">
                <a:solidFill>
                  <a:srgbClr val="002060"/>
                </a:solidFill>
                <a:latin typeface="Calibri"/>
                <a:cs typeface="Calibri"/>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11/15/2022</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7.png"/><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2.wdp"/><Relationship Id="rId7"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5.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7.wdp"/><Relationship Id="rId7" Type="http://schemas.microsoft.com/office/2007/relationships/hdphoto" Target="../media/hdphoto9.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8.wdp"/><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ctrTitle" idx="4294967295"/>
          </p:nvPr>
        </p:nvSpPr>
        <p:spPr>
          <a:xfrm>
            <a:off x="1371600" y="2110026"/>
            <a:ext cx="6454140" cy="861774"/>
          </a:xfrm>
          <a:ln>
            <a:noFill/>
          </a:ln>
        </p:spPr>
        <p:txBody>
          <a:bodyPr/>
          <a:lstStyle/>
          <a:p>
            <a:pPr algn="l"/>
            <a:r>
              <a:rPr lang="es-PE" b="1" dirty="0">
                <a:solidFill>
                  <a:schemeClr val="tx1"/>
                </a:solidFill>
              </a:rPr>
              <a:t>Unidad 4</a:t>
            </a:r>
            <a:br>
              <a:rPr lang="es-PE" b="1" dirty="0">
                <a:solidFill>
                  <a:schemeClr val="tx1"/>
                </a:solidFill>
              </a:rPr>
            </a:br>
            <a:endParaRPr lang="es-PE" sz="1600" dirty="0">
              <a:solidFill>
                <a:schemeClr val="tx1"/>
              </a:solidFill>
            </a:endParaRPr>
          </a:p>
        </p:txBody>
      </p:sp>
      <p:sp>
        <p:nvSpPr>
          <p:cNvPr id="2" name="1 Título"/>
          <p:cNvSpPr>
            <a:spLocks noGrp="1"/>
          </p:cNvSpPr>
          <p:nvPr>
            <p:ph type="ctrTitle" idx="4294967295"/>
          </p:nvPr>
        </p:nvSpPr>
        <p:spPr>
          <a:xfrm>
            <a:off x="1371600" y="3048000"/>
            <a:ext cx="8549640" cy="1354217"/>
          </a:xfrm>
          <a:ln>
            <a:noFill/>
          </a:ln>
        </p:spPr>
        <p:txBody>
          <a:bodyPr/>
          <a:lstStyle/>
          <a:p>
            <a:r>
              <a:rPr lang="es-PE" sz="4400" dirty="0">
                <a:solidFill>
                  <a:srgbClr val="FF0000"/>
                </a:solidFill>
              </a:rPr>
              <a:t>Fundamentos de Programación Competitiva</a:t>
            </a:r>
          </a:p>
        </p:txBody>
      </p:sp>
    </p:spTree>
    <p:extLst>
      <p:ext uri="{BB962C8B-B14F-4D97-AF65-F5344CB8AC3E}">
        <p14:creationId xmlns:p14="http://schemas.microsoft.com/office/powerpoint/2010/main" val="640394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Matriz</a:t>
            </a:r>
            <a:r>
              <a:rPr lang="en-US" spc="-5" dirty="0"/>
              <a:t> de </a:t>
            </a:r>
            <a:r>
              <a:rPr lang="en-US" spc="-5" dirty="0" err="1"/>
              <a:t>Adyacencia</a:t>
            </a:r>
            <a:endParaRPr dirty="0"/>
          </a:p>
        </p:txBody>
      </p:sp>
      <p:sp>
        <p:nvSpPr>
          <p:cNvPr id="3" name="object 3"/>
          <p:cNvSpPr txBox="1"/>
          <p:nvPr/>
        </p:nvSpPr>
        <p:spPr>
          <a:xfrm>
            <a:off x="685800" y="1693612"/>
            <a:ext cx="9372600" cy="1748556"/>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Esta representación es la mas sencilla de representa e implementar.</a:t>
            </a:r>
          </a:p>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Un grafo se lo representará en una matriz (de tipo </a:t>
            </a:r>
            <a:r>
              <a:rPr lang="es-ES" sz="2800" spc="-5" dirty="0" err="1">
                <a:solidFill>
                  <a:srgbClr val="002060"/>
                </a:solidFill>
                <a:cs typeface="Calibri"/>
              </a:rPr>
              <a:t>bool</a:t>
            </a:r>
            <a:r>
              <a:rPr lang="es-ES" sz="2800" spc="-5" dirty="0">
                <a:solidFill>
                  <a:srgbClr val="002060"/>
                </a:solidFill>
                <a:cs typeface="Calibri"/>
              </a:rPr>
              <a:t>, </a:t>
            </a:r>
            <a:r>
              <a:rPr lang="es-ES" sz="2800" spc="-5" dirty="0" err="1">
                <a:solidFill>
                  <a:srgbClr val="002060"/>
                </a:solidFill>
                <a:cs typeface="Calibri"/>
              </a:rPr>
              <a:t>int</a:t>
            </a:r>
            <a:r>
              <a:rPr lang="es-ES" sz="2800" spc="-5" dirty="0">
                <a:solidFill>
                  <a:srgbClr val="002060"/>
                </a:solidFill>
                <a:cs typeface="Calibri"/>
              </a:rPr>
              <a:t>, </a:t>
            </a:r>
            <a:r>
              <a:rPr lang="es-ES" sz="2800" spc="-5" dirty="0" err="1">
                <a:solidFill>
                  <a:srgbClr val="002060"/>
                </a:solidFill>
                <a:cs typeface="Calibri"/>
              </a:rPr>
              <a:t>double</a:t>
            </a:r>
            <a:r>
              <a:rPr lang="es-ES" sz="2800" spc="-5" dirty="0">
                <a:solidFill>
                  <a:srgbClr val="002060"/>
                </a:solidFill>
                <a:cs typeface="Calibri"/>
              </a:rPr>
              <a:t>, etc.)</a:t>
            </a:r>
          </a:p>
        </p:txBody>
      </p:sp>
      <p:sp>
        <p:nvSpPr>
          <p:cNvPr id="4" name="Elipse 3">
            <a:extLst>
              <a:ext uri="{FF2B5EF4-FFF2-40B4-BE49-F238E27FC236}">
                <a16:creationId xmlns:a16="http://schemas.microsoft.com/office/drawing/2014/main" id="{D8B0D8B4-92D1-679C-EDA9-1083E8342364}"/>
              </a:ext>
            </a:extLst>
          </p:cNvPr>
          <p:cNvSpPr/>
          <p:nvPr/>
        </p:nvSpPr>
        <p:spPr>
          <a:xfrm>
            <a:off x="572287" y="3871661"/>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5" name="Elipse 4">
            <a:extLst>
              <a:ext uri="{FF2B5EF4-FFF2-40B4-BE49-F238E27FC236}">
                <a16:creationId xmlns:a16="http://schemas.microsoft.com/office/drawing/2014/main" id="{26C27160-19A1-9D03-2D7C-7B3F85DDD269}"/>
              </a:ext>
            </a:extLst>
          </p:cNvPr>
          <p:cNvSpPr/>
          <p:nvPr/>
        </p:nvSpPr>
        <p:spPr>
          <a:xfrm>
            <a:off x="572287" y="5314605"/>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6" name="Elipse 5">
            <a:extLst>
              <a:ext uri="{FF2B5EF4-FFF2-40B4-BE49-F238E27FC236}">
                <a16:creationId xmlns:a16="http://schemas.microsoft.com/office/drawing/2014/main" id="{4ABCAE30-3B47-F3BF-E7BC-1A6E9B787C69}"/>
              </a:ext>
            </a:extLst>
          </p:cNvPr>
          <p:cNvSpPr/>
          <p:nvPr/>
        </p:nvSpPr>
        <p:spPr>
          <a:xfrm>
            <a:off x="590548" y="6694228"/>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7" name="Elipse 6">
            <a:extLst>
              <a:ext uri="{FF2B5EF4-FFF2-40B4-BE49-F238E27FC236}">
                <a16:creationId xmlns:a16="http://schemas.microsoft.com/office/drawing/2014/main" id="{B9CA9211-EEF6-ED74-36D3-4E01CBF68EEE}"/>
              </a:ext>
            </a:extLst>
          </p:cNvPr>
          <p:cNvSpPr/>
          <p:nvPr/>
        </p:nvSpPr>
        <p:spPr>
          <a:xfrm>
            <a:off x="3429000" y="5306440"/>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6</a:t>
            </a:r>
          </a:p>
        </p:txBody>
      </p:sp>
      <p:sp>
        <p:nvSpPr>
          <p:cNvPr id="8" name="Elipse 7">
            <a:extLst>
              <a:ext uri="{FF2B5EF4-FFF2-40B4-BE49-F238E27FC236}">
                <a16:creationId xmlns:a16="http://schemas.microsoft.com/office/drawing/2014/main" id="{D45A6282-D573-07A5-59C6-6C050BC22F6E}"/>
              </a:ext>
            </a:extLst>
          </p:cNvPr>
          <p:cNvSpPr/>
          <p:nvPr/>
        </p:nvSpPr>
        <p:spPr>
          <a:xfrm>
            <a:off x="2279982" y="6694229"/>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5</a:t>
            </a:r>
          </a:p>
        </p:txBody>
      </p:sp>
      <p:sp>
        <p:nvSpPr>
          <p:cNvPr id="9" name="Elipse 8">
            <a:extLst>
              <a:ext uri="{FF2B5EF4-FFF2-40B4-BE49-F238E27FC236}">
                <a16:creationId xmlns:a16="http://schemas.microsoft.com/office/drawing/2014/main" id="{85A872ED-B244-C4B2-F28B-332732E57AA7}"/>
              </a:ext>
            </a:extLst>
          </p:cNvPr>
          <p:cNvSpPr/>
          <p:nvPr/>
        </p:nvSpPr>
        <p:spPr>
          <a:xfrm>
            <a:off x="2257926" y="3871660"/>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cxnSp>
        <p:nvCxnSpPr>
          <p:cNvPr id="10" name="Conector recto 9">
            <a:extLst>
              <a:ext uri="{FF2B5EF4-FFF2-40B4-BE49-F238E27FC236}">
                <a16:creationId xmlns:a16="http://schemas.microsoft.com/office/drawing/2014/main" id="{605C6CAA-CCB1-A5AA-E0E0-FBFA2408F277}"/>
              </a:ext>
            </a:extLst>
          </p:cNvPr>
          <p:cNvCxnSpPr>
            <a:cxnSpLocks/>
            <a:stCxn id="4" idx="4"/>
            <a:endCxn id="5" idx="0"/>
          </p:cNvCxnSpPr>
          <p:nvPr/>
        </p:nvCxnSpPr>
        <p:spPr>
          <a:xfrm>
            <a:off x="991387" y="4568832"/>
            <a:ext cx="0" cy="74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46A4E1B8-3FF5-A140-EC45-8ACBD6226155}"/>
              </a:ext>
            </a:extLst>
          </p:cNvPr>
          <p:cNvCxnSpPr>
            <a:cxnSpLocks/>
            <a:stCxn id="4" idx="6"/>
            <a:endCxn id="9" idx="2"/>
          </p:cNvCxnSpPr>
          <p:nvPr/>
        </p:nvCxnSpPr>
        <p:spPr>
          <a:xfrm flipV="1">
            <a:off x="1410487" y="4220246"/>
            <a:ext cx="84743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7E255290-ADFA-B46C-6B48-B0C846892F5C}"/>
              </a:ext>
            </a:extLst>
          </p:cNvPr>
          <p:cNvCxnSpPr>
            <a:cxnSpLocks/>
            <a:stCxn id="5" idx="4"/>
            <a:endCxn id="6" idx="0"/>
          </p:cNvCxnSpPr>
          <p:nvPr/>
        </p:nvCxnSpPr>
        <p:spPr>
          <a:xfrm>
            <a:off x="991387" y="6011776"/>
            <a:ext cx="18261" cy="682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7D8F1C6D-C5ED-92A4-3862-D5485E6B5252}"/>
              </a:ext>
            </a:extLst>
          </p:cNvPr>
          <p:cNvCxnSpPr>
            <a:cxnSpLocks/>
            <a:stCxn id="5" idx="6"/>
            <a:endCxn id="7" idx="2"/>
          </p:cNvCxnSpPr>
          <p:nvPr/>
        </p:nvCxnSpPr>
        <p:spPr>
          <a:xfrm flipV="1">
            <a:off x="1410487" y="5655026"/>
            <a:ext cx="2018513" cy="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67BBDC1D-9EF9-3FB3-6486-9E94AD9D96A3}"/>
              </a:ext>
            </a:extLst>
          </p:cNvPr>
          <p:cNvCxnSpPr>
            <a:cxnSpLocks/>
            <a:stCxn id="6" idx="6"/>
            <a:endCxn id="8" idx="2"/>
          </p:cNvCxnSpPr>
          <p:nvPr/>
        </p:nvCxnSpPr>
        <p:spPr>
          <a:xfrm>
            <a:off x="1428748" y="7042814"/>
            <a:ext cx="8512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32D4328B-5AFE-8F66-14D2-45BF5CDEABE3}"/>
              </a:ext>
            </a:extLst>
          </p:cNvPr>
          <p:cNvCxnSpPr>
            <a:cxnSpLocks/>
            <a:stCxn id="5" idx="7"/>
            <a:endCxn id="9" idx="3"/>
          </p:cNvCxnSpPr>
          <p:nvPr/>
        </p:nvCxnSpPr>
        <p:spPr>
          <a:xfrm flipV="1">
            <a:off x="1287735" y="4466733"/>
            <a:ext cx="1092943" cy="949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3506F747-CF95-546C-23BC-A9D5C202A7B8}"/>
              </a:ext>
            </a:extLst>
          </p:cNvPr>
          <p:cNvCxnSpPr>
            <a:cxnSpLocks/>
            <a:stCxn id="7" idx="0"/>
            <a:endCxn id="9" idx="6"/>
          </p:cNvCxnSpPr>
          <p:nvPr/>
        </p:nvCxnSpPr>
        <p:spPr>
          <a:xfrm flipH="1" flipV="1">
            <a:off x="3096126" y="4220246"/>
            <a:ext cx="751974" cy="1086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4DDFF009-AB2E-1729-2857-B6E02B7DF5E4}"/>
              </a:ext>
            </a:extLst>
          </p:cNvPr>
          <p:cNvCxnSpPr>
            <a:cxnSpLocks/>
            <a:stCxn id="8" idx="6"/>
            <a:endCxn id="7" idx="4"/>
          </p:cNvCxnSpPr>
          <p:nvPr/>
        </p:nvCxnSpPr>
        <p:spPr>
          <a:xfrm flipV="1">
            <a:off x="3118182" y="6003611"/>
            <a:ext cx="729918" cy="103920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8" name="Tabla 68">
            <a:extLst>
              <a:ext uri="{FF2B5EF4-FFF2-40B4-BE49-F238E27FC236}">
                <a16:creationId xmlns:a16="http://schemas.microsoft.com/office/drawing/2014/main" id="{A4860D07-EB51-603A-2607-D67BD683D21E}"/>
              </a:ext>
            </a:extLst>
          </p:cNvPr>
          <p:cNvGraphicFramePr>
            <a:graphicFrameLocks noGrp="1"/>
          </p:cNvGraphicFramePr>
          <p:nvPr>
            <p:extLst>
              <p:ext uri="{D42A27DB-BD31-4B8C-83A1-F6EECF244321}">
                <p14:modId xmlns:p14="http://schemas.microsoft.com/office/powerpoint/2010/main" val="382861842"/>
              </p:ext>
            </p:extLst>
          </p:nvPr>
        </p:nvGraphicFramePr>
        <p:xfrm>
          <a:off x="4703566" y="3863220"/>
          <a:ext cx="4782547" cy="2731540"/>
        </p:xfrm>
        <a:graphic>
          <a:graphicData uri="http://schemas.openxmlformats.org/drawingml/2006/table">
            <a:tbl>
              <a:tblPr firstRow="1" bandRow="1">
                <a:tableStyleId>{5C22544A-7EE6-4342-B048-85BDC9FD1C3A}</a:tableStyleId>
              </a:tblPr>
              <a:tblGrid>
                <a:gridCol w="683221">
                  <a:extLst>
                    <a:ext uri="{9D8B030D-6E8A-4147-A177-3AD203B41FA5}">
                      <a16:colId xmlns:a16="http://schemas.microsoft.com/office/drawing/2014/main" val="1303554167"/>
                    </a:ext>
                  </a:extLst>
                </a:gridCol>
                <a:gridCol w="683221">
                  <a:extLst>
                    <a:ext uri="{9D8B030D-6E8A-4147-A177-3AD203B41FA5}">
                      <a16:colId xmlns:a16="http://schemas.microsoft.com/office/drawing/2014/main" val="3665642935"/>
                    </a:ext>
                  </a:extLst>
                </a:gridCol>
                <a:gridCol w="683221">
                  <a:extLst>
                    <a:ext uri="{9D8B030D-6E8A-4147-A177-3AD203B41FA5}">
                      <a16:colId xmlns:a16="http://schemas.microsoft.com/office/drawing/2014/main" val="3858376808"/>
                    </a:ext>
                  </a:extLst>
                </a:gridCol>
                <a:gridCol w="683221">
                  <a:extLst>
                    <a:ext uri="{9D8B030D-6E8A-4147-A177-3AD203B41FA5}">
                      <a16:colId xmlns:a16="http://schemas.microsoft.com/office/drawing/2014/main" val="2743737742"/>
                    </a:ext>
                  </a:extLst>
                </a:gridCol>
                <a:gridCol w="683221">
                  <a:extLst>
                    <a:ext uri="{9D8B030D-6E8A-4147-A177-3AD203B41FA5}">
                      <a16:colId xmlns:a16="http://schemas.microsoft.com/office/drawing/2014/main" val="2021440489"/>
                    </a:ext>
                  </a:extLst>
                </a:gridCol>
                <a:gridCol w="683221">
                  <a:extLst>
                    <a:ext uri="{9D8B030D-6E8A-4147-A177-3AD203B41FA5}">
                      <a16:colId xmlns:a16="http://schemas.microsoft.com/office/drawing/2014/main" val="2467088028"/>
                    </a:ext>
                  </a:extLst>
                </a:gridCol>
                <a:gridCol w="683221">
                  <a:extLst>
                    <a:ext uri="{9D8B030D-6E8A-4147-A177-3AD203B41FA5}">
                      <a16:colId xmlns:a16="http://schemas.microsoft.com/office/drawing/2014/main" val="1249380631"/>
                    </a:ext>
                  </a:extLst>
                </a:gridCol>
              </a:tblGrid>
              <a:tr h="390220">
                <a:tc>
                  <a:txBody>
                    <a:bodyPr/>
                    <a:lstStyle/>
                    <a:p>
                      <a:pPr algn="ctr"/>
                      <a:r>
                        <a:rPr lang="en-US" dirty="0"/>
                        <a:t>MA</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4294597577"/>
                  </a:ext>
                </a:extLst>
              </a:tr>
              <a:tr h="390220">
                <a:tc>
                  <a:txBody>
                    <a:bodyPr/>
                    <a:lstStyle/>
                    <a:p>
                      <a:pPr algn="ctr"/>
                      <a:r>
                        <a:rPr lang="en-US" b="1" dirty="0"/>
                        <a:t>1</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761594415"/>
                  </a:ext>
                </a:extLst>
              </a:tr>
              <a:tr h="390220">
                <a:tc>
                  <a:txBody>
                    <a:bodyPr/>
                    <a:lstStyle/>
                    <a:p>
                      <a:pPr algn="ctr"/>
                      <a:r>
                        <a:rPr lang="en-US" b="1" dirty="0"/>
                        <a:t>2</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146714552"/>
                  </a:ext>
                </a:extLst>
              </a:tr>
              <a:tr h="390220">
                <a:tc>
                  <a:txBody>
                    <a:bodyPr/>
                    <a:lstStyle/>
                    <a:p>
                      <a:pPr algn="ctr"/>
                      <a:r>
                        <a:rPr lang="en-US" b="1" dirty="0"/>
                        <a:t>3</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dirty="0"/>
                        <a:t>0</a:t>
                      </a:r>
                    </a:p>
                  </a:txBody>
                  <a:tcPr/>
                </a:tc>
                <a:extLst>
                  <a:ext uri="{0D108BD9-81ED-4DB2-BD59-A6C34878D82A}">
                    <a16:rowId xmlns:a16="http://schemas.microsoft.com/office/drawing/2014/main" val="369590005"/>
                  </a:ext>
                </a:extLst>
              </a:tr>
              <a:tr h="390220">
                <a:tc>
                  <a:txBody>
                    <a:bodyPr/>
                    <a:lstStyle/>
                    <a:p>
                      <a:pPr algn="ctr"/>
                      <a:r>
                        <a:rPr lang="en-US" b="1" dirty="0"/>
                        <a:t>4</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2384725758"/>
                  </a:ext>
                </a:extLst>
              </a:tr>
              <a:tr h="390220">
                <a:tc>
                  <a:txBody>
                    <a:bodyPr/>
                    <a:lstStyle/>
                    <a:p>
                      <a:pPr algn="ctr"/>
                      <a:r>
                        <a:rPr lang="en-US" b="1" dirty="0"/>
                        <a:t>5</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b="1" dirty="0">
                          <a:solidFill>
                            <a:srgbClr val="FF0000"/>
                          </a:solidFill>
                        </a:rPr>
                        <a:t>1</a:t>
                      </a:r>
                    </a:p>
                  </a:txBody>
                  <a:tcPr/>
                </a:tc>
                <a:extLst>
                  <a:ext uri="{0D108BD9-81ED-4DB2-BD59-A6C34878D82A}">
                    <a16:rowId xmlns:a16="http://schemas.microsoft.com/office/drawing/2014/main" val="448665084"/>
                  </a:ext>
                </a:extLst>
              </a:tr>
              <a:tr h="390220">
                <a:tc>
                  <a:txBody>
                    <a:bodyPr/>
                    <a:lstStyle/>
                    <a:p>
                      <a:pPr algn="ctr"/>
                      <a:r>
                        <a:rPr lang="en-US" b="1" dirty="0"/>
                        <a:t>6</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dirty="0"/>
                        <a:t>0</a:t>
                      </a:r>
                    </a:p>
                  </a:txBody>
                  <a:tcPr/>
                </a:tc>
                <a:tc>
                  <a:txBody>
                    <a:bodyPr/>
                    <a:lstStyle/>
                    <a:p>
                      <a:pPr algn="ctr"/>
                      <a:r>
                        <a:rPr lang="en-US" b="1" dirty="0">
                          <a:solidFill>
                            <a:srgbClr val="FF0000"/>
                          </a:solidFill>
                        </a:rPr>
                        <a:t>1</a:t>
                      </a:r>
                    </a:p>
                  </a:txBody>
                  <a:tcPr/>
                </a:tc>
                <a:tc>
                  <a:txBody>
                    <a:bodyPr/>
                    <a:lstStyle/>
                    <a:p>
                      <a:pPr algn="ctr"/>
                      <a:r>
                        <a:rPr lang="en-US" b="1" dirty="0">
                          <a:solidFill>
                            <a:srgbClr val="FF0000"/>
                          </a:solidFill>
                        </a:rPr>
                        <a:t>1</a:t>
                      </a:r>
                    </a:p>
                  </a:txBody>
                  <a:tcPr/>
                </a:tc>
                <a:tc>
                  <a:txBody>
                    <a:bodyPr/>
                    <a:lstStyle/>
                    <a:p>
                      <a:pPr algn="ctr"/>
                      <a:r>
                        <a:rPr lang="en-US" dirty="0"/>
                        <a:t>0</a:t>
                      </a:r>
                    </a:p>
                  </a:txBody>
                  <a:tcPr/>
                </a:tc>
                <a:extLst>
                  <a:ext uri="{0D108BD9-81ED-4DB2-BD59-A6C34878D82A}">
                    <a16:rowId xmlns:a16="http://schemas.microsoft.com/office/drawing/2014/main" val="4224093391"/>
                  </a:ext>
                </a:extLst>
              </a:tr>
            </a:tbl>
          </a:graphicData>
        </a:graphic>
      </p:graphicFrame>
      <p:sp>
        <p:nvSpPr>
          <p:cNvPr id="74" name="CuadroTexto 73">
            <a:extLst>
              <a:ext uri="{FF2B5EF4-FFF2-40B4-BE49-F238E27FC236}">
                <a16:creationId xmlns:a16="http://schemas.microsoft.com/office/drawing/2014/main" id="{E3AD9897-02F2-184E-D022-A8479DDE0839}"/>
              </a:ext>
            </a:extLst>
          </p:cNvPr>
          <p:cNvSpPr txBox="1"/>
          <p:nvPr/>
        </p:nvSpPr>
        <p:spPr>
          <a:xfrm>
            <a:off x="5226716" y="6805051"/>
            <a:ext cx="4163936" cy="1015663"/>
          </a:xfrm>
          <a:prstGeom prst="rect">
            <a:avLst/>
          </a:prstGeom>
          <a:noFill/>
        </p:spPr>
        <p:txBody>
          <a:bodyPr wrap="square" rtlCol="0">
            <a:spAutoFit/>
          </a:bodyPr>
          <a:lstStyle/>
          <a:p>
            <a:pPr algn="ctr"/>
            <a:r>
              <a:rPr lang="en-US" sz="2000" b="1" dirty="0">
                <a:solidFill>
                  <a:srgbClr val="FF0000"/>
                </a:solidFill>
              </a:rPr>
              <a:t>Si </a:t>
            </a:r>
            <a:r>
              <a:rPr lang="en-US" sz="2000" b="1" dirty="0" err="1">
                <a:solidFill>
                  <a:srgbClr val="FF0000"/>
                </a:solidFill>
              </a:rPr>
              <a:t>están</a:t>
            </a:r>
            <a:r>
              <a:rPr lang="en-US" sz="2000" b="1" dirty="0">
                <a:solidFill>
                  <a:srgbClr val="FF0000"/>
                </a:solidFill>
              </a:rPr>
              <a:t> </a:t>
            </a:r>
            <a:r>
              <a:rPr lang="en-US" sz="2000" b="1" dirty="0" err="1">
                <a:solidFill>
                  <a:srgbClr val="FF0000"/>
                </a:solidFill>
              </a:rPr>
              <a:t>relacionado</a:t>
            </a:r>
            <a:r>
              <a:rPr lang="en-US" sz="2000" b="1" dirty="0">
                <a:solidFill>
                  <a:srgbClr val="FF0000"/>
                </a:solidFill>
              </a:rPr>
              <a:t> los </a:t>
            </a:r>
            <a:r>
              <a:rPr lang="en-US" sz="2000" b="1" dirty="0" err="1">
                <a:solidFill>
                  <a:srgbClr val="FF0000"/>
                </a:solidFill>
              </a:rPr>
              <a:t>nodos</a:t>
            </a:r>
            <a:r>
              <a:rPr lang="en-US" sz="2000" b="1" dirty="0">
                <a:solidFill>
                  <a:srgbClr val="FF0000"/>
                </a:solidFill>
              </a:rPr>
              <a:t> se </a:t>
            </a:r>
            <a:r>
              <a:rPr lang="en-US" sz="2000" b="1" dirty="0" err="1">
                <a:solidFill>
                  <a:srgbClr val="FF0000"/>
                </a:solidFill>
              </a:rPr>
              <a:t>registra</a:t>
            </a:r>
            <a:r>
              <a:rPr lang="en-US" sz="2000" b="1" dirty="0">
                <a:solidFill>
                  <a:srgbClr val="FF0000"/>
                </a:solidFill>
              </a:rPr>
              <a:t> con el valor 1, de lo </a:t>
            </a:r>
            <a:r>
              <a:rPr lang="en-US" sz="2000" b="1" dirty="0" err="1">
                <a:solidFill>
                  <a:srgbClr val="FF0000"/>
                </a:solidFill>
              </a:rPr>
              <a:t>contrario</a:t>
            </a:r>
            <a:r>
              <a:rPr lang="en-US" sz="2000" b="1" dirty="0">
                <a:solidFill>
                  <a:srgbClr val="FF0000"/>
                </a:solidFill>
              </a:rPr>
              <a:t> </a:t>
            </a:r>
            <a:r>
              <a:rPr lang="en-US" sz="2000" b="1" dirty="0" err="1">
                <a:solidFill>
                  <a:srgbClr val="FF0000"/>
                </a:solidFill>
              </a:rPr>
              <a:t>sería</a:t>
            </a:r>
            <a:r>
              <a:rPr lang="en-US" sz="2000" b="1" dirty="0">
                <a:solidFill>
                  <a:srgbClr val="FF0000"/>
                </a:solidFill>
              </a:rPr>
              <a:t> 0</a:t>
            </a:r>
          </a:p>
        </p:txBody>
      </p:sp>
    </p:spTree>
    <p:extLst>
      <p:ext uri="{BB962C8B-B14F-4D97-AF65-F5344CB8AC3E}">
        <p14:creationId xmlns:p14="http://schemas.microsoft.com/office/powerpoint/2010/main" val="37252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Matriz</a:t>
            </a:r>
            <a:r>
              <a:rPr lang="en-US" spc="-5" dirty="0"/>
              <a:t> de </a:t>
            </a:r>
            <a:r>
              <a:rPr lang="en-US" spc="-5" dirty="0" err="1"/>
              <a:t>Adyacencia</a:t>
            </a:r>
            <a:endParaRPr dirty="0"/>
          </a:p>
        </p:txBody>
      </p:sp>
      <p:sp>
        <p:nvSpPr>
          <p:cNvPr id="3" name="object 3"/>
          <p:cNvSpPr txBox="1"/>
          <p:nvPr/>
        </p:nvSpPr>
        <p:spPr>
          <a:xfrm>
            <a:off x="685800" y="1693612"/>
            <a:ext cx="9372600" cy="3079689"/>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Una de las ventajas que nos ofrece esta representación es la facilidad al momento de codificar. </a:t>
            </a:r>
          </a:p>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Una de las desventajas es que el momento de recorrer el grafo debemos revisar toda la matriz, haciendo que el recorrido sea de orden O(n2).</a:t>
            </a:r>
          </a:p>
        </p:txBody>
      </p:sp>
    </p:spTree>
    <p:extLst>
      <p:ext uri="{BB962C8B-B14F-4D97-AF65-F5344CB8AC3E}">
        <p14:creationId xmlns:p14="http://schemas.microsoft.com/office/powerpoint/2010/main" val="334897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a:t>Lista de </a:t>
            </a:r>
            <a:r>
              <a:rPr lang="en-US" spc="-5" dirty="0" err="1"/>
              <a:t>Adyacencia</a:t>
            </a:r>
            <a:endParaRPr dirty="0"/>
          </a:p>
        </p:txBody>
      </p:sp>
      <p:sp>
        <p:nvSpPr>
          <p:cNvPr id="3" name="object 3"/>
          <p:cNvSpPr txBox="1"/>
          <p:nvPr/>
        </p:nvSpPr>
        <p:spPr>
          <a:xfrm>
            <a:off x="685800" y="1693612"/>
            <a:ext cx="9372600" cy="1735732"/>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Es muy útil y óptimo ya que al recorrer el grafo solo revisamos los arcos existentes, la implementación de una lista de adyacencia se puede hacer de varias formas.</a:t>
            </a:r>
          </a:p>
        </p:txBody>
      </p:sp>
      <p:sp>
        <p:nvSpPr>
          <p:cNvPr id="20" name="Elipse 19">
            <a:extLst>
              <a:ext uri="{FF2B5EF4-FFF2-40B4-BE49-F238E27FC236}">
                <a16:creationId xmlns:a16="http://schemas.microsoft.com/office/drawing/2014/main" id="{86D21895-39B0-B31B-F2FA-2B6B0B6EA366}"/>
              </a:ext>
            </a:extLst>
          </p:cNvPr>
          <p:cNvSpPr/>
          <p:nvPr/>
        </p:nvSpPr>
        <p:spPr>
          <a:xfrm>
            <a:off x="572287" y="3871661"/>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21" name="Elipse 20">
            <a:extLst>
              <a:ext uri="{FF2B5EF4-FFF2-40B4-BE49-F238E27FC236}">
                <a16:creationId xmlns:a16="http://schemas.microsoft.com/office/drawing/2014/main" id="{0A96AF3E-6C36-BA78-FCA4-464C969BFA76}"/>
              </a:ext>
            </a:extLst>
          </p:cNvPr>
          <p:cNvSpPr/>
          <p:nvPr/>
        </p:nvSpPr>
        <p:spPr>
          <a:xfrm>
            <a:off x="572287" y="5314605"/>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2" name="Elipse 21">
            <a:extLst>
              <a:ext uri="{FF2B5EF4-FFF2-40B4-BE49-F238E27FC236}">
                <a16:creationId xmlns:a16="http://schemas.microsoft.com/office/drawing/2014/main" id="{012561E7-4A00-9807-956E-956148F2876B}"/>
              </a:ext>
            </a:extLst>
          </p:cNvPr>
          <p:cNvSpPr/>
          <p:nvPr/>
        </p:nvSpPr>
        <p:spPr>
          <a:xfrm>
            <a:off x="590548" y="6694228"/>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23" name="Elipse 22">
            <a:extLst>
              <a:ext uri="{FF2B5EF4-FFF2-40B4-BE49-F238E27FC236}">
                <a16:creationId xmlns:a16="http://schemas.microsoft.com/office/drawing/2014/main" id="{8C73F4BF-6D1E-92F9-C986-121B5CB66020}"/>
              </a:ext>
            </a:extLst>
          </p:cNvPr>
          <p:cNvSpPr/>
          <p:nvPr/>
        </p:nvSpPr>
        <p:spPr>
          <a:xfrm>
            <a:off x="3429000" y="5306440"/>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6</a:t>
            </a:r>
          </a:p>
        </p:txBody>
      </p:sp>
      <p:sp>
        <p:nvSpPr>
          <p:cNvPr id="24" name="Elipse 23">
            <a:extLst>
              <a:ext uri="{FF2B5EF4-FFF2-40B4-BE49-F238E27FC236}">
                <a16:creationId xmlns:a16="http://schemas.microsoft.com/office/drawing/2014/main" id="{750B6BEE-25F0-1AC1-0C58-3847B283D121}"/>
              </a:ext>
            </a:extLst>
          </p:cNvPr>
          <p:cNvSpPr/>
          <p:nvPr/>
        </p:nvSpPr>
        <p:spPr>
          <a:xfrm>
            <a:off x="2279982" y="6694229"/>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5</a:t>
            </a:r>
          </a:p>
        </p:txBody>
      </p:sp>
      <p:sp>
        <p:nvSpPr>
          <p:cNvPr id="25" name="Elipse 24">
            <a:extLst>
              <a:ext uri="{FF2B5EF4-FFF2-40B4-BE49-F238E27FC236}">
                <a16:creationId xmlns:a16="http://schemas.microsoft.com/office/drawing/2014/main" id="{91898888-EF2E-3F84-C28D-C75447898D4D}"/>
              </a:ext>
            </a:extLst>
          </p:cNvPr>
          <p:cNvSpPr/>
          <p:nvPr/>
        </p:nvSpPr>
        <p:spPr>
          <a:xfrm>
            <a:off x="2257926" y="3871660"/>
            <a:ext cx="838200" cy="6971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cxnSp>
        <p:nvCxnSpPr>
          <p:cNvPr id="26" name="Conector recto 25">
            <a:extLst>
              <a:ext uri="{FF2B5EF4-FFF2-40B4-BE49-F238E27FC236}">
                <a16:creationId xmlns:a16="http://schemas.microsoft.com/office/drawing/2014/main" id="{C7384EBE-5107-3F4E-D00C-0F0F09A0243E}"/>
              </a:ext>
            </a:extLst>
          </p:cNvPr>
          <p:cNvCxnSpPr>
            <a:cxnSpLocks/>
            <a:stCxn id="20" idx="4"/>
            <a:endCxn id="21" idx="0"/>
          </p:cNvCxnSpPr>
          <p:nvPr/>
        </p:nvCxnSpPr>
        <p:spPr>
          <a:xfrm>
            <a:off x="991387" y="4568832"/>
            <a:ext cx="0" cy="745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3F26808A-9D1E-675C-B69C-88DC84EEF09A}"/>
              </a:ext>
            </a:extLst>
          </p:cNvPr>
          <p:cNvCxnSpPr>
            <a:cxnSpLocks/>
            <a:stCxn id="20" idx="6"/>
            <a:endCxn id="25" idx="2"/>
          </p:cNvCxnSpPr>
          <p:nvPr/>
        </p:nvCxnSpPr>
        <p:spPr>
          <a:xfrm flipV="1">
            <a:off x="1410487" y="4220246"/>
            <a:ext cx="84743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77C37CA4-0671-B5D6-CC10-3A6459BDFE82}"/>
              </a:ext>
            </a:extLst>
          </p:cNvPr>
          <p:cNvCxnSpPr>
            <a:cxnSpLocks/>
            <a:stCxn id="21" idx="4"/>
            <a:endCxn id="22" idx="0"/>
          </p:cNvCxnSpPr>
          <p:nvPr/>
        </p:nvCxnSpPr>
        <p:spPr>
          <a:xfrm>
            <a:off x="991387" y="6011776"/>
            <a:ext cx="18261" cy="682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A5092979-4719-BDF6-9D0D-7E0207AA1180}"/>
              </a:ext>
            </a:extLst>
          </p:cNvPr>
          <p:cNvCxnSpPr>
            <a:cxnSpLocks/>
            <a:stCxn id="21" idx="6"/>
            <a:endCxn id="23" idx="2"/>
          </p:cNvCxnSpPr>
          <p:nvPr/>
        </p:nvCxnSpPr>
        <p:spPr>
          <a:xfrm flipV="1">
            <a:off x="1410487" y="5655026"/>
            <a:ext cx="2018513" cy="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239D2B1B-B91E-8B4B-0477-7E9EB07005FF}"/>
              </a:ext>
            </a:extLst>
          </p:cNvPr>
          <p:cNvCxnSpPr>
            <a:cxnSpLocks/>
            <a:stCxn id="22" idx="6"/>
            <a:endCxn id="24" idx="2"/>
          </p:cNvCxnSpPr>
          <p:nvPr/>
        </p:nvCxnSpPr>
        <p:spPr>
          <a:xfrm>
            <a:off x="1428748" y="7042814"/>
            <a:ext cx="85123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6CE83CD4-7191-EB62-A6F7-F3E37D2D814B}"/>
              </a:ext>
            </a:extLst>
          </p:cNvPr>
          <p:cNvCxnSpPr>
            <a:cxnSpLocks/>
            <a:stCxn id="21" idx="7"/>
            <a:endCxn id="25" idx="3"/>
          </p:cNvCxnSpPr>
          <p:nvPr/>
        </p:nvCxnSpPr>
        <p:spPr>
          <a:xfrm flipV="1">
            <a:off x="1287735" y="4466733"/>
            <a:ext cx="1092943" cy="949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cto 31">
            <a:extLst>
              <a:ext uri="{FF2B5EF4-FFF2-40B4-BE49-F238E27FC236}">
                <a16:creationId xmlns:a16="http://schemas.microsoft.com/office/drawing/2014/main" id="{01F3BE03-191F-CDC0-5975-B4656A67EB75}"/>
              </a:ext>
            </a:extLst>
          </p:cNvPr>
          <p:cNvCxnSpPr>
            <a:cxnSpLocks/>
            <a:stCxn id="23" idx="0"/>
            <a:endCxn id="25" idx="6"/>
          </p:cNvCxnSpPr>
          <p:nvPr/>
        </p:nvCxnSpPr>
        <p:spPr>
          <a:xfrm flipH="1" flipV="1">
            <a:off x="3096126" y="4220246"/>
            <a:ext cx="751974" cy="1086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E954B8F6-948B-8344-E486-CCA40457D8D6}"/>
              </a:ext>
            </a:extLst>
          </p:cNvPr>
          <p:cNvCxnSpPr>
            <a:cxnSpLocks/>
            <a:stCxn id="24" idx="6"/>
            <a:endCxn id="23" idx="4"/>
          </p:cNvCxnSpPr>
          <p:nvPr/>
        </p:nvCxnSpPr>
        <p:spPr>
          <a:xfrm flipV="1">
            <a:off x="3118182" y="6003611"/>
            <a:ext cx="729918" cy="103920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 name="Tabla 15">
            <a:extLst>
              <a:ext uri="{FF2B5EF4-FFF2-40B4-BE49-F238E27FC236}">
                <a16:creationId xmlns:a16="http://schemas.microsoft.com/office/drawing/2014/main" id="{5A68C3F1-53F4-A661-1B36-E6E07A21E0DC}"/>
              </a:ext>
            </a:extLst>
          </p:cNvPr>
          <p:cNvGraphicFramePr>
            <a:graphicFrameLocks noGrp="1"/>
          </p:cNvGraphicFramePr>
          <p:nvPr>
            <p:extLst>
              <p:ext uri="{D42A27DB-BD31-4B8C-83A1-F6EECF244321}">
                <p14:modId xmlns:p14="http://schemas.microsoft.com/office/powerpoint/2010/main" val="1821089338"/>
              </p:ext>
            </p:extLst>
          </p:nvPr>
        </p:nvGraphicFramePr>
        <p:xfrm>
          <a:off x="4660232" y="3276600"/>
          <a:ext cx="826168" cy="3027702"/>
        </p:xfrm>
        <a:graphic>
          <a:graphicData uri="http://schemas.openxmlformats.org/drawingml/2006/table">
            <a:tbl>
              <a:tblPr firstRow="1" bandRow="1">
                <a:tableStyleId>{5940675A-B579-460E-94D1-54222C63F5DA}</a:tableStyleId>
              </a:tblPr>
              <a:tblGrid>
                <a:gridCol w="597568">
                  <a:extLst>
                    <a:ext uri="{9D8B030D-6E8A-4147-A177-3AD203B41FA5}">
                      <a16:colId xmlns:a16="http://schemas.microsoft.com/office/drawing/2014/main" val="573738723"/>
                    </a:ext>
                  </a:extLst>
                </a:gridCol>
                <a:gridCol w="228600">
                  <a:extLst>
                    <a:ext uri="{9D8B030D-6E8A-4147-A177-3AD203B41FA5}">
                      <a16:colId xmlns:a16="http://schemas.microsoft.com/office/drawing/2014/main" val="3636865400"/>
                    </a:ext>
                  </a:extLst>
                </a:gridCol>
              </a:tblGrid>
              <a:tr h="504617">
                <a:tc>
                  <a:txBody>
                    <a:bodyPr/>
                    <a:lstStyle/>
                    <a:p>
                      <a:pPr algn="ctr"/>
                      <a:r>
                        <a:rPr lang="en-US" dirty="0"/>
                        <a:t>1</a:t>
                      </a:r>
                    </a:p>
                  </a:txBody>
                  <a:tcPr/>
                </a:tc>
                <a:tc>
                  <a:txBody>
                    <a:bodyPr/>
                    <a:lstStyle/>
                    <a:p>
                      <a:endParaRPr lang="en-US"/>
                    </a:p>
                  </a:txBody>
                  <a:tcPr/>
                </a:tc>
                <a:extLst>
                  <a:ext uri="{0D108BD9-81ED-4DB2-BD59-A6C34878D82A}">
                    <a16:rowId xmlns:a16="http://schemas.microsoft.com/office/drawing/2014/main" val="3719160497"/>
                  </a:ext>
                </a:extLst>
              </a:tr>
              <a:tr h="504617">
                <a:tc>
                  <a:txBody>
                    <a:bodyPr/>
                    <a:lstStyle/>
                    <a:p>
                      <a:pPr algn="ctr"/>
                      <a:r>
                        <a:rPr lang="en-US" dirty="0"/>
                        <a:t>2</a:t>
                      </a:r>
                    </a:p>
                  </a:txBody>
                  <a:tcPr/>
                </a:tc>
                <a:tc>
                  <a:txBody>
                    <a:bodyPr/>
                    <a:lstStyle/>
                    <a:p>
                      <a:endParaRPr lang="en-US"/>
                    </a:p>
                  </a:txBody>
                  <a:tcPr/>
                </a:tc>
                <a:extLst>
                  <a:ext uri="{0D108BD9-81ED-4DB2-BD59-A6C34878D82A}">
                    <a16:rowId xmlns:a16="http://schemas.microsoft.com/office/drawing/2014/main" val="292255362"/>
                  </a:ext>
                </a:extLst>
              </a:tr>
              <a:tr h="504617">
                <a:tc>
                  <a:txBody>
                    <a:bodyPr/>
                    <a:lstStyle/>
                    <a:p>
                      <a:pPr algn="ctr"/>
                      <a:r>
                        <a:rPr lang="en-US" dirty="0"/>
                        <a:t>3</a:t>
                      </a:r>
                    </a:p>
                  </a:txBody>
                  <a:tcPr/>
                </a:tc>
                <a:tc>
                  <a:txBody>
                    <a:bodyPr/>
                    <a:lstStyle/>
                    <a:p>
                      <a:endParaRPr lang="en-US"/>
                    </a:p>
                  </a:txBody>
                  <a:tcPr/>
                </a:tc>
                <a:extLst>
                  <a:ext uri="{0D108BD9-81ED-4DB2-BD59-A6C34878D82A}">
                    <a16:rowId xmlns:a16="http://schemas.microsoft.com/office/drawing/2014/main" val="896894082"/>
                  </a:ext>
                </a:extLst>
              </a:tr>
              <a:tr h="504617">
                <a:tc>
                  <a:txBody>
                    <a:bodyPr/>
                    <a:lstStyle/>
                    <a:p>
                      <a:pPr algn="ctr"/>
                      <a:r>
                        <a:rPr lang="en-US" dirty="0"/>
                        <a:t>4</a:t>
                      </a:r>
                    </a:p>
                  </a:txBody>
                  <a:tcPr/>
                </a:tc>
                <a:tc>
                  <a:txBody>
                    <a:bodyPr/>
                    <a:lstStyle/>
                    <a:p>
                      <a:endParaRPr lang="en-US"/>
                    </a:p>
                  </a:txBody>
                  <a:tcPr/>
                </a:tc>
                <a:extLst>
                  <a:ext uri="{0D108BD9-81ED-4DB2-BD59-A6C34878D82A}">
                    <a16:rowId xmlns:a16="http://schemas.microsoft.com/office/drawing/2014/main" val="2240710688"/>
                  </a:ext>
                </a:extLst>
              </a:tr>
              <a:tr h="504617">
                <a:tc>
                  <a:txBody>
                    <a:bodyPr/>
                    <a:lstStyle/>
                    <a:p>
                      <a:pPr algn="ctr"/>
                      <a:r>
                        <a:rPr lang="en-US" dirty="0"/>
                        <a:t>5</a:t>
                      </a:r>
                    </a:p>
                  </a:txBody>
                  <a:tcPr/>
                </a:tc>
                <a:tc>
                  <a:txBody>
                    <a:bodyPr/>
                    <a:lstStyle/>
                    <a:p>
                      <a:endParaRPr lang="en-US"/>
                    </a:p>
                  </a:txBody>
                  <a:tcPr/>
                </a:tc>
                <a:extLst>
                  <a:ext uri="{0D108BD9-81ED-4DB2-BD59-A6C34878D82A}">
                    <a16:rowId xmlns:a16="http://schemas.microsoft.com/office/drawing/2014/main" val="1953731069"/>
                  </a:ext>
                </a:extLst>
              </a:tr>
              <a:tr h="504617">
                <a:tc>
                  <a:txBody>
                    <a:bodyPr/>
                    <a:lstStyle/>
                    <a:p>
                      <a:pPr algn="ctr"/>
                      <a:r>
                        <a:rPr lang="en-US" dirty="0"/>
                        <a:t>6</a:t>
                      </a:r>
                    </a:p>
                  </a:txBody>
                  <a:tcPr/>
                </a:tc>
                <a:tc>
                  <a:txBody>
                    <a:bodyPr/>
                    <a:lstStyle/>
                    <a:p>
                      <a:endParaRPr lang="en-US" dirty="0"/>
                    </a:p>
                  </a:txBody>
                  <a:tcPr/>
                </a:tc>
                <a:extLst>
                  <a:ext uri="{0D108BD9-81ED-4DB2-BD59-A6C34878D82A}">
                    <a16:rowId xmlns:a16="http://schemas.microsoft.com/office/drawing/2014/main" val="1641154058"/>
                  </a:ext>
                </a:extLst>
              </a:tr>
            </a:tbl>
          </a:graphicData>
        </a:graphic>
      </p:graphicFrame>
      <p:graphicFrame>
        <p:nvGraphicFramePr>
          <p:cNvPr id="17" name="Tabla 17">
            <a:extLst>
              <a:ext uri="{FF2B5EF4-FFF2-40B4-BE49-F238E27FC236}">
                <a16:creationId xmlns:a16="http://schemas.microsoft.com/office/drawing/2014/main" id="{9558EBAC-0436-D4B6-4018-E594D509A1BA}"/>
              </a:ext>
            </a:extLst>
          </p:cNvPr>
          <p:cNvGraphicFramePr>
            <a:graphicFrameLocks noGrp="1"/>
          </p:cNvGraphicFramePr>
          <p:nvPr>
            <p:extLst>
              <p:ext uri="{D42A27DB-BD31-4B8C-83A1-F6EECF244321}">
                <p14:modId xmlns:p14="http://schemas.microsoft.com/office/powerpoint/2010/main" val="719472814"/>
              </p:ext>
            </p:extLst>
          </p:nvPr>
        </p:nvGraphicFramePr>
        <p:xfrm>
          <a:off x="5925122" y="3326426"/>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2</a:t>
                      </a:r>
                    </a:p>
                  </a:txBody>
                  <a:tcPr/>
                </a:tc>
                <a:extLst>
                  <a:ext uri="{0D108BD9-81ED-4DB2-BD59-A6C34878D82A}">
                    <a16:rowId xmlns:a16="http://schemas.microsoft.com/office/drawing/2014/main" val="1457552050"/>
                  </a:ext>
                </a:extLst>
              </a:tr>
            </a:tbl>
          </a:graphicData>
        </a:graphic>
      </p:graphicFrame>
      <p:graphicFrame>
        <p:nvGraphicFramePr>
          <p:cNvPr id="37" name="Tabla 17">
            <a:extLst>
              <a:ext uri="{FF2B5EF4-FFF2-40B4-BE49-F238E27FC236}">
                <a16:creationId xmlns:a16="http://schemas.microsoft.com/office/drawing/2014/main" id="{D142ED1D-EAFD-7FAC-AD9C-7B1ECFC5C811}"/>
              </a:ext>
            </a:extLst>
          </p:cNvPr>
          <p:cNvGraphicFramePr>
            <a:graphicFrameLocks noGrp="1"/>
          </p:cNvGraphicFramePr>
          <p:nvPr>
            <p:extLst>
              <p:ext uri="{D42A27DB-BD31-4B8C-83A1-F6EECF244321}">
                <p14:modId xmlns:p14="http://schemas.microsoft.com/office/powerpoint/2010/main" val="2744545465"/>
              </p:ext>
            </p:extLst>
          </p:nvPr>
        </p:nvGraphicFramePr>
        <p:xfrm>
          <a:off x="7010400" y="3329595"/>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4</a:t>
                      </a:r>
                    </a:p>
                  </a:txBody>
                  <a:tcPr/>
                </a:tc>
                <a:extLst>
                  <a:ext uri="{0D108BD9-81ED-4DB2-BD59-A6C34878D82A}">
                    <a16:rowId xmlns:a16="http://schemas.microsoft.com/office/drawing/2014/main" val="1457552050"/>
                  </a:ext>
                </a:extLst>
              </a:tr>
            </a:tbl>
          </a:graphicData>
        </a:graphic>
      </p:graphicFrame>
      <p:graphicFrame>
        <p:nvGraphicFramePr>
          <p:cNvPr id="38" name="Tabla 17">
            <a:extLst>
              <a:ext uri="{FF2B5EF4-FFF2-40B4-BE49-F238E27FC236}">
                <a16:creationId xmlns:a16="http://schemas.microsoft.com/office/drawing/2014/main" id="{6A8A0126-CBC5-5FDA-9608-98E70779F82E}"/>
              </a:ext>
            </a:extLst>
          </p:cNvPr>
          <p:cNvGraphicFramePr>
            <a:graphicFrameLocks noGrp="1"/>
          </p:cNvGraphicFramePr>
          <p:nvPr>
            <p:extLst>
              <p:ext uri="{D42A27DB-BD31-4B8C-83A1-F6EECF244321}">
                <p14:modId xmlns:p14="http://schemas.microsoft.com/office/powerpoint/2010/main" val="1816166680"/>
              </p:ext>
            </p:extLst>
          </p:nvPr>
        </p:nvGraphicFramePr>
        <p:xfrm>
          <a:off x="5943600" y="3862995"/>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1</a:t>
                      </a:r>
                    </a:p>
                  </a:txBody>
                  <a:tcPr/>
                </a:tc>
                <a:extLst>
                  <a:ext uri="{0D108BD9-81ED-4DB2-BD59-A6C34878D82A}">
                    <a16:rowId xmlns:a16="http://schemas.microsoft.com/office/drawing/2014/main" val="1457552050"/>
                  </a:ext>
                </a:extLst>
              </a:tr>
            </a:tbl>
          </a:graphicData>
        </a:graphic>
      </p:graphicFrame>
      <p:graphicFrame>
        <p:nvGraphicFramePr>
          <p:cNvPr id="39" name="Tabla 17">
            <a:extLst>
              <a:ext uri="{FF2B5EF4-FFF2-40B4-BE49-F238E27FC236}">
                <a16:creationId xmlns:a16="http://schemas.microsoft.com/office/drawing/2014/main" id="{3697FAEA-963F-7927-DABB-0D078EB9E44D}"/>
              </a:ext>
            </a:extLst>
          </p:cNvPr>
          <p:cNvGraphicFramePr>
            <a:graphicFrameLocks noGrp="1"/>
          </p:cNvGraphicFramePr>
          <p:nvPr>
            <p:extLst>
              <p:ext uri="{D42A27DB-BD31-4B8C-83A1-F6EECF244321}">
                <p14:modId xmlns:p14="http://schemas.microsoft.com/office/powerpoint/2010/main" val="958835185"/>
              </p:ext>
            </p:extLst>
          </p:nvPr>
        </p:nvGraphicFramePr>
        <p:xfrm>
          <a:off x="7010400" y="3862995"/>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3</a:t>
                      </a:r>
                    </a:p>
                  </a:txBody>
                  <a:tcPr/>
                </a:tc>
                <a:extLst>
                  <a:ext uri="{0D108BD9-81ED-4DB2-BD59-A6C34878D82A}">
                    <a16:rowId xmlns:a16="http://schemas.microsoft.com/office/drawing/2014/main" val="1457552050"/>
                  </a:ext>
                </a:extLst>
              </a:tr>
            </a:tbl>
          </a:graphicData>
        </a:graphic>
      </p:graphicFrame>
      <p:graphicFrame>
        <p:nvGraphicFramePr>
          <p:cNvPr id="40" name="Tabla 17">
            <a:extLst>
              <a:ext uri="{FF2B5EF4-FFF2-40B4-BE49-F238E27FC236}">
                <a16:creationId xmlns:a16="http://schemas.microsoft.com/office/drawing/2014/main" id="{6E2A9C17-DA8A-6A8B-EF54-829AEAD517A7}"/>
              </a:ext>
            </a:extLst>
          </p:cNvPr>
          <p:cNvGraphicFramePr>
            <a:graphicFrameLocks noGrp="1"/>
          </p:cNvGraphicFramePr>
          <p:nvPr>
            <p:extLst>
              <p:ext uri="{D42A27DB-BD31-4B8C-83A1-F6EECF244321}">
                <p14:modId xmlns:p14="http://schemas.microsoft.com/office/powerpoint/2010/main" val="2844358909"/>
              </p:ext>
            </p:extLst>
          </p:nvPr>
        </p:nvGraphicFramePr>
        <p:xfrm>
          <a:off x="8098471" y="3862994"/>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4</a:t>
                      </a:r>
                    </a:p>
                  </a:txBody>
                  <a:tcPr/>
                </a:tc>
                <a:extLst>
                  <a:ext uri="{0D108BD9-81ED-4DB2-BD59-A6C34878D82A}">
                    <a16:rowId xmlns:a16="http://schemas.microsoft.com/office/drawing/2014/main" val="1457552050"/>
                  </a:ext>
                </a:extLst>
              </a:tr>
            </a:tbl>
          </a:graphicData>
        </a:graphic>
      </p:graphicFrame>
      <p:graphicFrame>
        <p:nvGraphicFramePr>
          <p:cNvPr id="41" name="Tabla 17">
            <a:extLst>
              <a:ext uri="{FF2B5EF4-FFF2-40B4-BE49-F238E27FC236}">
                <a16:creationId xmlns:a16="http://schemas.microsoft.com/office/drawing/2014/main" id="{4A6D76E3-9748-4FE6-899F-7A08A3D19ED6}"/>
              </a:ext>
            </a:extLst>
          </p:cNvPr>
          <p:cNvGraphicFramePr>
            <a:graphicFrameLocks noGrp="1"/>
          </p:cNvGraphicFramePr>
          <p:nvPr>
            <p:extLst>
              <p:ext uri="{D42A27DB-BD31-4B8C-83A1-F6EECF244321}">
                <p14:modId xmlns:p14="http://schemas.microsoft.com/office/powerpoint/2010/main" val="3637904235"/>
              </p:ext>
            </p:extLst>
          </p:nvPr>
        </p:nvGraphicFramePr>
        <p:xfrm>
          <a:off x="9144075" y="3862993"/>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6</a:t>
                      </a:r>
                    </a:p>
                  </a:txBody>
                  <a:tcPr/>
                </a:tc>
                <a:extLst>
                  <a:ext uri="{0D108BD9-81ED-4DB2-BD59-A6C34878D82A}">
                    <a16:rowId xmlns:a16="http://schemas.microsoft.com/office/drawing/2014/main" val="1457552050"/>
                  </a:ext>
                </a:extLst>
              </a:tr>
            </a:tbl>
          </a:graphicData>
        </a:graphic>
      </p:graphicFrame>
      <p:graphicFrame>
        <p:nvGraphicFramePr>
          <p:cNvPr id="42" name="Tabla 17">
            <a:extLst>
              <a:ext uri="{FF2B5EF4-FFF2-40B4-BE49-F238E27FC236}">
                <a16:creationId xmlns:a16="http://schemas.microsoft.com/office/drawing/2014/main" id="{DCE73493-92BE-00D5-F568-D757AED8BEE3}"/>
              </a:ext>
            </a:extLst>
          </p:cNvPr>
          <p:cNvGraphicFramePr>
            <a:graphicFrameLocks noGrp="1"/>
          </p:cNvGraphicFramePr>
          <p:nvPr>
            <p:extLst>
              <p:ext uri="{D42A27DB-BD31-4B8C-83A1-F6EECF244321}">
                <p14:modId xmlns:p14="http://schemas.microsoft.com/office/powerpoint/2010/main" val="3989513941"/>
              </p:ext>
            </p:extLst>
          </p:nvPr>
        </p:nvGraphicFramePr>
        <p:xfrm>
          <a:off x="5943600" y="4393226"/>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2</a:t>
                      </a:r>
                    </a:p>
                  </a:txBody>
                  <a:tcPr/>
                </a:tc>
                <a:extLst>
                  <a:ext uri="{0D108BD9-81ED-4DB2-BD59-A6C34878D82A}">
                    <a16:rowId xmlns:a16="http://schemas.microsoft.com/office/drawing/2014/main" val="1457552050"/>
                  </a:ext>
                </a:extLst>
              </a:tr>
            </a:tbl>
          </a:graphicData>
        </a:graphic>
      </p:graphicFrame>
      <p:graphicFrame>
        <p:nvGraphicFramePr>
          <p:cNvPr id="43" name="Tabla 17">
            <a:extLst>
              <a:ext uri="{FF2B5EF4-FFF2-40B4-BE49-F238E27FC236}">
                <a16:creationId xmlns:a16="http://schemas.microsoft.com/office/drawing/2014/main" id="{FF28461C-DCE1-2ECC-8EC4-CB2974BFBDDF}"/>
              </a:ext>
            </a:extLst>
          </p:cNvPr>
          <p:cNvGraphicFramePr>
            <a:graphicFrameLocks noGrp="1"/>
          </p:cNvGraphicFramePr>
          <p:nvPr>
            <p:extLst>
              <p:ext uri="{D42A27DB-BD31-4B8C-83A1-F6EECF244321}">
                <p14:modId xmlns:p14="http://schemas.microsoft.com/office/powerpoint/2010/main" val="3122260895"/>
              </p:ext>
            </p:extLst>
          </p:nvPr>
        </p:nvGraphicFramePr>
        <p:xfrm>
          <a:off x="7010400" y="4393226"/>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5</a:t>
                      </a:r>
                    </a:p>
                  </a:txBody>
                  <a:tcPr/>
                </a:tc>
                <a:extLst>
                  <a:ext uri="{0D108BD9-81ED-4DB2-BD59-A6C34878D82A}">
                    <a16:rowId xmlns:a16="http://schemas.microsoft.com/office/drawing/2014/main" val="1457552050"/>
                  </a:ext>
                </a:extLst>
              </a:tr>
            </a:tbl>
          </a:graphicData>
        </a:graphic>
      </p:graphicFrame>
      <p:graphicFrame>
        <p:nvGraphicFramePr>
          <p:cNvPr id="44" name="Tabla 17">
            <a:extLst>
              <a:ext uri="{FF2B5EF4-FFF2-40B4-BE49-F238E27FC236}">
                <a16:creationId xmlns:a16="http://schemas.microsoft.com/office/drawing/2014/main" id="{AF5C12C6-2C92-8CF2-A769-228EB7A3C21C}"/>
              </a:ext>
            </a:extLst>
          </p:cNvPr>
          <p:cNvGraphicFramePr>
            <a:graphicFrameLocks noGrp="1"/>
          </p:cNvGraphicFramePr>
          <p:nvPr>
            <p:extLst>
              <p:ext uri="{D42A27DB-BD31-4B8C-83A1-F6EECF244321}">
                <p14:modId xmlns:p14="http://schemas.microsoft.com/office/powerpoint/2010/main" val="1551287327"/>
              </p:ext>
            </p:extLst>
          </p:nvPr>
        </p:nvGraphicFramePr>
        <p:xfrm>
          <a:off x="5943600" y="4929795"/>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1</a:t>
                      </a:r>
                    </a:p>
                  </a:txBody>
                  <a:tcPr/>
                </a:tc>
                <a:extLst>
                  <a:ext uri="{0D108BD9-81ED-4DB2-BD59-A6C34878D82A}">
                    <a16:rowId xmlns:a16="http://schemas.microsoft.com/office/drawing/2014/main" val="1457552050"/>
                  </a:ext>
                </a:extLst>
              </a:tr>
            </a:tbl>
          </a:graphicData>
        </a:graphic>
      </p:graphicFrame>
      <p:graphicFrame>
        <p:nvGraphicFramePr>
          <p:cNvPr id="45" name="Tabla 17">
            <a:extLst>
              <a:ext uri="{FF2B5EF4-FFF2-40B4-BE49-F238E27FC236}">
                <a16:creationId xmlns:a16="http://schemas.microsoft.com/office/drawing/2014/main" id="{4DFA79D9-5A06-2E96-AEB9-C566D082DD07}"/>
              </a:ext>
            </a:extLst>
          </p:cNvPr>
          <p:cNvGraphicFramePr>
            <a:graphicFrameLocks noGrp="1"/>
          </p:cNvGraphicFramePr>
          <p:nvPr>
            <p:extLst>
              <p:ext uri="{D42A27DB-BD31-4B8C-83A1-F6EECF244321}">
                <p14:modId xmlns:p14="http://schemas.microsoft.com/office/powerpoint/2010/main" val="3068309291"/>
              </p:ext>
            </p:extLst>
          </p:nvPr>
        </p:nvGraphicFramePr>
        <p:xfrm>
          <a:off x="7052080" y="4926626"/>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2</a:t>
                      </a:r>
                    </a:p>
                  </a:txBody>
                  <a:tcPr/>
                </a:tc>
                <a:extLst>
                  <a:ext uri="{0D108BD9-81ED-4DB2-BD59-A6C34878D82A}">
                    <a16:rowId xmlns:a16="http://schemas.microsoft.com/office/drawing/2014/main" val="1457552050"/>
                  </a:ext>
                </a:extLst>
              </a:tr>
            </a:tbl>
          </a:graphicData>
        </a:graphic>
      </p:graphicFrame>
      <p:graphicFrame>
        <p:nvGraphicFramePr>
          <p:cNvPr id="46" name="Tabla 17">
            <a:extLst>
              <a:ext uri="{FF2B5EF4-FFF2-40B4-BE49-F238E27FC236}">
                <a16:creationId xmlns:a16="http://schemas.microsoft.com/office/drawing/2014/main" id="{C0107984-DF0F-C52D-DED4-5AE3AFBC01EC}"/>
              </a:ext>
            </a:extLst>
          </p:cNvPr>
          <p:cNvGraphicFramePr>
            <a:graphicFrameLocks noGrp="1"/>
          </p:cNvGraphicFramePr>
          <p:nvPr>
            <p:extLst>
              <p:ext uri="{D42A27DB-BD31-4B8C-83A1-F6EECF244321}">
                <p14:modId xmlns:p14="http://schemas.microsoft.com/office/powerpoint/2010/main" val="136834399"/>
              </p:ext>
            </p:extLst>
          </p:nvPr>
        </p:nvGraphicFramePr>
        <p:xfrm>
          <a:off x="8125326" y="4929795"/>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6</a:t>
                      </a:r>
                    </a:p>
                  </a:txBody>
                  <a:tcPr/>
                </a:tc>
                <a:extLst>
                  <a:ext uri="{0D108BD9-81ED-4DB2-BD59-A6C34878D82A}">
                    <a16:rowId xmlns:a16="http://schemas.microsoft.com/office/drawing/2014/main" val="1457552050"/>
                  </a:ext>
                </a:extLst>
              </a:tr>
            </a:tbl>
          </a:graphicData>
        </a:graphic>
      </p:graphicFrame>
      <p:graphicFrame>
        <p:nvGraphicFramePr>
          <p:cNvPr id="47" name="Tabla 17">
            <a:extLst>
              <a:ext uri="{FF2B5EF4-FFF2-40B4-BE49-F238E27FC236}">
                <a16:creationId xmlns:a16="http://schemas.microsoft.com/office/drawing/2014/main" id="{269B0AAE-AF5B-05C4-69F6-A119818063A6}"/>
              </a:ext>
            </a:extLst>
          </p:cNvPr>
          <p:cNvGraphicFramePr>
            <a:graphicFrameLocks noGrp="1"/>
          </p:cNvGraphicFramePr>
          <p:nvPr>
            <p:extLst>
              <p:ext uri="{D42A27DB-BD31-4B8C-83A1-F6EECF244321}">
                <p14:modId xmlns:p14="http://schemas.microsoft.com/office/powerpoint/2010/main" val="3449201215"/>
              </p:ext>
            </p:extLst>
          </p:nvPr>
        </p:nvGraphicFramePr>
        <p:xfrm>
          <a:off x="5943600" y="5431111"/>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3</a:t>
                      </a:r>
                    </a:p>
                  </a:txBody>
                  <a:tcPr/>
                </a:tc>
                <a:extLst>
                  <a:ext uri="{0D108BD9-81ED-4DB2-BD59-A6C34878D82A}">
                    <a16:rowId xmlns:a16="http://schemas.microsoft.com/office/drawing/2014/main" val="1457552050"/>
                  </a:ext>
                </a:extLst>
              </a:tr>
            </a:tbl>
          </a:graphicData>
        </a:graphic>
      </p:graphicFrame>
      <p:graphicFrame>
        <p:nvGraphicFramePr>
          <p:cNvPr id="49" name="Tabla 17">
            <a:extLst>
              <a:ext uri="{FF2B5EF4-FFF2-40B4-BE49-F238E27FC236}">
                <a16:creationId xmlns:a16="http://schemas.microsoft.com/office/drawing/2014/main" id="{44F83E0D-336A-0D7A-ED24-9E67A0E7A905}"/>
              </a:ext>
            </a:extLst>
          </p:cNvPr>
          <p:cNvGraphicFramePr>
            <a:graphicFrameLocks noGrp="1"/>
          </p:cNvGraphicFramePr>
          <p:nvPr>
            <p:extLst>
              <p:ext uri="{D42A27DB-BD31-4B8C-83A1-F6EECF244321}">
                <p14:modId xmlns:p14="http://schemas.microsoft.com/office/powerpoint/2010/main" val="730173870"/>
              </p:ext>
            </p:extLst>
          </p:nvPr>
        </p:nvGraphicFramePr>
        <p:xfrm>
          <a:off x="7054516" y="5431111"/>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6</a:t>
                      </a:r>
                    </a:p>
                  </a:txBody>
                  <a:tcPr/>
                </a:tc>
                <a:extLst>
                  <a:ext uri="{0D108BD9-81ED-4DB2-BD59-A6C34878D82A}">
                    <a16:rowId xmlns:a16="http://schemas.microsoft.com/office/drawing/2014/main" val="1457552050"/>
                  </a:ext>
                </a:extLst>
              </a:tr>
            </a:tbl>
          </a:graphicData>
        </a:graphic>
      </p:graphicFrame>
      <p:graphicFrame>
        <p:nvGraphicFramePr>
          <p:cNvPr id="50" name="Tabla 17">
            <a:extLst>
              <a:ext uri="{FF2B5EF4-FFF2-40B4-BE49-F238E27FC236}">
                <a16:creationId xmlns:a16="http://schemas.microsoft.com/office/drawing/2014/main" id="{D3E52DF9-5EE2-63FD-C783-1DD2C30FB152}"/>
              </a:ext>
            </a:extLst>
          </p:cNvPr>
          <p:cNvGraphicFramePr>
            <a:graphicFrameLocks noGrp="1"/>
          </p:cNvGraphicFramePr>
          <p:nvPr>
            <p:extLst>
              <p:ext uri="{D42A27DB-BD31-4B8C-83A1-F6EECF244321}">
                <p14:modId xmlns:p14="http://schemas.microsoft.com/office/powerpoint/2010/main" val="322514851"/>
              </p:ext>
            </p:extLst>
          </p:nvPr>
        </p:nvGraphicFramePr>
        <p:xfrm>
          <a:off x="5943600" y="5920395"/>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2</a:t>
                      </a:r>
                    </a:p>
                  </a:txBody>
                  <a:tcPr/>
                </a:tc>
                <a:extLst>
                  <a:ext uri="{0D108BD9-81ED-4DB2-BD59-A6C34878D82A}">
                    <a16:rowId xmlns:a16="http://schemas.microsoft.com/office/drawing/2014/main" val="1457552050"/>
                  </a:ext>
                </a:extLst>
              </a:tr>
            </a:tbl>
          </a:graphicData>
        </a:graphic>
      </p:graphicFrame>
      <p:graphicFrame>
        <p:nvGraphicFramePr>
          <p:cNvPr id="52" name="Tabla 17">
            <a:extLst>
              <a:ext uri="{FF2B5EF4-FFF2-40B4-BE49-F238E27FC236}">
                <a16:creationId xmlns:a16="http://schemas.microsoft.com/office/drawing/2014/main" id="{DB05C91B-5D79-951D-52F0-0B6B64851379}"/>
              </a:ext>
            </a:extLst>
          </p:cNvPr>
          <p:cNvGraphicFramePr>
            <a:graphicFrameLocks noGrp="1"/>
          </p:cNvGraphicFramePr>
          <p:nvPr>
            <p:extLst>
              <p:ext uri="{D42A27DB-BD31-4B8C-83A1-F6EECF244321}">
                <p14:modId xmlns:p14="http://schemas.microsoft.com/office/powerpoint/2010/main" val="1841941188"/>
              </p:ext>
            </p:extLst>
          </p:nvPr>
        </p:nvGraphicFramePr>
        <p:xfrm>
          <a:off x="7036038" y="5917226"/>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4</a:t>
                      </a:r>
                    </a:p>
                  </a:txBody>
                  <a:tcPr/>
                </a:tc>
                <a:extLst>
                  <a:ext uri="{0D108BD9-81ED-4DB2-BD59-A6C34878D82A}">
                    <a16:rowId xmlns:a16="http://schemas.microsoft.com/office/drawing/2014/main" val="1457552050"/>
                  </a:ext>
                </a:extLst>
              </a:tr>
            </a:tbl>
          </a:graphicData>
        </a:graphic>
      </p:graphicFrame>
      <p:graphicFrame>
        <p:nvGraphicFramePr>
          <p:cNvPr id="53" name="Tabla 17">
            <a:extLst>
              <a:ext uri="{FF2B5EF4-FFF2-40B4-BE49-F238E27FC236}">
                <a16:creationId xmlns:a16="http://schemas.microsoft.com/office/drawing/2014/main" id="{621B9810-0CBD-A4AD-C46E-BA4706FCFEA3}"/>
              </a:ext>
            </a:extLst>
          </p:cNvPr>
          <p:cNvGraphicFramePr>
            <a:graphicFrameLocks noGrp="1"/>
          </p:cNvGraphicFramePr>
          <p:nvPr>
            <p:extLst>
              <p:ext uri="{D42A27DB-BD31-4B8C-83A1-F6EECF244321}">
                <p14:modId xmlns:p14="http://schemas.microsoft.com/office/powerpoint/2010/main" val="3276695927"/>
              </p:ext>
            </p:extLst>
          </p:nvPr>
        </p:nvGraphicFramePr>
        <p:xfrm>
          <a:off x="8093242" y="5920395"/>
          <a:ext cx="704278" cy="377831"/>
        </p:xfrm>
        <a:graphic>
          <a:graphicData uri="http://schemas.openxmlformats.org/drawingml/2006/table">
            <a:tbl>
              <a:tblPr firstRow="1" bandRow="1">
                <a:tableStyleId>{5940675A-B579-460E-94D1-54222C63F5DA}</a:tableStyleId>
              </a:tblPr>
              <a:tblGrid>
                <a:gridCol w="704278">
                  <a:extLst>
                    <a:ext uri="{9D8B030D-6E8A-4147-A177-3AD203B41FA5}">
                      <a16:colId xmlns:a16="http://schemas.microsoft.com/office/drawing/2014/main" val="3831918439"/>
                    </a:ext>
                  </a:extLst>
                </a:gridCol>
              </a:tblGrid>
              <a:tr h="377831">
                <a:tc>
                  <a:txBody>
                    <a:bodyPr/>
                    <a:lstStyle/>
                    <a:p>
                      <a:pPr algn="ctr"/>
                      <a:r>
                        <a:rPr lang="en-US" dirty="0"/>
                        <a:t>5</a:t>
                      </a:r>
                    </a:p>
                  </a:txBody>
                  <a:tcPr/>
                </a:tc>
                <a:extLst>
                  <a:ext uri="{0D108BD9-81ED-4DB2-BD59-A6C34878D82A}">
                    <a16:rowId xmlns:a16="http://schemas.microsoft.com/office/drawing/2014/main" val="1457552050"/>
                  </a:ext>
                </a:extLst>
              </a:tr>
            </a:tbl>
          </a:graphicData>
        </a:graphic>
      </p:graphicFrame>
      <p:cxnSp>
        <p:nvCxnSpPr>
          <p:cNvPr id="19" name="Conector recto de flecha 18">
            <a:extLst>
              <a:ext uri="{FF2B5EF4-FFF2-40B4-BE49-F238E27FC236}">
                <a16:creationId xmlns:a16="http://schemas.microsoft.com/office/drawing/2014/main" id="{4838956E-6175-645A-6FEF-3A04F9F689C1}"/>
              </a:ext>
            </a:extLst>
          </p:cNvPr>
          <p:cNvCxnSpPr>
            <a:endCxn id="17" idx="1"/>
          </p:cNvCxnSpPr>
          <p:nvPr/>
        </p:nvCxnSpPr>
        <p:spPr>
          <a:xfrm>
            <a:off x="5486400" y="3515341"/>
            <a:ext cx="438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ector recto de flecha 53">
            <a:extLst>
              <a:ext uri="{FF2B5EF4-FFF2-40B4-BE49-F238E27FC236}">
                <a16:creationId xmlns:a16="http://schemas.microsoft.com/office/drawing/2014/main" id="{7E72A390-BA44-DFD4-FDC2-DA02E3E14DFC}"/>
              </a:ext>
            </a:extLst>
          </p:cNvPr>
          <p:cNvCxnSpPr/>
          <p:nvPr/>
        </p:nvCxnSpPr>
        <p:spPr>
          <a:xfrm>
            <a:off x="5486400" y="4012226"/>
            <a:ext cx="438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ector recto de flecha 54">
            <a:extLst>
              <a:ext uri="{FF2B5EF4-FFF2-40B4-BE49-F238E27FC236}">
                <a16:creationId xmlns:a16="http://schemas.microsoft.com/office/drawing/2014/main" id="{54C6D4AD-A365-0482-02CF-3DD988FF8286}"/>
              </a:ext>
            </a:extLst>
          </p:cNvPr>
          <p:cNvCxnSpPr/>
          <p:nvPr/>
        </p:nvCxnSpPr>
        <p:spPr>
          <a:xfrm>
            <a:off x="5504878" y="4577710"/>
            <a:ext cx="438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ector recto de flecha 55">
            <a:extLst>
              <a:ext uri="{FF2B5EF4-FFF2-40B4-BE49-F238E27FC236}">
                <a16:creationId xmlns:a16="http://schemas.microsoft.com/office/drawing/2014/main" id="{CE15FC3F-D2D7-92CE-FC09-689B97D18D6B}"/>
              </a:ext>
            </a:extLst>
          </p:cNvPr>
          <p:cNvCxnSpPr/>
          <p:nvPr/>
        </p:nvCxnSpPr>
        <p:spPr>
          <a:xfrm>
            <a:off x="5504878" y="5127152"/>
            <a:ext cx="438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ector recto de flecha 57">
            <a:extLst>
              <a:ext uri="{FF2B5EF4-FFF2-40B4-BE49-F238E27FC236}">
                <a16:creationId xmlns:a16="http://schemas.microsoft.com/office/drawing/2014/main" id="{26399DF8-C02C-E751-55C6-B779B6D11EE7}"/>
              </a:ext>
            </a:extLst>
          </p:cNvPr>
          <p:cNvCxnSpPr/>
          <p:nvPr/>
        </p:nvCxnSpPr>
        <p:spPr>
          <a:xfrm>
            <a:off x="5504878" y="5612426"/>
            <a:ext cx="438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ector recto de flecha 58">
            <a:extLst>
              <a:ext uri="{FF2B5EF4-FFF2-40B4-BE49-F238E27FC236}">
                <a16:creationId xmlns:a16="http://schemas.microsoft.com/office/drawing/2014/main" id="{3DD0C236-D26F-383A-95A4-E168624DE2B4}"/>
              </a:ext>
            </a:extLst>
          </p:cNvPr>
          <p:cNvCxnSpPr/>
          <p:nvPr/>
        </p:nvCxnSpPr>
        <p:spPr>
          <a:xfrm>
            <a:off x="5486400" y="6069626"/>
            <a:ext cx="4387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ector recto de flecha 59">
            <a:extLst>
              <a:ext uri="{FF2B5EF4-FFF2-40B4-BE49-F238E27FC236}">
                <a16:creationId xmlns:a16="http://schemas.microsoft.com/office/drawing/2014/main" id="{50E33E35-877C-3535-9C3B-2BCE5E3FC997}"/>
              </a:ext>
            </a:extLst>
          </p:cNvPr>
          <p:cNvCxnSpPr/>
          <p:nvPr/>
        </p:nvCxnSpPr>
        <p:spPr>
          <a:xfrm>
            <a:off x="6647878" y="3522942"/>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ector recto de flecha 60">
            <a:extLst>
              <a:ext uri="{FF2B5EF4-FFF2-40B4-BE49-F238E27FC236}">
                <a16:creationId xmlns:a16="http://schemas.microsoft.com/office/drawing/2014/main" id="{BEEA95D4-39EA-46C5-6D55-79DB38396EEC}"/>
              </a:ext>
            </a:extLst>
          </p:cNvPr>
          <p:cNvCxnSpPr/>
          <p:nvPr/>
        </p:nvCxnSpPr>
        <p:spPr>
          <a:xfrm>
            <a:off x="6644640" y="4044310"/>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ector recto de flecha 61">
            <a:extLst>
              <a:ext uri="{FF2B5EF4-FFF2-40B4-BE49-F238E27FC236}">
                <a16:creationId xmlns:a16="http://schemas.microsoft.com/office/drawing/2014/main" id="{135BF4E5-A0B8-9201-2D6F-B06497EF3757}"/>
              </a:ext>
            </a:extLst>
          </p:cNvPr>
          <p:cNvCxnSpPr/>
          <p:nvPr/>
        </p:nvCxnSpPr>
        <p:spPr>
          <a:xfrm>
            <a:off x="6629400" y="4573700"/>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Conector recto de flecha 62">
            <a:extLst>
              <a:ext uri="{FF2B5EF4-FFF2-40B4-BE49-F238E27FC236}">
                <a16:creationId xmlns:a16="http://schemas.microsoft.com/office/drawing/2014/main" id="{F83F9084-544A-E762-448E-D9C733A6C75F}"/>
              </a:ext>
            </a:extLst>
          </p:cNvPr>
          <p:cNvCxnSpPr/>
          <p:nvPr/>
        </p:nvCxnSpPr>
        <p:spPr>
          <a:xfrm>
            <a:off x="6656672" y="5111110"/>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Conector recto de flecha 63">
            <a:extLst>
              <a:ext uri="{FF2B5EF4-FFF2-40B4-BE49-F238E27FC236}">
                <a16:creationId xmlns:a16="http://schemas.microsoft.com/office/drawing/2014/main" id="{E73005AD-4F6B-7B2D-2FDD-12EB1AED2D3B}"/>
              </a:ext>
            </a:extLst>
          </p:cNvPr>
          <p:cNvCxnSpPr/>
          <p:nvPr/>
        </p:nvCxnSpPr>
        <p:spPr>
          <a:xfrm>
            <a:off x="6672714" y="5612426"/>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ector recto de flecha 64">
            <a:extLst>
              <a:ext uri="{FF2B5EF4-FFF2-40B4-BE49-F238E27FC236}">
                <a16:creationId xmlns:a16="http://schemas.microsoft.com/office/drawing/2014/main" id="{F1883F14-A0BB-16A0-6DE0-B319C427149B}"/>
              </a:ext>
            </a:extLst>
          </p:cNvPr>
          <p:cNvCxnSpPr/>
          <p:nvPr/>
        </p:nvCxnSpPr>
        <p:spPr>
          <a:xfrm>
            <a:off x="6645442" y="6081658"/>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ector recto de flecha 65">
            <a:extLst>
              <a:ext uri="{FF2B5EF4-FFF2-40B4-BE49-F238E27FC236}">
                <a16:creationId xmlns:a16="http://schemas.microsoft.com/office/drawing/2014/main" id="{5D2D2C27-6B21-5661-5424-98952E71BB9D}"/>
              </a:ext>
            </a:extLst>
          </p:cNvPr>
          <p:cNvCxnSpPr/>
          <p:nvPr/>
        </p:nvCxnSpPr>
        <p:spPr>
          <a:xfrm>
            <a:off x="7727482" y="6101710"/>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Conector recto de flecha 66">
            <a:extLst>
              <a:ext uri="{FF2B5EF4-FFF2-40B4-BE49-F238E27FC236}">
                <a16:creationId xmlns:a16="http://schemas.microsoft.com/office/drawing/2014/main" id="{F934943A-054F-395A-C852-C2472619D977}"/>
              </a:ext>
            </a:extLst>
          </p:cNvPr>
          <p:cNvCxnSpPr/>
          <p:nvPr/>
        </p:nvCxnSpPr>
        <p:spPr>
          <a:xfrm>
            <a:off x="7755556" y="5099078"/>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ector recto de flecha 68">
            <a:extLst>
              <a:ext uri="{FF2B5EF4-FFF2-40B4-BE49-F238E27FC236}">
                <a16:creationId xmlns:a16="http://schemas.microsoft.com/office/drawing/2014/main" id="{CC86E381-F966-83DD-1B1D-9E63ACBC5B6A}"/>
              </a:ext>
            </a:extLst>
          </p:cNvPr>
          <p:cNvCxnSpPr/>
          <p:nvPr/>
        </p:nvCxnSpPr>
        <p:spPr>
          <a:xfrm>
            <a:off x="7711440" y="4044310"/>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Conector recto de flecha 69">
            <a:extLst>
              <a:ext uri="{FF2B5EF4-FFF2-40B4-BE49-F238E27FC236}">
                <a16:creationId xmlns:a16="http://schemas.microsoft.com/office/drawing/2014/main" id="{85FAE2BA-A53F-9D41-1057-BFCDCE4A4881}"/>
              </a:ext>
            </a:extLst>
          </p:cNvPr>
          <p:cNvCxnSpPr/>
          <p:nvPr/>
        </p:nvCxnSpPr>
        <p:spPr>
          <a:xfrm>
            <a:off x="8795084" y="4056342"/>
            <a:ext cx="365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CuadroTexto 70">
            <a:extLst>
              <a:ext uri="{FF2B5EF4-FFF2-40B4-BE49-F238E27FC236}">
                <a16:creationId xmlns:a16="http://schemas.microsoft.com/office/drawing/2014/main" id="{330195DB-2013-1622-1374-CEDD39DD12C5}"/>
              </a:ext>
            </a:extLst>
          </p:cNvPr>
          <p:cNvSpPr txBox="1"/>
          <p:nvPr/>
        </p:nvSpPr>
        <p:spPr>
          <a:xfrm>
            <a:off x="3899019" y="6578509"/>
            <a:ext cx="5949334" cy="1015663"/>
          </a:xfrm>
          <a:prstGeom prst="rect">
            <a:avLst/>
          </a:prstGeom>
          <a:noFill/>
        </p:spPr>
        <p:txBody>
          <a:bodyPr wrap="square">
            <a:spAutoFit/>
          </a:bodyPr>
          <a:lstStyle/>
          <a:p>
            <a:pPr marL="0" indent="0" algn="ctr">
              <a:buNone/>
            </a:pPr>
            <a:r>
              <a:rPr lang="es-PE" sz="2000" dirty="0">
                <a:solidFill>
                  <a:srgbClr val="FF0000"/>
                </a:solidFill>
              </a:rPr>
              <a:t>Se necesita la lista de vértices, de cada vértice la información y la lista de adyacencia (de arcos), de cada arco se necesita la información y el vértice de llegada</a:t>
            </a:r>
          </a:p>
        </p:txBody>
      </p:sp>
    </p:spTree>
    <p:extLst>
      <p:ext uri="{BB962C8B-B14F-4D97-AF65-F5344CB8AC3E}">
        <p14:creationId xmlns:p14="http://schemas.microsoft.com/office/powerpoint/2010/main" val="75914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Recorrido</a:t>
            </a:r>
            <a:r>
              <a:rPr lang="en-US" spc="-5" dirty="0"/>
              <a:t> de </a:t>
            </a:r>
            <a:r>
              <a:rPr lang="en-US" spc="-5" dirty="0" err="1"/>
              <a:t>Grafos</a:t>
            </a:r>
            <a:endParaRPr dirty="0"/>
          </a:p>
        </p:txBody>
      </p:sp>
      <p:sp>
        <p:nvSpPr>
          <p:cNvPr id="3" name="object 3"/>
          <p:cNvSpPr txBox="1"/>
          <p:nvPr/>
        </p:nvSpPr>
        <p:spPr>
          <a:xfrm>
            <a:off x="685800" y="1693612"/>
            <a:ext cx="9372600" cy="3484928"/>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BFS (Bread </a:t>
            </a:r>
            <a:r>
              <a:rPr lang="es-ES" sz="2800" spc="-5" dirty="0" err="1">
                <a:solidFill>
                  <a:srgbClr val="002060"/>
                </a:solidFill>
                <a:cs typeface="Calibri"/>
              </a:rPr>
              <a:t>First</a:t>
            </a:r>
            <a:r>
              <a:rPr lang="es-ES" sz="2800" spc="-5" dirty="0">
                <a:solidFill>
                  <a:srgbClr val="002060"/>
                </a:solidFill>
                <a:cs typeface="Calibri"/>
              </a:rPr>
              <a:t> </a:t>
            </a:r>
            <a:r>
              <a:rPr lang="es-ES" sz="2800" spc="-5" dirty="0" err="1">
                <a:solidFill>
                  <a:srgbClr val="002060"/>
                </a:solidFill>
                <a:cs typeface="Calibri"/>
              </a:rPr>
              <a:t>Search</a:t>
            </a:r>
            <a:r>
              <a:rPr lang="es-ES" sz="2800" spc="-5" dirty="0">
                <a:solidFill>
                  <a:srgbClr val="002060"/>
                </a:solidFill>
                <a:cs typeface="Calibri"/>
              </a:rPr>
              <a:t>)</a:t>
            </a:r>
          </a:p>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927100" marR="920115" lvl="1" indent="-457200" algn="just">
              <a:spcBef>
                <a:spcPts val="95"/>
              </a:spcBef>
              <a:buClr>
                <a:srgbClr val="1F497D"/>
              </a:buClr>
              <a:buSzPct val="69642"/>
              <a:buFont typeface="Wingdings" panose="05000000000000000000" pitchFamily="2" charset="2"/>
              <a:buChar char="Ø"/>
              <a:tabLst>
                <a:tab pos="355600" algn="l"/>
              </a:tabLst>
            </a:pPr>
            <a:r>
              <a:rPr lang="es-ES" sz="2800" spc="-5" dirty="0">
                <a:solidFill>
                  <a:srgbClr val="002060"/>
                </a:solidFill>
                <a:cs typeface="Calibri"/>
              </a:rPr>
              <a:t>Este algoritmo recorre el grafo de manera progresiva y ordenada, lo recorre por niveles. </a:t>
            </a:r>
          </a:p>
          <a:p>
            <a:pPr marL="927100" marR="920115" lvl="1" indent="-457200" algn="just">
              <a:spcBef>
                <a:spcPts val="95"/>
              </a:spcBef>
              <a:buClr>
                <a:srgbClr val="1F497D"/>
              </a:buClr>
              <a:buSzPct val="69642"/>
              <a:buFont typeface="Wingdings" panose="05000000000000000000" pitchFamily="2" charset="2"/>
              <a:buChar char="Ø"/>
              <a:tabLst>
                <a:tab pos="355600" algn="l"/>
              </a:tabLst>
            </a:pPr>
            <a:r>
              <a:rPr lang="es-ES" sz="2800" spc="-5" dirty="0">
                <a:solidFill>
                  <a:srgbClr val="002060"/>
                </a:solidFill>
                <a:cs typeface="Calibri"/>
              </a:rPr>
              <a:t>BFS hace uso de una “cola” (</a:t>
            </a:r>
            <a:r>
              <a:rPr lang="es-ES" sz="2800" spc="-5" dirty="0" err="1">
                <a:solidFill>
                  <a:srgbClr val="002060"/>
                </a:solidFill>
                <a:cs typeface="Calibri"/>
              </a:rPr>
              <a:t>queue</a:t>
            </a:r>
            <a:r>
              <a:rPr lang="es-ES" sz="2800" spc="-5" dirty="0">
                <a:solidFill>
                  <a:srgbClr val="002060"/>
                </a:solidFill>
                <a:cs typeface="Calibri"/>
              </a:rPr>
              <a:t>) en la que coloca los nodos que visitara, de esta manera al terminar de visitar a los vecinos de la raíz continuará con los vecinos de estos y así sucesivamente.</a:t>
            </a:r>
          </a:p>
        </p:txBody>
      </p:sp>
    </p:spTree>
    <p:extLst>
      <p:ext uri="{BB962C8B-B14F-4D97-AF65-F5344CB8AC3E}">
        <p14:creationId xmlns:p14="http://schemas.microsoft.com/office/powerpoint/2010/main" val="275857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Recorrido</a:t>
            </a:r>
            <a:r>
              <a:rPr lang="en-US" spc="-5" dirty="0"/>
              <a:t> de </a:t>
            </a:r>
            <a:r>
              <a:rPr lang="en-US" spc="-5" dirty="0" err="1"/>
              <a:t>Grafos</a:t>
            </a:r>
            <a:endParaRPr dirty="0"/>
          </a:p>
        </p:txBody>
      </p:sp>
      <p:sp>
        <p:nvSpPr>
          <p:cNvPr id="3" name="object 3"/>
          <p:cNvSpPr txBox="1"/>
          <p:nvPr/>
        </p:nvSpPr>
        <p:spPr>
          <a:xfrm>
            <a:off x="685800" y="1693612"/>
            <a:ext cx="9372600" cy="3915816"/>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DFS (</a:t>
            </a:r>
            <a:r>
              <a:rPr lang="es-ES" sz="2800" spc="-5" dirty="0" err="1">
                <a:solidFill>
                  <a:srgbClr val="002060"/>
                </a:solidFill>
                <a:cs typeface="Calibri"/>
              </a:rPr>
              <a:t>Deapth</a:t>
            </a:r>
            <a:r>
              <a:rPr lang="es-ES" sz="2800" spc="-5" dirty="0">
                <a:solidFill>
                  <a:srgbClr val="002060"/>
                </a:solidFill>
                <a:cs typeface="Calibri"/>
              </a:rPr>
              <a:t> </a:t>
            </a:r>
            <a:r>
              <a:rPr lang="es-ES" sz="2800" spc="-5" dirty="0" err="1">
                <a:solidFill>
                  <a:srgbClr val="002060"/>
                </a:solidFill>
                <a:cs typeface="Calibri"/>
              </a:rPr>
              <a:t>First</a:t>
            </a:r>
            <a:r>
              <a:rPr lang="es-ES" sz="2800" spc="-5" dirty="0">
                <a:solidFill>
                  <a:srgbClr val="002060"/>
                </a:solidFill>
                <a:cs typeface="Calibri"/>
              </a:rPr>
              <a:t> </a:t>
            </a:r>
            <a:r>
              <a:rPr lang="es-ES" sz="2800" spc="-5" dirty="0" err="1">
                <a:solidFill>
                  <a:srgbClr val="002060"/>
                </a:solidFill>
                <a:cs typeface="Calibri"/>
              </a:rPr>
              <a:t>Search</a:t>
            </a:r>
            <a:r>
              <a:rPr lang="es-ES" sz="2800" spc="-5" dirty="0">
                <a:solidFill>
                  <a:srgbClr val="002060"/>
                </a:solidFill>
                <a:cs typeface="Calibri"/>
              </a:rPr>
              <a:t>) - </a:t>
            </a:r>
            <a:r>
              <a:rPr lang="es-ES" sz="2800" spc="-5" dirty="0" err="1">
                <a:solidFill>
                  <a:srgbClr val="002060"/>
                </a:solidFill>
                <a:cs typeface="Calibri"/>
              </a:rPr>
              <a:t>Busqueda</a:t>
            </a:r>
            <a:r>
              <a:rPr lang="es-ES" sz="2800" spc="-5" dirty="0">
                <a:solidFill>
                  <a:srgbClr val="002060"/>
                </a:solidFill>
                <a:cs typeface="Calibri"/>
              </a:rPr>
              <a:t> en Profundidad </a:t>
            </a:r>
          </a:p>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927100" marR="920115" lvl="1" indent="-457200" algn="just">
              <a:spcBef>
                <a:spcPts val="95"/>
              </a:spcBef>
              <a:buClr>
                <a:srgbClr val="1F497D"/>
              </a:buClr>
              <a:buSzPct val="69642"/>
              <a:buFont typeface="Wingdings" panose="05000000000000000000" pitchFamily="2" charset="2"/>
              <a:buChar char="Ø"/>
              <a:tabLst>
                <a:tab pos="355600" algn="l"/>
              </a:tabLst>
            </a:pPr>
            <a:r>
              <a:rPr lang="es-ES" sz="2800" spc="-5" dirty="0">
                <a:solidFill>
                  <a:srgbClr val="002060"/>
                </a:solidFill>
                <a:cs typeface="Calibri"/>
              </a:rPr>
              <a:t>Este recorrido es recursivo, lo que hace es entrar hasta lo mas profundo del grafo y luego empieza a retornar, para visualizar como funciona pintaremos los vértices de 2 colores, de gris si este nodo se esta procesando y de negro cuando ya fue procesado, también usaremos un borde rojo en el nodo en el que nos encontramos.</a:t>
            </a:r>
          </a:p>
        </p:txBody>
      </p:sp>
    </p:spTree>
    <p:extLst>
      <p:ext uri="{BB962C8B-B14F-4D97-AF65-F5344CB8AC3E}">
        <p14:creationId xmlns:p14="http://schemas.microsoft.com/office/powerpoint/2010/main" val="411564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6"/>
          <p:cNvSpPr txBox="1"/>
          <p:nvPr/>
        </p:nvSpPr>
        <p:spPr>
          <a:xfrm>
            <a:off x="1031232" y="2819400"/>
            <a:ext cx="7995935" cy="2842950"/>
          </a:xfrm>
          <a:prstGeom prst="rect">
            <a:avLst/>
          </a:prstGeom>
          <a:noFill/>
          <a:ln>
            <a:noFill/>
          </a:ln>
        </p:spPr>
        <p:txBody>
          <a:bodyPr spcFirstLastPara="1" wrap="square" lIns="100568" tIns="100568" rIns="100568" bIns="100568" anchor="ctr" anchorCtr="0">
            <a:noAutofit/>
          </a:bodyPr>
          <a:lstStyle/>
          <a:p>
            <a:pPr algn="just"/>
            <a:r>
              <a:rPr lang="es" sz="2800" dirty="0">
                <a:solidFill>
                  <a:schemeClr val="tx2">
                    <a:lumMod val="75000"/>
                  </a:schemeClr>
                </a:solidFill>
              </a:rPr>
              <a:t>El algoritmo de Dijkstra empieza en el vértice inicial, que empieza con distancia cero, y todos los demás vértices empiezan en distancia infinito, </a:t>
            </a:r>
          </a:p>
          <a:p>
            <a:pPr algn="just"/>
            <a:endParaRPr lang="es" sz="2800" dirty="0">
              <a:solidFill>
                <a:schemeClr val="tx2">
                  <a:lumMod val="75000"/>
                </a:schemeClr>
              </a:solidFill>
            </a:endParaRPr>
          </a:p>
          <a:p>
            <a:pPr algn="just"/>
            <a:r>
              <a:rPr lang="es" sz="2800" dirty="0">
                <a:solidFill>
                  <a:schemeClr val="tx2">
                    <a:lumMod val="75000"/>
                  </a:schemeClr>
                </a:solidFill>
              </a:rPr>
              <a:t>En cada paso el algoritmo actualiza las distancias de los vecinos del nodo actual cambiándolas, si las hace más chicas, por la distancia al nodo actual más el peso de la arista que los une. </a:t>
            </a:r>
          </a:p>
          <a:p>
            <a:pPr algn="just"/>
            <a:endParaRPr lang="es" sz="2800" dirty="0">
              <a:solidFill>
                <a:schemeClr val="tx2">
                  <a:lumMod val="75000"/>
                </a:schemeClr>
              </a:solidFill>
            </a:endParaRPr>
          </a:p>
          <a:p>
            <a:pPr algn="just"/>
            <a:r>
              <a:rPr lang="es" sz="2800" dirty="0">
                <a:solidFill>
                  <a:schemeClr val="tx2">
                    <a:lumMod val="75000"/>
                  </a:schemeClr>
                </a:solidFill>
              </a:rPr>
              <a:t>Luego elige el vértice aún no visitado de distancia más chica y se mueve a ese vértice. </a:t>
            </a:r>
            <a:endParaRPr sz="2800" dirty="0">
              <a:solidFill>
                <a:schemeClr val="tx2">
                  <a:lumMod val="75000"/>
                </a:schemeClr>
              </a:solidFill>
            </a:endParaRPr>
          </a:p>
        </p:txBody>
      </p:sp>
      <p:sp>
        <p:nvSpPr>
          <p:cNvPr id="2" name="object 2">
            <a:extLst>
              <a:ext uri="{FF2B5EF4-FFF2-40B4-BE49-F238E27FC236}">
                <a16:creationId xmlns:a16="http://schemas.microsoft.com/office/drawing/2014/main" id="{DBAACD82-D141-4705-4001-40ECD79D4898}"/>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40" name="Google Shape;140;p27"/>
          <p:cNvPicPr preferRelativeResize="0"/>
          <p:nvPr/>
        </p:nvPicPr>
        <p:blipFill rotWithShape="1">
          <a:blip r:embed="rId3">
            <a:alphaModFix/>
          </a:blip>
          <a:srcRect l="5334" t="4412"/>
          <a:stretch/>
        </p:blipFill>
        <p:spPr>
          <a:xfrm>
            <a:off x="1904999" y="2362200"/>
            <a:ext cx="6621485" cy="4017646"/>
          </a:xfrm>
          <a:prstGeom prst="rect">
            <a:avLst/>
          </a:prstGeom>
          <a:noFill/>
          <a:ln>
            <a:noFill/>
          </a:ln>
        </p:spPr>
      </p:pic>
      <p:sp>
        <p:nvSpPr>
          <p:cNvPr id="4" name="object 2">
            <a:extLst>
              <a:ext uri="{FF2B5EF4-FFF2-40B4-BE49-F238E27FC236}">
                <a16:creationId xmlns:a16="http://schemas.microsoft.com/office/drawing/2014/main" id="{BB4EC0C7-7B5A-51A3-795C-88E689BDFC91}"/>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6" name="Google Shape;146;p28"/>
          <p:cNvPicPr preferRelativeResize="0"/>
          <p:nvPr/>
        </p:nvPicPr>
        <p:blipFill rotWithShape="1">
          <a:blip r:embed="rId3">
            <a:alphaModFix/>
          </a:blip>
          <a:srcRect l="6554" t="4412"/>
          <a:stretch/>
        </p:blipFill>
        <p:spPr>
          <a:xfrm>
            <a:off x="1981200" y="2362200"/>
            <a:ext cx="6555858" cy="4017646"/>
          </a:xfrm>
          <a:prstGeom prst="rect">
            <a:avLst/>
          </a:prstGeom>
          <a:noFill/>
          <a:ln>
            <a:noFill/>
          </a:ln>
        </p:spPr>
      </p:pic>
      <p:sp>
        <p:nvSpPr>
          <p:cNvPr id="4" name="object 2">
            <a:extLst>
              <a:ext uri="{FF2B5EF4-FFF2-40B4-BE49-F238E27FC236}">
                <a16:creationId xmlns:a16="http://schemas.microsoft.com/office/drawing/2014/main" id="{2F7E4B82-5190-A8D5-628F-71F21CFDF1F7}"/>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2" name="Google Shape;152;p29"/>
          <p:cNvPicPr preferRelativeResize="0"/>
          <p:nvPr/>
        </p:nvPicPr>
        <p:blipFill rotWithShape="1">
          <a:blip r:embed="rId3">
            <a:alphaModFix/>
          </a:blip>
          <a:srcRect l="5833" t="4412" r="6937"/>
          <a:stretch/>
        </p:blipFill>
        <p:spPr>
          <a:xfrm>
            <a:off x="1981200" y="2362200"/>
            <a:ext cx="6019800" cy="4017644"/>
          </a:xfrm>
          <a:prstGeom prst="rect">
            <a:avLst/>
          </a:prstGeom>
          <a:noFill/>
          <a:ln>
            <a:noFill/>
          </a:ln>
        </p:spPr>
      </p:pic>
      <p:sp>
        <p:nvSpPr>
          <p:cNvPr id="2" name="object 2">
            <a:extLst>
              <a:ext uri="{FF2B5EF4-FFF2-40B4-BE49-F238E27FC236}">
                <a16:creationId xmlns:a16="http://schemas.microsoft.com/office/drawing/2014/main" id="{8B89ECA4-EE27-2546-1809-58347753D354}"/>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8" name="Google Shape;158;p30"/>
          <p:cNvPicPr preferRelativeResize="0"/>
          <p:nvPr/>
        </p:nvPicPr>
        <p:blipFill rotWithShape="1">
          <a:blip r:embed="rId3">
            <a:alphaModFix/>
          </a:blip>
          <a:srcRect t="6220" r="8252"/>
          <a:stretch/>
        </p:blipFill>
        <p:spPr>
          <a:xfrm>
            <a:off x="1561189" y="2438190"/>
            <a:ext cx="6363611" cy="3941656"/>
          </a:xfrm>
          <a:prstGeom prst="rect">
            <a:avLst/>
          </a:prstGeom>
          <a:noFill/>
          <a:ln>
            <a:noFill/>
          </a:ln>
        </p:spPr>
      </p:pic>
      <p:sp>
        <p:nvSpPr>
          <p:cNvPr id="2" name="object 2">
            <a:extLst>
              <a:ext uri="{FF2B5EF4-FFF2-40B4-BE49-F238E27FC236}">
                <a16:creationId xmlns:a16="http://schemas.microsoft.com/office/drawing/2014/main" id="{D453503A-7706-2C3C-F93A-FDE71C186C13}"/>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5720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216976" y="1755789"/>
            <a:ext cx="3292475" cy="635000"/>
          </a:xfrm>
          <a:prstGeom prst="rect">
            <a:avLst/>
          </a:prstGeom>
        </p:spPr>
        <p:txBody>
          <a:bodyPr vert="horz" wrap="square" lIns="0" tIns="12065" rIns="0" bIns="0" rtlCol="0">
            <a:spAutoFit/>
          </a:bodyPr>
          <a:lstStyle/>
          <a:p>
            <a:pPr marL="12700">
              <a:lnSpc>
                <a:spcPct val="100000"/>
              </a:lnSpc>
              <a:spcBef>
                <a:spcPts val="95"/>
              </a:spcBef>
            </a:pPr>
            <a:r>
              <a:rPr sz="4000" b="1" spc="-15" dirty="0">
                <a:solidFill>
                  <a:srgbClr val="FF0000"/>
                </a:solidFill>
                <a:latin typeface="Calibri"/>
                <a:cs typeface="Calibri"/>
              </a:rPr>
              <a:t>Logro </a:t>
            </a:r>
            <a:r>
              <a:rPr sz="4000" b="1" spc="-5" dirty="0">
                <a:solidFill>
                  <a:srgbClr val="FF0000"/>
                </a:solidFill>
                <a:latin typeface="Calibri"/>
                <a:cs typeface="Calibri"/>
              </a:rPr>
              <a:t>de</a:t>
            </a:r>
            <a:r>
              <a:rPr sz="4000" b="1" spc="-30" dirty="0">
                <a:solidFill>
                  <a:srgbClr val="FF0000"/>
                </a:solidFill>
                <a:latin typeface="Calibri"/>
                <a:cs typeface="Calibri"/>
              </a:rPr>
              <a:t> </a:t>
            </a:r>
            <a:r>
              <a:rPr sz="4000" b="1" spc="-5" dirty="0">
                <a:solidFill>
                  <a:srgbClr val="FF0000"/>
                </a:solidFill>
                <a:latin typeface="Calibri"/>
                <a:cs typeface="Calibri"/>
              </a:rPr>
              <a:t>sesión</a:t>
            </a:r>
            <a:endParaRPr sz="4000" dirty="0">
              <a:latin typeface="Calibri"/>
              <a:cs typeface="Calibri"/>
            </a:endParaRPr>
          </a:p>
        </p:txBody>
      </p:sp>
      <p:sp>
        <p:nvSpPr>
          <p:cNvPr id="4" name="object 4"/>
          <p:cNvSpPr txBox="1"/>
          <p:nvPr/>
        </p:nvSpPr>
        <p:spPr>
          <a:xfrm>
            <a:off x="1216976" y="3055029"/>
            <a:ext cx="7370445" cy="997709"/>
          </a:xfrm>
          <a:prstGeom prst="rect">
            <a:avLst/>
          </a:prstGeom>
        </p:spPr>
        <p:txBody>
          <a:bodyPr vert="horz" wrap="square" lIns="0" tIns="12700" rIns="0" bIns="0" rtlCol="0">
            <a:spAutoFit/>
          </a:bodyPr>
          <a:lstStyle/>
          <a:p>
            <a:pPr marL="12700" marR="5080" algn="just">
              <a:lnSpc>
                <a:spcPct val="100000"/>
              </a:lnSpc>
              <a:spcBef>
                <a:spcPts val="105"/>
              </a:spcBef>
              <a:tabLst>
                <a:tab pos="356235" algn="l"/>
              </a:tabLst>
            </a:pPr>
            <a:r>
              <a:rPr lang="es-ES" sz="3200" spc="-5" dirty="0">
                <a:solidFill>
                  <a:schemeClr val="tx2">
                    <a:lumMod val="50000"/>
                  </a:schemeClr>
                </a:solidFill>
                <a:cs typeface="Calibri"/>
              </a:rPr>
              <a:t>Al </a:t>
            </a:r>
            <a:r>
              <a:rPr lang="es-ES" sz="3200" spc="-10" dirty="0">
                <a:solidFill>
                  <a:schemeClr val="tx2">
                    <a:lumMod val="50000"/>
                  </a:schemeClr>
                </a:solidFill>
                <a:cs typeface="Calibri"/>
              </a:rPr>
              <a:t>finalizar </a:t>
            </a:r>
            <a:r>
              <a:rPr lang="es-ES" sz="3200" spc="-5" dirty="0">
                <a:solidFill>
                  <a:schemeClr val="tx2">
                    <a:lumMod val="50000"/>
                  </a:schemeClr>
                </a:solidFill>
                <a:cs typeface="Calibri"/>
              </a:rPr>
              <a:t>la sesión, </a:t>
            </a:r>
            <a:r>
              <a:rPr lang="es-ES" sz="3200" dirty="0">
                <a:solidFill>
                  <a:schemeClr val="tx2">
                    <a:lumMod val="50000"/>
                  </a:schemeClr>
                </a:solidFill>
                <a:cs typeface="Calibri"/>
              </a:rPr>
              <a:t>el </a:t>
            </a:r>
            <a:r>
              <a:rPr lang="es-ES" sz="3200" spc="-10" dirty="0">
                <a:solidFill>
                  <a:schemeClr val="tx2">
                    <a:lumMod val="50000"/>
                  </a:schemeClr>
                </a:solidFill>
                <a:cs typeface="Calibri"/>
              </a:rPr>
              <a:t>estudiante </a:t>
            </a:r>
            <a:r>
              <a:rPr lang="es-ES" sz="3200" spc="-5" dirty="0">
                <a:solidFill>
                  <a:schemeClr val="tx2">
                    <a:lumMod val="50000"/>
                  </a:schemeClr>
                </a:solidFill>
                <a:cs typeface="Calibri"/>
              </a:rPr>
              <a:t>comprenderá los conceptos de Grafos</a:t>
            </a:r>
            <a:endParaRPr lang="es-ES" sz="3200" dirty="0">
              <a:solidFill>
                <a:schemeClr val="tx2">
                  <a:lumMod val="50000"/>
                </a:schemeClr>
              </a:solidFill>
              <a:cs typeface="Calibri"/>
            </a:endParaRPr>
          </a:p>
        </p:txBody>
      </p:sp>
    </p:spTree>
    <p:extLst>
      <p:ext uri="{BB962C8B-B14F-4D97-AF65-F5344CB8AC3E}">
        <p14:creationId xmlns:p14="http://schemas.microsoft.com/office/powerpoint/2010/main" val="378171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4" name="Google Shape;164;p31"/>
          <p:cNvPicPr preferRelativeResize="0"/>
          <p:nvPr/>
        </p:nvPicPr>
        <p:blipFill rotWithShape="1">
          <a:blip r:embed="rId3">
            <a:alphaModFix/>
          </a:blip>
          <a:srcRect l="6834" t="4412" r="6834"/>
          <a:stretch/>
        </p:blipFill>
        <p:spPr>
          <a:xfrm>
            <a:off x="2057400" y="2362200"/>
            <a:ext cx="5943600" cy="4017646"/>
          </a:xfrm>
          <a:prstGeom prst="rect">
            <a:avLst/>
          </a:prstGeom>
          <a:noFill/>
          <a:ln>
            <a:noFill/>
          </a:ln>
        </p:spPr>
      </p:pic>
      <p:sp>
        <p:nvSpPr>
          <p:cNvPr id="2" name="object 2">
            <a:extLst>
              <a:ext uri="{FF2B5EF4-FFF2-40B4-BE49-F238E27FC236}">
                <a16:creationId xmlns:a16="http://schemas.microsoft.com/office/drawing/2014/main" id="{D7E9BC47-8FCF-44CB-E47F-5EED91A1064C}"/>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70" name="Google Shape;170;p32"/>
          <p:cNvPicPr preferRelativeResize="0"/>
          <p:nvPr/>
        </p:nvPicPr>
        <p:blipFill rotWithShape="1">
          <a:blip r:embed="rId3">
            <a:alphaModFix/>
          </a:blip>
          <a:srcRect l="5953" t="6225" r="7053"/>
          <a:stretch/>
        </p:blipFill>
        <p:spPr>
          <a:xfrm>
            <a:off x="1981199" y="2438400"/>
            <a:ext cx="6019801" cy="3941444"/>
          </a:xfrm>
          <a:prstGeom prst="rect">
            <a:avLst/>
          </a:prstGeom>
          <a:noFill/>
          <a:ln>
            <a:noFill/>
          </a:ln>
        </p:spPr>
      </p:pic>
      <p:sp>
        <p:nvSpPr>
          <p:cNvPr id="2" name="object 2">
            <a:extLst>
              <a:ext uri="{FF2B5EF4-FFF2-40B4-BE49-F238E27FC236}">
                <a16:creationId xmlns:a16="http://schemas.microsoft.com/office/drawing/2014/main" id="{918E356F-12F4-1A0A-E7AB-7DFAD425D37E}"/>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6" name="Google Shape;176;p33"/>
          <p:cNvPicPr preferRelativeResize="0"/>
          <p:nvPr/>
        </p:nvPicPr>
        <p:blipFill rotWithShape="1">
          <a:blip r:embed="rId3">
            <a:alphaModFix/>
          </a:blip>
          <a:srcRect l="6696" t="6220" r="4475"/>
          <a:stretch/>
        </p:blipFill>
        <p:spPr>
          <a:xfrm>
            <a:off x="2057400" y="2438190"/>
            <a:ext cx="6096000" cy="3941654"/>
          </a:xfrm>
          <a:prstGeom prst="rect">
            <a:avLst/>
          </a:prstGeom>
          <a:noFill/>
          <a:ln>
            <a:noFill/>
          </a:ln>
        </p:spPr>
      </p:pic>
      <p:sp>
        <p:nvSpPr>
          <p:cNvPr id="2" name="object 2">
            <a:extLst>
              <a:ext uri="{FF2B5EF4-FFF2-40B4-BE49-F238E27FC236}">
                <a16:creationId xmlns:a16="http://schemas.microsoft.com/office/drawing/2014/main" id="{782B6585-1D79-7E15-C2A0-36608C475C31}"/>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2" name="Google Shape;182;p34"/>
          <p:cNvPicPr preferRelativeResize="0"/>
          <p:nvPr/>
        </p:nvPicPr>
        <p:blipFill rotWithShape="1">
          <a:blip r:embed="rId3">
            <a:alphaModFix/>
          </a:blip>
          <a:srcRect l="6029" t="4412" r="4931"/>
          <a:stretch/>
        </p:blipFill>
        <p:spPr>
          <a:xfrm>
            <a:off x="1981201" y="2362200"/>
            <a:ext cx="6172200" cy="4017646"/>
          </a:xfrm>
          <a:prstGeom prst="rect">
            <a:avLst/>
          </a:prstGeom>
          <a:noFill/>
          <a:ln>
            <a:noFill/>
          </a:ln>
        </p:spPr>
      </p:pic>
      <p:sp>
        <p:nvSpPr>
          <p:cNvPr id="2" name="object 2">
            <a:extLst>
              <a:ext uri="{FF2B5EF4-FFF2-40B4-BE49-F238E27FC236}">
                <a16:creationId xmlns:a16="http://schemas.microsoft.com/office/drawing/2014/main" id="{8771D8B4-A580-D85E-CC5C-125905ECB42B}"/>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8" name="Google Shape;188;p35"/>
          <p:cNvPicPr preferRelativeResize="0"/>
          <p:nvPr/>
        </p:nvPicPr>
        <p:blipFill rotWithShape="1">
          <a:blip r:embed="rId3">
            <a:alphaModFix/>
          </a:blip>
          <a:srcRect l="4501" t="4412" r="6720"/>
          <a:stretch/>
        </p:blipFill>
        <p:spPr>
          <a:xfrm>
            <a:off x="1905000" y="2362200"/>
            <a:ext cx="6096000" cy="4017646"/>
          </a:xfrm>
          <a:prstGeom prst="rect">
            <a:avLst/>
          </a:prstGeom>
          <a:noFill/>
          <a:ln>
            <a:noFill/>
          </a:ln>
        </p:spPr>
      </p:pic>
      <p:sp>
        <p:nvSpPr>
          <p:cNvPr id="2" name="object 2">
            <a:extLst>
              <a:ext uri="{FF2B5EF4-FFF2-40B4-BE49-F238E27FC236}">
                <a16:creationId xmlns:a16="http://schemas.microsoft.com/office/drawing/2014/main" id="{AE6FB311-84A5-767E-AAE2-C2490220643B}"/>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4" name="Google Shape;194;p36"/>
          <p:cNvPicPr preferRelativeResize="0"/>
          <p:nvPr/>
        </p:nvPicPr>
        <p:blipFill rotWithShape="1">
          <a:blip r:embed="rId3">
            <a:alphaModFix/>
          </a:blip>
          <a:srcRect l="6538" t="4412" r="4310"/>
          <a:stretch/>
        </p:blipFill>
        <p:spPr>
          <a:xfrm>
            <a:off x="2057400" y="2362200"/>
            <a:ext cx="6096000" cy="4017644"/>
          </a:xfrm>
          <a:prstGeom prst="rect">
            <a:avLst/>
          </a:prstGeom>
          <a:noFill/>
          <a:ln>
            <a:noFill/>
          </a:ln>
        </p:spPr>
      </p:pic>
      <p:sp>
        <p:nvSpPr>
          <p:cNvPr id="2" name="object 2">
            <a:extLst>
              <a:ext uri="{FF2B5EF4-FFF2-40B4-BE49-F238E27FC236}">
                <a16:creationId xmlns:a16="http://schemas.microsoft.com/office/drawing/2014/main" id="{5A6B26EE-0488-70FB-F233-650A34EC9CB6}"/>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
        <p:nvSpPr>
          <p:cNvPr id="4" name="Título 3">
            <a:extLst>
              <a:ext uri="{FF2B5EF4-FFF2-40B4-BE49-F238E27FC236}">
                <a16:creationId xmlns:a16="http://schemas.microsoft.com/office/drawing/2014/main" id="{C26C8638-BFE6-C6FC-BC4C-713BFDB93A49}"/>
              </a:ext>
            </a:extLst>
          </p:cNvPr>
          <p:cNvSpPr>
            <a:spLocks noGrp="1"/>
          </p:cNvSpPr>
          <p:nvPr>
            <p:ph type="title"/>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200" name="Google Shape;200;p37"/>
          <p:cNvPicPr preferRelativeResize="0"/>
          <p:nvPr/>
        </p:nvPicPr>
        <p:blipFill rotWithShape="1">
          <a:blip r:embed="rId3">
            <a:alphaModFix/>
          </a:blip>
          <a:srcRect l="4121" t="4412" r="8490"/>
          <a:stretch/>
        </p:blipFill>
        <p:spPr>
          <a:xfrm>
            <a:off x="1828801" y="2362200"/>
            <a:ext cx="6096000" cy="4017646"/>
          </a:xfrm>
          <a:prstGeom prst="rect">
            <a:avLst/>
          </a:prstGeom>
          <a:noFill/>
          <a:ln>
            <a:noFill/>
          </a:ln>
        </p:spPr>
      </p:pic>
      <p:sp>
        <p:nvSpPr>
          <p:cNvPr id="2" name="object 2">
            <a:extLst>
              <a:ext uri="{FF2B5EF4-FFF2-40B4-BE49-F238E27FC236}">
                <a16:creationId xmlns:a16="http://schemas.microsoft.com/office/drawing/2014/main" id="{7A76BA10-A1F8-8CF2-5A0A-9FE5CE354099}"/>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6" name="Google Shape;206;p38"/>
          <p:cNvPicPr preferRelativeResize="0"/>
          <p:nvPr/>
        </p:nvPicPr>
        <p:blipFill rotWithShape="1">
          <a:blip r:embed="rId3">
            <a:alphaModFix/>
          </a:blip>
          <a:srcRect l="3751" t="6220" r="5952"/>
          <a:stretch/>
        </p:blipFill>
        <p:spPr>
          <a:xfrm>
            <a:off x="1828799" y="2438190"/>
            <a:ext cx="6248401" cy="3941654"/>
          </a:xfrm>
          <a:prstGeom prst="rect">
            <a:avLst/>
          </a:prstGeom>
          <a:noFill/>
          <a:ln>
            <a:noFill/>
          </a:ln>
        </p:spPr>
      </p:pic>
      <p:sp>
        <p:nvSpPr>
          <p:cNvPr id="2" name="object 2">
            <a:extLst>
              <a:ext uri="{FF2B5EF4-FFF2-40B4-BE49-F238E27FC236}">
                <a16:creationId xmlns:a16="http://schemas.microsoft.com/office/drawing/2014/main" id="{63096A47-6745-656D-EE14-697B3F506231}"/>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
        <p:nvSpPr>
          <p:cNvPr id="4" name="Título 3">
            <a:extLst>
              <a:ext uri="{FF2B5EF4-FFF2-40B4-BE49-F238E27FC236}">
                <a16:creationId xmlns:a16="http://schemas.microsoft.com/office/drawing/2014/main" id="{8AE397FD-AC9B-4D81-87BF-F11C1D206AFA}"/>
              </a:ext>
            </a:extLst>
          </p:cNvPr>
          <p:cNvSpPr>
            <a:spLocks noGrp="1"/>
          </p:cNvSpPr>
          <p:nvPr>
            <p:ph type="title"/>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39"/>
          <p:cNvSpPr txBox="1"/>
          <p:nvPr/>
        </p:nvSpPr>
        <p:spPr>
          <a:xfrm>
            <a:off x="491975" y="2983705"/>
            <a:ext cx="8570760" cy="2842950"/>
          </a:xfrm>
          <a:prstGeom prst="rect">
            <a:avLst/>
          </a:prstGeom>
          <a:noFill/>
          <a:ln>
            <a:noFill/>
          </a:ln>
        </p:spPr>
        <p:txBody>
          <a:bodyPr spcFirstLastPara="1" wrap="square" lIns="100568" tIns="100568" rIns="100568" bIns="100568" anchor="ctr" anchorCtr="0">
            <a:noAutofit/>
          </a:bodyPr>
          <a:lstStyle/>
          <a:p>
            <a:pPr algn="just"/>
            <a:r>
              <a:rPr lang="es" sz="1980" dirty="0"/>
              <a:t>vector&lt;int&gt; dijkstra(vector&lt;vector&lt;pair&lt;int,int&gt; &gt; &gt; &amp;lista, int nodoInicial) {</a:t>
            </a:r>
            <a:endParaRPr sz="1980" dirty="0"/>
          </a:p>
          <a:p>
            <a:pPr marL="502920" algn="just"/>
            <a:r>
              <a:rPr lang="es" sz="1980" dirty="0"/>
              <a:t>vector&lt;int&gt; dist(n,INF);</a:t>
            </a:r>
            <a:endParaRPr sz="1980" dirty="0"/>
          </a:p>
          <a:p>
            <a:pPr marL="502920" algn="just"/>
            <a:r>
              <a:rPr lang="es" sz="1980" dirty="0"/>
              <a:t>dist[nodoInicial] =0;</a:t>
            </a:r>
            <a:endParaRPr sz="1980" dirty="0"/>
          </a:p>
          <a:p>
            <a:pPr marL="502920" algn="just"/>
            <a:r>
              <a:rPr lang="es" sz="1980" dirty="0"/>
              <a:t>priority_queue&lt;pair&lt;int,int&gt;, vector&lt;pair&lt;int, int&gt; &gt;, greater&lt;pair&lt;int,int&gt; &gt; &gt; PQ;</a:t>
            </a:r>
            <a:endParaRPr sz="1980" dirty="0"/>
          </a:p>
          <a:p>
            <a:pPr marL="502920" algn="just"/>
            <a:r>
              <a:rPr lang="es" sz="1980" dirty="0"/>
              <a:t>PQ.push({0, nodoInicial});</a:t>
            </a:r>
            <a:endParaRPr sz="1980" dirty="0"/>
          </a:p>
          <a:p>
            <a:pPr marL="502920" algn="just"/>
            <a:r>
              <a:rPr lang="es" sz="1980" dirty="0"/>
              <a:t>while (!PQ.empty()){</a:t>
            </a:r>
            <a:endParaRPr sz="1980" dirty="0"/>
          </a:p>
          <a:p>
            <a:pPr marL="502920" algn="just"/>
            <a:r>
              <a:rPr lang="es" sz="1980" dirty="0"/>
              <a:t>	int nxt = PQ.top().second, cost = PQ.top().first; PQ.pop();</a:t>
            </a:r>
            <a:endParaRPr sz="1980" dirty="0"/>
          </a:p>
          <a:p>
            <a:pPr marL="502920" algn="just"/>
            <a:r>
              <a:rPr lang="es" sz="1980" dirty="0"/>
              <a:t>	if (cost &gt; dist[nxt]) continue;</a:t>
            </a:r>
            <a:endParaRPr sz="1980" dirty="0"/>
          </a:p>
          <a:p>
            <a:pPr marL="502920" algn="just"/>
            <a:r>
              <a:rPr lang="es" sz="1980" dirty="0"/>
              <a:t>	for (auto v: lista[nxt]){</a:t>
            </a:r>
            <a:endParaRPr sz="1980" dirty="0"/>
          </a:p>
          <a:p>
            <a:pPr marL="502920" algn="just"/>
            <a:r>
              <a:rPr lang="es" sz="1980" dirty="0"/>
              <a:t>		if ( cost + v.second &lt; dist[v.first] ){</a:t>
            </a:r>
            <a:endParaRPr sz="1980" dirty="0"/>
          </a:p>
          <a:p>
            <a:pPr marL="502920" algn="just"/>
            <a:r>
              <a:rPr lang="es" sz="1980" dirty="0"/>
              <a:t>			dist[v.first] = cost + v.second;</a:t>
            </a:r>
            <a:endParaRPr sz="1980" dirty="0"/>
          </a:p>
          <a:p>
            <a:pPr marL="502920" algn="just"/>
            <a:r>
              <a:rPr lang="es" sz="1980" dirty="0"/>
              <a:t>			PQ.push( {dist[v.first], v.first} );</a:t>
            </a:r>
            <a:endParaRPr sz="1980" dirty="0"/>
          </a:p>
          <a:p>
            <a:pPr marL="1005840" indent="502920" algn="just"/>
            <a:r>
              <a:rPr lang="es" sz="1980" dirty="0"/>
              <a:t>} </a:t>
            </a:r>
            <a:endParaRPr sz="1980" dirty="0"/>
          </a:p>
          <a:p>
            <a:pPr marL="502920" indent="502920" algn="just"/>
            <a:r>
              <a:rPr lang="es" sz="1980" dirty="0"/>
              <a:t>}</a:t>
            </a:r>
            <a:endParaRPr sz="1980" dirty="0"/>
          </a:p>
          <a:p>
            <a:pPr marL="502920" algn="just"/>
            <a:r>
              <a:rPr lang="es" sz="1980" dirty="0"/>
              <a:t>}</a:t>
            </a:r>
            <a:endParaRPr sz="1980" dirty="0"/>
          </a:p>
          <a:p>
            <a:pPr marL="502920" algn="just"/>
            <a:r>
              <a:rPr lang="es" sz="1980" dirty="0"/>
              <a:t>return dist;</a:t>
            </a:r>
            <a:endParaRPr sz="1980" dirty="0"/>
          </a:p>
          <a:p>
            <a:pPr algn="just"/>
            <a:r>
              <a:rPr lang="es" sz="1980" dirty="0"/>
              <a:t>}</a:t>
            </a:r>
            <a:endParaRPr sz="1980" dirty="0"/>
          </a:p>
        </p:txBody>
      </p:sp>
      <p:sp>
        <p:nvSpPr>
          <p:cNvPr id="2" name="object 2">
            <a:extLst>
              <a:ext uri="{FF2B5EF4-FFF2-40B4-BE49-F238E27FC236}">
                <a16:creationId xmlns:a16="http://schemas.microsoft.com/office/drawing/2014/main" id="{CC520B5B-E153-BA36-91E4-939380BDEB72}"/>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a:t>
            </a:r>
            <a:r>
              <a:rPr lang="en-US" kern="0" spc="-5" dirty="0" err="1"/>
              <a:t>Dijsktra</a:t>
            </a:r>
            <a:endParaRPr lang="en-US" kern="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6"/>
          <p:cNvSpPr txBox="1"/>
          <p:nvPr/>
        </p:nvSpPr>
        <p:spPr>
          <a:xfrm>
            <a:off x="1031232" y="2209800"/>
            <a:ext cx="7995935" cy="2842950"/>
          </a:xfrm>
          <a:prstGeom prst="rect">
            <a:avLst/>
          </a:prstGeom>
          <a:noFill/>
          <a:ln>
            <a:noFill/>
          </a:ln>
        </p:spPr>
        <p:txBody>
          <a:bodyPr spcFirstLastPara="1" wrap="square" lIns="100568" tIns="100568" rIns="100568" bIns="100568" anchor="ctr" anchorCtr="0">
            <a:noAutofit/>
          </a:bodyPr>
          <a:lstStyle/>
          <a:p>
            <a:pPr algn="just"/>
            <a:r>
              <a:rPr lang="es" sz="3200" dirty="0">
                <a:solidFill>
                  <a:schemeClr val="tx2">
                    <a:lumMod val="75000"/>
                  </a:schemeClr>
                </a:solidFill>
              </a:rPr>
              <a:t>El algoritmo de Floyd Warshall, es un algoritmo que usa programación dinámica para hallar la distancia más corta entre todos los nodos de un grafo con valores.</a:t>
            </a:r>
            <a:endParaRPr sz="3200" dirty="0">
              <a:solidFill>
                <a:schemeClr val="tx2">
                  <a:lumMod val="75000"/>
                </a:schemeClr>
              </a:solidFill>
            </a:endParaRPr>
          </a:p>
        </p:txBody>
      </p:sp>
      <p:sp>
        <p:nvSpPr>
          <p:cNvPr id="2" name="object 2">
            <a:extLst>
              <a:ext uri="{FF2B5EF4-FFF2-40B4-BE49-F238E27FC236}">
                <a16:creationId xmlns:a16="http://schemas.microsoft.com/office/drawing/2014/main" id="{DBAACD82-D141-4705-4001-40ECD79D4898}"/>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Floyd </a:t>
            </a:r>
            <a:r>
              <a:rPr lang="en-US" kern="0" spc="-5" dirty="0" err="1"/>
              <a:t>Warshall</a:t>
            </a:r>
            <a:endParaRPr lang="en-US" kern="0" dirty="0"/>
          </a:p>
        </p:txBody>
      </p:sp>
    </p:spTree>
    <p:extLst>
      <p:ext uri="{BB962C8B-B14F-4D97-AF65-F5344CB8AC3E}">
        <p14:creationId xmlns:p14="http://schemas.microsoft.com/office/powerpoint/2010/main" val="205048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p:cNvSpPr txBox="1"/>
          <p:nvPr/>
        </p:nvSpPr>
        <p:spPr>
          <a:xfrm>
            <a:off x="1066800" y="3846587"/>
            <a:ext cx="6781800" cy="2769989"/>
          </a:xfrm>
          <a:prstGeom prst="rect">
            <a:avLst/>
          </a:prstGeom>
        </p:spPr>
        <p:txBody>
          <a:bodyPr vert="horz" wrap="square" lIns="0" tIns="88900" rIns="0" bIns="0" rtlCol="0">
            <a:spAutoFit/>
          </a:bodyPr>
          <a:lstStyle/>
          <a:p>
            <a:pPr marL="12700">
              <a:lnSpc>
                <a:spcPct val="100000"/>
              </a:lnSpc>
              <a:spcBef>
                <a:spcPts val="700"/>
              </a:spcBef>
              <a:tabLst>
                <a:tab pos="354965" algn="l"/>
                <a:tab pos="355600" algn="l"/>
              </a:tabLst>
            </a:pPr>
            <a:r>
              <a:rPr lang="en-US" sz="2500" b="1" spc="-10" dirty="0" err="1">
                <a:solidFill>
                  <a:schemeClr val="tx2">
                    <a:lumMod val="50000"/>
                  </a:schemeClr>
                </a:solidFill>
                <a:latin typeface="Calibri"/>
                <a:cs typeface="Calibri"/>
              </a:rPr>
              <a:t>Contenido</a:t>
            </a:r>
            <a:r>
              <a:rPr lang="en-US" sz="2500" spc="-10" dirty="0">
                <a:solidFill>
                  <a:schemeClr val="tx2">
                    <a:lumMod val="50000"/>
                  </a:schemeClr>
                </a:solidFill>
                <a:latin typeface="Calibri"/>
                <a:cs typeface="Calibri"/>
              </a:rPr>
              <a:t>:</a:t>
            </a:r>
          </a:p>
          <a:p>
            <a:pPr marL="355600" indent="-342900">
              <a:lnSpc>
                <a:spcPct val="100000"/>
              </a:lnSpc>
              <a:spcBef>
                <a:spcPts val="675"/>
              </a:spcBef>
              <a:buFont typeface="Wingdings" pitchFamily="2" charset="2"/>
              <a:buChar char="Ø"/>
              <a:tabLst>
                <a:tab pos="354965" algn="l"/>
                <a:tab pos="355600" algn="l"/>
              </a:tabLst>
            </a:pPr>
            <a:r>
              <a:rPr lang="es-ES" sz="2400" spc="-15" dirty="0">
                <a:solidFill>
                  <a:schemeClr val="tx2">
                    <a:lumMod val="50000"/>
                  </a:schemeClr>
                </a:solidFill>
                <a:cs typeface="Calibri"/>
              </a:rPr>
              <a:t>Conceptos de Grafos</a:t>
            </a:r>
          </a:p>
          <a:p>
            <a:pPr marL="355600" indent="-342900">
              <a:lnSpc>
                <a:spcPct val="100000"/>
              </a:lnSpc>
              <a:spcBef>
                <a:spcPts val="675"/>
              </a:spcBef>
              <a:buFont typeface="Wingdings" pitchFamily="2" charset="2"/>
              <a:buChar char="Ø"/>
              <a:tabLst>
                <a:tab pos="354965" algn="l"/>
                <a:tab pos="355600" algn="l"/>
              </a:tabLst>
            </a:pPr>
            <a:r>
              <a:rPr lang="es-ES" sz="2400" spc="-15" dirty="0">
                <a:solidFill>
                  <a:schemeClr val="tx2">
                    <a:lumMod val="50000"/>
                  </a:schemeClr>
                </a:solidFill>
                <a:cs typeface="Calibri"/>
              </a:rPr>
              <a:t>Representaciones de un grafo</a:t>
            </a:r>
          </a:p>
          <a:p>
            <a:pPr marL="355600" indent="-342900">
              <a:lnSpc>
                <a:spcPct val="100000"/>
              </a:lnSpc>
              <a:spcBef>
                <a:spcPts val="675"/>
              </a:spcBef>
              <a:buFont typeface="Wingdings" pitchFamily="2" charset="2"/>
              <a:buChar char="Ø"/>
              <a:tabLst>
                <a:tab pos="354965" algn="l"/>
                <a:tab pos="355600" algn="l"/>
              </a:tabLst>
            </a:pPr>
            <a:r>
              <a:rPr lang="es-ES" sz="2400" spc="-15" dirty="0">
                <a:solidFill>
                  <a:schemeClr val="tx2">
                    <a:lumMod val="50000"/>
                  </a:schemeClr>
                </a:solidFill>
                <a:cs typeface="Calibri"/>
              </a:rPr>
              <a:t>Búsquedas de grafos</a:t>
            </a:r>
          </a:p>
          <a:p>
            <a:pPr marL="355600" indent="-342900">
              <a:lnSpc>
                <a:spcPct val="100000"/>
              </a:lnSpc>
              <a:spcBef>
                <a:spcPts val="675"/>
              </a:spcBef>
              <a:buFont typeface="Wingdings" pitchFamily="2" charset="2"/>
              <a:buChar char="Ø"/>
              <a:tabLst>
                <a:tab pos="354965" algn="l"/>
                <a:tab pos="355600" algn="l"/>
              </a:tabLst>
            </a:pPr>
            <a:r>
              <a:rPr lang="es-ES" sz="2400" spc="-15" dirty="0">
                <a:solidFill>
                  <a:schemeClr val="tx2">
                    <a:lumMod val="50000"/>
                  </a:schemeClr>
                </a:solidFill>
                <a:cs typeface="Calibri"/>
              </a:rPr>
              <a:t>Algoritmo de </a:t>
            </a:r>
            <a:r>
              <a:rPr lang="es-ES" sz="2400" spc="-15" dirty="0" err="1">
                <a:solidFill>
                  <a:schemeClr val="tx2">
                    <a:lumMod val="50000"/>
                  </a:schemeClr>
                </a:solidFill>
                <a:cs typeface="Calibri"/>
              </a:rPr>
              <a:t>Dijsktra</a:t>
            </a:r>
            <a:endParaRPr lang="es-ES" sz="2400" spc="-15" dirty="0">
              <a:solidFill>
                <a:schemeClr val="tx2">
                  <a:lumMod val="50000"/>
                </a:schemeClr>
              </a:solidFill>
              <a:cs typeface="Calibri"/>
            </a:endParaRPr>
          </a:p>
          <a:p>
            <a:pPr marL="355600" indent="-342900">
              <a:lnSpc>
                <a:spcPct val="100000"/>
              </a:lnSpc>
              <a:spcBef>
                <a:spcPts val="675"/>
              </a:spcBef>
              <a:buFont typeface="Wingdings" pitchFamily="2" charset="2"/>
              <a:buChar char="Ø"/>
              <a:tabLst>
                <a:tab pos="354965" algn="l"/>
                <a:tab pos="355600" algn="l"/>
              </a:tabLst>
            </a:pPr>
            <a:r>
              <a:rPr lang="es-ES" sz="2400" spc="-15" dirty="0">
                <a:solidFill>
                  <a:schemeClr val="tx2">
                    <a:lumMod val="50000"/>
                  </a:schemeClr>
                </a:solidFill>
                <a:cs typeface="Calibri"/>
              </a:rPr>
              <a:t>Algoritmo de Floyd </a:t>
            </a:r>
            <a:r>
              <a:rPr lang="es-ES" sz="2400" spc="-15" dirty="0" err="1">
                <a:solidFill>
                  <a:schemeClr val="tx2">
                    <a:lumMod val="50000"/>
                  </a:schemeClr>
                </a:solidFill>
                <a:cs typeface="Calibri"/>
              </a:rPr>
              <a:t>Warshall</a:t>
            </a:r>
            <a:endParaRPr lang="es-ES" sz="2400" spc="-15" dirty="0">
              <a:solidFill>
                <a:schemeClr val="tx2">
                  <a:lumMod val="50000"/>
                </a:schemeClr>
              </a:solidFill>
              <a:cs typeface="Calibri"/>
            </a:endParaRPr>
          </a:p>
        </p:txBody>
      </p:sp>
      <p:sp>
        <p:nvSpPr>
          <p:cNvPr id="7" name="Subtítulo 2"/>
          <p:cNvSpPr txBox="1">
            <a:spLocks/>
          </p:cNvSpPr>
          <p:nvPr/>
        </p:nvSpPr>
        <p:spPr>
          <a:xfrm>
            <a:off x="959370" y="2363544"/>
            <a:ext cx="8565630" cy="1042987"/>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PE" sz="4000" b="1" dirty="0">
                <a:solidFill>
                  <a:srgbClr val="FF0000"/>
                </a:solidFill>
              </a:rPr>
              <a:t>Grafos</a:t>
            </a:r>
          </a:p>
        </p:txBody>
      </p:sp>
      <p:sp>
        <p:nvSpPr>
          <p:cNvPr id="5" name="Subtítulo 2"/>
          <p:cNvSpPr txBox="1">
            <a:spLocks/>
          </p:cNvSpPr>
          <p:nvPr/>
        </p:nvSpPr>
        <p:spPr>
          <a:xfrm>
            <a:off x="959370" y="1626701"/>
            <a:ext cx="2590800" cy="736843"/>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PE" b="1" dirty="0">
                <a:solidFill>
                  <a:srgbClr val="FF0000"/>
                </a:solidFill>
              </a:rPr>
              <a:t>Semana 14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6"/>
          <p:cNvSpPr txBox="1"/>
          <p:nvPr/>
        </p:nvSpPr>
        <p:spPr>
          <a:xfrm>
            <a:off x="1031232" y="2209800"/>
            <a:ext cx="7995935" cy="2842950"/>
          </a:xfrm>
          <a:prstGeom prst="rect">
            <a:avLst/>
          </a:prstGeom>
          <a:noFill/>
          <a:ln>
            <a:noFill/>
          </a:ln>
        </p:spPr>
        <p:txBody>
          <a:bodyPr spcFirstLastPara="1" wrap="square" lIns="100568" tIns="100568" rIns="100568" bIns="100568" anchor="ctr" anchorCtr="0">
            <a:noAutofit/>
          </a:bodyPr>
          <a:lstStyle/>
          <a:p>
            <a:pPr algn="just"/>
            <a:r>
              <a:rPr lang="es" sz="3200" dirty="0">
                <a:solidFill>
                  <a:schemeClr val="tx2">
                    <a:lumMod val="75000"/>
                  </a:schemeClr>
                </a:solidFill>
              </a:rPr>
              <a:t>Pre condiciones:</a:t>
            </a:r>
          </a:p>
          <a:p>
            <a:pPr algn="just"/>
            <a:endParaRPr lang="es" sz="3200" dirty="0">
              <a:solidFill>
                <a:schemeClr val="tx2">
                  <a:lumMod val="75000"/>
                </a:schemeClr>
              </a:solidFill>
            </a:endParaRPr>
          </a:p>
          <a:p>
            <a:pPr marL="342900" indent="-342900" algn="just">
              <a:buFont typeface="Wingdings" panose="05000000000000000000" pitchFamily="2" charset="2"/>
              <a:buChar char="q"/>
            </a:pPr>
            <a:r>
              <a:rPr lang="es" sz="3200" dirty="0">
                <a:solidFill>
                  <a:schemeClr val="tx2">
                    <a:lumMod val="75000"/>
                  </a:schemeClr>
                </a:solidFill>
              </a:rPr>
              <a:t>El grafo debe estar almacenado en una matriz de adyacencia.</a:t>
            </a:r>
          </a:p>
          <a:p>
            <a:pPr marL="342900" indent="-342900" algn="just">
              <a:buFont typeface="Wingdings" panose="05000000000000000000" pitchFamily="2" charset="2"/>
              <a:buChar char="q"/>
            </a:pPr>
            <a:endParaRPr lang="es" sz="3200" dirty="0">
              <a:solidFill>
                <a:schemeClr val="tx2">
                  <a:lumMod val="75000"/>
                </a:schemeClr>
              </a:solidFill>
            </a:endParaRPr>
          </a:p>
          <a:p>
            <a:pPr marL="342900" indent="-342900" algn="just">
              <a:buFont typeface="Wingdings" panose="05000000000000000000" pitchFamily="2" charset="2"/>
              <a:buChar char="q"/>
            </a:pPr>
            <a:r>
              <a:rPr lang="es" sz="3200" dirty="0">
                <a:solidFill>
                  <a:schemeClr val="tx2">
                    <a:lumMod val="75000"/>
                  </a:schemeClr>
                </a:solidFill>
              </a:rPr>
              <a:t>La cantidad máxima de nodos del grado de ser menor igual a 500.</a:t>
            </a:r>
            <a:endParaRPr sz="3200" dirty="0">
              <a:solidFill>
                <a:schemeClr val="tx2">
                  <a:lumMod val="75000"/>
                </a:schemeClr>
              </a:solidFill>
            </a:endParaRPr>
          </a:p>
        </p:txBody>
      </p:sp>
      <p:sp>
        <p:nvSpPr>
          <p:cNvPr id="2" name="object 2">
            <a:extLst>
              <a:ext uri="{FF2B5EF4-FFF2-40B4-BE49-F238E27FC236}">
                <a16:creationId xmlns:a16="http://schemas.microsoft.com/office/drawing/2014/main" id="{DBAACD82-D141-4705-4001-40ECD79D4898}"/>
              </a:ext>
            </a:extLst>
          </p:cNvPr>
          <p:cNvSpPr txBox="1">
            <a:spLocks/>
          </p:cNvSpPr>
          <p:nvPr/>
        </p:nvSpPr>
        <p:spPr>
          <a:xfrm>
            <a:off x="1066800" y="644183"/>
            <a:ext cx="8172030" cy="641201"/>
          </a:xfrm>
          <a:prstGeom prst="rect">
            <a:avLst/>
          </a:prstGeom>
        </p:spPr>
        <p:txBody>
          <a:bodyPr spcFirstLastPara="1" vert="horz" wrap="square" lIns="0" tIns="12700" rIns="0" bIns="0" rtlCol="0" anchor="t" anchorCtr="0">
            <a:spAutoFit/>
          </a:bodyPr>
          <a:lstStyle>
            <a:lvl1pPr lvl="0">
              <a:spcBef>
                <a:spcPts val="0"/>
              </a:spcBef>
              <a:spcAft>
                <a:spcPts val="0"/>
              </a:spcAft>
              <a:buSzPts val="2800"/>
              <a:buNone/>
              <a:defRPr sz="4000" b="1" i="0">
                <a:solidFill>
                  <a:schemeClr val="bg1"/>
                </a:solidFill>
                <a:latin typeface="Calibri"/>
                <a:ea typeface="+mj-ea"/>
                <a:cs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marL="12700">
              <a:spcBef>
                <a:spcPts val="100"/>
              </a:spcBef>
            </a:pPr>
            <a:r>
              <a:rPr lang="en-US" kern="0" spc="-5" dirty="0" err="1"/>
              <a:t>Algoritmo</a:t>
            </a:r>
            <a:r>
              <a:rPr lang="en-US" kern="0" spc="-5" dirty="0"/>
              <a:t> de Floyd </a:t>
            </a:r>
            <a:r>
              <a:rPr lang="en-US" kern="0" spc="-5" dirty="0" err="1"/>
              <a:t>Warshall</a:t>
            </a:r>
            <a:endParaRPr lang="en-US" kern="0" dirty="0"/>
          </a:p>
        </p:txBody>
      </p:sp>
    </p:spTree>
    <p:extLst>
      <p:ext uri="{BB962C8B-B14F-4D97-AF65-F5344CB8AC3E}">
        <p14:creationId xmlns:p14="http://schemas.microsoft.com/office/powerpoint/2010/main" val="4133392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FD8C8419-4446-531A-F1A3-21C65C9E2495}"/>
              </a:ext>
            </a:extLst>
          </p:cNvPr>
          <p:cNvSpPr txBox="1"/>
          <p:nvPr/>
        </p:nvSpPr>
        <p:spPr>
          <a:xfrm>
            <a:off x="685800" y="3733800"/>
            <a:ext cx="9372600" cy="1027845"/>
          </a:xfrm>
          <a:prstGeom prst="rect">
            <a:avLst/>
          </a:prstGeom>
        </p:spPr>
        <p:txBody>
          <a:bodyPr vert="horz" wrap="square" lIns="0" tIns="12065" rIns="0" bIns="0" rtlCol="0">
            <a:spAutoFit/>
          </a:bodyPr>
          <a:lstStyle/>
          <a:p>
            <a:pPr marL="12700" marR="920115" algn="ctr">
              <a:spcBef>
                <a:spcPts val="95"/>
              </a:spcBef>
              <a:buClr>
                <a:srgbClr val="1F497D"/>
              </a:buClr>
              <a:buSzPct val="69642"/>
              <a:tabLst>
                <a:tab pos="355600" algn="l"/>
              </a:tabLst>
            </a:pPr>
            <a:r>
              <a:rPr lang="es-ES" sz="6600" spc="-5" dirty="0">
                <a:solidFill>
                  <a:srgbClr val="FF0000"/>
                </a:solidFill>
                <a:cs typeface="Calibri"/>
              </a:rPr>
              <a:t>Muchas Gracias!!!</a:t>
            </a:r>
          </a:p>
        </p:txBody>
      </p:sp>
    </p:spTree>
    <p:extLst>
      <p:ext uri="{BB962C8B-B14F-4D97-AF65-F5344CB8AC3E}">
        <p14:creationId xmlns:p14="http://schemas.microsoft.com/office/powerpoint/2010/main" val="137659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Grafos</a:t>
            </a:r>
            <a:endParaRPr dirty="0"/>
          </a:p>
        </p:txBody>
      </p:sp>
      <p:sp>
        <p:nvSpPr>
          <p:cNvPr id="3" name="object 3"/>
          <p:cNvSpPr txBox="1"/>
          <p:nvPr/>
        </p:nvSpPr>
        <p:spPr>
          <a:xfrm>
            <a:off x="685800" y="1693612"/>
            <a:ext cx="9372600" cy="2661626"/>
          </a:xfrm>
          <a:prstGeom prst="rect">
            <a:avLst/>
          </a:prstGeom>
        </p:spPr>
        <p:txBody>
          <a:bodyPr vert="horz" wrap="square" lIns="0" tIns="12065" rIns="0" bIns="0" rtlCol="0">
            <a:spAutoFit/>
          </a:bodyPr>
          <a:lstStyle/>
          <a:p>
            <a:pPr marL="469900" marR="920115" indent="-457200" algn="just">
              <a:lnSpc>
                <a:spcPct val="100000"/>
              </a:lnSpc>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Donde puedo utilizar Grafos:</a:t>
            </a:r>
          </a:p>
          <a:p>
            <a:pPr marL="927100" marR="920115" lvl="1"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Red de computadoras</a:t>
            </a:r>
          </a:p>
          <a:p>
            <a:pPr marL="927100" marR="920115" lvl="1"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Red de carreteras de ómnibus</a:t>
            </a:r>
          </a:p>
          <a:p>
            <a:pPr marL="927100" marR="920115" lvl="1"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Prevención de blanqueo de capitales</a:t>
            </a:r>
          </a:p>
          <a:p>
            <a:pPr marL="927100" marR="920115" lvl="1"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Modelar una ciudad, laberintos.</a:t>
            </a:r>
          </a:p>
          <a:p>
            <a:pPr marL="469900" marR="920115" indent="-457200" algn="just">
              <a:lnSpc>
                <a:spcPct val="100000"/>
              </a:lnSpc>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p:txBody>
      </p:sp>
      <p:pic>
        <p:nvPicPr>
          <p:cNvPr id="5" name="Imagen 4">
            <a:extLst>
              <a:ext uri="{FF2B5EF4-FFF2-40B4-BE49-F238E27FC236}">
                <a16:creationId xmlns:a16="http://schemas.microsoft.com/office/drawing/2014/main" id="{91241B1A-554B-42E9-CA26-D0DBF3B00231}"/>
              </a:ext>
            </a:extLst>
          </p:cNvPr>
          <p:cNvPicPr>
            <a:picLocks noChangeAspect="1"/>
          </p:cNvPicPr>
          <p:nvPr/>
        </p:nvPicPr>
        <p:blipFill>
          <a:blip r:embed="rId2"/>
          <a:stretch>
            <a:fillRect/>
          </a:stretch>
        </p:blipFill>
        <p:spPr>
          <a:xfrm>
            <a:off x="1524000" y="4114800"/>
            <a:ext cx="6721722" cy="3333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Grafos</a:t>
            </a:r>
            <a:endParaRPr dirty="0"/>
          </a:p>
        </p:txBody>
      </p:sp>
      <p:sp>
        <p:nvSpPr>
          <p:cNvPr id="3" name="object 3"/>
          <p:cNvSpPr txBox="1"/>
          <p:nvPr/>
        </p:nvSpPr>
        <p:spPr>
          <a:xfrm>
            <a:off x="685800" y="1693612"/>
            <a:ext cx="9372600" cy="5259773"/>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Los grafos contienen un conjunto de vértices y arcos, donde podemos modelar un conjunto de objetos (nodos) y otro conjunto que los relacione entre si (arcos).</a:t>
            </a:r>
          </a:p>
          <a:p>
            <a:pPr marL="469900" marR="920115" indent="-457200" algn="just">
              <a:lnSpc>
                <a:spcPct val="100000"/>
              </a:lnSpc>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469900" marR="920115" indent="-457200" algn="just">
              <a:lnSpc>
                <a:spcPct val="100000"/>
              </a:lnSpc>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Un grafo G es un par ordenado G= (V,E) donde:</a:t>
            </a:r>
          </a:p>
          <a:p>
            <a:pPr marL="927100" marR="920115" lvl="1" indent="-457200" algn="just">
              <a:spcBef>
                <a:spcPts val="95"/>
              </a:spcBef>
              <a:buClr>
                <a:srgbClr val="1F497D"/>
              </a:buClr>
              <a:buSzPct val="69642"/>
              <a:buFont typeface="Wingdings" panose="05000000000000000000" pitchFamily="2" charset="2"/>
              <a:buChar char="Ø"/>
              <a:tabLst>
                <a:tab pos="355600" algn="l"/>
              </a:tabLst>
            </a:pPr>
            <a:r>
              <a:rPr lang="es-ES" sz="2800" spc="-5" dirty="0">
                <a:solidFill>
                  <a:srgbClr val="002060"/>
                </a:solidFill>
                <a:cs typeface="Calibri"/>
              </a:rPr>
              <a:t>V es un conjunto de vértices o nodos.</a:t>
            </a:r>
          </a:p>
          <a:p>
            <a:pPr marL="927100" marR="920115" lvl="1" indent="-457200" algn="just">
              <a:spcBef>
                <a:spcPts val="95"/>
              </a:spcBef>
              <a:buClr>
                <a:srgbClr val="1F497D"/>
              </a:buClr>
              <a:buSzPct val="69642"/>
              <a:buFont typeface="Wingdings" panose="05000000000000000000" pitchFamily="2" charset="2"/>
              <a:buChar char="Ø"/>
              <a:tabLst>
                <a:tab pos="355600" algn="l"/>
              </a:tabLst>
            </a:pPr>
            <a:r>
              <a:rPr lang="es-ES" sz="2800" spc="-5" dirty="0">
                <a:solidFill>
                  <a:srgbClr val="002060"/>
                </a:solidFill>
                <a:cs typeface="Calibri"/>
              </a:rPr>
              <a:t>E es un conjunto de aristas o arcos, que relacionan estos nodos.</a:t>
            </a:r>
          </a:p>
          <a:p>
            <a:pPr marL="927100" marR="920115" lvl="1" indent="-457200" algn="just">
              <a:spcBef>
                <a:spcPts val="95"/>
              </a:spcBef>
              <a:buClr>
                <a:srgbClr val="1F497D"/>
              </a:buClr>
              <a:buSzPct val="69642"/>
              <a:buFont typeface="Wingdings" panose="05000000000000000000" pitchFamily="2" charset="2"/>
              <a:buChar char="Ø"/>
              <a:tabLst>
                <a:tab pos="355600" algn="l"/>
              </a:tabLst>
            </a:pPr>
            <a:r>
              <a:rPr lang="es-ES" sz="2800" spc="-5" dirty="0">
                <a:solidFill>
                  <a:srgbClr val="002060"/>
                </a:solidFill>
                <a:cs typeface="Calibri"/>
              </a:rPr>
              <a:t>V suele ser un conjunto finito, aunque hay quienes se dedican a investigar grafos infinitos.</a:t>
            </a:r>
          </a:p>
          <a:p>
            <a:pPr marL="469900" marR="920115" indent="-457200" algn="just">
              <a:lnSpc>
                <a:spcPct val="100000"/>
              </a:lnSpc>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p:txBody>
      </p:sp>
    </p:spTree>
    <p:extLst>
      <p:ext uri="{BB962C8B-B14F-4D97-AF65-F5344CB8AC3E}">
        <p14:creationId xmlns:p14="http://schemas.microsoft.com/office/powerpoint/2010/main" val="232426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Grafos</a:t>
            </a:r>
            <a:endParaRPr dirty="0"/>
          </a:p>
        </p:txBody>
      </p:sp>
      <p:sp>
        <p:nvSpPr>
          <p:cNvPr id="3" name="object 3"/>
          <p:cNvSpPr txBox="1"/>
          <p:nvPr/>
        </p:nvSpPr>
        <p:spPr>
          <a:xfrm>
            <a:off x="685800" y="1693612"/>
            <a:ext cx="9372600" cy="443070"/>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Grafos</a:t>
            </a:r>
          </a:p>
        </p:txBody>
      </p:sp>
      <p:pic>
        <p:nvPicPr>
          <p:cNvPr id="5" name="Imagen 4">
            <a:extLst>
              <a:ext uri="{FF2B5EF4-FFF2-40B4-BE49-F238E27FC236}">
                <a16:creationId xmlns:a16="http://schemas.microsoft.com/office/drawing/2014/main" id="{3EF4BFB9-B83C-D09B-3AEE-F063E5B7259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1524000" y="2541692"/>
            <a:ext cx="2314575" cy="2247900"/>
          </a:xfrm>
          <a:prstGeom prst="rect">
            <a:avLst/>
          </a:prstGeom>
        </p:spPr>
      </p:pic>
      <p:pic>
        <p:nvPicPr>
          <p:cNvPr id="7" name="Imagen 6">
            <a:extLst>
              <a:ext uri="{FF2B5EF4-FFF2-40B4-BE49-F238E27FC236}">
                <a16:creationId xmlns:a16="http://schemas.microsoft.com/office/drawing/2014/main" id="{BCA273D7-5390-CF9D-17BB-B5EFC3180DB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4786314" y="2932217"/>
            <a:ext cx="2867025" cy="1466850"/>
          </a:xfrm>
          <a:prstGeom prst="rect">
            <a:avLst/>
          </a:prstGeom>
        </p:spPr>
      </p:pic>
      <p:pic>
        <p:nvPicPr>
          <p:cNvPr id="11" name="Imagen 10">
            <a:extLst>
              <a:ext uri="{FF2B5EF4-FFF2-40B4-BE49-F238E27FC236}">
                <a16:creationId xmlns:a16="http://schemas.microsoft.com/office/drawing/2014/main" id="{2BA96346-7327-C0D9-4E02-BC41473F350D}"/>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719261" y="5275726"/>
            <a:ext cx="3686175" cy="2029197"/>
          </a:xfrm>
          <a:prstGeom prst="rect">
            <a:avLst/>
          </a:prstGeom>
        </p:spPr>
      </p:pic>
      <p:pic>
        <p:nvPicPr>
          <p:cNvPr id="13" name="Imagen 12">
            <a:extLst>
              <a:ext uri="{FF2B5EF4-FFF2-40B4-BE49-F238E27FC236}">
                <a16:creationId xmlns:a16="http://schemas.microsoft.com/office/drawing/2014/main" id="{B9D9D32D-FF41-2918-6F2B-18C0E78DDB1A}"/>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Lst>
          </a:blip>
          <a:stretch>
            <a:fillRect/>
          </a:stretch>
        </p:blipFill>
        <p:spPr>
          <a:xfrm>
            <a:off x="6231858" y="4755753"/>
            <a:ext cx="2314574" cy="2314574"/>
          </a:xfrm>
          <a:prstGeom prst="rect">
            <a:avLst/>
          </a:prstGeom>
        </p:spPr>
      </p:pic>
    </p:spTree>
    <p:extLst>
      <p:ext uri="{BB962C8B-B14F-4D97-AF65-F5344CB8AC3E}">
        <p14:creationId xmlns:p14="http://schemas.microsoft.com/office/powerpoint/2010/main" val="321421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Grafos</a:t>
            </a:r>
            <a:endParaRPr dirty="0"/>
          </a:p>
        </p:txBody>
      </p:sp>
      <p:sp>
        <p:nvSpPr>
          <p:cNvPr id="3" name="object 3"/>
          <p:cNvSpPr txBox="1"/>
          <p:nvPr/>
        </p:nvSpPr>
        <p:spPr>
          <a:xfrm>
            <a:off x="685800" y="1693612"/>
            <a:ext cx="9372600" cy="443070"/>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Grafos Dirigidos</a:t>
            </a:r>
          </a:p>
        </p:txBody>
      </p:sp>
      <p:pic>
        <p:nvPicPr>
          <p:cNvPr id="7" name="Imagen 6">
            <a:extLst>
              <a:ext uri="{FF2B5EF4-FFF2-40B4-BE49-F238E27FC236}">
                <a16:creationId xmlns:a16="http://schemas.microsoft.com/office/drawing/2014/main" id="{BCA273D7-5390-CF9D-17BB-B5EFC3180DB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462338" y="5304681"/>
            <a:ext cx="3564184" cy="1823536"/>
          </a:xfrm>
          <a:prstGeom prst="rect">
            <a:avLst/>
          </a:prstGeom>
        </p:spPr>
      </p:pic>
      <p:pic>
        <p:nvPicPr>
          <p:cNvPr id="6" name="Imagen 5">
            <a:extLst>
              <a:ext uri="{FF2B5EF4-FFF2-40B4-BE49-F238E27FC236}">
                <a16:creationId xmlns:a16="http://schemas.microsoft.com/office/drawing/2014/main" id="{E2498775-4618-3E14-8C43-F8C6AC713FA4}"/>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1524000" y="2521639"/>
            <a:ext cx="3274346" cy="2527746"/>
          </a:xfrm>
          <a:prstGeom prst="rect">
            <a:avLst/>
          </a:prstGeom>
        </p:spPr>
      </p:pic>
      <p:pic>
        <p:nvPicPr>
          <p:cNvPr id="9" name="Imagen 8">
            <a:extLst>
              <a:ext uri="{FF2B5EF4-FFF2-40B4-BE49-F238E27FC236}">
                <a16:creationId xmlns:a16="http://schemas.microsoft.com/office/drawing/2014/main" id="{15B96E6B-05C9-4E1E-A257-6BE6FA6C69DB}"/>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5867399" y="2355459"/>
            <a:ext cx="2807119" cy="2606611"/>
          </a:xfrm>
          <a:prstGeom prst="rect">
            <a:avLst/>
          </a:prstGeom>
        </p:spPr>
      </p:pic>
      <p:pic>
        <p:nvPicPr>
          <p:cNvPr id="12" name="Imagen 11">
            <a:extLst>
              <a:ext uri="{FF2B5EF4-FFF2-40B4-BE49-F238E27FC236}">
                <a16:creationId xmlns:a16="http://schemas.microsoft.com/office/drawing/2014/main" id="{A109F5AF-1CF4-2A12-90BE-03C009A08D58}"/>
              </a:ext>
            </a:extLst>
          </p:cNvPr>
          <p:cNvPicPr>
            <a:picLocks noChangeAspect="1"/>
          </p:cNvPicPr>
          <p:nvPr/>
        </p:nvPicPr>
        <p:blipFill>
          <a:blip r:embed="rId8"/>
          <a:stretch>
            <a:fillRect/>
          </a:stretch>
        </p:blipFill>
        <p:spPr>
          <a:xfrm>
            <a:off x="2222081" y="5943951"/>
            <a:ext cx="2807119" cy="1621643"/>
          </a:xfrm>
          <a:prstGeom prst="rect">
            <a:avLst/>
          </a:prstGeom>
        </p:spPr>
      </p:pic>
    </p:spTree>
    <p:extLst>
      <p:ext uri="{BB962C8B-B14F-4D97-AF65-F5344CB8AC3E}">
        <p14:creationId xmlns:p14="http://schemas.microsoft.com/office/powerpoint/2010/main" val="428041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Grafos</a:t>
            </a:r>
            <a:endParaRPr dirty="0"/>
          </a:p>
        </p:txBody>
      </p:sp>
      <p:sp>
        <p:nvSpPr>
          <p:cNvPr id="3" name="object 3"/>
          <p:cNvSpPr txBox="1"/>
          <p:nvPr/>
        </p:nvSpPr>
        <p:spPr>
          <a:xfrm>
            <a:off x="685800" y="1693612"/>
            <a:ext cx="9372600" cy="443070"/>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Grafos No Dirigidos</a:t>
            </a:r>
          </a:p>
        </p:txBody>
      </p:sp>
      <p:pic>
        <p:nvPicPr>
          <p:cNvPr id="5" name="Imagen 4">
            <a:extLst>
              <a:ext uri="{FF2B5EF4-FFF2-40B4-BE49-F238E27FC236}">
                <a16:creationId xmlns:a16="http://schemas.microsoft.com/office/drawing/2014/main" id="{BBBB35F8-3759-191B-9D9A-5A97A507BAD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029200" y="5426242"/>
            <a:ext cx="3581400" cy="1890183"/>
          </a:xfrm>
          <a:prstGeom prst="rect">
            <a:avLst/>
          </a:prstGeom>
        </p:spPr>
      </p:pic>
      <p:pic>
        <p:nvPicPr>
          <p:cNvPr id="9" name="Imagen 8">
            <a:extLst>
              <a:ext uri="{FF2B5EF4-FFF2-40B4-BE49-F238E27FC236}">
                <a16:creationId xmlns:a16="http://schemas.microsoft.com/office/drawing/2014/main" id="{B95802F1-1E1F-56CB-B24D-989090C44A69}"/>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374090" y="2811082"/>
            <a:ext cx="3770493" cy="1747838"/>
          </a:xfrm>
          <a:prstGeom prst="rect">
            <a:avLst/>
          </a:prstGeom>
        </p:spPr>
      </p:pic>
      <p:pic>
        <p:nvPicPr>
          <p:cNvPr id="11" name="Imagen 10">
            <a:extLst>
              <a:ext uri="{FF2B5EF4-FFF2-40B4-BE49-F238E27FC236}">
                <a16:creationId xmlns:a16="http://schemas.microsoft.com/office/drawing/2014/main" id="{93D261C8-A89C-FBB9-66CA-EA33C94EC8D5}"/>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451811" y="3060199"/>
            <a:ext cx="2781301" cy="2237994"/>
          </a:xfrm>
          <a:prstGeom prst="rect">
            <a:avLst/>
          </a:prstGeom>
        </p:spPr>
      </p:pic>
    </p:spTree>
    <p:extLst>
      <p:ext uri="{BB962C8B-B14F-4D97-AF65-F5344CB8AC3E}">
        <p14:creationId xmlns:p14="http://schemas.microsoft.com/office/powerpoint/2010/main" val="3747475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644183"/>
            <a:ext cx="8172030" cy="628377"/>
          </a:xfrm>
          <a:prstGeom prst="rect">
            <a:avLst/>
          </a:prstGeom>
        </p:spPr>
        <p:txBody>
          <a:bodyPr vert="horz" wrap="square" lIns="0" tIns="12700" rIns="0" bIns="0" rtlCol="0">
            <a:spAutoFit/>
          </a:bodyPr>
          <a:lstStyle/>
          <a:p>
            <a:pPr marL="12700">
              <a:lnSpc>
                <a:spcPct val="100000"/>
              </a:lnSpc>
              <a:spcBef>
                <a:spcPts val="100"/>
              </a:spcBef>
            </a:pPr>
            <a:r>
              <a:rPr lang="en-US" spc="-5" dirty="0" err="1"/>
              <a:t>Representaciones</a:t>
            </a:r>
            <a:r>
              <a:rPr lang="en-US" spc="-5" dirty="0"/>
              <a:t> de un </a:t>
            </a:r>
            <a:r>
              <a:rPr lang="en-US" spc="-5" dirty="0" err="1"/>
              <a:t>Grafo</a:t>
            </a:r>
            <a:endParaRPr dirty="0"/>
          </a:p>
        </p:txBody>
      </p:sp>
      <p:sp>
        <p:nvSpPr>
          <p:cNvPr id="3" name="object 3"/>
          <p:cNvSpPr txBox="1"/>
          <p:nvPr/>
        </p:nvSpPr>
        <p:spPr>
          <a:xfrm>
            <a:off x="1524000" y="2333531"/>
            <a:ext cx="6629400" cy="3105337"/>
          </a:xfrm>
          <a:prstGeom prst="rect">
            <a:avLst/>
          </a:prstGeom>
        </p:spPr>
        <p:txBody>
          <a:bodyPr vert="horz" wrap="square" lIns="0" tIns="12065" rIns="0" bIns="0" rtlCol="0">
            <a:spAutoFit/>
          </a:bodyPr>
          <a:lstStyle/>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Matriz de Adyacencia</a:t>
            </a:r>
          </a:p>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469900" marR="920115" indent="-457200" algn="just">
              <a:spcBef>
                <a:spcPts val="95"/>
              </a:spcBef>
              <a:buClr>
                <a:srgbClr val="1F497D"/>
              </a:buClr>
              <a:buSzPct val="69642"/>
              <a:buFont typeface="Wingdings" pitchFamily="2" charset="2"/>
              <a:buChar char="q"/>
              <a:tabLst>
                <a:tab pos="355600" algn="l"/>
              </a:tabLst>
            </a:pPr>
            <a:r>
              <a:rPr lang="es-ES" sz="2800" spc="-5" dirty="0">
                <a:solidFill>
                  <a:srgbClr val="002060"/>
                </a:solidFill>
                <a:cs typeface="Calibri"/>
              </a:rPr>
              <a:t>Lista de Adyacencia</a:t>
            </a:r>
          </a:p>
          <a:p>
            <a:pPr marL="469900" marR="920115" indent="-457200" algn="just">
              <a:spcBef>
                <a:spcPts val="95"/>
              </a:spcBef>
              <a:buClr>
                <a:srgbClr val="1F497D"/>
              </a:buClr>
              <a:buSzPct val="69642"/>
              <a:buFont typeface="Wingdings" pitchFamily="2" charset="2"/>
              <a:buChar char="q"/>
              <a:tabLst>
                <a:tab pos="355600" algn="l"/>
              </a:tabLst>
            </a:pPr>
            <a:endParaRPr lang="es-ES" sz="2800" spc="-5" dirty="0">
              <a:solidFill>
                <a:srgbClr val="002060"/>
              </a:solidFill>
              <a:cs typeface="Calibri"/>
            </a:endParaRPr>
          </a:p>
          <a:p>
            <a:pPr marL="12700" marR="920115" algn="just">
              <a:spcBef>
                <a:spcPts val="95"/>
              </a:spcBef>
              <a:buClr>
                <a:srgbClr val="1F497D"/>
              </a:buClr>
              <a:buSzPct val="69642"/>
              <a:tabLst>
                <a:tab pos="355600" algn="l"/>
              </a:tabLst>
            </a:pPr>
            <a:endParaRPr lang="es-ES" sz="2800" spc="-5" dirty="0">
              <a:solidFill>
                <a:srgbClr val="002060"/>
              </a:solidFill>
              <a:cs typeface="Calibri"/>
            </a:endParaRPr>
          </a:p>
        </p:txBody>
      </p:sp>
    </p:spTree>
    <p:extLst>
      <p:ext uri="{BB962C8B-B14F-4D97-AF65-F5344CB8AC3E}">
        <p14:creationId xmlns:p14="http://schemas.microsoft.com/office/powerpoint/2010/main" val="359368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4185</TotalTime>
  <Words>950</Words>
  <Application>Microsoft Office PowerPoint</Application>
  <PresentationFormat>Personalizado</PresentationFormat>
  <Paragraphs>186</Paragraphs>
  <Slides>31</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Calibri</vt:lpstr>
      <vt:lpstr>Wingdings</vt:lpstr>
      <vt:lpstr>Office Theme</vt:lpstr>
      <vt:lpstr>Unidad 4 </vt:lpstr>
      <vt:lpstr>Presentación de PowerPoint</vt:lpstr>
      <vt:lpstr>Presentación de PowerPoint</vt:lpstr>
      <vt:lpstr>Grafos</vt:lpstr>
      <vt:lpstr>Grafos</vt:lpstr>
      <vt:lpstr>Grafos</vt:lpstr>
      <vt:lpstr>Grafos</vt:lpstr>
      <vt:lpstr>Grafos</vt:lpstr>
      <vt:lpstr>Representaciones de un Grafo</vt:lpstr>
      <vt:lpstr>Matriz de Adyacencia</vt:lpstr>
      <vt:lpstr>Matriz de Adyacencia</vt:lpstr>
      <vt:lpstr>Lista de Adyacencia</vt:lpstr>
      <vt:lpstr>Recorrido de Grafos</vt:lpstr>
      <vt:lpstr>Recorrido de Grafos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dc:title>
  <cp:lastModifiedBy>PCSIJORD (DIAZ SUAREZ, JORGE EDUARDO)</cp:lastModifiedBy>
  <cp:revision>180</cp:revision>
  <dcterms:created xsi:type="dcterms:W3CDTF">2018-05-11T14:47:19Z</dcterms:created>
  <dcterms:modified xsi:type="dcterms:W3CDTF">2022-11-15T23:53:15Z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2017-11-08T00:00:00Z</vt:filetime>
  </property>
  <property fmtid="{D5CDD505-2E9C-101B-9397-08002B2CF9AE}" pid="3" name="LastSaved">
    <vt:filetime>2018-05-11T00:00:00Z</vt:filetime>
  </property>
</Properties>
</file>