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6576000" cy="27432000"/>
  <p:notesSz cx="7772400" cy="10058400"/>
  <p:defaultTextStyle>
    <a:defPPr>
      <a:defRPr lang="en-US"/>
    </a:defPPr>
    <a:lvl1pPr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1pPr>
    <a:lvl2pPr marL="4318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2pPr>
    <a:lvl3pPr marL="6477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3pPr>
    <a:lvl4pPr marL="8636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4pPr>
    <a:lvl5pPr marL="10795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6D00FF"/>
    <a:srgbClr val="4C02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p:restoredTop sz="94636"/>
  </p:normalViewPr>
  <p:slideViewPr>
    <p:cSldViewPr>
      <p:cViewPr>
        <p:scale>
          <a:sx n="30" d="100"/>
          <a:sy n="30" d="100"/>
        </p:scale>
        <p:origin x="-1312" y="-10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fld id="{34908484-9DE6-F042-AA4C-444172591826}" type="slidenum">
              <a:rPr lang="en-GB" altLang="x-none"/>
              <a:pPr/>
              <a:t>‹#›</a:t>
            </a:fld>
            <a:endParaRPr lang="en-GB" altLang="x-none"/>
          </a:p>
        </p:txBody>
      </p:sp>
    </p:spTree>
    <p:extLst>
      <p:ext uri="{BB962C8B-B14F-4D97-AF65-F5344CB8AC3E}">
        <p14:creationId xmlns:p14="http://schemas.microsoft.com/office/powerpoint/2010/main" val="303016876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AEC07C-75A4-FA40-BA1F-1AC02CDB4523}" type="slidenum">
              <a:rPr lang="en-GB" altLang="x-none"/>
              <a:pPr/>
              <a:t>1</a:t>
            </a:fld>
            <a:endParaRPr lang="en-GB" altLang="x-none"/>
          </a:p>
        </p:txBody>
      </p:sp>
      <p:sp>
        <p:nvSpPr>
          <p:cNvPr id="409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8"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4489450"/>
            <a:ext cx="27432000" cy="95504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4572000" y="14408150"/>
            <a:ext cx="27432000" cy="66230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C95D9100-B959-404D-8BAD-5893ACFDD5D3}" type="slidenum">
              <a:rPr lang="en-GB" altLang="x-none"/>
              <a:pPr/>
              <a:t>‹#›</a:t>
            </a:fld>
            <a:endParaRPr lang="en-GB" altLang="x-none"/>
          </a:p>
        </p:txBody>
      </p:sp>
    </p:spTree>
    <p:extLst>
      <p:ext uri="{BB962C8B-B14F-4D97-AF65-F5344CB8AC3E}">
        <p14:creationId xmlns:p14="http://schemas.microsoft.com/office/powerpoint/2010/main" val="133829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511FA1DA-8A39-1F43-ACED-D9EC8EB5951E}" type="slidenum">
              <a:rPr lang="en-GB" altLang="x-none"/>
              <a:pPr/>
              <a:t>‹#›</a:t>
            </a:fld>
            <a:endParaRPr lang="en-GB" altLang="x-none"/>
          </a:p>
        </p:txBody>
      </p:sp>
    </p:spTree>
    <p:extLst>
      <p:ext uri="{BB962C8B-B14F-4D97-AF65-F5344CB8AC3E}">
        <p14:creationId xmlns:p14="http://schemas.microsoft.com/office/powerpoint/2010/main" val="4004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6013" y="1093788"/>
            <a:ext cx="8228012" cy="23426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3788"/>
            <a:ext cx="24534813" cy="23426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AFC651C9-7FF1-394B-B31B-CA6F9014019D}" type="slidenum">
              <a:rPr lang="en-GB" altLang="x-none"/>
              <a:pPr/>
              <a:t>‹#›</a:t>
            </a:fld>
            <a:endParaRPr lang="en-GB" altLang="x-none"/>
          </a:p>
        </p:txBody>
      </p:sp>
    </p:spTree>
    <p:extLst>
      <p:ext uri="{BB962C8B-B14F-4D97-AF65-F5344CB8AC3E}">
        <p14:creationId xmlns:p14="http://schemas.microsoft.com/office/powerpoint/2010/main" val="90300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729B094D-8F15-314C-9987-E3045643C233}" type="slidenum">
              <a:rPr lang="en-GB" altLang="x-none"/>
              <a:pPr/>
              <a:t>‹#›</a:t>
            </a:fld>
            <a:endParaRPr lang="en-GB" altLang="x-none"/>
          </a:p>
        </p:txBody>
      </p:sp>
    </p:spTree>
    <p:extLst>
      <p:ext uri="{BB962C8B-B14F-4D97-AF65-F5344CB8AC3E}">
        <p14:creationId xmlns:p14="http://schemas.microsoft.com/office/powerpoint/2010/main" val="208556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6838950"/>
            <a:ext cx="31546800" cy="11410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2495550" y="18357850"/>
            <a:ext cx="31546800" cy="60007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07511EBB-8F04-3143-A63A-DE16057AB4CF}" type="slidenum">
              <a:rPr lang="en-GB" altLang="x-none"/>
              <a:pPr/>
              <a:t>‹#›</a:t>
            </a:fld>
            <a:endParaRPr lang="en-GB" altLang="x-none"/>
          </a:p>
        </p:txBody>
      </p:sp>
    </p:spTree>
    <p:extLst>
      <p:ext uri="{BB962C8B-B14F-4D97-AF65-F5344CB8AC3E}">
        <p14:creationId xmlns:p14="http://schemas.microsoft.com/office/powerpoint/2010/main" val="78495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18263"/>
            <a:ext cx="16381413" cy="18102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62613" y="6418263"/>
            <a:ext cx="16381412" cy="18102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EA67221A-1568-0C45-8C59-2D110DE5A554}" type="slidenum">
              <a:rPr lang="en-GB" altLang="x-none"/>
              <a:pPr/>
              <a:t>‹#›</a:t>
            </a:fld>
            <a:endParaRPr lang="en-GB" altLang="x-none"/>
          </a:p>
        </p:txBody>
      </p:sp>
    </p:spTree>
    <p:extLst>
      <p:ext uri="{BB962C8B-B14F-4D97-AF65-F5344CB8AC3E}">
        <p14:creationId xmlns:p14="http://schemas.microsoft.com/office/powerpoint/2010/main" val="68637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460500"/>
            <a:ext cx="31546800" cy="53022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519363" y="6724650"/>
            <a:ext cx="15473362"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19363" y="10020300"/>
            <a:ext cx="15473362"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16600" y="6724650"/>
            <a:ext cx="15549563"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8516600" y="10020300"/>
            <a:ext cx="15549563"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ltLang="x-none"/>
          </a:p>
        </p:txBody>
      </p:sp>
      <p:sp>
        <p:nvSpPr>
          <p:cNvPr id="8" name="Footer Placeholder 7"/>
          <p:cNvSpPr>
            <a:spLocks noGrp="1"/>
          </p:cNvSpPr>
          <p:nvPr>
            <p:ph type="ftr" idx="11"/>
          </p:nvPr>
        </p:nvSpPr>
        <p:spPr/>
        <p:txBody>
          <a:bodyPr/>
          <a:lstStyle>
            <a:lvl1pPr>
              <a:defRPr/>
            </a:lvl1pPr>
          </a:lstStyle>
          <a:p>
            <a:endParaRPr lang="en-GB" altLang="x-none"/>
          </a:p>
        </p:txBody>
      </p:sp>
      <p:sp>
        <p:nvSpPr>
          <p:cNvPr id="9" name="Slide Number Placeholder 8"/>
          <p:cNvSpPr>
            <a:spLocks noGrp="1"/>
          </p:cNvSpPr>
          <p:nvPr>
            <p:ph type="sldNum" idx="12"/>
          </p:nvPr>
        </p:nvSpPr>
        <p:spPr/>
        <p:txBody>
          <a:bodyPr/>
          <a:lstStyle>
            <a:lvl1pPr>
              <a:defRPr/>
            </a:lvl1pPr>
          </a:lstStyle>
          <a:p>
            <a:fld id="{8805D0CC-AE87-EF4B-85E6-38580FB14346}" type="slidenum">
              <a:rPr lang="en-GB" altLang="x-none"/>
              <a:pPr/>
              <a:t>‹#›</a:t>
            </a:fld>
            <a:endParaRPr lang="en-GB" altLang="x-none"/>
          </a:p>
        </p:txBody>
      </p:sp>
    </p:spTree>
    <p:extLst>
      <p:ext uri="{BB962C8B-B14F-4D97-AF65-F5344CB8AC3E}">
        <p14:creationId xmlns:p14="http://schemas.microsoft.com/office/powerpoint/2010/main" val="171242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ltLang="x-none"/>
          </a:p>
        </p:txBody>
      </p:sp>
      <p:sp>
        <p:nvSpPr>
          <p:cNvPr id="4" name="Footer Placeholder 3"/>
          <p:cNvSpPr>
            <a:spLocks noGrp="1"/>
          </p:cNvSpPr>
          <p:nvPr>
            <p:ph type="ftr" idx="11"/>
          </p:nvPr>
        </p:nvSpPr>
        <p:spPr/>
        <p:txBody>
          <a:bodyPr/>
          <a:lstStyle>
            <a:lvl1pPr>
              <a:defRPr/>
            </a:lvl1pPr>
          </a:lstStyle>
          <a:p>
            <a:endParaRPr lang="en-GB" altLang="x-none"/>
          </a:p>
        </p:txBody>
      </p:sp>
      <p:sp>
        <p:nvSpPr>
          <p:cNvPr id="5" name="Slide Number Placeholder 4"/>
          <p:cNvSpPr>
            <a:spLocks noGrp="1"/>
          </p:cNvSpPr>
          <p:nvPr>
            <p:ph type="sldNum" idx="12"/>
          </p:nvPr>
        </p:nvSpPr>
        <p:spPr/>
        <p:txBody>
          <a:bodyPr/>
          <a:lstStyle>
            <a:lvl1pPr>
              <a:defRPr/>
            </a:lvl1pPr>
          </a:lstStyle>
          <a:p>
            <a:fld id="{FA460A07-2DF4-7349-A31B-15A93D415986}" type="slidenum">
              <a:rPr lang="en-GB" altLang="x-none"/>
              <a:pPr/>
              <a:t>‹#›</a:t>
            </a:fld>
            <a:endParaRPr lang="en-GB" altLang="x-none"/>
          </a:p>
        </p:txBody>
      </p:sp>
    </p:spTree>
    <p:extLst>
      <p:ext uri="{BB962C8B-B14F-4D97-AF65-F5344CB8AC3E}">
        <p14:creationId xmlns:p14="http://schemas.microsoft.com/office/powerpoint/2010/main" val="17806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ltLang="x-none"/>
          </a:p>
        </p:txBody>
      </p:sp>
      <p:sp>
        <p:nvSpPr>
          <p:cNvPr id="3" name="Footer Placeholder 2"/>
          <p:cNvSpPr>
            <a:spLocks noGrp="1"/>
          </p:cNvSpPr>
          <p:nvPr>
            <p:ph type="ftr" idx="11"/>
          </p:nvPr>
        </p:nvSpPr>
        <p:spPr/>
        <p:txBody>
          <a:bodyPr/>
          <a:lstStyle>
            <a:lvl1pPr>
              <a:defRPr/>
            </a:lvl1pPr>
          </a:lstStyle>
          <a:p>
            <a:endParaRPr lang="en-GB" altLang="x-none"/>
          </a:p>
        </p:txBody>
      </p:sp>
      <p:sp>
        <p:nvSpPr>
          <p:cNvPr id="4" name="Slide Number Placeholder 3"/>
          <p:cNvSpPr>
            <a:spLocks noGrp="1"/>
          </p:cNvSpPr>
          <p:nvPr>
            <p:ph type="sldNum" idx="12"/>
          </p:nvPr>
        </p:nvSpPr>
        <p:spPr/>
        <p:txBody>
          <a:bodyPr/>
          <a:lstStyle>
            <a:lvl1pPr>
              <a:defRPr/>
            </a:lvl1pPr>
          </a:lstStyle>
          <a:p>
            <a:fld id="{9D76B9AF-FBF0-CD47-8071-F641C4853AA9}" type="slidenum">
              <a:rPr lang="en-GB" altLang="x-none"/>
              <a:pPr/>
              <a:t>‹#›</a:t>
            </a:fld>
            <a:endParaRPr lang="en-GB" altLang="x-none"/>
          </a:p>
        </p:txBody>
      </p:sp>
    </p:spTree>
    <p:extLst>
      <p:ext uri="{BB962C8B-B14F-4D97-AF65-F5344CB8AC3E}">
        <p14:creationId xmlns:p14="http://schemas.microsoft.com/office/powerpoint/2010/main" val="125541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15549563" y="3949700"/>
            <a:ext cx="18516600" cy="1949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2586BA42-3499-DE45-988E-EA02D972C01A}" type="slidenum">
              <a:rPr lang="en-GB" altLang="x-none"/>
              <a:pPr/>
              <a:t>‹#›</a:t>
            </a:fld>
            <a:endParaRPr lang="en-GB" altLang="x-none"/>
          </a:p>
        </p:txBody>
      </p:sp>
    </p:spTree>
    <p:extLst>
      <p:ext uri="{BB962C8B-B14F-4D97-AF65-F5344CB8AC3E}">
        <p14:creationId xmlns:p14="http://schemas.microsoft.com/office/powerpoint/2010/main" val="72919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15549563" y="3949700"/>
            <a:ext cx="18516600" cy="19494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A20CC87D-1F8E-274E-B68B-FC8DBEBF70F8}" type="slidenum">
              <a:rPr lang="en-GB" altLang="x-none"/>
              <a:pPr/>
              <a:t>‹#›</a:t>
            </a:fld>
            <a:endParaRPr lang="en-GB" altLang="x-none"/>
          </a:p>
        </p:txBody>
      </p:sp>
    </p:spTree>
    <p:extLst>
      <p:ext uri="{BB962C8B-B14F-4D97-AF65-F5344CB8AC3E}">
        <p14:creationId xmlns:p14="http://schemas.microsoft.com/office/powerpoint/2010/main" val="19682202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828800" y="1093788"/>
            <a:ext cx="32915225" cy="457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altLang="x-none"/>
              <a:t>Click to edit the title text format</a:t>
            </a:r>
          </a:p>
        </p:txBody>
      </p:sp>
      <p:sp>
        <p:nvSpPr>
          <p:cNvPr id="1026" name="Rectangle 2"/>
          <p:cNvSpPr>
            <a:spLocks noGrp="1" noChangeArrowheads="1"/>
          </p:cNvSpPr>
          <p:nvPr>
            <p:ph type="body" idx="1"/>
          </p:nvPr>
        </p:nvSpPr>
        <p:spPr bwMode="auto">
          <a:xfrm>
            <a:off x="1828800" y="6418263"/>
            <a:ext cx="32915225" cy="1810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a:t>Click to edit the outline text format</a:t>
            </a:r>
          </a:p>
          <a:p>
            <a:pPr lvl="1"/>
            <a:r>
              <a:rPr lang="en-US" altLang="x-none"/>
              <a:t>Second Outline Level</a:t>
            </a:r>
          </a:p>
          <a:p>
            <a:pPr lvl="2"/>
            <a:r>
              <a:rPr lang="en-US" altLang="x-none"/>
              <a:t>Third Outline Level</a:t>
            </a:r>
          </a:p>
          <a:p>
            <a:pPr lvl="3"/>
            <a:r>
              <a:rPr lang="en-US" altLang="x-none"/>
              <a:t>Fourth Outline Level</a:t>
            </a:r>
          </a:p>
          <a:p>
            <a:pPr lvl="4"/>
            <a:r>
              <a:rPr lang="en-US" altLang="x-none"/>
              <a:t>Fifth Outline Level</a:t>
            </a:r>
          </a:p>
          <a:p>
            <a:pPr lvl="4"/>
            <a:r>
              <a:rPr lang="en-US" altLang="x-none"/>
              <a:t>Sixth Outline Level</a:t>
            </a:r>
          </a:p>
          <a:p>
            <a:pPr lvl="4"/>
            <a:r>
              <a:rPr lang="en-US" altLang="x-none"/>
              <a:t>Seventh Outline Level</a:t>
            </a:r>
          </a:p>
          <a:p>
            <a:pPr lvl="4"/>
            <a:r>
              <a:rPr lang="en-US" altLang="x-none"/>
              <a:t>Eighth Outline Level</a:t>
            </a:r>
          </a:p>
          <a:p>
            <a:pPr lvl="4"/>
            <a:r>
              <a:rPr lang="en-US" altLang="x-none"/>
              <a:t>Ninth Outline Level</a:t>
            </a:r>
          </a:p>
        </p:txBody>
      </p:sp>
      <p:sp>
        <p:nvSpPr>
          <p:cNvPr id="1027" name="Rectangle 3"/>
          <p:cNvSpPr>
            <a:spLocks noGrp="1" noChangeArrowheads="1"/>
          </p:cNvSpPr>
          <p:nvPr>
            <p:ph type="dt"/>
          </p:nvPr>
        </p:nvSpPr>
        <p:spPr bwMode="auto">
          <a:xfrm>
            <a:off x="1828800" y="24990425"/>
            <a:ext cx="8520113"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endParaRPr lang="en-GB" altLang="x-none"/>
          </a:p>
        </p:txBody>
      </p:sp>
      <p:sp>
        <p:nvSpPr>
          <p:cNvPr id="1028" name="Rectangle 4"/>
          <p:cNvSpPr>
            <a:spLocks noGrp="1" noChangeArrowheads="1"/>
          </p:cNvSpPr>
          <p:nvPr>
            <p:ph type="ftr"/>
          </p:nvPr>
        </p:nvSpPr>
        <p:spPr bwMode="auto">
          <a:xfrm>
            <a:off x="12509500" y="24990425"/>
            <a:ext cx="11591925"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ct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400">
                <a:solidFill>
                  <a:srgbClr val="000000"/>
                </a:solidFill>
                <a:latin typeface="Nimbus Roman No9 L" charset="0"/>
                <a:ea typeface="+mn-ea"/>
                <a:cs typeface="+mn-cs"/>
              </a:defRPr>
            </a:lvl1pPr>
          </a:lstStyle>
          <a:p>
            <a:endParaRPr lang="en-GB" altLang="x-none"/>
          </a:p>
        </p:txBody>
      </p:sp>
      <p:sp>
        <p:nvSpPr>
          <p:cNvPr id="1029" name="Rectangle 5"/>
          <p:cNvSpPr>
            <a:spLocks noGrp="1" noChangeArrowheads="1"/>
          </p:cNvSpPr>
          <p:nvPr>
            <p:ph type="sldNum"/>
          </p:nvPr>
        </p:nvSpPr>
        <p:spPr bwMode="auto">
          <a:xfrm>
            <a:off x="26223913" y="24990425"/>
            <a:ext cx="8520112"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fld id="{AD74203F-F9AA-184C-B023-F705B72C1A29}" type="slidenum">
              <a:rPr lang="en-GB" altLang="x-none"/>
              <a:pPr/>
              <a:t>‹#›</a:t>
            </a:fld>
            <a:endParaRPr lang="en-GB"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fontAlgn="base" hangingPunct="1">
        <a:lnSpc>
          <a:spcPct val="124000"/>
        </a:lnSpc>
        <a:spcBef>
          <a:spcPct val="0"/>
        </a:spcBef>
        <a:spcAft>
          <a:spcPct val="0"/>
        </a:spcAft>
        <a:buClr>
          <a:srgbClr val="000000"/>
        </a:buClr>
        <a:buSzPct val="45000"/>
        <a:buFont typeface="Wingdings" charset="2"/>
        <a:defRPr sz="4400" kern="1200">
          <a:solidFill>
            <a:srgbClr val="000000"/>
          </a:solidFill>
          <a:latin typeface="+mj-lt"/>
          <a:ea typeface="+mj-ea"/>
          <a:cs typeface="+mj-cs"/>
        </a:defRPr>
      </a:lvl1pPr>
      <a:lvl2pPr marL="4318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2pPr>
      <a:lvl3pPr marL="647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3pPr>
      <a:lvl4pPr marL="8636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4pPr>
      <a:lvl5pPr marL="10795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5pPr>
      <a:lvl6pPr marL="1536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6pPr>
      <a:lvl7pPr marL="19939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7pPr>
      <a:lvl8pPr marL="24511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8pPr>
      <a:lvl9pPr marL="29083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9pPr>
    </p:titleStyle>
    <p:bodyStyle>
      <a:lvl1pPr marL="431800" indent="-323850" algn="l" defTabSz="457200" rtl="0" eaLnBrk="1" fontAlgn="base" hangingPunct="1">
        <a:lnSpc>
          <a:spcPct val="124000"/>
        </a:lnSpc>
        <a:spcBef>
          <a:spcPct val="0"/>
        </a:spcBef>
        <a:spcAft>
          <a:spcPts val="1425"/>
        </a:spcAft>
        <a:buClr>
          <a:srgbClr val="000000"/>
        </a:buClr>
        <a:buSzPct val="45000"/>
        <a:buFont typeface="Wingdings" charset="2"/>
        <a:buChar char=""/>
        <a:defRPr sz="3200" kern="1200">
          <a:solidFill>
            <a:srgbClr val="000000"/>
          </a:solidFill>
          <a:latin typeface="+mn-lt"/>
          <a:ea typeface="+mn-ea"/>
          <a:cs typeface="+mn-cs"/>
        </a:defRPr>
      </a:lvl1pPr>
      <a:lvl2pPr marL="863600" indent="-287338" algn="l" defTabSz="457200" rtl="0" eaLnBrk="1" fontAlgn="base" hangingPunct="1">
        <a:lnSpc>
          <a:spcPct val="124000"/>
        </a:lnSpc>
        <a:spcBef>
          <a:spcPct val="0"/>
        </a:spcBef>
        <a:spcAft>
          <a:spcPts val="1138"/>
        </a:spcAft>
        <a:buClr>
          <a:srgbClr val="000000"/>
        </a:buClr>
        <a:buSzPct val="75000"/>
        <a:buFont typeface="Symbol" charset="2"/>
        <a:buChar char=""/>
        <a:defRPr sz="2800" kern="1200">
          <a:solidFill>
            <a:srgbClr val="000000"/>
          </a:solidFill>
          <a:latin typeface="+mn-lt"/>
          <a:ea typeface="+mn-ea"/>
          <a:cs typeface="+mn-cs"/>
        </a:defRPr>
      </a:lvl2pPr>
      <a:lvl3pPr marL="1295400" indent="-215900" algn="l" defTabSz="457200" rtl="0" eaLnBrk="1" fontAlgn="base" hangingPunct="1">
        <a:lnSpc>
          <a:spcPct val="124000"/>
        </a:lnSpc>
        <a:spcBef>
          <a:spcPct val="0"/>
        </a:spcBef>
        <a:spcAft>
          <a:spcPts val="850"/>
        </a:spcAft>
        <a:buClr>
          <a:srgbClr val="000000"/>
        </a:buClr>
        <a:buSzPct val="45000"/>
        <a:buFont typeface="Wingdings" charset="2"/>
        <a:buChar char=""/>
        <a:defRPr sz="2400" kern="1200">
          <a:solidFill>
            <a:srgbClr val="000000"/>
          </a:solidFill>
          <a:latin typeface="+mn-lt"/>
          <a:ea typeface="+mn-ea"/>
          <a:cs typeface="+mn-cs"/>
        </a:defRPr>
      </a:lvl3pPr>
      <a:lvl4pPr marL="1727200" indent="-215900" algn="l" defTabSz="457200" rtl="0" eaLnBrk="1" fontAlgn="base" hangingPunct="1">
        <a:lnSpc>
          <a:spcPct val="124000"/>
        </a:lnSpc>
        <a:spcBef>
          <a:spcPct val="0"/>
        </a:spcBef>
        <a:spcAft>
          <a:spcPts val="575"/>
        </a:spcAft>
        <a:buClr>
          <a:srgbClr val="000000"/>
        </a:buClr>
        <a:buSzPct val="75000"/>
        <a:buFont typeface="Symbol" charset="2"/>
        <a:buChar char=""/>
        <a:defRPr sz="2000" kern="1200">
          <a:solidFill>
            <a:srgbClr val="000000"/>
          </a:solidFill>
          <a:latin typeface="+mn-lt"/>
          <a:ea typeface="+mn-ea"/>
          <a:cs typeface="+mn-cs"/>
        </a:defRPr>
      </a:lvl4pPr>
      <a:lvl5pPr marL="2159000" indent="-215900" algn="l" defTabSz="457200" rtl="0" eaLnBrk="1" fontAlgn="base" hangingPunct="1">
        <a:lnSpc>
          <a:spcPct val="124000"/>
        </a:lnSpc>
        <a:spcBef>
          <a:spcPct val="0"/>
        </a:spcBef>
        <a:spcAft>
          <a:spcPts val="288"/>
        </a:spcAft>
        <a:buClr>
          <a:srgbClr val="000000"/>
        </a:buClr>
        <a:buSzPct val="45000"/>
        <a:buFont typeface="Wingdings"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microsoft.com/office/2007/relationships/hdphoto" Target="../media/hdphoto1.wdp"/><Relationship Id="rId8" Type="http://schemas.openxmlformats.org/officeDocument/2006/relationships/image" Target="../media/image5.png"/><Relationship Id="rId9"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0" y="-36930"/>
            <a:ext cx="36576000" cy="1637130"/>
          </a:xfrm>
          <a:prstGeom prst="rect">
            <a:avLst/>
          </a:prstGeom>
          <a:solidFill>
            <a:srgbClr val="4C02A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kumimoji="0" lang="en-US" sz="1800" b="0" i="0" u="none" strike="noStrike" cap="none" normalizeH="0" baseline="0">
              <a:ln>
                <a:noFill/>
              </a:ln>
              <a:effectLst/>
              <a:latin typeface="Arial" charset="0"/>
            </a:endParaRPr>
          </a:p>
        </p:txBody>
      </p:sp>
      <p:sp>
        <p:nvSpPr>
          <p:cNvPr id="14" name="TextBox 13"/>
          <p:cNvSpPr txBox="1"/>
          <p:nvPr/>
        </p:nvSpPr>
        <p:spPr>
          <a:xfrm>
            <a:off x="17504341" y="152400"/>
            <a:ext cx="18690659" cy="904863"/>
          </a:xfrm>
          <a:prstGeom prst="rect">
            <a:avLst/>
          </a:prstGeom>
          <a:noFill/>
        </p:spPr>
        <p:txBody>
          <a:bodyPr wrap="square" rtlCol="0">
            <a:spAutoFit/>
          </a:bodyPr>
          <a:lstStyle/>
          <a:p>
            <a:pPr algn="r"/>
            <a:r>
              <a:rPr lang="en-US" sz="4400" dirty="0" err="1" smtClean="0">
                <a:solidFill>
                  <a:schemeClr val="bg1"/>
                </a:solidFill>
                <a:latin typeface="Avenir Book"/>
                <a:cs typeface="Avenir Book"/>
              </a:rPr>
              <a:t>Soham</a:t>
            </a:r>
            <a:r>
              <a:rPr lang="en-US" sz="4400" dirty="0" smtClean="0">
                <a:solidFill>
                  <a:schemeClr val="bg1"/>
                </a:solidFill>
                <a:latin typeface="Avenir Book"/>
                <a:cs typeface="Avenir Book"/>
              </a:rPr>
              <a:t> </a:t>
            </a:r>
            <a:r>
              <a:rPr lang="en-US" sz="4400" dirty="0" err="1" smtClean="0">
                <a:solidFill>
                  <a:schemeClr val="bg1"/>
                </a:solidFill>
                <a:latin typeface="Avenir Book"/>
                <a:cs typeface="Avenir Book"/>
              </a:rPr>
              <a:t>Sinha</a:t>
            </a:r>
            <a:r>
              <a:rPr lang="en-US" sz="4400" dirty="0" smtClean="0">
                <a:solidFill>
                  <a:schemeClr val="bg1"/>
                </a:solidFill>
                <a:latin typeface="Avenir Book"/>
                <a:cs typeface="Avenir Book"/>
              </a:rPr>
              <a:t>, Clare Bornstein, John </a:t>
            </a:r>
            <a:r>
              <a:rPr lang="en-US" sz="4400" dirty="0" err="1" smtClean="0">
                <a:solidFill>
                  <a:schemeClr val="bg1"/>
                </a:solidFill>
                <a:latin typeface="Avenir Book"/>
                <a:cs typeface="Avenir Book"/>
              </a:rPr>
              <a:t>Spinelli</a:t>
            </a:r>
            <a:r>
              <a:rPr lang="en-US" sz="4400" dirty="0" smtClean="0">
                <a:solidFill>
                  <a:schemeClr val="bg1"/>
                </a:solidFill>
                <a:latin typeface="Avenir Book"/>
                <a:cs typeface="Avenir Book"/>
              </a:rPr>
              <a:t>, Robin Kurosawa</a:t>
            </a:r>
            <a:endParaRPr lang="en-US" sz="4400" dirty="0">
              <a:solidFill>
                <a:schemeClr val="bg1"/>
              </a:solidFill>
              <a:latin typeface="Avenir Book"/>
              <a:cs typeface="Avenir Book"/>
            </a:endParaRPr>
          </a:p>
        </p:txBody>
      </p:sp>
      <p:sp>
        <p:nvSpPr>
          <p:cNvPr id="16" name="Rectangle 15"/>
          <p:cNvSpPr/>
          <p:nvPr/>
        </p:nvSpPr>
        <p:spPr bwMode="auto">
          <a:xfrm>
            <a:off x="0" y="1371600"/>
            <a:ext cx="36576000" cy="6172200"/>
          </a:xfrm>
          <a:prstGeom prst="rect">
            <a:avLst/>
          </a:prstGeom>
          <a:solidFill>
            <a:srgbClr val="6D00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kumimoji="0" lang="en-US" sz="1800" b="0" i="0" u="none" strike="noStrike" cap="none" normalizeH="0" baseline="0">
              <a:ln>
                <a:noFill/>
              </a:ln>
              <a:effectLst/>
              <a:latin typeface="Arial" charset="0"/>
            </a:endParaRPr>
          </a:p>
        </p:txBody>
      </p:sp>
      <p:pic>
        <p:nvPicPr>
          <p:cNvPr id="21" name="Picture 20"/>
          <p:cNvPicPr>
            <a:picLocks noChangeAspect="1"/>
          </p:cNvPicPr>
          <p:nvPr/>
        </p:nvPicPr>
        <p:blipFill rotWithShape="1">
          <a:blip r:embed="rId3">
            <a:extLst>
              <a:ext uri="{28A0092B-C50C-407E-A947-70E740481C1C}">
                <a14:useLocalDpi xmlns:a14="http://schemas.microsoft.com/office/drawing/2010/main" val="0"/>
              </a:ext>
            </a:extLst>
          </a:blip>
          <a:srcRect t="-1" r="84765" b="-9259"/>
          <a:stretch/>
        </p:blipFill>
        <p:spPr>
          <a:xfrm>
            <a:off x="304800" y="76200"/>
            <a:ext cx="1858935" cy="1295400"/>
          </a:xfrm>
          <a:prstGeom prst="rect">
            <a:avLst/>
          </a:prstGeom>
        </p:spPr>
      </p:pic>
      <p:sp>
        <p:nvSpPr>
          <p:cNvPr id="20" name="TextBox 19"/>
          <p:cNvSpPr txBox="1"/>
          <p:nvPr/>
        </p:nvSpPr>
        <p:spPr>
          <a:xfrm>
            <a:off x="2209800" y="152400"/>
            <a:ext cx="13030200" cy="904863"/>
          </a:xfrm>
          <a:prstGeom prst="rect">
            <a:avLst/>
          </a:prstGeom>
          <a:noFill/>
        </p:spPr>
        <p:txBody>
          <a:bodyPr wrap="square" rtlCol="0">
            <a:spAutoFit/>
          </a:bodyPr>
          <a:lstStyle/>
          <a:p>
            <a:r>
              <a:rPr lang="en-US" sz="4400" dirty="0" smtClean="0">
                <a:solidFill>
                  <a:srgbClr val="FFFFFF"/>
                </a:solidFill>
                <a:latin typeface="Avenir Book"/>
                <a:cs typeface="Avenir Book"/>
              </a:rPr>
              <a:t>Department of Computer Science</a:t>
            </a:r>
            <a:endParaRPr lang="en-US" sz="4400" dirty="0">
              <a:solidFill>
                <a:srgbClr val="FFFFFF"/>
              </a:solidFill>
              <a:latin typeface="Avenir Book"/>
              <a:cs typeface="Avenir Book"/>
            </a:endParaRPr>
          </a:p>
        </p:txBody>
      </p:sp>
      <p:sp>
        <p:nvSpPr>
          <p:cNvPr id="13" name="Rectangle 12"/>
          <p:cNvSpPr/>
          <p:nvPr/>
        </p:nvSpPr>
        <p:spPr bwMode="auto">
          <a:xfrm>
            <a:off x="0" y="25679400"/>
            <a:ext cx="36576000" cy="1828800"/>
          </a:xfrm>
          <a:prstGeom prst="rect">
            <a:avLst/>
          </a:prstGeom>
          <a:solidFill>
            <a:srgbClr val="4C02AC"/>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pPr>
            <a:endParaRPr kumimoji="0" lang="en-US" sz="1800" b="0" i="0" u="none" strike="noStrike" cap="none" normalizeH="0" baseline="0">
              <a:ln>
                <a:noFill/>
              </a:ln>
              <a:effectLst/>
              <a:latin typeface="Arial" charset="0"/>
            </a:endParaRPr>
          </a:p>
        </p:txBody>
      </p:sp>
      <p:sp>
        <p:nvSpPr>
          <p:cNvPr id="4" name="TextBox 3"/>
          <p:cNvSpPr txBox="1"/>
          <p:nvPr/>
        </p:nvSpPr>
        <p:spPr>
          <a:xfrm>
            <a:off x="304800" y="26136600"/>
            <a:ext cx="3222059" cy="978729"/>
          </a:xfrm>
          <a:prstGeom prst="rect">
            <a:avLst/>
          </a:prstGeom>
          <a:noFill/>
        </p:spPr>
        <p:txBody>
          <a:bodyPr wrap="square" rtlCol="0">
            <a:spAutoFit/>
          </a:bodyPr>
          <a:lstStyle/>
          <a:p>
            <a:r>
              <a:rPr lang="en-US" sz="4800" dirty="0" err="1">
                <a:solidFill>
                  <a:srgbClr val="FFFFFF"/>
                </a:solidFill>
                <a:latin typeface="Avenir Book"/>
                <a:cs typeface="Avenir Book"/>
              </a:rPr>
              <a:t>b</a:t>
            </a:r>
            <a:r>
              <a:rPr lang="en-US" sz="4800" dirty="0" err="1" smtClean="0">
                <a:solidFill>
                  <a:srgbClr val="FFFFFF"/>
                </a:solidFill>
                <a:latin typeface="Avenir Book"/>
                <a:cs typeface="Avenir Book"/>
              </a:rPr>
              <a:t>u.edu</a:t>
            </a:r>
            <a:r>
              <a:rPr lang="en-US" sz="4800" dirty="0" smtClean="0">
                <a:solidFill>
                  <a:srgbClr val="FFFFFF"/>
                </a:solidFill>
                <a:latin typeface="Avenir Book"/>
                <a:cs typeface="Avenir Book"/>
              </a:rPr>
              <a:t>/cs</a:t>
            </a:r>
            <a:endParaRPr lang="en-US" sz="4800" dirty="0">
              <a:solidFill>
                <a:srgbClr val="FFFFFF"/>
              </a:solidFill>
              <a:latin typeface="Avenir Book"/>
              <a:cs typeface="Avenir Book"/>
            </a:endParaRPr>
          </a:p>
        </p:txBody>
      </p:sp>
      <p:grpSp>
        <p:nvGrpSpPr>
          <p:cNvPr id="6" name="Group 5"/>
          <p:cNvGrpSpPr/>
          <p:nvPr/>
        </p:nvGrpSpPr>
        <p:grpSpPr>
          <a:xfrm>
            <a:off x="28773186" y="25908000"/>
            <a:ext cx="2461968" cy="1268136"/>
            <a:chOff x="5222240" y="4864670"/>
            <a:chExt cx="1767332" cy="910336"/>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9012" y="4986528"/>
              <a:ext cx="670560" cy="67056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2240" y="4864670"/>
              <a:ext cx="910336" cy="910336"/>
            </a:xfrm>
            <a:prstGeom prst="rect">
              <a:avLst/>
            </a:prstGeom>
          </p:spPr>
        </p:pic>
      </p:grpSp>
      <p:sp>
        <p:nvSpPr>
          <p:cNvPr id="10" name="TextBox 9"/>
          <p:cNvSpPr txBox="1"/>
          <p:nvPr/>
        </p:nvSpPr>
        <p:spPr>
          <a:xfrm>
            <a:off x="31494868" y="26037923"/>
            <a:ext cx="4226491" cy="1008289"/>
          </a:xfrm>
          <a:prstGeom prst="rect">
            <a:avLst/>
          </a:prstGeom>
          <a:noFill/>
        </p:spPr>
        <p:txBody>
          <a:bodyPr wrap="square" rtlCol="0">
            <a:spAutoFit/>
          </a:bodyPr>
          <a:lstStyle/>
          <a:p>
            <a:r>
              <a:rPr lang="en-US" sz="4800" dirty="0">
                <a:solidFill>
                  <a:srgbClr val="FFFFFF"/>
                </a:solidFill>
                <a:latin typeface="Avenir Book"/>
                <a:cs typeface="Avenir Book"/>
              </a:rPr>
              <a:t>@</a:t>
            </a:r>
            <a:r>
              <a:rPr lang="en-US" sz="4800" dirty="0" err="1" smtClean="0">
                <a:solidFill>
                  <a:srgbClr val="FFFFFF"/>
                </a:solidFill>
                <a:latin typeface="Avenir Book"/>
                <a:cs typeface="Avenir Book"/>
              </a:rPr>
              <a:t>BUCompSci</a:t>
            </a:r>
            <a:endParaRPr lang="en-US" sz="4800" dirty="0">
              <a:solidFill>
                <a:srgbClr val="FFFFFF"/>
              </a:solidFill>
              <a:latin typeface="Avenir Book"/>
              <a:cs typeface="Avenir Book"/>
            </a:endParaRPr>
          </a:p>
        </p:txBody>
      </p:sp>
      <p:pic>
        <p:nvPicPr>
          <p:cNvPr id="11" name="Picture 10" descr="Jet_logo.png"/>
          <p:cNvPicPr>
            <a:picLocks noChangeAspect="1"/>
          </p:cNvPicPr>
          <p:nvPr/>
        </p:nvPicPr>
        <p:blipFill>
          <a:blip r:embed="rId6">
            <a:biLevel thresh="25000"/>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09600" y="3096463"/>
            <a:ext cx="8824296" cy="3609137"/>
          </a:xfrm>
          <a:prstGeom prst="rect">
            <a:avLst/>
          </a:prstGeom>
        </p:spPr>
      </p:pic>
      <p:sp>
        <p:nvSpPr>
          <p:cNvPr id="22" name="TextBox 21"/>
          <p:cNvSpPr txBox="1"/>
          <p:nvPr/>
        </p:nvSpPr>
        <p:spPr>
          <a:xfrm>
            <a:off x="304800" y="1219200"/>
            <a:ext cx="8991600" cy="1569660"/>
          </a:xfrm>
          <a:prstGeom prst="rect">
            <a:avLst/>
          </a:prstGeom>
          <a:noFill/>
        </p:spPr>
        <p:txBody>
          <a:bodyPr wrap="square" rtlCol="0">
            <a:spAutoFit/>
          </a:bodyPr>
          <a:lstStyle/>
          <a:p>
            <a:pPr algn="ctr"/>
            <a:r>
              <a:rPr lang="en-US" sz="8000" dirty="0">
                <a:solidFill>
                  <a:schemeClr val="bg1"/>
                </a:solidFill>
                <a:latin typeface="Avenir Black"/>
                <a:cs typeface="Avenir Black"/>
              </a:rPr>
              <a:t>S</a:t>
            </a:r>
            <a:r>
              <a:rPr lang="en-US" sz="8000" dirty="0" smtClean="0">
                <a:solidFill>
                  <a:schemeClr val="bg1"/>
                </a:solidFill>
                <a:latin typeface="Avenir Black"/>
                <a:cs typeface="Avenir Black"/>
              </a:rPr>
              <a:t>ecurity </a:t>
            </a:r>
            <a:r>
              <a:rPr lang="en-US" sz="8000" dirty="0">
                <a:solidFill>
                  <a:schemeClr val="bg1"/>
                </a:solidFill>
                <a:latin typeface="Avenir Black"/>
                <a:cs typeface="Avenir Black"/>
              </a:rPr>
              <a:t>A</a:t>
            </a:r>
            <a:r>
              <a:rPr lang="en-US" sz="8000" dirty="0" smtClean="0">
                <a:solidFill>
                  <a:schemeClr val="bg1"/>
                </a:solidFill>
                <a:latin typeface="Avenir Black"/>
                <a:cs typeface="Avenir Black"/>
              </a:rPr>
              <a:t>nalysis</a:t>
            </a:r>
            <a:r>
              <a:rPr lang="en-US" sz="8000" dirty="0" smtClean="0">
                <a:solidFill>
                  <a:schemeClr val="bg1"/>
                </a:solidFill>
                <a:latin typeface="Avenir Black"/>
                <a:cs typeface="Avenir Black"/>
              </a:rPr>
              <a:t>:</a:t>
            </a:r>
            <a:endParaRPr lang="en-US" sz="8000" dirty="0">
              <a:solidFill>
                <a:schemeClr val="bg1"/>
              </a:solidFill>
              <a:latin typeface="Avenir Black"/>
              <a:cs typeface="Avenir Black"/>
            </a:endParaRPr>
          </a:p>
        </p:txBody>
      </p:sp>
      <p:sp>
        <p:nvSpPr>
          <p:cNvPr id="26" name="TextBox 25"/>
          <p:cNvSpPr txBox="1"/>
          <p:nvPr/>
        </p:nvSpPr>
        <p:spPr>
          <a:xfrm>
            <a:off x="10515600" y="1752600"/>
            <a:ext cx="25603200" cy="5031532"/>
          </a:xfrm>
          <a:prstGeom prst="rect">
            <a:avLst/>
          </a:prstGeom>
          <a:noFill/>
        </p:spPr>
        <p:txBody>
          <a:bodyPr wrap="square" rtlCol="0">
            <a:spAutoFit/>
          </a:bodyPr>
          <a:lstStyle/>
          <a:p>
            <a:r>
              <a:rPr lang="en-US" sz="4400" dirty="0">
                <a:solidFill>
                  <a:schemeClr val="bg1"/>
                </a:solidFill>
                <a:latin typeface="Avenir Black"/>
                <a:cs typeface="Avenir Black"/>
              </a:rPr>
              <a:t>I</a:t>
            </a:r>
            <a:r>
              <a:rPr lang="en-US" sz="4400" dirty="0" smtClean="0">
                <a:solidFill>
                  <a:schemeClr val="bg1"/>
                </a:solidFill>
                <a:latin typeface="Avenir Black"/>
                <a:cs typeface="Avenir Black"/>
              </a:rPr>
              <a:t>ntroduction</a:t>
            </a:r>
            <a:r>
              <a:rPr lang="en-US" sz="4400" dirty="0" smtClean="0">
                <a:solidFill>
                  <a:schemeClr val="bg1"/>
                </a:solidFill>
                <a:latin typeface="Avenir Black"/>
                <a:cs typeface="Avenir Black"/>
              </a:rPr>
              <a:t>:</a:t>
            </a:r>
            <a:endParaRPr lang="en-US" sz="4400" dirty="0" smtClean="0">
              <a:solidFill>
                <a:schemeClr val="bg1"/>
              </a:solidFill>
              <a:latin typeface="Avenir Book"/>
              <a:cs typeface="Avenir Book"/>
            </a:endParaRPr>
          </a:p>
          <a:p>
            <a:r>
              <a:rPr lang="en-US" sz="3600" dirty="0" err="1" smtClean="0">
                <a:solidFill>
                  <a:schemeClr val="bg1"/>
                </a:solidFill>
                <a:latin typeface="Avenir Book"/>
                <a:cs typeface="Avenir Book"/>
              </a:rPr>
              <a:t>Jet.com</a:t>
            </a:r>
            <a:r>
              <a:rPr lang="en-US" sz="3600" dirty="0" smtClean="0">
                <a:solidFill>
                  <a:schemeClr val="bg1"/>
                </a:solidFill>
                <a:latin typeface="Avenir Book"/>
                <a:cs typeface="Avenir Book"/>
              </a:rPr>
              <a:t> is an up and coming American e-commerce site founded in 2014. The company is similar to Amazon, selling a variety of home goods, electronics, and fresh groceries. </a:t>
            </a:r>
            <a:r>
              <a:rPr lang="en-US" sz="3600" dirty="0" err="1" smtClean="0">
                <a:solidFill>
                  <a:schemeClr val="bg1"/>
                </a:solidFill>
                <a:latin typeface="Avenir Book"/>
                <a:cs typeface="Avenir Book"/>
              </a:rPr>
              <a:t>Jet.com’s</a:t>
            </a:r>
            <a:r>
              <a:rPr lang="en-US" sz="3600" dirty="0" smtClean="0">
                <a:solidFill>
                  <a:schemeClr val="bg1"/>
                </a:solidFill>
                <a:latin typeface="Avenir Book"/>
                <a:cs typeface="Avenir Book"/>
              </a:rPr>
              <a:t> shopping experience is defined by a unique pricing structure that allows customers to save money by eliminating some of the traditional overheads of online commerce. After selecting an item for purchase, other items that can be discounted as a result of that purchase are suggested to the user. These discounts are primarily achieved by ordering multiple items from the same distributor, paying </a:t>
            </a:r>
            <a:r>
              <a:rPr lang="en-US" sz="3600" dirty="0">
                <a:solidFill>
                  <a:schemeClr val="bg1"/>
                </a:solidFill>
                <a:latin typeface="Avenir Book"/>
                <a:cs typeface="Avenir Book"/>
              </a:rPr>
              <a:t>by debit card </a:t>
            </a:r>
            <a:r>
              <a:rPr lang="en-US" sz="3600" dirty="0" smtClean="0">
                <a:solidFill>
                  <a:schemeClr val="bg1"/>
                </a:solidFill>
                <a:latin typeface="Avenir Book"/>
                <a:cs typeface="Avenir Book"/>
              </a:rPr>
              <a:t>and </a:t>
            </a:r>
            <a:r>
              <a:rPr lang="en-US" sz="3600" dirty="0">
                <a:solidFill>
                  <a:schemeClr val="bg1"/>
                </a:solidFill>
                <a:latin typeface="Avenir Book"/>
                <a:cs typeface="Avenir Book"/>
              </a:rPr>
              <a:t>opting out of return eligibility. </a:t>
            </a:r>
            <a:endParaRPr lang="en-US" sz="3600" dirty="0" smtClean="0">
              <a:solidFill>
                <a:schemeClr val="bg1"/>
              </a:solidFill>
              <a:latin typeface="Avenir Book"/>
              <a:cs typeface="Avenir Book"/>
            </a:endParaRPr>
          </a:p>
        </p:txBody>
      </p:sp>
      <p:sp>
        <p:nvSpPr>
          <p:cNvPr id="27" name="TextBox 26"/>
          <p:cNvSpPr txBox="1"/>
          <p:nvPr/>
        </p:nvSpPr>
        <p:spPr>
          <a:xfrm>
            <a:off x="26212800" y="7772400"/>
            <a:ext cx="9982200" cy="9687576"/>
          </a:xfrm>
          <a:prstGeom prst="rect">
            <a:avLst/>
          </a:prstGeom>
          <a:noFill/>
        </p:spPr>
        <p:txBody>
          <a:bodyPr wrap="square" rtlCol="0">
            <a:spAutoFit/>
          </a:bodyPr>
          <a:lstStyle/>
          <a:p>
            <a:r>
              <a:rPr lang="en-US" sz="3600" dirty="0">
                <a:solidFill>
                  <a:srgbClr val="000000"/>
                </a:solidFill>
                <a:latin typeface="Avenir Black"/>
                <a:cs typeface="Avenir Black"/>
              </a:rPr>
              <a:t>P</a:t>
            </a:r>
            <a:r>
              <a:rPr lang="en-US" sz="3600" dirty="0" smtClean="0">
                <a:solidFill>
                  <a:srgbClr val="000000"/>
                </a:solidFill>
                <a:latin typeface="Avenir Black"/>
                <a:cs typeface="Avenir Black"/>
              </a:rPr>
              <a:t>rivacy </a:t>
            </a:r>
            <a:r>
              <a:rPr lang="en-US" sz="3600" dirty="0">
                <a:solidFill>
                  <a:srgbClr val="000000"/>
                </a:solidFill>
                <a:latin typeface="Avenir Black"/>
                <a:cs typeface="Avenir Black"/>
              </a:rPr>
              <a:t>P</a:t>
            </a:r>
            <a:r>
              <a:rPr lang="en-US" sz="3600" dirty="0" smtClean="0">
                <a:solidFill>
                  <a:srgbClr val="000000"/>
                </a:solidFill>
                <a:latin typeface="Avenir Black"/>
                <a:cs typeface="Avenir Black"/>
              </a:rPr>
              <a:t>olicy</a:t>
            </a:r>
            <a:r>
              <a:rPr lang="en-US" sz="3600" dirty="0" smtClean="0">
                <a:solidFill>
                  <a:srgbClr val="000000"/>
                </a:solidFill>
                <a:latin typeface="Avenir Black"/>
                <a:cs typeface="Avenir Black"/>
              </a:rPr>
              <a:t>:</a:t>
            </a:r>
            <a:endParaRPr lang="en-US" sz="3600" dirty="0">
              <a:solidFill>
                <a:srgbClr val="000000"/>
              </a:solidFill>
              <a:latin typeface="Avenir Black"/>
              <a:cs typeface="Avenir Black"/>
            </a:endParaRPr>
          </a:p>
          <a:p>
            <a:pPr algn="just"/>
            <a:r>
              <a:rPr lang="en-US" sz="3600" dirty="0" smtClean="0">
                <a:latin typeface="Avenir Book"/>
                <a:cs typeface="Avenir Book"/>
              </a:rPr>
              <a:t>Jet’s </a:t>
            </a:r>
            <a:r>
              <a:rPr lang="en-US" sz="3600" dirty="0">
                <a:latin typeface="Avenir Book"/>
                <a:cs typeface="Avenir Book"/>
              </a:rPr>
              <a:t>privacy policy fundamentally absolves them from responsibility and is blatantly stated as in Jet’s best interests.  By accessing any of Jet’s sites, according to Jet’s terms of service, the user is explicitly agreeing to Jet’s privacy policy.  </a:t>
            </a:r>
          </a:p>
          <a:p>
            <a:pPr algn="just"/>
            <a:r>
              <a:rPr lang="en-US" sz="3600" dirty="0" smtClean="0">
                <a:latin typeface="Avenir Book"/>
                <a:cs typeface="Avenir Book"/>
              </a:rPr>
              <a:t>They </a:t>
            </a:r>
            <a:r>
              <a:rPr lang="en-US" sz="3600" dirty="0">
                <a:latin typeface="Avenir Book"/>
                <a:cs typeface="Avenir Book"/>
              </a:rPr>
              <a:t>outline both what information they collect (name, address, telephone number, email, credit card/banking, etc.) and also how they may share this data.  In both respects, they allow themselves very little limitations on whom they may share with and what they may share, especially when it comes to aggregated data.</a:t>
            </a:r>
          </a:p>
        </p:txBody>
      </p:sp>
      <p:sp>
        <p:nvSpPr>
          <p:cNvPr id="33" name="TextBox 32"/>
          <p:cNvSpPr txBox="1"/>
          <p:nvPr/>
        </p:nvSpPr>
        <p:spPr>
          <a:xfrm>
            <a:off x="457200" y="13404496"/>
            <a:ext cx="12420600" cy="7626704"/>
          </a:xfrm>
          <a:prstGeom prst="rect">
            <a:avLst/>
          </a:prstGeom>
          <a:noFill/>
        </p:spPr>
        <p:txBody>
          <a:bodyPr wrap="square" rtlCol="0">
            <a:spAutoFit/>
          </a:bodyPr>
          <a:lstStyle/>
          <a:p>
            <a:r>
              <a:rPr lang="en-US" sz="3600" dirty="0">
                <a:solidFill>
                  <a:srgbClr val="000000"/>
                </a:solidFill>
                <a:latin typeface="Avenir Black"/>
                <a:cs typeface="Avenir Black"/>
              </a:rPr>
              <a:t>C</a:t>
            </a:r>
            <a:r>
              <a:rPr lang="en-US" sz="3600" dirty="0" smtClean="0">
                <a:solidFill>
                  <a:srgbClr val="000000"/>
                </a:solidFill>
                <a:latin typeface="Avenir Black"/>
                <a:cs typeface="Avenir Black"/>
              </a:rPr>
              <a:t>ookies</a:t>
            </a:r>
            <a:r>
              <a:rPr lang="en-US" sz="3600" dirty="0" smtClean="0">
                <a:solidFill>
                  <a:srgbClr val="000000"/>
                </a:solidFill>
                <a:latin typeface="Avenir Black"/>
                <a:cs typeface="Avenir Black"/>
              </a:rPr>
              <a:t>:</a:t>
            </a:r>
            <a:endParaRPr lang="en-US" sz="3600" dirty="0">
              <a:solidFill>
                <a:srgbClr val="000000"/>
              </a:solidFill>
              <a:latin typeface="Avenir Black"/>
              <a:cs typeface="Avenir Black"/>
            </a:endParaRPr>
          </a:p>
          <a:p>
            <a:pPr algn="just"/>
            <a:r>
              <a:rPr lang="en-US" sz="3600" dirty="0">
                <a:latin typeface="Avenir Book"/>
                <a:cs typeface="Avenir Book"/>
              </a:rPr>
              <a:t>There are two main cookies that Jet uses to hold user information:</a:t>
            </a:r>
          </a:p>
          <a:p>
            <a:pPr algn="just"/>
            <a:r>
              <a:rPr lang="en-US" sz="3600" dirty="0">
                <a:latin typeface="Avenir Book"/>
                <a:cs typeface="Avenir Book"/>
              </a:rPr>
              <a:t>1. jet – this cookie is quite big (1/2 a kb) </a:t>
            </a:r>
          </a:p>
          <a:p>
            <a:pPr algn="just"/>
            <a:r>
              <a:rPr lang="en-US" sz="3600" dirty="0">
                <a:latin typeface="Avenir Book"/>
                <a:cs typeface="Avenir Book"/>
              </a:rPr>
              <a:t>2. </a:t>
            </a:r>
            <a:r>
              <a:rPr lang="en-US" sz="3600" dirty="0" err="1">
                <a:latin typeface="Avenir Book"/>
                <a:cs typeface="Avenir Book"/>
              </a:rPr>
              <a:t>jid</a:t>
            </a:r>
            <a:r>
              <a:rPr lang="en-US" sz="3600" dirty="0">
                <a:latin typeface="Avenir Book"/>
                <a:cs typeface="Avenir Book"/>
              </a:rPr>
              <a:t> – this cookie is small (only about 39 bytes</a:t>
            </a:r>
            <a:r>
              <a:rPr lang="en-US" sz="3600" dirty="0" smtClean="0">
                <a:latin typeface="Avenir Book"/>
                <a:cs typeface="Avenir Book"/>
              </a:rPr>
              <a:t>)</a:t>
            </a:r>
            <a:endParaRPr lang="en-US" sz="3600" dirty="0">
              <a:latin typeface="Avenir Book"/>
              <a:cs typeface="Avenir Book"/>
            </a:endParaRPr>
          </a:p>
          <a:p>
            <a:pPr algn="just"/>
            <a:r>
              <a:rPr lang="en-US" sz="3600" dirty="0">
                <a:latin typeface="Avenir Book"/>
                <a:cs typeface="Avenir Book"/>
              </a:rPr>
              <a:t>Both cookies are http only and secure</a:t>
            </a:r>
            <a:r>
              <a:rPr lang="en-US" sz="3600" dirty="0" smtClean="0">
                <a:latin typeface="Avenir Book"/>
                <a:cs typeface="Avenir Book"/>
              </a:rPr>
              <a:t>.</a:t>
            </a:r>
          </a:p>
          <a:p>
            <a:pPr algn="just"/>
            <a:r>
              <a:rPr lang="en-US" sz="3600" dirty="0">
                <a:latin typeface="Avenir Book"/>
                <a:cs typeface="Avenir Book"/>
              </a:rPr>
              <a:t>The </a:t>
            </a:r>
            <a:r>
              <a:rPr lang="en-US" sz="3600" dirty="0" err="1">
                <a:latin typeface="Avenir Book"/>
                <a:cs typeface="Avenir Book"/>
              </a:rPr>
              <a:t>pixel.mathtag.com</a:t>
            </a:r>
            <a:r>
              <a:rPr lang="en-US" sz="3600" dirty="0">
                <a:latin typeface="Avenir Book"/>
                <a:cs typeface="Avenir Book"/>
              </a:rPr>
              <a:t> cookie along with </a:t>
            </a:r>
            <a:r>
              <a:rPr lang="en-US" sz="3600" dirty="0" err="1">
                <a:latin typeface="Avenir Book"/>
                <a:cs typeface="Avenir Book"/>
              </a:rPr>
              <a:t>jet.com</a:t>
            </a:r>
            <a:r>
              <a:rPr lang="en-US" sz="3600" dirty="0">
                <a:latin typeface="Avenir Book"/>
                <a:cs typeface="Avenir Book"/>
              </a:rPr>
              <a:t> site-specific cookies is used to send information related to the browsing history of a user / an IP-address to a third-party advertising platform, namely </a:t>
            </a:r>
            <a:r>
              <a:rPr lang="en-US" sz="3600" dirty="0" err="1">
                <a:latin typeface="Avenir Book"/>
                <a:cs typeface="Avenir Book"/>
              </a:rPr>
              <a:t>MediaMath</a:t>
            </a:r>
            <a:r>
              <a:rPr lang="en-US" sz="3600" dirty="0">
                <a:latin typeface="Avenir Book"/>
                <a:cs typeface="Avenir Book"/>
              </a:rPr>
              <a:t>.</a:t>
            </a:r>
          </a:p>
          <a:p>
            <a:r>
              <a:rPr lang="en-US" sz="3600" dirty="0" smtClean="0">
                <a:latin typeface="Avenir Book"/>
                <a:cs typeface="Avenir Book"/>
              </a:rPr>
              <a:t>  </a:t>
            </a:r>
            <a:endParaRPr lang="en-US" sz="3600" dirty="0">
              <a:latin typeface="Avenir Book"/>
              <a:cs typeface="Avenir Book"/>
            </a:endParaRPr>
          </a:p>
        </p:txBody>
      </p:sp>
      <p:sp>
        <p:nvSpPr>
          <p:cNvPr id="35" name="TextBox 34"/>
          <p:cNvSpPr txBox="1"/>
          <p:nvPr/>
        </p:nvSpPr>
        <p:spPr>
          <a:xfrm>
            <a:off x="457200" y="7772400"/>
            <a:ext cx="11887200" cy="5565832"/>
          </a:xfrm>
          <a:prstGeom prst="rect">
            <a:avLst/>
          </a:prstGeom>
          <a:noFill/>
        </p:spPr>
        <p:txBody>
          <a:bodyPr wrap="square" rtlCol="0">
            <a:spAutoFit/>
          </a:bodyPr>
          <a:lstStyle/>
          <a:p>
            <a:r>
              <a:rPr lang="en-US" sz="3600" dirty="0" smtClean="0">
                <a:solidFill>
                  <a:srgbClr val="000000"/>
                </a:solidFill>
                <a:latin typeface="Avenir Black"/>
                <a:cs typeface="Avenir Black"/>
              </a:rPr>
              <a:t>S</a:t>
            </a:r>
            <a:r>
              <a:rPr lang="en-US" sz="3600" dirty="0" smtClean="0">
                <a:solidFill>
                  <a:srgbClr val="000000"/>
                </a:solidFill>
                <a:latin typeface="Avenir Black"/>
                <a:cs typeface="Avenir Black"/>
              </a:rPr>
              <a:t>ite </a:t>
            </a:r>
            <a:r>
              <a:rPr lang="en-US" sz="3600" dirty="0">
                <a:solidFill>
                  <a:srgbClr val="000000"/>
                </a:solidFill>
                <a:latin typeface="Avenir Black"/>
                <a:cs typeface="Avenir Black"/>
              </a:rPr>
              <a:t>S</a:t>
            </a:r>
            <a:r>
              <a:rPr lang="en-US" sz="3600" dirty="0" smtClean="0">
                <a:solidFill>
                  <a:srgbClr val="000000"/>
                </a:solidFill>
                <a:latin typeface="Avenir Black"/>
                <a:cs typeface="Avenir Black"/>
              </a:rPr>
              <a:t>ecurity</a:t>
            </a:r>
            <a:r>
              <a:rPr lang="en-US" sz="3600" dirty="0" smtClean="0">
                <a:solidFill>
                  <a:srgbClr val="000000"/>
                </a:solidFill>
                <a:latin typeface="Avenir Black"/>
                <a:cs typeface="Avenir Black"/>
              </a:rPr>
              <a:t>:</a:t>
            </a:r>
          </a:p>
          <a:p>
            <a:pPr algn="just"/>
            <a:r>
              <a:rPr lang="en-US" sz="3600" dirty="0" smtClean="0">
                <a:solidFill>
                  <a:srgbClr val="000000"/>
                </a:solidFill>
                <a:latin typeface="Avenir Book"/>
                <a:cs typeface="Avenir Book"/>
              </a:rPr>
              <a:t>Jet uses certificates </a:t>
            </a:r>
            <a:r>
              <a:rPr lang="en-US" sz="3600" dirty="0">
                <a:solidFill>
                  <a:srgbClr val="000000"/>
                </a:solidFill>
                <a:latin typeface="Avenir Book"/>
                <a:cs typeface="Avenir Book"/>
              </a:rPr>
              <a:t>with the highest level signed by </a:t>
            </a:r>
            <a:r>
              <a:rPr lang="en-US" sz="3600" dirty="0" err="1">
                <a:solidFill>
                  <a:srgbClr val="000000"/>
                </a:solidFill>
                <a:latin typeface="Avenir Book"/>
                <a:cs typeface="Avenir Book"/>
              </a:rPr>
              <a:t>Verisign</a:t>
            </a:r>
            <a:r>
              <a:rPr lang="en-US" sz="3600" dirty="0">
                <a:solidFill>
                  <a:srgbClr val="000000"/>
                </a:solidFill>
                <a:latin typeface="Avenir Book"/>
                <a:cs typeface="Avenir Book"/>
              </a:rPr>
              <a:t> Class 3. The certificate signature algorithm is PKCS #1 SHA-1 with RSA. SHA-1 is recently discovered to have collisions in hashing. Therefore, it would be better to upgrade the service to SHA-256. However, the lower level is signed by Symantec which uses PKCS #1 SHA-256 with RSA.</a:t>
            </a:r>
          </a:p>
        </p:txBody>
      </p:sp>
      <p:pic>
        <p:nvPicPr>
          <p:cNvPr id="2" name="Picture 1" descr="User Tracking.png"/>
          <p:cNvPicPr>
            <a:picLocks noChangeAspect="1"/>
          </p:cNvPicPr>
          <p:nvPr/>
        </p:nvPicPr>
        <p:blipFill rotWithShape="1">
          <a:blip r:embed="rId8">
            <a:extLst>
              <a:ext uri="{28A0092B-C50C-407E-A947-70E740481C1C}">
                <a14:useLocalDpi xmlns:a14="http://schemas.microsoft.com/office/drawing/2010/main" val="0"/>
              </a:ext>
            </a:extLst>
          </a:blip>
          <a:srcRect r="24542" b="44607"/>
          <a:stretch/>
        </p:blipFill>
        <p:spPr>
          <a:xfrm>
            <a:off x="812800" y="20222633"/>
            <a:ext cx="10464800" cy="5761567"/>
          </a:xfrm>
          <a:prstGeom prst="rect">
            <a:avLst/>
          </a:prstGeom>
        </p:spPr>
      </p:pic>
      <p:pic>
        <p:nvPicPr>
          <p:cNvPr id="3" name="Picture 2" descr="Advertising.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397984" y="8153400"/>
            <a:ext cx="10214616" cy="9372600"/>
          </a:xfrm>
          <a:prstGeom prst="rect">
            <a:avLst/>
          </a:prstGeom>
        </p:spPr>
      </p:pic>
      <p:sp>
        <p:nvSpPr>
          <p:cNvPr id="28" name="TextBox 27"/>
          <p:cNvSpPr txBox="1"/>
          <p:nvPr/>
        </p:nvSpPr>
        <p:spPr>
          <a:xfrm>
            <a:off x="13487400" y="17678400"/>
            <a:ext cx="12039600" cy="7626704"/>
          </a:xfrm>
          <a:prstGeom prst="rect">
            <a:avLst/>
          </a:prstGeom>
          <a:noFill/>
        </p:spPr>
        <p:txBody>
          <a:bodyPr wrap="square" rtlCol="0">
            <a:spAutoFit/>
          </a:bodyPr>
          <a:lstStyle/>
          <a:p>
            <a:pPr algn="ctr"/>
            <a:r>
              <a:rPr lang="en-US" sz="3600" dirty="0">
                <a:solidFill>
                  <a:srgbClr val="000000"/>
                </a:solidFill>
                <a:latin typeface="Avenir Black"/>
                <a:cs typeface="Avenir Black"/>
              </a:rPr>
              <a:t>A</a:t>
            </a:r>
            <a:r>
              <a:rPr lang="en-US" sz="3600" dirty="0" smtClean="0">
                <a:solidFill>
                  <a:srgbClr val="000000"/>
                </a:solidFill>
                <a:latin typeface="Avenir Black"/>
                <a:cs typeface="Avenir Black"/>
              </a:rPr>
              <a:t>dvertising </a:t>
            </a:r>
            <a:r>
              <a:rPr lang="en-US" sz="3600" dirty="0" smtClean="0">
                <a:solidFill>
                  <a:srgbClr val="000000"/>
                </a:solidFill>
                <a:latin typeface="Avenir Black"/>
                <a:cs typeface="Avenir Black"/>
              </a:rPr>
              <a:t>and </a:t>
            </a:r>
            <a:r>
              <a:rPr lang="en-US" sz="3600" dirty="0" smtClean="0">
                <a:solidFill>
                  <a:srgbClr val="000000"/>
                </a:solidFill>
                <a:latin typeface="Avenir Black"/>
                <a:cs typeface="Avenir Black"/>
              </a:rPr>
              <a:t>Third </a:t>
            </a:r>
            <a:r>
              <a:rPr lang="en-US" sz="3600" dirty="0">
                <a:solidFill>
                  <a:srgbClr val="000000"/>
                </a:solidFill>
                <a:latin typeface="Avenir Black"/>
                <a:cs typeface="Avenir Black"/>
              </a:rPr>
              <a:t>P</a:t>
            </a:r>
            <a:r>
              <a:rPr lang="en-US" sz="3600" dirty="0" smtClean="0">
                <a:solidFill>
                  <a:srgbClr val="000000"/>
                </a:solidFill>
                <a:latin typeface="Avenir Black"/>
                <a:cs typeface="Avenir Black"/>
              </a:rPr>
              <a:t>arty </a:t>
            </a:r>
            <a:r>
              <a:rPr lang="en-US" sz="3600" dirty="0">
                <a:solidFill>
                  <a:srgbClr val="000000"/>
                </a:solidFill>
                <a:latin typeface="Avenir Black"/>
                <a:cs typeface="Avenir Black"/>
              </a:rPr>
              <a:t>C</a:t>
            </a:r>
            <a:r>
              <a:rPr lang="en-US" sz="3600" dirty="0" smtClean="0">
                <a:solidFill>
                  <a:srgbClr val="000000"/>
                </a:solidFill>
                <a:latin typeface="Avenir Black"/>
                <a:cs typeface="Avenir Black"/>
              </a:rPr>
              <a:t>ontent</a:t>
            </a:r>
            <a:r>
              <a:rPr lang="en-US" sz="3600" dirty="0" smtClean="0">
                <a:solidFill>
                  <a:srgbClr val="000000"/>
                </a:solidFill>
                <a:latin typeface="Avenir Black"/>
                <a:cs typeface="Avenir Black"/>
              </a:rPr>
              <a:t>:</a:t>
            </a:r>
            <a:endParaRPr lang="en-US" sz="3600" dirty="0">
              <a:solidFill>
                <a:srgbClr val="000000"/>
              </a:solidFill>
              <a:latin typeface="Avenir Black"/>
              <a:cs typeface="Avenir Black"/>
            </a:endParaRPr>
          </a:p>
          <a:p>
            <a:pPr algn="just"/>
            <a:r>
              <a:rPr lang="en-US" sz="3600" dirty="0" err="1" smtClean="0">
                <a:latin typeface="Avenir Book"/>
                <a:cs typeface="Avenir Book"/>
              </a:rPr>
              <a:t>MediaMath</a:t>
            </a:r>
            <a:r>
              <a:rPr lang="en-US" sz="3600" dirty="0" smtClean="0">
                <a:latin typeface="Avenir Book"/>
                <a:cs typeface="Avenir Book"/>
              </a:rPr>
              <a:t> </a:t>
            </a:r>
            <a:r>
              <a:rPr lang="en-US" sz="3600" dirty="0">
                <a:latin typeface="Avenir Book"/>
                <a:cs typeface="Avenir Book"/>
              </a:rPr>
              <a:t>is an advertising platform used by many other websites. </a:t>
            </a:r>
            <a:r>
              <a:rPr lang="en-US" sz="3600" dirty="0" err="1">
                <a:latin typeface="Avenir Book"/>
                <a:cs typeface="Avenir Book"/>
              </a:rPr>
              <a:t>MediaMath</a:t>
            </a:r>
            <a:r>
              <a:rPr lang="en-US" sz="3600" dirty="0">
                <a:latin typeface="Avenir Book"/>
                <a:cs typeface="Avenir Book"/>
              </a:rPr>
              <a:t> collects useful information from different websites and then create user-profile based on the relevant information. For example, </a:t>
            </a:r>
            <a:r>
              <a:rPr lang="en-US" sz="3600" dirty="0" err="1">
                <a:latin typeface="Avenir Book"/>
                <a:cs typeface="Avenir Book"/>
              </a:rPr>
              <a:t>MediaMath</a:t>
            </a:r>
            <a:r>
              <a:rPr lang="en-US" sz="3600" dirty="0">
                <a:latin typeface="Avenir Book"/>
                <a:cs typeface="Avenir Book"/>
              </a:rPr>
              <a:t> may collect a user’s browser name, version, IP address, Facebook user-id, and create a user-profile based on the various available data-sources on the platform. </a:t>
            </a:r>
            <a:r>
              <a:rPr lang="en-US" sz="3600" dirty="0" err="1">
                <a:latin typeface="Avenir Book"/>
                <a:cs typeface="Avenir Book"/>
              </a:rPr>
              <a:t>MediaMath</a:t>
            </a:r>
            <a:r>
              <a:rPr lang="en-US" sz="3600" dirty="0">
                <a:latin typeface="Avenir Book"/>
                <a:cs typeface="Avenir Book"/>
              </a:rPr>
              <a:t> carries out extensive statistical analysis on the data they collect to churn out useful information about </a:t>
            </a:r>
            <a:r>
              <a:rPr lang="en-US" sz="3600" dirty="0" smtClean="0">
                <a:latin typeface="Avenir Book"/>
                <a:cs typeface="Avenir Book"/>
              </a:rPr>
              <a:t>users</a:t>
            </a:r>
            <a:r>
              <a:rPr lang="en-US" sz="3600" dirty="0">
                <a:latin typeface="Avenir Book"/>
                <a:cs typeface="Avenir Book"/>
              </a:rPr>
              <a:t> </a:t>
            </a:r>
            <a:r>
              <a:rPr lang="en-US" sz="3600" dirty="0" smtClean="0">
                <a:latin typeface="Avenir Book"/>
                <a:cs typeface="Avenir Book"/>
              </a:rPr>
              <a:t>and also display targeted ads</a:t>
            </a:r>
            <a:endParaRPr lang="en-US" sz="3600" dirty="0">
              <a:latin typeface="Avenir Book"/>
              <a:cs typeface="Avenir Book"/>
            </a:endParaRPr>
          </a:p>
        </p:txBody>
      </p:sp>
      <p:sp>
        <p:nvSpPr>
          <p:cNvPr id="24" name="TextBox 23"/>
          <p:cNvSpPr txBox="1"/>
          <p:nvPr/>
        </p:nvSpPr>
        <p:spPr>
          <a:xfrm>
            <a:off x="26212800" y="17678400"/>
            <a:ext cx="9982200" cy="7626704"/>
          </a:xfrm>
          <a:prstGeom prst="rect">
            <a:avLst/>
          </a:prstGeom>
          <a:noFill/>
        </p:spPr>
        <p:txBody>
          <a:bodyPr wrap="square" rtlCol="0">
            <a:spAutoFit/>
          </a:bodyPr>
          <a:lstStyle/>
          <a:p>
            <a:r>
              <a:rPr lang="en-US" sz="3600" dirty="0">
                <a:solidFill>
                  <a:srgbClr val="000000"/>
                </a:solidFill>
                <a:latin typeface="Avenir Black"/>
                <a:cs typeface="Avenir Black"/>
              </a:rPr>
              <a:t>V</a:t>
            </a:r>
            <a:r>
              <a:rPr lang="en-US" sz="3600" dirty="0" smtClean="0">
                <a:solidFill>
                  <a:srgbClr val="000000"/>
                </a:solidFill>
                <a:latin typeface="Avenir Black"/>
                <a:cs typeface="Avenir Black"/>
              </a:rPr>
              <a:t>ulnerabilities:</a:t>
            </a:r>
          </a:p>
          <a:p>
            <a:r>
              <a:rPr lang="en-US" sz="3600" dirty="0" err="1" smtClean="0">
                <a:solidFill>
                  <a:srgbClr val="000000"/>
                </a:solidFill>
                <a:latin typeface="Avenir Book"/>
                <a:cs typeface="Avenir Book"/>
              </a:rPr>
              <a:t>Jet.com</a:t>
            </a:r>
            <a:r>
              <a:rPr lang="en-US" sz="3600" dirty="0" smtClean="0">
                <a:solidFill>
                  <a:srgbClr val="000000"/>
                </a:solidFill>
                <a:latin typeface="Avenir Book"/>
                <a:cs typeface="Avenir Book"/>
              </a:rPr>
              <a:t> employs excellent security standards to protect user interactions on the site. Some information is still leaked during normal use:</a:t>
            </a:r>
          </a:p>
          <a:p>
            <a:pPr marL="571500" indent="-571500">
              <a:buFont typeface="Wingdings" charset="2"/>
              <a:buChar char="u"/>
            </a:pPr>
            <a:r>
              <a:rPr lang="en-US" sz="3600" dirty="0" err="1" smtClean="0">
                <a:solidFill>
                  <a:srgbClr val="000000"/>
                </a:solidFill>
                <a:latin typeface="Avenir Book"/>
                <a:cs typeface="Avenir Book"/>
              </a:rPr>
              <a:t>jid</a:t>
            </a:r>
            <a:r>
              <a:rPr lang="en-US" sz="3600" dirty="0" smtClean="0">
                <a:solidFill>
                  <a:srgbClr val="000000"/>
                </a:solidFill>
                <a:latin typeface="Avenir Book"/>
                <a:cs typeface="Avenir Book"/>
              </a:rPr>
              <a:t> </a:t>
            </a:r>
            <a:r>
              <a:rPr lang="mr-IN" sz="3600" dirty="0" smtClean="0">
                <a:solidFill>
                  <a:srgbClr val="000000"/>
                </a:solidFill>
                <a:latin typeface="Avenir Book"/>
                <a:cs typeface="Avenir Book"/>
              </a:rPr>
              <a:t>–</a:t>
            </a:r>
            <a:r>
              <a:rPr lang="en-US" sz="3600" dirty="0" smtClean="0">
                <a:solidFill>
                  <a:srgbClr val="000000"/>
                </a:solidFill>
                <a:latin typeface="Avenir Book"/>
                <a:cs typeface="Avenir Book"/>
              </a:rPr>
              <a:t> jet’s user tracking cookie</a:t>
            </a:r>
          </a:p>
          <a:p>
            <a:pPr marL="571500" indent="-571500">
              <a:buFont typeface="Wingdings" charset="2"/>
              <a:buChar char="u"/>
            </a:pPr>
            <a:r>
              <a:rPr lang="en-US" sz="3600" dirty="0" smtClean="0">
                <a:solidFill>
                  <a:srgbClr val="000000"/>
                </a:solidFill>
                <a:latin typeface="Avenir Book"/>
                <a:cs typeface="Avenir Book"/>
              </a:rPr>
              <a:t>https headers</a:t>
            </a:r>
          </a:p>
          <a:p>
            <a:pPr marL="571500" indent="-571500">
              <a:buFont typeface="Wingdings" charset="2"/>
              <a:buChar char="u"/>
            </a:pPr>
            <a:r>
              <a:rPr lang="en-US" sz="3600" dirty="0" smtClean="0">
                <a:solidFill>
                  <a:srgbClr val="000000"/>
                </a:solidFill>
                <a:latin typeface="Avenir Book"/>
                <a:cs typeface="Avenir Book"/>
              </a:rPr>
              <a:t>Browsing location</a:t>
            </a:r>
          </a:p>
          <a:p>
            <a:pPr marL="571500" indent="-571500">
              <a:buFont typeface="Wingdings" charset="2"/>
              <a:buChar char="u"/>
            </a:pPr>
            <a:r>
              <a:rPr lang="en-US" sz="3600" dirty="0" smtClean="0">
                <a:solidFill>
                  <a:srgbClr val="000000"/>
                </a:solidFill>
                <a:latin typeface="Avenir Book"/>
                <a:cs typeface="Avenir Book"/>
              </a:rPr>
              <a:t>Pages viewed</a:t>
            </a:r>
          </a:p>
          <a:p>
            <a:pPr marL="571500" indent="-571500">
              <a:buFont typeface="Wingdings" charset="2"/>
              <a:buChar char="u"/>
            </a:pPr>
            <a:r>
              <a:rPr lang="en-US" sz="3600" dirty="0" smtClean="0">
                <a:solidFill>
                  <a:srgbClr val="000000"/>
                </a:solidFill>
                <a:latin typeface="Avenir Book"/>
                <a:cs typeface="Avenir Book"/>
              </a:rPr>
              <a:t>Traffic source</a:t>
            </a:r>
          </a:p>
          <a:p>
            <a:pPr marL="571500" indent="-571500">
              <a:buFont typeface="Wingdings" charset="2"/>
              <a:buChar char="u"/>
            </a:pPr>
            <a:r>
              <a:rPr lang="en-US" sz="3600" dirty="0" smtClean="0">
                <a:solidFill>
                  <a:srgbClr val="000000"/>
                </a:solidFill>
                <a:latin typeface="Avenir Book"/>
                <a:cs typeface="Avenir Book"/>
              </a:rPr>
              <a:t>Cart total</a:t>
            </a:r>
          </a:p>
          <a:p>
            <a:pPr marL="571500" indent="-571500">
              <a:buFont typeface="Wingdings" charset="2"/>
              <a:buChar char="u"/>
            </a:pPr>
            <a:r>
              <a:rPr lang="en-US" sz="3600" dirty="0" smtClean="0">
                <a:solidFill>
                  <a:srgbClr val="000000"/>
                </a:solidFill>
                <a:latin typeface="Avenir Book"/>
                <a:cs typeface="Avenir Book"/>
              </a:rPr>
              <a:t>Number of items </a:t>
            </a:r>
            <a:r>
              <a:rPr lang="en-US" sz="3600" smtClean="0">
                <a:solidFill>
                  <a:srgbClr val="000000"/>
                </a:solidFill>
                <a:latin typeface="Avenir Book"/>
                <a:cs typeface="Avenir Book"/>
              </a:rPr>
              <a:t>in cart</a:t>
            </a:r>
            <a:endParaRPr lang="en-US" sz="3600" dirty="0" smtClean="0">
              <a:solidFill>
                <a:srgbClr val="000000"/>
              </a:solidFill>
              <a:latin typeface="Avenir Book"/>
              <a:cs typeface="Avenir Book"/>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poster_template_Powerpoint(1)</Template>
  <TotalTime>299</TotalTime>
  <Words>560</Words>
  <Application>Microsoft Macintosh PowerPoint</Application>
  <PresentationFormat>Custom</PresentationFormat>
  <Paragraphs>31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Devits</dc:creator>
  <cp:lastModifiedBy>Austin Hunt</cp:lastModifiedBy>
  <cp:revision>24</cp:revision>
  <dcterms:created xsi:type="dcterms:W3CDTF">2017-02-02T20:14:35Z</dcterms:created>
  <dcterms:modified xsi:type="dcterms:W3CDTF">2017-05-01T21:38:58Z</dcterms:modified>
</cp:coreProperties>
</file>