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A2"/>
    <a:srgbClr val="D000D0"/>
    <a:srgbClr val="2A6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LUCRO</a:t>
            </a:r>
            <a:endParaRPr lang="pt-BR" dirty="0"/>
          </a:p>
        </c:rich>
      </c:tx>
      <c:layout>
        <c:manualLayout>
          <c:xMode val="edge"/>
          <c:yMode val="edge"/>
          <c:x val="0.44718883115145297"/>
          <c:y val="4.0370374343832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56786255512E-2"/>
          <c:y val="0.20707498757299747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feedbacjk</a:t>
            </a:r>
            <a:endParaRPr lang="en-US" dirty="0"/>
          </a:p>
        </c:rich>
      </c:tx>
      <c:layout>
        <c:manualLayout>
          <c:xMode val="edge"/>
          <c:yMode val="edge"/>
          <c:x val="0.40038224845243486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486921209711218"/>
          <c:y val="0.15019766791146896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D7-458D-A307-7C64955B33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D7-458D-A307-7C64955B33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D7-458D-A307-7C64955B33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D7-458D-A307-7C64955B33DC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D7-458D-A307-7C64955B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06943886194187"/>
          <c:y val="0.15572006952346545"/>
          <c:w val="0.13836588190587351"/>
          <c:h val="0.60301495887902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seguidores</a:t>
            </a:r>
            <a:endParaRPr lang="pt-BR" dirty="0"/>
          </a:p>
        </c:rich>
      </c:tx>
      <c:layout>
        <c:manualLayout>
          <c:xMode val="edge"/>
          <c:yMode val="edge"/>
          <c:x val="0.44718890892808882"/>
          <c:y val="4.5416671136811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Novos seguidores</a:t>
            </a:r>
          </a:p>
        </c:rich>
      </c:tx>
      <c:layout>
        <c:manualLayout>
          <c:xMode val="edge"/>
          <c:yMode val="edge"/>
          <c:x val="0.3589885841845125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Storeis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endParaRPr lang="en-US" dirty="0"/>
          </a:p>
        </c:rich>
      </c:tx>
      <c:layout>
        <c:manualLayout>
          <c:xMode val="edge"/>
          <c:yMode val="edge"/>
          <c:x val="0.35496729885230099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E7-4E98-9B16-DA057A5BC7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E7-4E98-9B16-DA057A5BC7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E7-4E98-9B16-DA057A5BC7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E7-4E98-9B16-DA057A5BC75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err="1" smtClean="0"/>
              <a:t>estatistica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7-464D-BC66-215B35935E4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7-464D-BC66-215B35935E4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7-464D-BC66-215B35935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850992"/>
        <c:axId val="875856400"/>
      </c:barChart>
      <c:catAx>
        <c:axId val="87585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6400"/>
        <c:crosses val="autoZero"/>
        <c:auto val="1"/>
        <c:lblAlgn val="ctr"/>
        <c:lblOffset val="100"/>
        <c:noMultiLvlLbl val="0"/>
      </c:catAx>
      <c:valAx>
        <c:axId val="8758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Numero </a:t>
            </a:r>
            <a:r>
              <a:rPr lang="pt-BR" baseline="0" dirty="0" smtClean="0"/>
              <a:t>e serviços feitos</a:t>
            </a:r>
            <a:endParaRPr lang="pt-BR" dirty="0"/>
          </a:p>
        </c:rich>
      </c:tx>
      <c:layout>
        <c:manualLayout>
          <c:xMode val="edge"/>
          <c:yMode val="edge"/>
          <c:x val="0.24814557740489715"/>
          <c:y val="4.5416671136811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E7-4E98-9B16-DA057A5BC7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E7-4E98-9B16-DA057A5BC7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E7-4E98-9B16-DA057A5BC7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E7-4E98-9B16-DA057A5BC75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7906271783148"/>
          <c:y val="0.10272408226613029"/>
          <c:w val="0.82085691696694985"/>
          <c:h val="0.46284721114902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7-464D-BC66-215B35935E4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7-464D-BC66-215B35935E4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7-464D-BC66-215B35935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850992"/>
        <c:axId val="875856400"/>
      </c:barChart>
      <c:catAx>
        <c:axId val="87585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6400"/>
        <c:crosses val="autoZero"/>
        <c:auto val="1"/>
        <c:lblAlgn val="ctr"/>
        <c:lblOffset val="100"/>
        <c:noMultiLvlLbl val="0"/>
      </c:catAx>
      <c:valAx>
        <c:axId val="8758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Gastos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LUCRO REAL</a:t>
            </a:r>
          </a:p>
          <a:p>
            <a:pPr>
              <a:defRPr/>
            </a:pPr>
            <a:endParaRPr lang="pt-BR" dirty="0"/>
          </a:p>
        </c:rich>
      </c:tx>
      <c:layout>
        <c:manualLayout>
          <c:xMode val="edge"/>
          <c:yMode val="edge"/>
          <c:x val="0.35684636874241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GASTOS</a:t>
            </a:r>
            <a:endParaRPr lang="en-US" dirty="0"/>
          </a:p>
        </c:rich>
      </c:tx>
      <c:layout>
        <c:manualLayout>
          <c:xMode val="edge"/>
          <c:yMode val="edge"/>
          <c:x val="0.41854822829248844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1C-483B-B20B-F9CC150386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1C-483B-B20B-F9CC150386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1C-483B-B20B-F9CC150386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1C-483B-B20B-F9CC150386F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FORMA</a:t>
            </a:r>
            <a:r>
              <a:rPr lang="en-US" baseline="0" dirty="0" smtClean="0"/>
              <a:t> DE PAGAMENTO</a:t>
            </a:r>
            <a:endParaRPr lang="en-US" dirty="0"/>
          </a:p>
        </c:rich>
      </c:tx>
      <c:layout>
        <c:manualLayout>
          <c:xMode val="edge"/>
          <c:yMode val="edge"/>
          <c:x val="0.26413739965203326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EC-4CB2-80C2-08F0922B5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EC-4CB2-80C2-08F0922B5B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EC-4CB2-80C2-08F0922B5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EC-4CB2-80C2-08F0922B5BEB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EC-4CB2-80C2-08F0922B5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NUMERO</a:t>
            </a:r>
            <a:r>
              <a:rPr lang="pt-BR" baseline="0" dirty="0" smtClean="0"/>
              <a:t> DE CLIENTES TOTAL/MES</a:t>
            </a:r>
            <a:endParaRPr lang="pt-BR" dirty="0"/>
          </a:p>
        </c:rich>
      </c:tx>
      <c:layout>
        <c:manualLayout>
          <c:xMode val="edge"/>
          <c:yMode val="edge"/>
          <c:x val="0.30955256266205206"/>
          <c:y val="2.5231483964895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Clientes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recorrentes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CLIENTES</a:t>
            </a:r>
            <a:r>
              <a:rPr lang="pt-BR" baseline="0" dirty="0" smtClean="0"/>
              <a:t> NOVOS</a:t>
            </a:r>
            <a:endParaRPr lang="pt-BR" dirty="0"/>
          </a:p>
        </c:rich>
      </c:tx>
      <c:layout>
        <c:manualLayout>
          <c:xMode val="edge"/>
          <c:yMode val="edge"/>
          <c:x val="0.33970864520560379"/>
          <c:y val="5.558269041229226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FAIXA</a:t>
            </a:r>
            <a:r>
              <a:rPr lang="en-US" baseline="0" dirty="0" smtClean="0"/>
              <a:t> ETARIA</a:t>
            </a:r>
            <a:endParaRPr lang="en-US" dirty="0"/>
          </a:p>
        </c:rich>
      </c:tx>
      <c:layout>
        <c:manualLayout>
          <c:xMode val="edge"/>
          <c:yMode val="edge"/>
          <c:x val="0.38221626861238139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EA-4128-B70C-A70367F81D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EA-4128-B70C-A70367F81D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EA-4128-B70C-A70367F81D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EA-4128-B70C-A70367F81D9C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0.37346</cdr:x>
      <cdr:y>0.04937</cdr:y>
    </cdr:from>
    <cdr:to>
      <cdr:x>0.59145</cdr:x>
      <cdr:y>0.3438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1566548" y="15333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0.27369</cdr:x>
      <cdr:y>0</cdr:y>
    </cdr:from>
    <cdr:to>
      <cdr:x>0.75384</cdr:x>
      <cdr:y>0.14842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148023" y="0"/>
          <a:ext cx="2014060" cy="4609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0.37124</cdr:x>
      <cdr:y>0</cdr:y>
    </cdr:from>
    <cdr:to>
      <cdr:x>0.72949</cdr:x>
      <cdr:y>0.20205</cdr:y>
    </cdr:to>
    <cdr:sp macro="" textlink="">
      <cdr:nvSpPr>
        <cdr:cNvPr id="4" name="CaixaDeTexto 3"/>
        <cdr:cNvSpPr txBox="1"/>
      </cdr:nvSpPr>
      <cdr:spPr>
        <a:xfrm xmlns:a="http://schemas.openxmlformats.org/drawingml/2006/main">
          <a:off x="1557223" y="0"/>
          <a:ext cx="1502734" cy="6274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dirty="0" smtClean="0"/>
            <a:t>LUCRO CURSO</a:t>
          </a:r>
          <a:endParaRPr lang="pt-BR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0.22063</cdr:x>
      <cdr:y>0.36847</cdr:y>
    </cdr:from>
    <cdr:to>
      <cdr:x>0.80378</cdr:x>
      <cdr:y>0.41786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575433" y="970541"/>
          <a:ext cx="1520890" cy="1300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0.37447</cdr:x>
      <cdr:y>0</cdr:y>
    </cdr:from>
    <cdr:to>
      <cdr:x>0.72507</cdr:x>
      <cdr:y>0.09801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976649" y="0"/>
          <a:ext cx="914400" cy="2581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35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97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0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9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5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CAB7-86A6-4FD6-977B-D2B10758F071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4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3366787828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Gráfico 23"/>
          <p:cNvGraphicFramePr/>
          <p:nvPr>
            <p:extLst>
              <p:ext uri="{D42A27DB-BD31-4B8C-83A1-F6EECF244321}">
                <p14:modId xmlns:p14="http://schemas.microsoft.com/office/powerpoint/2010/main" val="1925407045"/>
              </p:ext>
            </p:extLst>
          </p:nvPr>
        </p:nvGraphicFramePr>
        <p:xfrm>
          <a:off x="192505" y="3433010"/>
          <a:ext cx="2617806" cy="302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55025466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90013" y="4169034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GASTOS MES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81421" y="308552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BRUTO MES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538289695"/>
              </p:ext>
            </p:extLst>
          </p:nvPr>
        </p:nvGraphicFramePr>
        <p:xfrm>
          <a:off x="8445199" y="-44322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Retângulo 4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46" name="Retângulo Arredondado 45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7" name="Retângulo Arredondado 46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8" name="Retângulo Arredondado 47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9" name="Retângulo Arredondado 48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35" name="Gráfico 34"/>
          <p:cNvGraphicFramePr/>
          <p:nvPr>
            <p:extLst>
              <p:ext uri="{D42A27DB-BD31-4B8C-83A1-F6EECF244321}">
                <p14:modId xmlns:p14="http://schemas.microsoft.com/office/powerpoint/2010/main" val="3584152665"/>
              </p:ext>
            </p:extLst>
          </p:nvPr>
        </p:nvGraphicFramePr>
        <p:xfrm>
          <a:off x="-747737" y="3516447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Retângulo 40"/>
          <p:cNvSpPr/>
          <p:nvPr/>
        </p:nvSpPr>
        <p:spPr>
          <a:xfrm>
            <a:off x="9590013" y="5369900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REAL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50" name="Retângulo Arredondado 49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51" name="Retângulo Arredondado 50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52" name="Retângulo Arredondado 51"/>
          <p:cNvSpPr/>
          <p:nvPr/>
        </p:nvSpPr>
        <p:spPr>
          <a:xfrm>
            <a:off x="3166695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53" name="Retângulo Arredondado 52"/>
          <p:cNvSpPr/>
          <p:nvPr/>
        </p:nvSpPr>
        <p:spPr>
          <a:xfrm>
            <a:off x="4727168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  <p:sp>
        <p:nvSpPr>
          <p:cNvPr id="54" name="Retângulo Arredondado 53"/>
          <p:cNvSpPr/>
          <p:nvPr/>
        </p:nvSpPr>
        <p:spPr>
          <a:xfrm>
            <a:off x="6287641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JUN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8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189296" y="2394367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1566565210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Gráfico 23"/>
          <p:cNvGraphicFramePr/>
          <p:nvPr>
            <p:extLst>
              <p:ext uri="{D42A27DB-BD31-4B8C-83A1-F6EECF244321}">
                <p14:modId xmlns:p14="http://schemas.microsoft.com/office/powerpoint/2010/main" val="4286934232"/>
              </p:ext>
            </p:extLst>
          </p:nvPr>
        </p:nvGraphicFramePr>
        <p:xfrm>
          <a:off x="192505" y="3433010"/>
          <a:ext cx="2617806" cy="302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437820568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20765" y="3112168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 NOVOS/</a:t>
            </a:r>
            <a:r>
              <a:rPr lang="pt-BR" dirty="0" err="1" smtClean="0"/>
              <a:t>mes</a:t>
            </a:r>
            <a:r>
              <a:rPr lang="pt-BR" dirty="0"/>
              <a:t>:</a:t>
            </a:r>
            <a:endParaRPr lang="pt-BR" dirty="0" smtClean="0"/>
          </a:p>
          <a:p>
            <a:pPr algn="ctr"/>
            <a:r>
              <a:rPr lang="pt-BR" dirty="0" smtClean="0"/>
              <a:t>2112231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3053127362"/>
              </p:ext>
            </p:extLst>
          </p:nvPr>
        </p:nvGraphicFramePr>
        <p:xfrm>
          <a:off x="8618171" y="-82683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etângulo Arredondado 3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35" name="Gráfico 34"/>
          <p:cNvGraphicFramePr/>
          <p:nvPr>
            <p:extLst>
              <p:ext uri="{D42A27DB-BD31-4B8C-83A1-F6EECF244321}">
                <p14:modId xmlns:p14="http://schemas.microsoft.com/office/powerpoint/2010/main" val="4002032707"/>
              </p:ext>
            </p:extLst>
          </p:nvPr>
        </p:nvGraphicFramePr>
        <p:xfrm>
          <a:off x="-784258" y="3607741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Retângulo Arredondado 36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38" name="Retângulo Arredondado 37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40" name="Retângulo Arredondado 39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3166695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4727168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6287641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JUN</a:t>
            </a:r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9520765" y="4320330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5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Arredondado 1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4239396064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Retângulo Arredondado 24"/>
          <p:cNvSpPr/>
          <p:nvPr/>
        </p:nvSpPr>
        <p:spPr>
          <a:xfrm>
            <a:off x="3166695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4727168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  <p:sp>
        <p:nvSpPr>
          <p:cNvPr id="28" name="Retângulo Arredondado 27"/>
          <p:cNvSpPr/>
          <p:nvPr/>
        </p:nvSpPr>
        <p:spPr>
          <a:xfrm>
            <a:off x="6287641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JUN</a:t>
            </a:r>
            <a:endParaRPr lang="pt-BR" dirty="0"/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867022762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tângulo 37"/>
          <p:cNvSpPr/>
          <p:nvPr/>
        </p:nvSpPr>
        <p:spPr>
          <a:xfrm>
            <a:off x="9590013" y="5394121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REAL MES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9598402" y="4213039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Seguidores Mês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98402" y="303195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Seguidores novos:</a:t>
            </a:r>
          </a:p>
          <a:p>
            <a:pPr algn="ctr"/>
            <a:r>
              <a:rPr lang="pt-BR" dirty="0" smtClean="0"/>
              <a:t>121212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557166415"/>
              </p:ext>
            </p:extLst>
          </p:nvPr>
        </p:nvGraphicFramePr>
        <p:xfrm>
          <a:off x="8445199" y="-44322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3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1668039959"/>
              </p:ext>
            </p:extLst>
          </p:nvPr>
        </p:nvGraphicFramePr>
        <p:xfrm>
          <a:off x="199008" y="3751279"/>
          <a:ext cx="2608094" cy="263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98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3537057067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3927829158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93222" y="4931496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QUANto</a:t>
            </a:r>
            <a:r>
              <a:rPr lang="pt-BR" dirty="0" smtClean="0"/>
              <a:t>: 10000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93222" y="3610031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 MELHOR MÊS&gt; CABELO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793027933"/>
              </p:ext>
            </p:extLst>
          </p:nvPr>
        </p:nvGraphicFramePr>
        <p:xfrm>
          <a:off x="8445199" y="360149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3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1195697590"/>
              </p:ext>
            </p:extLst>
          </p:nvPr>
        </p:nvGraphicFramePr>
        <p:xfrm>
          <a:off x="199008" y="3751279"/>
          <a:ext cx="2608094" cy="263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5150868" y="4117983"/>
            <a:ext cx="20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Serviços(qual)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37194" y="373627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ALUNOS CURSO</a:t>
            </a:r>
            <a:endParaRPr lang="pt-BR" dirty="0"/>
          </a:p>
        </p:txBody>
      </p:sp>
      <p:sp>
        <p:nvSpPr>
          <p:cNvPr id="38" name="Retângulo Arredondado 37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45" name="Retângulo Arredondado 44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46" name="Retângulo Arredondado 45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47" name="Retângulo Arredondado 46"/>
          <p:cNvSpPr/>
          <p:nvPr/>
        </p:nvSpPr>
        <p:spPr>
          <a:xfrm>
            <a:off x="3166695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48" name="Retângulo Arredondado 47"/>
          <p:cNvSpPr/>
          <p:nvPr/>
        </p:nvSpPr>
        <p:spPr>
          <a:xfrm>
            <a:off x="4727168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  <p:sp>
        <p:nvSpPr>
          <p:cNvPr id="49" name="Retângulo Arredondado 48"/>
          <p:cNvSpPr/>
          <p:nvPr/>
        </p:nvSpPr>
        <p:spPr>
          <a:xfrm>
            <a:off x="6287641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JUN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0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145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 Manha</dc:creator>
  <cp:lastModifiedBy>Turma Manha</cp:lastModifiedBy>
  <cp:revision>17</cp:revision>
  <dcterms:created xsi:type="dcterms:W3CDTF">2024-05-24T13:59:45Z</dcterms:created>
  <dcterms:modified xsi:type="dcterms:W3CDTF">2024-06-07T14:40:23Z</dcterms:modified>
</cp:coreProperties>
</file>