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A2"/>
    <a:srgbClr val="D000D0"/>
    <a:srgbClr val="2A6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</a:t>
            </a:r>
            <a:endParaRPr lang="pt-BR" dirty="0"/>
          </a:p>
        </c:rich>
      </c:tx>
      <c:layout>
        <c:manualLayout>
          <c:xMode val="edge"/>
          <c:yMode val="edge"/>
          <c:x val="0.44718883115145297"/>
          <c:y val="4.0370374343832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56786255512E-2"/>
          <c:y val="0.1566120196432069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feedbacjk</a:t>
            </a:r>
            <a:endParaRPr lang="en-US" dirty="0"/>
          </a:p>
        </c:rich>
      </c:tx>
      <c:layout>
        <c:manualLayout>
          <c:xMode val="edge"/>
          <c:yMode val="edge"/>
          <c:x val="0.4003822484524348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486921209711218"/>
          <c:y val="0.15019766791146896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7-458D-A307-7C64955B33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D7-458D-A307-7C64955B33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D7-458D-A307-7C64955B33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D7-458D-A307-7C64955B33D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D7-458D-A307-7C64955B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06943886194187"/>
          <c:y val="0.15572006952346545"/>
          <c:w val="0.13836588190587351"/>
          <c:h val="0.60301495887902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seguidores</a:t>
            </a:r>
            <a:endParaRPr lang="pt-BR" dirty="0"/>
          </a:p>
        </c:rich>
      </c:tx>
      <c:layout>
        <c:manualLayout>
          <c:xMode val="edge"/>
          <c:yMode val="edge"/>
          <c:x val="0.44718890892808882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Novos seguidores</a:t>
            </a:r>
          </a:p>
        </c:rich>
      </c:tx>
      <c:layout>
        <c:manualLayout>
          <c:xMode val="edge"/>
          <c:yMode val="edge"/>
          <c:x val="0.3589885841845125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Storeis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endParaRPr lang="en-US" dirty="0"/>
          </a:p>
        </c:rich>
      </c:tx>
      <c:layout>
        <c:manualLayout>
          <c:xMode val="edge"/>
          <c:yMode val="edge"/>
          <c:x val="0.3549672988523009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err="1" smtClean="0"/>
              <a:t>estatistica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 </a:t>
            </a:r>
            <a:r>
              <a:rPr lang="pt-BR" baseline="0" dirty="0" smtClean="0"/>
              <a:t>e serviços feitos</a:t>
            </a:r>
            <a:endParaRPr lang="pt-BR" dirty="0"/>
          </a:p>
        </c:rich>
      </c:tx>
      <c:layout>
        <c:manualLayout>
          <c:xMode val="edge"/>
          <c:yMode val="edge"/>
          <c:x val="0.24814557740489715"/>
          <c:y val="4.5416671136811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E7-4E98-9B16-DA057A5BC7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E7-4E98-9B16-DA057A5BC7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E7-4E98-9B16-DA057A5BC7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E7-4E98-9B16-DA057A5BC75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7906271783148"/>
          <c:y val="0.10272408226613029"/>
          <c:w val="0.82085691696694985"/>
          <c:h val="0.46284721114902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7-464D-BC66-215B35935E4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7-464D-BC66-215B35935E4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7-464D-BC66-215B35935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850992"/>
        <c:axId val="875856400"/>
      </c:barChart>
      <c:catAx>
        <c:axId val="87585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6400"/>
        <c:crosses val="autoZero"/>
        <c:auto val="1"/>
        <c:lblAlgn val="ctr"/>
        <c:lblOffset val="100"/>
        <c:noMultiLvlLbl val="0"/>
      </c:catAx>
      <c:valAx>
        <c:axId val="8758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7585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Gastos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LUCRO REAL</a:t>
            </a:r>
          </a:p>
          <a:p>
            <a:pPr>
              <a:defRPr/>
            </a:pPr>
            <a:endParaRPr lang="pt-BR" dirty="0"/>
          </a:p>
        </c:rich>
      </c:tx>
      <c:layout>
        <c:manualLayout>
          <c:xMode val="edge"/>
          <c:yMode val="edge"/>
          <c:x val="0.35684636874241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GASTOS</a:t>
            </a:r>
            <a:endParaRPr lang="en-US" dirty="0"/>
          </a:p>
        </c:rich>
      </c:tx>
      <c:layout>
        <c:manualLayout>
          <c:xMode val="edge"/>
          <c:yMode val="edge"/>
          <c:x val="0.41854822829248844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1C-483B-B20B-F9CC150386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1C-483B-B20B-F9CC150386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C-483B-B20B-F9CC150386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C-483B-B20B-F9CC150386F8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FORMA</a:t>
            </a:r>
            <a:r>
              <a:rPr lang="en-US" baseline="0" dirty="0" smtClean="0"/>
              <a:t> DE PAGAMENTO</a:t>
            </a:r>
            <a:endParaRPr lang="en-US" dirty="0"/>
          </a:p>
        </c:rich>
      </c:tx>
      <c:layout>
        <c:manualLayout>
          <c:xMode val="edge"/>
          <c:yMode val="edge"/>
          <c:x val="0.26413739965203326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EC-4CB2-80C2-08F0922B5B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C-4CB2-80C2-08F0922B5B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EC-4CB2-80C2-08F0922B5B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EC-4CB2-80C2-08F0922B5BEB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EC-4CB2-80C2-08F0922B5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NUMERO</a:t>
            </a:r>
            <a:r>
              <a:rPr lang="pt-BR" baseline="0" dirty="0" smtClean="0"/>
              <a:t> DE CLIENTES TOTAL/MES</a:t>
            </a:r>
            <a:endParaRPr lang="pt-BR" dirty="0"/>
          </a:p>
        </c:rich>
      </c:tx>
      <c:layout>
        <c:manualLayout>
          <c:xMode val="edge"/>
          <c:yMode val="edge"/>
          <c:x val="0.30955256266205206"/>
          <c:y val="2.5231483964895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1363307483714962E-2"/>
          <c:y val="0.2070749875729975"/>
          <c:w val="0.90863669251628509"/>
          <c:h val="0.75606161568118846"/>
        </c:manualLayout>
      </c:layout>
      <c:lineChart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9-460E-9874-E35F8699226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9-460E-9874-E35F8699226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9-460E-9874-E35F86992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5765600"/>
        <c:axId val="665770592"/>
      </c:lineChart>
      <c:catAx>
        <c:axId val="66576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5770592"/>
        <c:crosses val="autoZero"/>
        <c:auto val="1"/>
        <c:lblAlgn val="ctr"/>
        <c:lblOffset val="100"/>
        <c:noMultiLvlLbl val="0"/>
      </c:catAx>
      <c:valAx>
        <c:axId val="66577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57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Clientes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recorrentes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CLIENTES</a:t>
            </a:r>
            <a:r>
              <a:rPr lang="pt-BR" baseline="0" dirty="0" smtClean="0"/>
              <a:t> NOVOS</a:t>
            </a:r>
            <a:endParaRPr lang="pt-BR" dirty="0"/>
          </a:p>
        </c:rich>
      </c:tx>
      <c:layout>
        <c:manualLayout>
          <c:xMode val="edge"/>
          <c:yMode val="edge"/>
          <c:x val="0.33970864520560379"/>
          <c:y val="5.558269041229226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195890748031496"/>
          <c:y val="0.17389202916510646"/>
          <c:w val="0.86392778051181107"/>
          <c:h val="0.77054522818988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5-435D-9BA4-82D5F2CCB56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5-435D-9BA4-82D5F2CCB56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5-435D-9BA4-82D5F2CCB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3286192"/>
        <c:axId val="883284528"/>
      </c:barChart>
      <c:catAx>
        <c:axId val="88328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4528"/>
        <c:crosses val="autoZero"/>
        <c:auto val="1"/>
        <c:lblAlgn val="ctr"/>
        <c:lblOffset val="100"/>
        <c:noMultiLvlLbl val="0"/>
      </c:catAx>
      <c:valAx>
        <c:axId val="88328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2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FAIXA</a:t>
            </a:r>
            <a:r>
              <a:rPr lang="en-US" baseline="0" dirty="0" smtClean="0"/>
              <a:t> ETARIA</a:t>
            </a:r>
            <a:endParaRPr lang="en-US" dirty="0"/>
          </a:p>
        </c:rich>
      </c:tx>
      <c:layout>
        <c:manualLayout>
          <c:xMode val="edge"/>
          <c:yMode val="edge"/>
          <c:x val="0.38221626861238139"/>
          <c:y val="2.45354208404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56079476400198"/>
          <c:y val="0.15019766791146899"/>
          <c:w val="0.49759789484424699"/>
          <c:h val="0.672068001110211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EA-4128-B70C-A70367F81D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EA-4128-B70C-A70367F81D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EA-4128-B70C-A70367F81D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EA-4128-B70C-A70367F81D9C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F-406E-B8D4-E9011508C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0.37346</cdr:x>
      <cdr:y>0.04937</cdr:y>
    </cdr:from>
    <cdr:to>
      <cdr:x>0.59145</cdr:x>
      <cdr:y>0.3438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1566548" y="15333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0.27369</cdr:x>
      <cdr:y>0</cdr:y>
    </cdr:from>
    <cdr:to>
      <cdr:x>0.75384</cdr:x>
      <cdr:y>0.14842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148023" y="0"/>
          <a:ext cx="2014060" cy="4609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0.37124</cdr:x>
      <cdr:y>0</cdr:y>
    </cdr:from>
    <cdr:to>
      <cdr:x>0.72949</cdr:x>
      <cdr:y>0.20205</cdr:y>
    </cdr:to>
    <cdr:sp macro="" textlink="">
      <cdr:nvSpPr>
        <cdr:cNvPr id="4" name="CaixaDeTexto 3"/>
        <cdr:cNvSpPr txBox="1"/>
      </cdr:nvSpPr>
      <cdr:spPr>
        <a:xfrm xmlns:a="http://schemas.openxmlformats.org/drawingml/2006/main">
          <a:off x="1557223" y="0"/>
          <a:ext cx="1502734" cy="6274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dirty="0" smtClean="0"/>
            <a:t>LUCRO CURSO</a:t>
          </a:r>
          <a:endParaRPr lang="pt-B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0.22063</cdr:x>
      <cdr:y>0.36847</cdr:y>
    </cdr:from>
    <cdr:to>
      <cdr:x>0.80378</cdr:x>
      <cdr:y>0.41786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75433" y="970541"/>
          <a:ext cx="1520890" cy="130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0.37447</cdr:x>
      <cdr:y>0</cdr:y>
    </cdr:from>
    <cdr:to>
      <cdr:x>0.72507</cdr:x>
      <cdr:y>0.09801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976649" y="0"/>
          <a:ext cx="914400" cy="2581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3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0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CAB7-86A6-4FD6-977B-D2B10758F071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932-DBD2-4A4A-9A61-9E687B93B7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929900095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1925407045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55025466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0013" y="4169034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GASTOS MES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81421" y="308552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BRUTO MES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3828969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Retângulo 4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46" name="Retângulo Arredondado 4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7" name="Retângulo Arredondado 46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8" name="Retângulo Arredondado 4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9" name="Retângulo Arredondado 48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3584152665"/>
              </p:ext>
            </p:extLst>
          </p:nvPr>
        </p:nvGraphicFramePr>
        <p:xfrm>
          <a:off x="-747737" y="3516447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Retângulo 40"/>
          <p:cNvSpPr/>
          <p:nvPr/>
        </p:nvSpPr>
        <p:spPr>
          <a:xfrm>
            <a:off x="9590013" y="536990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51" name="Retângulo Arredondado 50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52" name="Retângulo Arredondado 51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53" name="Retângulo Arredondado 52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189296" y="2394367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1462232475"/>
              </p:ext>
            </p:extLst>
          </p:nvPr>
        </p:nvGraphicFramePr>
        <p:xfrm>
          <a:off x="2980075" y="1617801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Gráfico 23"/>
          <p:cNvGraphicFramePr/>
          <p:nvPr>
            <p:extLst>
              <p:ext uri="{D42A27DB-BD31-4B8C-83A1-F6EECF244321}">
                <p14:modId xmlns:p14="http://schemas.microsoft.com/office/powerpoint/2010/main" val="4286934232"/>
              </p:ext>
            </p:extLst>
          </p:nvPr>
        </p:nvGraphicFramePr>
        <p:xfrm>
          <a:off x="192505" y="3433010"/>
          <a:ext cx="2617806" cy="302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437820568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20765" y="3112168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 NOVOS/</a:t>
            </a:r>
            <a:r>
              <a:rPr lang="pt-BR" dirty="0" err="1" smtClean="0"/>
              <a:t>mes</a:t>
            </a:r>
            <a:r>
              <a:rPr lang="pt-BR" dirty="0"/>
              <a:t>:</a:t>
            </a:r>
            <a:endParaRPr lang="pt-BR" dirty="0" smtClean="0"/>
          </a:p>
          <a:p>
            <a:pPr algn="ctr"/>
            <a:r>
              <a:rPr lang="pt-BR" dirty="0" smtClean="0"/>
              <a:t>2112231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3053127362"/>
              </p:ext>
            </p:extLst>
          </p:nvPr>
        </p:nvGraphicFramePr>
        <p:xfrm>
          <a:off x="8618171" y="-82683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35" name="Gráfico 34"/>
          <p:cNvGraphicFramePr/>
          <p:nvPr>
            <p:extLst>
              <p:ext uri="{D42A27DB-BD31-4B8C-83A1-F6EECF244321}">
                <p14:modId xmlns:p14="http://schemas.microsoft.com/office/powerpoint/2010/main" val="847661023"/>
              </p:ext>
            </p:extLst>
          </p:nvPr>
        </p:nvGraphicFramePr>
        <p:xfrm>
          <a:off x="-784258" y="3607741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1" name="Retângulo 50"/>
          <p:cNvSpPr/>
          <p:nvPr/>
        </p:nvSpPr>
        <p:spPr>
          <a:xfrm>
            <a:off x="9520765" y="4320330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5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4239396064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867022762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tângulo 37"/>
          <p:cNvSpPr/>
          <p:nvPr/>
        </p:nvSpPr>
        <p:spPr>
          <a:xfrm>
            <a:off x="9590013" y="539412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LUCRO REAL MES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9598402" y="4213039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Mês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8402" y="3031957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Seguidores novos:</a:t>
            </a:r>
          </a:p>
          <a:p>
            <a:pPr algn="ctr"/>
            <a:r>
              <a:rPr lang="pt-BR" dirty="0" smtClean="0"/>
              <a:t>121212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2557166415"/>
              </p:ext>
            </p:extLst>
          </p:nvPr>
        </p:nvGraphicFramePr>
        <p:xfrm>
          <a:off x="8445199" y="-44322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668039959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áfico 20"/>
          <p:cNvGraphicFramePr/>
          <p:nvPr>
            <p:extLst>
              <p:ext uri="{D42A27DB-BD31-4B8C-83A1-F6EECF244321}">
                <p14:modId xmlns:p14="http://schemas.microsoft.com/office/powerpoint/2010/main" val="3537057067"/>
              </p:ext>
            </p:extLst>
          </p:nvPr>
        </p:nvGraphicFramePr>
        <p:xfrm>
          <a:off x="3166694" y="1652337"/>
          <a:ext cx="5997689" cy="251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3927829158"/>
              </p:ext>
            </p:extLst>
          </p:nvPr>
        </p:nvGraphicFramePr>
        <p:xfrm>
          <a:off x="3235941" y="4169034"/>
          <a:ext cx="5928442" cy="228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tângulo 38"/>
          <p:cNvSpPr/>
          <p:nvPr/>
        </p:nvSpPr>
        <p:spPr>
          <a:xfrm>
            <a:off x="9593222" y="4931496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QUANto</a:t>
            </a:r>
            <a:r>
              <a:rPr lang="pt-BR" dirty="0" smtClean="0"/>
              <a:t>: 10000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593222" y="3610031"/>
            <a:ext cx="2389466" cy="99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 MELHOR MÊS&gt; CABELO</a:t>
            </a:r>
            <a:endParaRPr lang="pt-BR" dirty="0"/>
          </a:p>
        </p:txBody>
      </p:sp>
      <p:graphicFrame>
        <p:nvGraphicFramePr>
          <p:cNvPr id="43" name="Gráfico 42"/>
          <p:cNvGraphicFramePr/>
          <p:nvPr>
            <p:extLst>
              <p:ext uri="{D42A27DB-BD31-4B8C-83A1-F6EECF244321}">
                <p14:modId xmlns:p14="http://schemas.microsoft.com/office/powerpoint/2010/main" val="793027933"/>
              </p:ext>
            </p:extLst>
          </p:nvPr>
        </p:nvGraphicFramePr>
        <p:xfrm>
          <a:off x="8445199" y="360149"/>
          <a:ext cx="4194654" cy="310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tângulo 33"/>
          <p:cNvSpPr/>
          <p:nvPr/>
        </p:nvSpPr>
        <p:spPr>
          <a:xfrm>
            <a:off x="192506" y="176463"/>
            <a:ext cx="2617806" cy="1299411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(LOGO) ESPAÇO DAS MANAS</a:t>
            </a:r>
          </a:p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189296" y="1556084"/>
            <a:ext cx="2617806" cy="449179"/>
          </a:xfrm>
          <a:prstGeom prst="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 DE DADOS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89296" y="2732601"/>
            <a:ext cx="2617806" cy="352926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Redes Sociais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89296" y="2385118"/>
            <a:ext cx="2617806" cy="320842"/>
          </a:xfrm>
          <a:prstGeom prst="roundRect">
            <a:avLst/>
          </a:prstGeom>
          <a:solidFill>
            <a:srgbClr val="A20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192506" y="3112168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4" name="Retângulo Arredondado 43"/>
          <p:cNvSpPr/>
          <p:nvPr/>
        </p:nvSpPr>
        <p:spPr>
          <a:xfrm>
            <a:off x="189296" y="2052306"/>
            <a:ext cx="2617806" cy="320842"/>
          </a:xfrm>
          <a:prstGeom prst="roundRect">
            <a:avLst/>
          </a:prstGeom>
          <a:solidFill>
            <a:srgbClr val="D00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Contabilidade</a:t>
            </a:r>
            <a:endParaRPr lang="pt-BR" dirty="0"/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195697590"/>
              </p:ext>
            </p:extLst>
          </p:nvPr>
        </p:nvGraphicFramePr>
        <p:xfrm>
          <a:off x="199008" y="3751279"/>
          <a:ext cx="2608094" cy="26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5150868" y="4117983"/>
            <a:ext cx="20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Serviços(qual)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7194" y="373627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ALUNOS CURSO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166695" y="192642"/>
            <a:ext cx="1438371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287641" y="176463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27169" y="198414"/>
            <a:ext cx="1438369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4007983" y="643587"/>
            <a:ext cx="1438370" cy="320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5568456" y="643587"/>
            <a:ext cx="1438370" cy="320842"/>
          </a:xfrm>
          <a:prstGeom prst="roundRect">
            <a:avLst/>
          </a:prstGeom>
          <a:solidFill>
            <a:srgbClr val="2A6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141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20</cp:revision>
  <dcterms:created xsi:type="dcterms:W3CDTF">2024-05-24T13:59:45Z</dcterms:created>
  <dcterms:modified xsi:type="dcterms:W3CDTF">2024-06-13T14:51:07Z</dcterms:modified>
</cp:coreProperties>
</file>