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479f7499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479f7499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479f7499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479f7499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e8278c88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e8278c88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442e52d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442e52d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e8278c8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e8278c8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483dfc8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483dfc8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93ab9bd0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93ab9bd0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5c1dce24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5c1dce24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483dfc80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483dfc8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483dfc80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483dfc80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483dfc80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483dfc80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423c31fa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423c31fa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479f7499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479f7499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479f749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479f749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479f7499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479f7499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96050" y="15617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57400" y="228600"/>
            <a:ext cx="2281802" cy="10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2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6" name="Google Shape;16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text slide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184100" y="171075"/>
            <a:ext cx="678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184100" y="1066000"/>
            <a:ext cx="81522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20275" y="89875"/>
            <a:ext cx="1900884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 SLIDE">
  <p:cSld name="TITLE_AND_BOD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184100" y="171075"/>
            <a:ext cx="678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84100" y="1066000"/>
            <a:ext cx="8152200" cy="3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20275" y="89875"/>
            <a:ext cx="1900884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>
            <p:ph idx="2" type="body"/>
          </p:nvPr>
        </p:nvSpPr>
        <p:spPr>
          <a:xfrm>
            <a:off x="1904000" y="4620325"/>
            <a:ext cx="64323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5"/>
          <p:cNvSpPr txBox="1"/>
          <p:nvPr/>
        </p:nvSpPr>
        <p:spPr>
          <a:xfrm>
            <a:off x="184100" y="4596625"/>
            <a:ext cx="19008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More information on: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9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0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0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earn.javascript.ru/while-for" TargetMode="External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edium.com/launch-school/javascript-weekly-an-introduction-to-first-class-functions-9d069e6fb137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3a0I8ICR1Vg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abr.com/ru/post/149516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javascript.info/import-export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youtube.com/watch?v=Sh6lK57Cuk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earn.javascript.ru/types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Web/JavaScript/Guide/Working_with_Objects" TargetMode="External"/><Relationship Id="rId4" Type="http://schemas.openxmlformats.org/officeDocument/2006/relationships/hyperlink" Target="https://developer.mozilla.org/en-US/docs/Web/JavaScript/Reference/Global_Objects/Array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edium.com/nuances-of-programming/%D0%B2-%D1%87%D1%91%D0%BC-%D1%80%D0%B0%D0%B7%D0%BD%D0%B8%D1%86%D0%B0-%D0%BC%D0%B5%D0%B6%D0%B4%D1%83-var-let-%D0%B8-const-%D0%B2-javascript-3084bfe9f7a3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405500" y="1611000"/>
            <a:ext cx="6333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Frontend and JavaScript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5544750" y="3635600"/>
            <a:ext cx="3257700" cy="1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Created by:</a:t>
            </a:r>
            <a:br>
              <a:rPr lang="en" sz="1400"/>
            </a:br>
            <a:br>
              <a:rPr lang="en" sz="1400"/>
            </a:br>
            <a:r>
              <a:rPr b="1" lang="en" sz="1400"/>
              <a:t>Nazar Gorokhivskiy </a:t>
            </a:r>
            <a:r>
              <a:rPr lang="en" sz="1400"/>
              <a:t>and </a:t>
            </a:r>
            <a:r>
              <a:rPr b="1" lang="en" sz="1400"/>
              <a:t>Taras Chornyi,</a:t>
            </a:r>
            <a:br>
              <a:rPr lang="en" sz="1400"/>
            </a:br>
            <a:r>
              <a:rPr lang="en" sz="1400"/>
              <a:t>Frontend developers and 4th year IoT students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84100" y="171075"/>
            <a:ext cx="678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If/Else, switch/case, ternary operator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84100" y="1066000"/>
            <a:ext cx="8152200" cy="3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>
            <p:ph idx="2" type="body"/>
          </p:nvPr>
        </p:nvSpPr>
        <p:spPr>
          <a:xfrm>
            <a:off x="1904000" y="4620325"/>
            <a:ext cx="64323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25" y="1421850"/>
            <a:ext cx="2899875" cy="10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75" y="3480475"/>
            <a:ext cx="8622050" cy="364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1375" y="1301500"/>
            <a:ext cx="3003475" cy="17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84100" y="171075"/>
            <a:ext cx="678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in JS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184100" y="1066000"/>
            <a:ext cx="8152200" cy="3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 txBox="1"/>
          <p:nvPr>
            <p:ph idx="2" type="body"/>
          </p:nvPr>
        </p:nvSpPr>
        <p:spPr>
          <a:xfrm>
            <a:off x="1904000" y="4620325"/>
            <a:ext cx="64323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https://learn.javascript.ru/while-for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150" y="1352000"/>
            <a:ext cx="5840599" cy="29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184100" y="1242075"/>
            <a:ext cx="8152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All </a:t>
            </a:r>
            <a:r>
              <a:rPr lang="en" sz="1800">
                <a:solidFill>
                  <a:srgbClr val="3D85C6"/>
                </a:solidFill>
              </a:rPr>
              <a:t>functions</a:t>
            </a:r>
            <a:r>
              <a:rPr lang="en" sz="1800"/>
              <a:t> in JavaScript behave like </a:t>
            </a:r>
            <a:r>
              <a:rPr lang="en" sz="1800">
                <a:solidFill>
                  <a:srgbClr val="3D85C6"/>
                </a:solidFill>
              </a:rPr>
              <a:t>objects</a:t>
            </a:r>
            <a:endParaRPr sz="1800"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Which means that functions can….</a:t>
            </a:r>
            <a:endParaRPr sz="1600"/>
          </a:p>
        </p:txBody>
      </p:sp>
      <p:sp>
        <p:nvSpPr>
          <p:cNvPr id="225" name="Google Shape;225;p25"/>
          <p:cNvSpPr txBox="1"/>
          <p:nvPr>
            <p:ph type="title"/>
          </p:nvPr>
        </p:nvSpPr>
        <p:spPr>
          <a:xfrm>
            <a:off x="184100" y="171075"/>
            <a:ext cx="678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First-class functions </a:t>
            </a:r>
            <a:br>
              <a:rPr lang="en"/>
            </a:br>
            <a:r>
              <a:rPr lang="en"/>
              <a:t>(functions as an objects)</a:t>
            </a:r>
            <a:endParaRPr/>
          </a:p>
        </p:txBody>
      </p:sp>
      <p:sp>
        <p:nvSpPr>
          <p:cNvPr id="226" name="Google Shape;226;p25"/>
          <p:cNvSpPr txBox="1"/>
          <p:nvPr>
            <p:ph idx="2" type="body"/>
          </p:nvPr>
        </p:nvSpPr>
        <p:spPr>
          <a:xfrm>
            <a:off x="1904000" y="4620325"/>
            <a:ext cx="64323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JavaScript Weekly: An Introduction to First-Class Functions</a:t>
            </a:r>
            <a:endParaRPr/>
          </a:p>
        </p:txBody>
      </p:sp>
      <p:sp>
        <p:nvSpPr>
          <p:cNvPr id="227" name="Google Shape;227;p25"/>
          <p:cNvSpPr txBox="1"/>
          <p:nvPr/>
        </p:nvSpPr>
        <p:spPr>
          <a:xfrm>
            <a:off x="2170400" y="2365100"/>
            <a:ext cx="4179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 stored in a variable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 passed as arguments to functions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 returned by functions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 stored in some data structure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Hold their own properties and methods.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184100" y="171075"/>
            <a:ext cx="678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Scope, Closure</a:t>
            </a:r>
            <a:endParaRPr/>
          </a:p>
        </p:txBody>
      </p:sp>
      <p:sp>
        <p:nvSpPr>
          <p:cNvPr id="233" name="Google Shape;233;p26"/>
          <p:cNvSpPr txBox="1"/>
          <p:nvPr>
            <p:ph idx="2" type="body"/>
          </p:nvPr>
        </p:nvSpPr>
        <p:spPr>
          <a:xfrm>
            <a:off x="1904000" y="4620325"/>
            <a:ext cx="64323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https://www.youtube.com/watch?v=3a0I8ICR1Vg</a:t>
            </a:r>
            <a:endParaRPr/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100" y="1512626"/>
            <a:ext cx="7174076" cy="24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184100" y="171075"/>
            <a:ext cx="678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“This” keyword in Javascript</a:t>
            </a:r>
            <a:endParaRPr/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184100" y="1066000"/>
            <a:ext cx="8152200" cy="3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3D85C6"/>
                </a:solidFill>
              </a:rPr>
              <a:t>this</a:t>
            </a:r>
            <a:r>
              <a:rPr lang="en" sz="1600"/>
              <a:t> - is a reference to a current execution context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</a:t>
            </a:r>
            <a:r>
              <a:rPr lang="en" sz="1600"/>
              <a:t>nd </a:t>
            </a:r>
            <a:r>
              <a:rPr b="1" lang="en" sz="1600">
                <a:solidFill>
                  <a:srgbClr val="3D85C6"/>
                </a:solidFill>
              </a:rPr>
              <a:t>this</a:t>
            </a:r>
            <a:r>
              <a:rPr lang="en" sz="1600"/>
              <a:t> is strange….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sooo, please, avoid it in most of the cases (exception is OOP approach)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here some  code examples -&gt;</a:t>
            </a:r>
            <a:endParaRPr sz="1600"/>
          </a:p>
        </p:txBody>
      </p:sp>
      <p:sp>
        <p:nvSpPr>
          <p:cNvPr id="241" name="Google Shape;241;p27"/>
          <p:cNvSpPr txBox="1"/>
          <p:nvPr>
            <p:ph idx="2" type="body"/>
          </p:nvPr>
        </p:nvSpPr>
        <p:spPr>
          <a:xfrm>
            <a:off x="1904000" y="4620325"/>
            <a:ext cx="64323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https://habr.com/ru/post/149516/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184100" y="171075"/>
            <a:ext cx="678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ES6 import/export </a:t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0" y="1085175"/>
            <a:ext cx="4144800" cy="3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8E7CC3"/>
                </a:solidFill>
              </a:rPr>
              <a:t>e</a:t>
            </a:r>
            <a:r>
              <a:rPr b="1" lang="en" sz="1600">
                <a:solidFill>
                  <a:srgbClr val="8E7CC3"/>
                </a:solidFill>
              </a:rPr>
              <a:t>xport</a:t>
            </a:r>
            <a:r>
              <a:rPr lang="en" sz="1600"/>
              <a:t> </a:t>
            </a:r>
            <a:r>
              <a:rPr b="1" lang="en" sz="1600"/>
              <a:t>-</a:t>
            </a:r>
            <a:r>
              <a:rPr lang="en" sz="1600"/>
              <a:t> allows you to expose your code to external modules</a:t>
            </a:r>
            <a:br>
              <a:rPr lang="en" sz="1600"/>
            </a:b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8E7CC3"/>
                </a:solidFill>
              </a:rPr>
              <a:t>i</a:t>
            </a:r>
            <a:r>
              <a:rPr b="1" lang="en" sz="1600">
                <a:solidFill>
                  <a:srgbClr val="8E7CC3"/>
                </a:solidFill>
              </a:rPr>
              <a:t>mport</a:t>
            </a:r>
            <a:r>
              <a:rPr b="1" lang="en" sz="1600"/>
              <a:t> -</a:t>
            </a:r>
            <a:r>
              <a:rPr lang="en" sz="1600"/>
              <a:t> allows you to take and use this code inside your modules</a:t>
            </a:r>
            <a:endParaRPr sz="1600"/>
          </a:p>
        </p:txBody>
      </p:sp>
      <p:sp>
        <p:nvSpPr>
          <p:cNvPr id="248" name="Google Shape;248;p28"/>
          <p:cNvSpPr txBox="1"/>
          <p:nvPr>
            <p:ph idx="2" type="body"/>
          </p:nvPr>
        </p:nvSpPr>
        <p:spPr>
          <a:xfrm>
            <a:off x="1904000" y="4620325"/>
            <a:ext cx="64323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https://javascript.info/import-export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8825" y="2499150"/>
            <a:ext cx="4007476" cy="21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6037" y="1085168"/>
            <a:ext cx="4070251" cy="1366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2614800" y="1742925"/>
            <a:ext cx="39144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200"/>
              <a:t>The end</a:t>
            </a:r>
            <a:r>
              <a:rPr b="1" lang="en" sz="3200"/>
              <a:t>! </a:t>
            </a:r>
            <a:endParaRPr b="1" sz="3200"/>
          </a:p>
        </p:txBody>
      </p:sp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2520000" y="2617325"/>
            <a:ext cx="40092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Always bet on JavaScript 😉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184100" y="1085175"/>
            <a:ext cx="8435400" cy="35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Brief historical introduction to Javascript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is JS important?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Ratings, Jobs, Evolution Ubiquitous of Javascript (Atwood’s law)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basics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Javascript specifics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5"/>
          <p:cNvSpPr txBox="1"/>
          <p:nvPr>
            <p:ph type="title"/>
          </p:nvPr>
        </p:nvSpPr>
        <p:spPr>
          <a:xfrm>
            <a:off x="184100" y="171075"/>
            <a:ext cx="678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4101525" y="1129725"/>
            <a:ext cx="2112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84100" y="171075"/>
            <a:ext cx="678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</a:t>
            </a:r>
            <a:r>
              <a:rPr b="1" lang="en"/>
              <a:t>how</a:t>
            </a:r>
            <a:r>
              <a:rPr lang="en"/>
              <a:t> and </a:t>
            </a:r>
            <a:r>
              <a:rPr b="1" lang="en"/>
              <a:t>when</a:t>
            </a:r>
            <a:r>
              <a:rPr lang="en"/>
              <a:t> did it all happen?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0" y="1544337"/>
            <a:ext cx="8492499" cy="212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>
            <p:ph idx="2" type="body"/>
          </p:nvPr>
        </p:nvSpPr>
        <p:spPr>
          <a:xfrm>
            <a:off x="1904000" y="4620325"/>
            <a:ext cx="64323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https://www.youtube.com/watch?v=Sh6lK57Cuk4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184100" y="171075"/>
            <a:ext cx="678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is everywhere</a:t>
            </a:r>
            <a:r>
              <a:rPr lang="en"/>
              <a:t>...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">
            <a:off x="3045875" y="3006275"/>
            <a:ext cx="3052251" cy="16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6300" y="1203298"/>
            <a:ext cx="6211400" cy="1684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1177350" y="1991750"/>
            <a:ext cx="67893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And remember -</a:t>
            </a:r>
            <a:br>
              <a:rPr b="1" lang="en"/>
            </a:br>
            <a:r>
              <a:rPr b="1" lang="en"/>
              <a:t>Always bet on JavaScript!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🔥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84100" y="171075"/>
            <a:ext cx="678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184100" y="1085175"/>
            <a:ext cx="8152200" cy="3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8" name="Google Shape;168;p19"/>
          <p:cNvSpPr txBox="1"/>
          <p:nvPr>
            <p:ph idx="2" type="body"/>
          </p:nvPr>
        </p:nvSpPr>
        <p:spPr>
          <a:xfrm>
            <a:off x="1904000" y="4620325"/>
            <a:ext cx="64323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https://learn.javascript.ru/types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500" y="1443150"/>
            <a:ext cx="2187319" cy="10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350" y="2840400"/>
            <a:ext cx="2187324" cy="924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7225" y="1575050"/>
            <a:ext cx="2613885" cy="69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37213" y="2897025"/>
            <a:ext cx="2445975" cy="8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93500" y="2359713"/>
            <a:ext cx="2445950" cy="9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84100" y="171075"/>
            <a:ext cx="678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and Arrays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84100" y="1066000"/>
            <a:ext cx="8152200" cy="3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idx="2" type="body"/>
          </p:nvPr>
        </p:nvSpPr>
        <p:spPr>
          <a:xfrm>
            <a:off x="1904000" y="4620325"/>
            <a:ext cx="64323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For objects</a:t>
            </a:r>
            <a:r>
              <a:rPr lang="en"/>
              <a:t>  and for </a:t>
            </a:r>
            <a:r>
              <a:rPr lang="en" u="sng">
                <a:solidFill>
                  <a:schemeClr val="hlink"/>
                </a:solidFill>
                <a:hlinkClick r:id="rId4"/>
              </a:rPr>
              <a:t>Arrays</a:t>
            </a:r>
            <a:r>
              <a:rPr lang="en"/>
              <a:t> 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850" y="1282975"/>
            <a:ext cx="4683206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850" y="2845575"/>
            <a:ext cx="3556500" cy="13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84100" y="171075"/>
            <a:ext cx="678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Let, const, var.</a:t>
            </a:r>
            <a:br>
              <a:rPr lang="en"/>
            </a:br>
            <a:r>
              <a:rPr lang="en"/>
              <a:t>What is the difference?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84100" y="1066000"/>
            <a:ext cx="8152200" cy="3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>
            <p:ph idx="2" type="body"/>
          </p:nvPr>
        </p:nvSpPr>
        <p:spPr>
          <a:xfrm>
            <a:off x="1904000" y="4620325"/>
            <a:ext cx="64323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is here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125" y="1402150"/>
            <a:ext cx="5426147" cy="282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84100" y="171075"/>
            <a:ext cx="678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Declaration vs Function Expression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84100" y="1066000"/>
            <a:ext cx="8152200" cy="3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>
            <p:ph idx="2" type="body"/>
          </p:nvPr>
        </p:nvSpPr>
        <p:spPr>
          <a:xfrm>
            <a:off x="1904000" y="4620325"/>
            <a:ext cx="64323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75" y="1439425"/>
            <a:ext cx="2830800" cy="11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75" y="3184475"/>
            <a:ext cx="3207625" cy="10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4572000" y="1535500"/>
            <a:ext cx="32076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Difference between them is that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Function Declaration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is created by JS interpreter before code is executed, but </a:t>
            </a:r>
            <a:r>
              <a:rPr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Function Expression not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4850" y="3238725"/>
            <a:ext cx="2707200" cy="9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