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70032" r:id="rId2"/>
    <p:sldId id="2147470680" r:id="rId3"/>
    <p:sldId id="2147470682" r:id="rId4"/>
    <p:sldId id="2147470683" r:id="rId5"/>
    <p:sldId id="21474706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237F3-122E-445E-B8A5-47E1D49FA1D7}" v="5" dt="2022-06-23T02:35:57.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John" userId="e70e5845-51ac-4a37-9e2a-8249abf76bce" providerId="ADAL" clId="{1EC237F3-122E-445E-B8A5-47E1D49FA1D7}"/>
    <pc:docChg chg="custSel addSld delSld modSld sldOrd">
      <pc:chgData name="Tan, John" userId="e70e5845-51ac-4a37-9e2a-8249abf76bce" providerId="ADAL" clId="{1EC237F3-122E-445E-B8A5-47E1D49FA1D7}" dt="2022-06-23T03:02:06.289" v="2465" actId="20577"/>
      <pc:docMkLst>
        <pc:docMk/>
      </pc:docMkLst>
      <pc:sldChg chg="ord">
        <pc:chgData name="Tan, John" userId="e70e5845-51ac-4a37-9e2a-8249abf76bce" providerId="ADAL" clId="{1EC237F3-122E-445E-B8A5-47E1D49FA1D7}" dt="2022-06-21T02:45:07.365" v="1239"/>
        <pc:sldMkLst>
          <pc:docMk/>
          <pc:sldMk cId="3506854859" sldId="2147470677"/>
        </pc:sldMkLst>
      </pc:sldChg>
      <pc:sldChg chg="del">
        <pc:chgData name="Tan, John" userId="e70e5845-51ac-4a37-9e2a-8249abf76bce" providerId="ADAL" clId="{1EC237F3-122E-445E-B8A5-47E1D49FA1D7}" dt="2022-06-21T02:47:19.676" v="1241" actId="47"/>
        <pc:sldMkLst>
          <pc:docMk/>
          <pc:sldMk cId="3642217609" sldId="2147470678"/>
        </pc:sldMkLst>
      </pc:sldChg>
      <pc:sldChg chg="del">
        <pc:chgData name="Tan, John" userId="e70e5845-51ac-4a37-9e2a-8249abf76bce" providerId="ADAL" clId="{1EC237F3-122E-445E-B8A5-47E1D49FA1D7}" dt="2022-06-21T02:44:55.857" v="1237" actId="47"/>
        <pc:sldMkLst>
          <pc:docMk/>
          <pc:sldMk cId="1273876727" sldId="2147470679"/>
        </pc:sldMkLst>
      </pc:sldChg>
      <pc:sldChg chg="modSp add mod">
        <pc:chgData name="Tan, John" userId="e70e5845-51ac-4a37-9e2a-8249abf76bce" providerId="ADAL" clId="{1EC237F3-122E-445E-B8A5-47E1D49FA1D7}" dt="2022-06-23T02:48:29.476" v="1857" actId="113"/>
        <pc:sldMkLst>
          <pc:docMk/>
          <pc:sldMk cId="4147165897" sldId="2147470680"/>
        </pc:sldMkLst>
        <pc:spChg chg="mod">
          <ac:chgData name="Tan, John" userId="e70e5845-51ac-4a37-9e2a-8249abf76bce" providerId="ADAL" clId="{1EC237F3-122E-445E-B8A5-47E1D49FA1D7}" dt="2022-06-23T02:48:29.476" v="1857" actId="113"/>
          <ac:spMkLst>
            <pc:docMk/>
            <pc:sldMk cId="4147165897" sldId="2147470680"/>
            <ac:spMk id="4" creationId="{FF167178-8082-4533-A4F3-0A0C231163C4}"/>
          </ac:spMkLst>
        </pc:spChg>
        <pc:spChg chg="mod">
          <ac:chgData name="Tan, John" userId="e70e5845-51ac-4a37-9e2a-8249abf76bce" providerId="ADAL" clId="{1EC237F3-122E-445E-B8A5-47E1D49FA1D7}" dt="2022-06-23T02:36:06.748" v="1432" actId="20577"/>
          <ac:spMkLst>
            <pc:docMk/>
            <pc:sldMk cId="4147165897" sldId="2147470680"/>
            <ac:spMk id="6" creationId="{10C1FDE9-4697-42A4-8336-78E49BCAF30C}"/>
          </ac:spMkLst>
        </pc:spChg>
        <pc:spChg chg="mod">
          <ac:chgData name="Tan, John" userId="e70e5845-51ac-4a37-9e2a-8249abf76bce" providerId="ADAL" clId="{1EC237F3-122E-445E-B8A5-47E1D49FA1D7}" dt="2022-06-21T02:56:54.803" v="1346" actId="20577"/>
          <ac:spMkLst>
            <pc:docMk/>
            <pc:sldMk cId="4147165897" sldId="2147470680"/>
            <ac:spMk id="7" creationId="{C6C78965-F092-415A-B89C-21102446A287}"/>
          </ac:spMkLst>
        </pc:spChg>
        <pc:spChg chg="mod">
          <ac:chgData name="Tan, John" userId="e70e5845-51ac-4a37-9e2a-8249abf76bce" providerId="ADAL" clId="{1EC237F3-122E-445E-B8A5-47E1D49FA1D7}" dt="2022-06-21T02:58:02.339" v="1409" actId="20577"/>
          <ac:spMkLst>
            <pc:docMk/>
            <pc:sldMk cId="4147165897" sldId="2147470680"/>
            <ac:spMk id="10" creationId="{B9A57A25-67DE-4CD5-8C0B-25C59DA68E85}"/>
          </ac:spMkLst>
        </pc:spChg>
        <pc:spChg chg="mod">
          <ac:chgData name="Tan, John" userId="e70e5845-51ac-4a37-9e2a-8249abf76bce" providerId="ADAL" clId="{1EC237F3-122E-445E-B8A5-47E1D49FA1D7}" dt="2022-06-21T02:43:46.394" v="1188" actId="20577"/>
          <ac:spMkLst>
            <pc:docMk/>
            <pc:sldMk cId="4147165897" sldId="2147470680"/>
            <ac:spMk id="26" creationId="{777F688C-C7CF-4549-A1F0-6DD1B910A5F6}"/>
          </ac:spMkLst>
        </pc:spChg>
        <pc:graphicFrameChg chg="modGraphic">
          <ac:chgData name="Tan, John" userId="e70e5845-51ac-4a37-9e2a-8249abf76bce" providerId="ADAL" clId="{1EC237F3-122E-445E-B8A5-47E1D49FA1D7}" dt="2022-06-21T02:44:15.792" v="1230" actId="20577"/>
          <ac:graphicFrameMkLst>
            <pc:docMk/>
            <pc:sldMk cId="4147165897" sldId="2147470680"/>
            <ac:graphicFrameMk id="9" creationId="{25F8DA51-69DD-4F78-9AE5-12050AF58D33}"/>
          </ac:graphicFrameMkLst>
        </pc:graphicFrameChg>
        <pc:graphicFrameChg chg="modGraphic">
          <ac:chgData name="Tan, John" userId="e70e5845-51ac-4a37-9e2a-8249abf76bce" providerId="ADAL" clId="{1EC237F3-122E-445E-B8A5-47E1D49FA1D7}" dt="2022-06-21T02:44:36.855" v="1236" actId="20577"/>
          <ac:graphicFrameMkLst>
            <pc:docMk/>
            <pc:sldMk cId="4147165897" sldId="2147470680"/>
            <ac:graphicFrameMk id="21" creationId="{F941A663-8C33-41ED-8ABF-E81C0848E2D2}"/>
          </ac:graphicFrameMkLst>
        </pc:graphicFrameChg>
      </pc:sldChg>
      <pc:sldChg chg="add del">
        <pc:chgData name="Tan, John" userId="e70e5845-51ac-4a37-9e2a-8249abf76bce" providerId="ADAL" clId="{1EC237F3-122E-445E-B8A5-47E1D49FA1D7}" dt="2022-06-21T03:08:42.637" v="1429" actId="47"/>
        <pc:sldMkLst>
          <pc:docMk/>
          <pc:sldMk cId="174642218" sldId="2147470681"/>
        </pc:sldMkLst>
      </pc:sldChg>
      <pc:sldChg chg="addSp modSp new mod modAnim">
        <pc:chgData name="Tan, John" userId="e70e5845-51ac-4a37-9e2a-8249abf76bce" providerId="ADAL" clId="{1EC237F3-122E-445E-B8A5-47E1D49FA1D7}" dt="2022-06-21T03:03:52.113" v="1428" actId="14100"/>
        <pc:sldMkLst>
          <pc:docMk/>
          <pc:sldMk cId="851060210" sldId="2147470682"/>
        </pc:sldMkLst>
        <pc:spChg chg="mod">
          <ac:chgData name="Tan, John" userId="e70e5845-51ac-4a37-9e2a-8249abf76bce" providerId="ADAL" clId="{1EC237F3-122E-445E-B8A5-47E1D49FA1D7}" dt="2022-06-21T03:03:46.705" v="1427" actId="1076"/>
          <ac:spMkLst>
            <pc:docMk/>
            <pc:sldMk cId="851060210" sldId="2147470682"/>
            <ac:spMk id="2" creationId="{CB2929BF-9278-4965-8F48-14E1C27D595D}"/>
          </ac:spMkLst>
        </pc:spChg>
        <pc:spChg chg="add mod">
          <ac:chgData name="Tan, John" userId="e70e5845-51ac-4a37-9e2a-8249abf76bce" providerId="ADAL" clId="{1EC237F3-122E-445E-B8A5-47E1D49FA1D7}" dt="2022-06-21T03:03:01.897" v="1420" actId="1076"/>
          <ac:spMkLst>
            <pc:docMk/>
            <pc:sldMk cId="851060210" sldId="2147470682"/>
            <ac:spMk id="3" creationId="{41312834-4C19-4710-A6CB-6AD2E8F11FA0}"/>
          </ac:spMkLst>
        </pc:spChg>
        <pc:picChg chg="add mod">
          <ac:chgData name="Tan, John" userId="e70e5845-51ac-4a37-9e2a-8249abf76bce" providerId="ADAL" clId="{1EC237F3-122E-445E-B8A5-47E1D49FA1D7}" dt="2022-06-21T03:03:52.113" v="1428" actId="14100"/>
          <ac:picMkLst>
            <pc:docMk/>
            <pc:sldMk cId="851060210" sldId="2147470682"/>
            <ac:picMk id="4" creationId="{6203C4B1-5692-4B3A-89EE-1FC5C67968FB}"/>
          </ac:picMkLst>
        </pc:picChg>
      </pc:sldChg>
      <pc:sldChg chg="modSp add mod">
        <pc:chgData name="Tan, John" userId="e70e5845-51ac-4a37-9e2a-8249abf76bce" providerId="ADAL" clId="{1EC237F3-122E-445E-B8A5-47E1D49FA1D7}" dt="2022-06-23T03:02:06.289" v="2465" actId="20577"/>
        <pc:sldMkLst>
          <pc:docMk/>
          <pc:sldMk cId="150815916" sldId="2147470683"/>
        </pc:sldMkLst>
        <pc:spChg chg="mod">
          <ac:chgData name="Tan, John" userId="e70e5845-51ac-4a37-9e2a-8249abf76bce" providerId="ADAL" clId="{1EC237F3-122E-445E-B8A5-47E1D49FA1D7}" dt="2022-06-23T02:49:08.392" v="1872" actId="20577"/>
          <ac:spMkLst>
            <pc:docMk/>
            <pc:sldMk cId="150815916" sldId="2147470683"/>
            <ac:spMk id="4" creationId="{FF167178-8082-4533-A4F3-0A0C231163C4}"/>
          </ac:spMkLst>
        </pc:spChg>
        <pc:spChg chg="mod">
          <ac:chgData name="Tan, John" userId="e70e5845-51ac-4a37-9e2a-8249abf76bce" providerId="ADAL" clId="{1EC237F3-122E-445E-B8A5-47E1D49FA1D7}" dt="2022-06-23T02:36:14.301" v="1434" actId="20577"/>
          <ac:spMkLst>
            <pc:docMk/>
            <pc:sldMk cId="150815916" sldId="2147470683"/>
            <ac:spMk id="6" creationId="{10C1FDE9-4697-42A4-8336-78E49BCAF30C}"/>
          </ac:spMkLst>
        </pc:spChg>
        <pc:spChg chg="mod">
          <ac:chgData name="Tan, John" userId="e70e5845-51ac-4a37-9e2a-8249abf76bce" providerId="ADAL" clId="{1EC237F3-122E-445E-B8A5-47E1D49FA1D7}" dt="2022-06-23T03:00:25.744" v="2453" actId="14100"/>
          <ac:spMkLst>
            <pc:docMk/>
            <pc:sldMk cId="150815916" sldId="2147470683"/>
            <ac:spMk id="7" creationId="{C6C78965-F092-415A-B89C-21102446A287}"/>
          </ac:spMkLst>
        </pc:spChg>
        <pc:spChg chg="mod">
          <ac:chgData name="Tan, John" userId="e70e5845-51ac-4a37-9e2a-8249abf76bce" providerId="ADAL" clId="{1EC237F3-122E-445E-B8A5-47E1D49FA1D7}" dt="2022-06-23T03:01:01.112" v="2457" actId="1076"/>
          <ac:spMkLst>
            <pc:docMk/>
            <pc:sldMk cId="150815916" sldId="2147470683"/>
            <ac:spMk id="10" creationId="{B9A57A25-67DE-4CD5-8C0B-25C59DA68E85}"/>
          </ac:spMkLst>
        </pc:spChg>
        <pc:spChg chg="mod">
          <ac:chgData name="Tan, John" userId="e70e5845-51ac-4a37-9e2a-8249abf76bce" providerId="ADAL" clId="{1EC237F3-122E-445E-B8A5-47E1D49FA1D7}" dt="2022-06-23T03:01:05.098" v="2458" actId="1076"/>
          <ac:spMkLst>
            <pc:docMk/>
            <pc:sldMk cId="150815916" sldId="2147470683"/>
            <ac:spMk id="11" creationId="{445C8A91-522F-415F-91B0-0B31055140C5}"/>
          </ac:spMkLst>
        </pc:spChg>
        <pc:spChg chg="mod">
          <ac:chgData name="Tan, John" userId="e70e5845-51ac-4a37-9e2a-8249abf76bce" providerId="ADAL" clId="{1EC237F3-122E-445E-B8A5-47E1D49FA1D7}" dt="2022-06-23T03:02:06.289" v="2465" actId="20577"/>
          <ac:spMkLst>
            <pc:docMk/>
            <pc:sldMk cId="150815916" sldId="2147470683"/>
            <ac:spMk id="12" creationId="{1900CE61-A7AC-4814-A273-B1E384F21FA3}"/>
          </ac:spMkLst>
        </pc:spChg>
        <pc:spChg chg="mod">
          <ac:chgData name="Tan, John" userId="e70e5845-51ac-4a37-9e2a-8249abf76bce" providerId="ADAL" clId="{1EC237F3-122E-445E-B8A5-47E1D49FA1D7}" dt="2022-06-23T03:00:57.336" v="2456" actId="1076"/>
          <ac:spMkLst>
            <pc:docMk/>
            <pc:sldMk cId="150815916" sldId="2147470683"/>
            <ac:spMk id="23" creationId="{2ACCE9B1-AD2D-46D3-89A8-6C6775BBDBD7}"/>
          </ac:spMkLst>
        </pc:spChg>
        <pc:spChg chg="mod">
          <ac:chgData name="Tan, John" userId="e70e5845-51ac-4a37-9e2a-8249abf76bce" providerId="ADAL" clId="{1EC237F3-122E-445E-B8A5-47E1D49FA1D7}" dt="2022-06-23T03:00:52.601" v="2455" actId="14100"/>
          <ac:spMkLst>
            <pc:docMk/>
            <pc:sldMk cId="150815916" sldId="2147470683"/>
            <ac:spMk id="26" creationId="{777F688C-C7CF-4549-A1F0-6DD1B910A5F6}"/>
          </ac:spMkLst>
        </pc:spChg>
        <pc:graphicFrameChg chg="modGraphic">
          <ac:chgData name="Tan, John" userId="e70e5845-51ac-4a37-9e2a-8249abf76bce" providerId="ADAL" clId="{1EC237F3-122E-445E-B8A5-47E1D49FA1D7}" dt="2022-06-23T03:01:33.754" v="2462" actId="20577"/>
          <ac:graphicFrameMkLst>
            <pc:docMk/>
            <pc:sldMk cId="150815916" sldId="2147470683"/>
            <ac:graphicFrameMk id="21" creationId="{F941A663-8C33-41ED-8ABF-E81C0848E2D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1D1B-D0C8-463E-8BD7-4B294FBBD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473D6-4E2D-40B9-A38A-36FD5E0F9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AB1E68-C47B-483C-9797-04AC15F64F7D}"/>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7FC7A25D-490A-443C-9AC0-EE90B7870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6F2FE-B8F1-4CD5-9C06-2EE86DE336B2}"/>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53702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137-7D7D-47DB-A771-155C1397B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2F9F0-FD2D-4EF4-B75C-4E0477011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886D2-55E8-4448-9608-71DCFEFBE705}"/>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02877ABE-7DBB-441F-8EB0-C017EF379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E8301-DDE1-43BD-A661-84C0991A5E9C}"/>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171269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198CF-E987-4B69-AF6E-ECBFE7A125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15D67D-6668-4730-A0F3-7454C8C09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53F5B-E5DE-42AE-B7F1-BC8C2B773848}"/>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FB7B9782-53D7-4BF8-86F8-616E8CC6D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FA3F5-132A-46EE-A181-CBD96D6FB79A}"/>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74900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D6F2AE-BCDD-4103-88B6-FD29EF13FC1D}"/>
              </a:ext>
            </a:extLst>
          </p:cNvPr>
          <p:cNvSpPr>
            <a:spLocks noGrp="1"/>
          </p:cNvSpPr>
          <p:nvPr userDrawn="1">
            <p:ph type="title" hasCustomPrompt="1"/>
          </p:nvPr>
        </p:nvSpPr>
        <p:spPr>
          <a:xfrm>
            <a:off x="381000" y="381000"/>
            <a:ext cx="11430000" cy="324000"/>
          </a:xfrm>
        </p:spPr>
        <p:txBody>
          <a:bodyPr/>
          <a:lstStyle>
            <a:lvl1pPr>
              <a:lnSpc>
                <a:spcPct val="85000"/>
              </a:lnSpc>
              <a:defRPr sz="2800" b="0">
                <a:solidFill>
                  <a:schemeClr val="tx1"/>
                </a:solidFill>
                <a:latin typeface="Graphik Semibold" panose="020B0703030202060203" pitchFamily="34" charset="0"/>
              </a:defRPr>
            </a:lvl1pPr>
          </a:lstStyle>
          <a:p>
            <a:r>
              <a:rPr lang="en-GB"/>
              <a:t>Place headline here</a:t>
            </a:r>
            <a:endParaRPr lang="en-US"/>
          </a:p>
        </p:txBody>
      </p:sp>
    </p:spTree>
    <p:extLst>
      <p:ext uri="{BB962C8B-B14F-4D97-AF65-F5344CB8AC3E}">
        <p14:creationId xmlns:p14="http://schemas.microsoft.com/office/powerpoint/2010/main" val="1437881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154516" y="140868"/>
            <a:ext cx="11430000" cy="466343"/>
          </a:xfrm>
          <a:prstGeom prst="rect">
            <a:avLst/>
          </a:prstGeom>
        </p:spPr>
        <p:txBody>
          <a:bodyPr anchor="b" anchorCtr="0"/>
          <a:lstStyle/>
          <a:p>
            <a:r>
              <a:rPr lang="en-US"/>
              <a:t>Click to edit Master title style</a:t>
            </a:r>
          </a:p>
        </p:txBody>
      </p:sp>
      <p:sp>
        <p:nvSpPr>
          <p:cNvPr id="6" name="Text Placeholder 16"/>
          <p:cNvSpPr>
            <a:spLocks noGrp="1"/>
          </p:cNvSpPr>
          <p:nvPr>
            <p:ph type="body" sz="quarter" idx="10"/>
          </p:nvPr>
        </p:nvSpPr>
        <p:spPr>
          <a:xfrm>
            <a:off x="154516" y="739942"/>
            <a:ext cx="10977033" cy="396000"/>
          </a:xfrm>
          <a:prstGeom prst="rect">
            <a:avLst/>
          </a:prstGeom>
        </p:spPr>
        <p:txBody>
          <a:bodyPr lIns="0"/>
          <a:lstStyle>
            <a:lvl1pPr marL="0" indent="0">
              <a:buNone/>
              <a:defRPr sz="1400">
                <a:solidFill>
                  <a:schemeClr val="tx1"/>
                </a:solidFill>
                <a:latin typeface="+mj-lt"/>
              </a:defRPr>
            </a:lvl1pPr>
            <a:lvl2pPr>
              <a:defRPr sz="2600"/>
            </a:lvl2pPr>
            <a:lvl3pPr>
              <a:defRPr sz="2400"/>
            </a:lvl3pPr>
            <a:lvl4pPr>
              <a:defRPr sz="2200"/>
            </a:lvl4pPr>
            <a:lvl5pPr>
              <a:defRPr sz="2000"/>
            </a:lvl5pPr>
          </a:lstStyle>
          <a:p>
            <a:pPr lvl="0"/>
            <a:r>
              <a:rPr lang="en-US"/>
              <a:t>Click to edit Master text styles</a:t>
            </a:r>
          </a:p>
        </p:txBody>
      </p:sp>
    </p:spTree>
    <p:extLst>
      <p:ext uri="{BB962C8B-B14F-4D97-AF65-F5344CB8AC3E}">
        <p14:creationId xmlns:p14="http://schemas.microsoft.com/office/powerpoint/2010/main" val="5001550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8C32-FA42-4A5C-9B15-351C6C9CA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F77B8-70B2-4FBF-9A3F-EE064CA04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E9A7D-E6B8-4B9D-ACD2-7F490FA860C5}"/>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BC51D31A-ECFE-4C90-8A08-1190DFD6A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00E1E-ADCF-43E5-A3D1-7DC2593A1BC9}"/>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68272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D616-6E46-4912-8238-77396BCA9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4AC8B5-D439-4F65-A6F5-6B2F7CD9F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FDEE3-4718-46F8-81B7-A3DC914E509E}"/>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3B9A6E9C-FE04-446C-A545-A6715096B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9F829-5651-4CB7-B56C-5F246F6F89A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14973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A8F3-A794-4221-AC67-36427D0DA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C0284-4A09-4F7C-8F5E-F2C23F057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D140F-6730-4B1F-9860-1CF53293D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573B7C-8F85-490F-9457-2F6E2FE99385}"/>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6" name="Footer Placeholder 5">
            <a:extLst>
              <a:ext uri="{FF2B5EF4-FFF2-40B4-BE49-F238E27FC236}">
                <a16:creationId xmlns:a16="http://schemas.microsoft.com/office/drawing/2014/main" id="{3EF22D3C-2BA2-4CEC-8DC9-F7E03431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80ACB-E168-4C37-A5D6-2D56D3F6A41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64544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F2C0-600D-4A8B-B719-CFFE68E6F6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01C1B-679E-4C16-B7AA-4B11CC1B7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1F3BE1-8E47-40AA-969E-E684FDEBC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7B441-94D1-4CE4-AF9F-25F146820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8EB98-9DC9-4288-8FDD-D051E4C44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F0750-8B9D-4AE2-A406-C24B6E4C3F1B}"/>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8" name="Footer Placeholder 7">
            <a:extLst>
              <a:ext uri="{FF2B5EF4-FFF2-40B4-BE49-F238E27FC236}">
                <a16:creationId xmlns:a16="http://schemas.microsoft.com/office/drawing/2014/main" id="{692E67FF-2EE4-451E-AB58-465832E7F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6378F-5909-4A0F-86CA-0E5D21335973}"/>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76045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98AD-2B88-487F-8BD4-FC4040E56E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7077F-7088-4BC0-AD29-1CB55D127625}"/>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4" name="Footer Placeholder 3">
            <a:extLst>
              <a:ext uri="{FF2B5EF4-FFF2-40B4-BE49-F238E27FC236}">
                <a16:creationId xmlns:a16="http://schemas.microsoft.com/office/drawing/2014/main" id="{B8F76C8E-D5DB-4D55-8B30-63FE9BCF7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ECFEF1-1195-4E3B-A172-EBD332B81EB2}"/>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60070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23524-AECA-4667-AB85-FD9C51C185DF}"/>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3" name="Footer Placeholder 2">
            <a:extLst>
              <a:ext uri="{FF2B5EF4-FFF2-40B4-BE49-F238E27FC236}">
                <a16:creationId xmlns:a16="http://schemas.microsoft.com/office/drawing/2014/main" id="{7DCA9662-7A2F-457E-9FA8-A4B327005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A23AF-13D7-4953-99F9-5785594AE2F1}"/>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251984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BC7B-3D15-46FB-9662-6DF2C8381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B6FFD1-2D38-436F-8347-6DDED6E2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3E261-2F27-4EC7-AC11-E03CF6AF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88495-7596-4552-BB71-220E5584543F}"/>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6" name="Footer Placeholder 5">
            <a:extLst>
              <a:ext uri="{FF2B5EF4-FFF2-40B4-BE49-F238E27FC236}">
                <a16:creationId xmlns:a16="http://schemas.microsoft.com/office/drawing/2014/main" id="{D2783543-56C0-4757-B0E5-B5A18A26F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9C652-946B-4CF8-96AD-209976138BF0}"/>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422797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66BB-9498-4186-A7D0-FE6F67F2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813DC6-CF7E-4AB6-9CE2-6FAFC19D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797B4-FEE4-44F9-AC92-4979853BF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20B18-71B9-450A-BF15-0FDB8889A442}"/>
              </a:ext>
            </a:extLst>
          </p:cNvPr>
          <p:cNvSpPr>
            <a:spLocks noGrp="1"/>
          </p:cNvSpPr>
          <p:nvPr>
            <p:ph type="dt" sz="half" idx="10"/>
          </p:nvPr>
        </p:nvSpPr>
        <p:spPr/>
        <p:txBody>
          <a:bodyPr/>
          <a:lstStyle/>
          <a:p>
            <a:fld id="{3413DA38-D213-4BB9-973A-1959AD6990B7}" type="datetimeFigureOut">
              <a:rPr lang="en-US" smtClean="0"/>
              <a:t>6/23/2022</a:t>
            </a:fld>
            <a:endParaRPr lang="en-US"/>
          </a:p>
        </p:txBody>
      </p:sp>
      <p:sp>
        <p:nvSpPr>
          <p:cNvPr id="6" name="Footer Placeholder 5">
            <a:extLst>
              <a:ext uri="{FF2B5EF4-FFF2-40B4-BE49-F238E27FC236}">
                <a16:creationId xmlns:a16="http://schemas.microsoft.com/office/drawing/2014/main" id="{461B613E-2182-43EF-A406-1FB6535BB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DC236-711F-4F2E-BC02-0408C2AC5FC8}"/>
              </a:ext>
            </a:extLst>
          </p:cNvPr>
          <p:cNvSpPr>
            <a:spLocks noGrp="1"/>
          </p:cNvSpPr>
          <p:nvPr>
            <p:ph type="sldNum" sz="quarter" idx="12"/>
          </p:nvPr>
        </p:nvSpPr>
        <p:spPr/>
        <p:txBody>
          <a:bodyPr/>
          <a:lstStyle/>
          <a:p>
            <a:fld id="{D2F220D8-9D6A-467E-9382-89DF460A1F65}" type="slidenum">
              <a:rPr lang="en-US" smtClean="0"/>
              <a:t>‹#›</a:t>
            </a:fld>
            <a:endParaRPr lang="en-US"/>
          </a:p>
        </p:txBody>
      </p:sp>
    </p:spTree>
    <p:extLst>
      <p:ext uri="{BB962C8B-B14F-4D97-AF65-F5344CB8AC3E}">
        <p14:creationId xmlns:p14="http://schemas.microsoft.com/office/powerpoint/2010/main" val="37694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C9180-9F2A-428A-A5DF-F8DA1D1A2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C33D0-A2EA-4E7D-B85C-72A36CB2E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2B394-5FD6-415D-8D52-C04EA3686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3DA38-D213-4BB9-973A-1959AD6990B7}" type="datetimeFigureOut">
              <a:rPr lang="en-US" smtClean="0"/>
              <a:t>6/23/2022</a:t>
            </a:fld>
            <a:endParaRPr lang="en-US"/>
          </a:p>
        </p:txBody>
      </p:sp>
      <p:sp>
        <p:nvSpPr>
          <p:cNvPr id="5" name="Footer Placeholder 4">
            <a:extLst>
              <a:ext uri="{FF2B5EF4-FFF2-40B4-BE49-F238E27FC236}">
                <a16:creationId xmlns:a16="http://schemas.microsoft.com/office/drawing/2014/main" id="{57B76F04-5776-4220-8442-0CCA0CEDD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7ECEF-7B94-48DD-ADB0-FAD926F57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220D8-9D6A-467E-9382-89DF460A1F65}" type="slidenum">
              <a:rPr lang="en-US" smtClean="0"/>
              <a:t>‹#›</a:t>
            </a:fld>
            <a:endParaRPr lang="en-US"/>
          </a:p>
        </p:txBody>
      </p:sp>
    </p:spTree>
    <p:extLst>
      <p:ext uri="{BB962C8B-B14F-4D97-AF65-F5344CB8AC3E}">
        <p14:creationId xmlns:p14="http://schemas.microsoft.com/office/powerpoint/2010/main" val="2160022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eb.microsoftstream.com/video/c7f619dd-c8fd-449d-99bf-5bb9c164f259" TargetMode="External"/><Relationship Id="rId2" Type="http://schemas.openxmlformats.org/officeDocument/2006/relationships/slideLayout" Target="../slideLayouts/slideLayout12.xml"/><Relationship Id="rId1" Type="http://schemas.openxmlformats.org/officeDocument/2006/relationships/video" Target="https://web.microsoftstream.com/embed/video/c7f619dd-c8fd-449d-99bf-5bb9c164f259?autoplay=false&amp;showinfo=true&amp;app=powerpoint&amp;appPlatform=win32&amp;hostCorrelationId=89de4e3a-6e43-4a93-a692-c42b8b2ddf2a"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F620-C1B6-4AF5-BED9-2799C1FFAC3F}"/>
              </a:ext>
            </a:extLst>
          </p:cNvPr>
          <p:cNvSpPr>
            <a:spLocks noGrp="1"/>
          </p:cNvSpPr>
          <p:nvPr>
            <p:ph type="title"/>
          </p:nvPr>
        </p:nvSpPr>
        <p:spPr>
          <a:xfrm>
            <a:off x="154515" y="407198"/>
            <a:ext cx="11430000" cy="466343"/>
          </a:xfrm>
        </p:spPr>
        <p:txBody>
          <a:bodyPr>
            <a:normAutofit fontScale="90000"/>
          </a:bodyPr>
          <a:lstStyle/>
          <a:p>
            <a:r>
              <a:rPr lang="en-US" sz="3600" b="1" cap="all" dirty="0">
                <a:solidFill>
                  <a:srgbClr val="00477F"/>
                </a:solidFill>
                <a:cs typeface="Times New Roman" panose="02020603050405020304" pitchFamily="18" charset="0"/>
              </a:rPr>
              <a:t>SSA Lunch-n-LEARN AGENDA (60 mins)</a:t>
            </a:r>
          </a:p>
        </p:txBody>
      </p:sp>
      <p:sp>
        <p:nvSpPr>
          <p:cNvPr id="3" name="Text Placeholder 2">
            <a:extLst>
              <a:ext uri="{FF2B5EF4-FFF2-40B4-BE49-F238E27FC236}">
                <a16:creationId xmlns:a16="http://schemas.microsoft.com/office/drawing/2014/main" id="{2C967719-9F00-4D26-B471-844C04237136}"/>
              </a:ext>
            </a:extLst>
          </p:cNvPr>
          <p:cNvSpPr>
            <a:spLocks noGrp="1"/>
          </p:cNvSpPr>
          <p:nvPr>
            <p:ph type="body" sz="quarter" idx="10"/>
          </p:nvPr>
        </p:nvSpPr>
        <p:spPr>
          <a:xfrm>
            <a:off x="380999" y="1241530"/>
            <a:ext cx="10977033" cy="4555263"/>
          </a:xfrm>
        </p:spPr>
        <p:txBody>
          <a:bodyPr>
            <a:normAutofit/>
          </a:bodyPr>
          <a:lstStyle/>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Introduction (Role, Org, What got you into trying SSA UiPath) – 5 mins</a:t>
            </a: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Problem Statement. (Issue, Manual hours) – 5 mins</a:t>
            </a: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Workflow of the bot. (Demo, Describing every step, logic, feature, API, Packages used) (10 - 15mins)</a:t>
            </a:r>
          </a:p>
          <a:p>
            <a:pPr marL="342900" indent="-342900">
              <a:lnSpc>
                <a:spcPct val="107000"/>
              </a:lnSpc>
              <a:spcBef>
                <a:spcPts val="0"/>
              </a:spcBef>
              <a:spcAft>
                <a:spcPts val="800"/>
              </a:spcAft>
              <a:buFont typeface="+mj-lt"/>
              <a:buAutoNum type="arabicPeriod"/>
            </a:pPr>
            <a:r>
              <a:rPr lang="en-US" sz="1600" dirty="0">
                <a:latin typeface="+mn-lt"/>
                <a:ea typeface="Calibri" panose="020F0502020204030204" pitchFamily="34" charset="0"/>
                <a:cs typeface="Times New Roman" panose="02020603050405020304" pitchFamily="18" charset="0"/>
              </a:rPr>
              <a:t>Development </a:t>
            </a:r>
            <a:r>
              <a:rPr lang="en-US" sz="1600" dirty="0">
                <a:effectLst/>
                <a:latin typeface="+mn-lt"/>
                <a:ea typeface="Calibri" panose="020F0502020204030204" pitchFamily="34" charset="0"/>
                <a:cs typeface="Times New Roman" panose="02020603050405020304" pitchFamily="18" charset="0"/>
              </a:rPr>
              <a:t>(15 mins) (</a:t>
            </a:r>
            <a:r>
              <a:rPr lang="en-US" sz="1600" dirty="0" err="1">
                <a:effectLst/>
                <a:latin typeface="+mn-lt"/>
                <a:ea typeface="Calibri" panose="020F0502020204030204" pitchFamily="34" charset="0"/>
                <a:cs typeface="Times New Roman" panose="02020603050405020304" pitchFamily="18" charset="0"/>
              </a:rPr>
              <a:t>AHub</a:t>
            </a:r>
            <a:r>
              <a:rPr lang="en-US" sz="1600" dirty="0">
                <a:effectLst/>
                <a:latin typeface="+mn-lt"/>
                <a:ea typeface="Calibri" panose="020F0502020204030204" pitchFamily="34" charset="0"/>
                <a:cs typeface="Times New Roman" panose="02020603050405020304" pitchFamily="18" charset="0"/>
              </a:rPr>
              <a:t>)</a:t>
            </a:r>
            <a:endParaRPr lang="en-US" sz="1600" dirty="0">
              <a:latin typeface="+mn-l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Conversion Value: Estimated yearly hours saved. You can refer Automation hub details. </a:t>
            </a:r>
            <a:r>
              <a:rPr lang="en-US" sz="1600" dirty="0" err="1">
                <a:effectLst/>
                <a:ea typeface="Calibri" panose="020F0502020204030204" pitchFamily="34" charset="0"/>
                <a:cs typeface="Times New Roman" panose="02020603050405020304" pitchFamily="18" charset="0"/>
              </a:rPr>
              <a:t>E.g</a:t>
            </a:r>
            <a:r>
              <a:rPr lang="en-US" sz="1600">
                <a:effectLst/>
                <a:ea typeface="Calibri" panose="020F0502020204030204" pitchFamily="34" charset="0"/>
                <a:cs typeface="Times New Roman" panose="02020603050405020304" pitchFamily="18" charset="0"/>
              </a:rPr>
              <a:t> 100 hours/year</a:t>
            </a:r>
            <a:endParaRPr lang="en-US" sz="1600" dirty="0">
              <a:solidFill>
                <a:srgbClr val="FF0000"/>
              </a:solidFill>
              <a:effectLs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How long did it take for you to build the bot? </a:t>
            </a: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How frequently the bot is used?</a:t>
            </a:r>
            <a:endParaRPr lang="en-US" sz="1600" dirty="0">
              <a:solidFill>
                <a:srgbClr val="FF0000"/>
              </a:solidFill>
              <a:effectLst/>
              <a:ea typeface="Calibri" panose="020F0502020204030204" pitchFamily="34" charset="0"/>
              <a:cs typeface="Times New Roman" panose="02020603050405020304" pitchFamily="18" charset="0"/>
            </a:endParaRPr>
          </a:p>
          <a:p>
            <a:pPr marL="1028700" lvl="1" indent="-342900">
              <a:lnSpc>
                <a:spcPct val="107000"/>
              </a:lnSpc>
              <a:spcBef>
                <a:spcPts val="0"/>
              </a:spcBef>
              <a:spcAft>
                <a:spcPts val="800"/>
              </a:spcAft>
              <a:buFont typeface="+mj-lt"/>
              <a:buAutoNum type="arabicPeriod"/>
            </a:pPr>
            <a:r>
              <a:rPr lang="en-US" sz="1600" dirty="0">
                <a:effectLst/>
                <a:ea typeface="Calibri" panose="020F0502020204030204" pitchFamily="34" charset="0"/>
                <a:cs typeface="Times New Roman" panose="02020603050405020304" pitchFamily="18" charset="0"/>
              </a:rPr>
              <a:t>and what were the pain points? </a:t>
            </a:r>
            <a:r>
              <a:rPr lang="en-US" sz="1600" dirty="0">
                <a:solidFill>
                  <a:srgbClr val="FF0000"/>
                </a:solidFill>
                <a:ea typeface="Calibri" panose="020F0502020204030204" pitchFamily="34" charset="0"/>
                <a:cs typeface="Times New Roman" panose="02020603050405020304" pitchFamily="18" charset="0"/>
              </a:rPr>
              <a:t> </a:t>
            </a:r>
          </a:p>
          <a:p>
            <a:pPr marL="1028700" lvl="1" indent="-342900">
              <a:lnSpc>
                <a:spcPct val="107000"/>
              </a:lnSpc>
              <a:spcBef>
                <a:spcPts val="0"/>
              </a:spcBef>
              <a:spcAft>
                <a:spcPts val="800"/>
              </a:spcAft>
              <a:buFont typeface="+mj-lt"/>
              <a:buAutoNum type="arabicPeriod"/>
            </a:pPr>
            <a:r>
              <a:rPr lang="en-US" sz="1600" dirty="0">
                <a:ea typeface="Calibri" panose="020F0502020204030204" pitchFamily="34" charset="0"/>
                <a:cs typeface="Times New Roman" panose="02020603050405020304" pitchFamily="18" charset="0"/>
              </a:rPr>
              <a:t>Transactional volume</a:t>
            </a:r>
            <a:r>
              <a:rPr lang="en-US" sz="1600" dirty="0">
                <a:effectLst/>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rPr>
              <a:t>(workload, throughput, shows the capacity of the bot,)</a:t>
            </a:r>
            <a:r>
              <a:rPr lang="en-US" sz="1600" dirty="0">
                <a:effectLst/>
                <a:ea typeface="Calibri" panose="020F0502020204030204" pitchFamily="34" charset="0"/>
                <a:cs typeface="Times New Roman" panose="02020603050405020304" pitchFamily="18" charset="0"/>
              </a:rPr>
              <a:t> </a:t>
            </a:r>
            <a:endParaRPr lang="en-US" sz="1600" dirty="0">
              <a:solidFill>
                <a:srgbClr val="FF0000"/>
              </a:solidFill>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Times New Roman" panose="02020603050405020304" pitchFamily="18" charset="0"/>
              </a:rPr>
              <a:t>Any tips for bot enthusiasts and your SSA UiPath Journey? (5 mins) </a:t>
            </a:r>
            <a:r>
              <a:rPr lang="en-US" sz="1600" dirty="0">
                <a:latin typeface="+mn-lt"/>
                <a:ea typeface="Calibri" panose="020F0502020204030204" pitchFamily="34" charset="0"/>
                <a:cs typeface="Times New Roman" panose="02020603050405020304" pitchFamily="18" charset="0"/>
              </a:rPr>
              <a:t>Q n A. (15 mins)</a:t>
            </a:r>
            <a:endParaRPr lang="en-US" sz="1600" dirty="0">
              <a:effectLst/>
              <a:latin typeface="+mn-lt"/>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35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67178-8082-4533-A4F3-0A0C231163C4}"/>
              </a:ext>
            </a:extLst>
          </p:cNvPr>
          <p:cNvSpPr/>
          <p:nvPr/>
        </p:nvSpPr>
        <p:spPr>
          <a:xfrm>
            <a:off x="458808" y="1583132"/>
            <a:ext cx="7920209" cy="118872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panose="020F0502020204030204" pitchFamily="34" charset="0"/>
                <a:cs typeface="Calibri" panose="020F0502020204030204" pitchFamily="34" charset="0"/>
              </a:rPr>
              <a:t>SOP reviews </a:t>
            </a:r>
            <a:r>
              <a:rPr lang="en-US" sz="1600" dirty="0">
                <a:solidFill>
                  <a:schemeClr val="tx1"/>
                </a:solidFill>
                <a:latin typeface="Calibri" panose="020F0502020204030204" pitchFamily="34" charset="0"/>
                <a:cs typeface="Calibri" panose="020F0502020204030204" pitchFamily="34" charset="0"/>
              </a:rPr>
              <a:t>are tedious and laborious. Currently, the review process starts with user manually downloading documents from CDOCS. Two documents are downloaded (original version and revision version). The documents are then saved to user specified folders. The download process is repetitive and time consuming</a:t>
            </a:r>
          </a:p>
        </p:txBody>
      </p:sp>
      <p:sp>
        <p:nvSpPr>
          <p:cNvPr id="5" name="TextBox 4">
            <a:extLst>
              <a:ext uri="{FF2B5EF4-FFF2-40B4-BE49-F238E27FC236}">
                <a16:creationId xmlns:a16="http://schemas.microsoft.com/office/drawing/2014/main" id="{797CA14B-C469-4AC4-B745-B8D1EA3FCC67}"/>
              </a:ext>
            </a:extLst>
          </p:cNvPr>
          <p:cNvSpPr txBox="1"/>
          <p:nvPr/>
        </p:nvSpPr>
        <p:spPr>
          <a:xfrm>
            <a:off x="447102" y="1465539"/>
            <a:ext cx="1763066"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Problem Statement</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C1FDE9-4697-42A4-8336-78E49BCAF30C}"/>
              </a:ext>
            </a:extLst>
          </p:cNvPr>
          <p:cNvSpPr txBox="1"/>
          <p:nvPr/>
        </p:nvSpPr>
        <p:spPr>
          <a:xfrm>
            <a:off x="457555" y="401645"/>
            <a:ext cx="3971925" cy="430887"/>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70C0"/>
                </a:solidFill>
                <a:latin typeface="Calibri" panose="020F0502020204030204" pitchFamily="34" charset="0"/>
                <a:ea typeface="+mj-ea"/>
                <a:cs typeface="Calibri" panose="020F0502020204030204" pitchFamily="34" charset="0"/>
              </a:rPr>
              <a:t>John’s Case Study 1</a:t>
            </a:r>
          </a:p>
        </p:txBody>
      </p:sp>
      <p:sp>
        <p:nvSpPr>
          <p:cNvPr id="7" name="Rectangle 6">
            <a:extLst>
              <a:ext uri="{FF2B5EF4-FFF2-40B4-BE49-F238E27FC236}">
                <a16:creationId xmlns:a16="http://schemas.microsoft.com/office/drawing/2014/main" id="{C6C78965-F092-415A-B89C-21102446A287}"/>
              </a:ext>
            </a:extLst>
          </p:cNvPr>
          <p:cNvSpPr/>
          <p:nvPr/>
        </p:nvSpPr>
        <p:spPr>
          <a:xfrm>
            <a:off x="457555" y="2923524"/>
            <a:ext cx="7921514" cy="113269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Bot reads input data from Excel file into a </a:t>
            </a:r>
            <a:r>
              <a:rPr kumimoji="0" lang="en-US" sz="16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DataTable</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Bot attaches to browser window</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iterates through all data rows. Search documents by SOP reference number. Performs a series of UI interactions (Selectors).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saves each downloaded file to folder. Displays message on successful completion. </a:t>
            </a:r>
          </a:p>
        </p:txBody>
      </p:sp>
      <p:sp>
        <p:nvSpPr>
          <p:cNvPr id="8" name="TextBox 7">
            <a:extLst>
              <a:ext uri="{FF2B5EF4-FFF2-40B4-BE49-F238E27FC236}">
                <a16:creationId xmlns:a16="http://schemas.microsoft.com/office/drawing/2014/main" id="{CBDB115D-CF73-4B84-8CAE-99699355B3B1}"/>
              </a:ext>
            </a:extLst>
          </p:cNvPr>
          <p:cNvSpPr txBox="1"/>
          <p:nvPr/>
        </p:nvSpPr>
        <p:spPr>
          <a:xfrm>
            <a:off x="419878" y="2815802"/>
            <a:ext cx="1817514"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 Workflow of the bot</a:t>
            </a:r>
          </a:p>
        </p:txBody>
      </p:sp>
      <p:graphicFrame>
        <p:nvGraphicFramePr>
          <p:cNvPr id="9" name="Table 20">
            <a:extLst>
              <a:ext uri="{FF2B5EF4-FFF2-40B4-BE49-F238E27FC236}">
                <a16:creationId xmlns:a16="http://schemas.microsoft.com/office/drawing/2014/main" id="{25F8DA51-69DD-4F78-9AE5-12050AF58D33}"/>
              </a:ext>
            </a:extLst>
          </p:cNvPr>
          <p:cNvGraphicFramePr>
            <a:graphicFrameLocks noGrp="1"/>
          </p:cNvGraphicFramePr>
          <p:nvPr>
            <p:extLst>
              <p:ext uri="{D42A27DB-BD31-4B8C-83A1-F6EECF244321}">
                <p14:modId xmlns:p14="http://schemas.microsoft.com/office/powerpoint/2010/main" val="725605920"/>
              </p:ext>
            </p:extLst>
          </p:nvPr>
        </p:nvGraphicFramePr>
        <p:xfrm>
          <a:off x="7105168" y="383191"/>
          <a:ext cx="2864484" cy="670560"/>
        </p:xfrm>
        <a:graphic>
          <a:graphicData uri="http://schemas.openxmlformats.org/drawingml/2006/table">
            <a:tbl>
              <a:tblPr firstRow="1" bandRow="1">
                <a:tableStyleId>{5C22544A-7EE6-4342-B048-85BDC9FD1C3A}</a:tableStyleId>
              </a:tblPr>
              <a:tblGrid>
                <a:gridCol w="1432242">
                  <a:extLst>
                    <a:ext uri="{9D8B030D-6E8A-4147-A177-3AD203B41FA5}">
                      <a16:colId xmlns:a16="http://schemas.microsoft.com/office/drawing/2014/main" val="916826795"/>
                    </a:ext>
                  </a:extLst>
                </a:gridCol>
                <a:gridCol w="1432242">
                  <a:extLst>
                    <a:ext uri="{9D8B030D-6E8A-4147-A177-3AD203B41FA5}">
                      <a16:colId xmlns:a16="http://schemas.microsoft.com/office/drawing/2014/main" val="3695048414"/>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Developer:</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John Tan</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1" dirty="0">
                          <a:solidFill>
                            <a:schemeClr val="tx1"/>
                          </a:solidFill>
                          <a:latin typeface="Calibri" panose="020F0502020204030204" pitchFamily="34" charset="0"/>
                          <a:cs typeface="Calibri" panose="020F0502020204030204" pitchFamily="34" charset="0"/>
                        </a:rPr>
                        <a:t>Function:</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Operations</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7985849"/>
                  </a:ext>
                </a:extLst>
              </a:tr>
            </a:tbl>
          </a:graphicData>
        </a:graphic>
      </p:graphicFrame>
      <p:sp>
        <p:nvSpPr>
          <p:cNvPr id="10" name="Rectangle 9">
            <a:extLst>
              <a:ext uri="{FF2B5EF4-FFF2-40B4-BE49-F238E27FC236}">
                <a16:creationId xmlns:a16="http://schemas.microsoft.com/office/drawing/2014/main" id="{B9A57A25-67DE-4CD5-8C0B-25C59DA68E85}"/>
              </a:ext>
            </a:extLst>
          </p:cNvPr>
          <p:cNvSpPr/>
          <p:nvPr/>
        </p:nvSpPr>
        <p:spPr>
          <a:xfrm>
            <a:off x="457555" y="4334589"/>
            <a:ext cx="7921513" cy="59720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r>
              <a:rPr lang="en-US" sz="1400" dirty="0">
                <a:solidFill>
                  <a:schemeClr val="tx1"/>
                </a:solidFill>
                <a:latin typeface="Calibri" panose="020F0502020204030204" pitchFamily="34" charset="0"/>
                <a:cs typeface="Calibri" panose="020F0502020204030204" pitchFamily="34" charset="0"/>
              </a:rPr>
              <a:t>Current As-Is process is highly repetitive, time consuming and potentially error prone (example input of incorrect SOP reference number.). Besides SOP, other documents (FORM) are similarly downloaded</a:t>
            </a:r>
          </a:p>
        </p:txBody>
      </p:sp>
      <p:sp>
        <p:nvSpPr>
          <p:cNvPr id="11" name="TextBox 10">
            <a:extLst>
              <a:ext uri="{FF2B5EF4-FFF2-40B4-BE49-F238E27FC236}">
                <a16:creationId xmlns:a16="http://schemas.microsoft.com/office/drawing/2014/main" id="{445C8A91-522F-415F-91B0-0B31055140C5}"/>
              </a:ext>
            </a:extLst>
          </p:cNvPr>
          <p:cNvSpPr txBox="1"/>
          <p:nvPr/>
        </p:nvSpPr>
        <p:spPr>
          <a:xfrm>
            <a:off x="419878" y="4152558"/>
            <a:ext cx="1022423"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Pain Points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900CE61-A7AC-4814-A273-B1E384F21FA3}"/>
              </a:ext>
            </a:extLst>
          </p:cNvPr>
          <p:cNvSpPr/>
          <p:nvPr/>
        </p:nvSpPr>
        <p:spPr>
          <a:xfrm>
            <a:off x="8606969" y="5403518"/>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8</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hours</a:t>
            </a:r>
          </a:p>
        </p:txBody>
      </p:sp>
      <p:sp>
        <p:nvSpPr>
          <p:cNvPr id="13" name="TextBox 12">
            <a:extLst>
              <a:ext uri="{FF2B5EF4-FFF2-40B4-BE49-F238E27FC236}">
                <a16:creationId xmlns:a16="http://schemas.microsoft.com/office/drawing/2014/main" id="{17FEB8A6-9BE9-4858-AEA5-22C45840D479}"/>
              </a:ext>
            </a:extLst>
          </p:cNvPr>
          <p:cNvSpPr txBox="1"/>
          <p:nvPr/>
        </p:nvSpPr>
        <p:spPr>
          <a:xfrm>
            <a:off x="8694128" y="5295796"/>
            <a:ext cx="1901600"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Development Time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CC15243-63EC-43B7-81EF-58A043C5C6F6}"/>
              </a:ext>
            </a:extLst>
          </p:cNvPr>
          <p:cNvSpPr/>
          <p:nvPr/>
        </p:nvSpPr>
        <p:spPr>
          <a:xfrm>
            <a:off x="8612754" y="3497003"/>
            <a:ext cx="3142039" cy="169414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267E99-CD54-4532-9BDF-A01AF843F13D}"/>
              </a:ext>
            </a:extLst>
          </p:cNvPr>
          <p:cNvSpPr txBox="1"/>
          <p:nvPr/>
        </p:nvSpPr>
        <p:spPr>
          <a:xfrm>
            <a:off x="8704904" y="3391885"/>
            <a:ext cx="1655154"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Value Realization</a:t>
            </a:r>
          </a:p>
        </p:txBody>
      </p:sp>
      <p:graphicFrame>
        <p:nvGraphicFramePr>
          <p:cNvPr id="20" name="Table 19">
            <a:extLst>
              <a:ext uri="{FF2B5EF4-FFF2-40B4-BE49-F238E27FC236}">
                <a16:creationId xmlns:a16="http://schemas.microsoft.com/office/drawing/2014/main" id="{CE6E3609-B100-4182-B82C-685F53AF5A67}"/>
              </a:ext>
            </a:extLst>
          </p:cNvPr>
          <p:cNvGraphicFramePr>
            <a:graphicFrameLocks noGrp="1"/>
          </p:cNvGraphicFramePr>
          <p:nvPr/>
        </p:nvGraphicFramePr>
        <p:xfrm>
          <a:off x="10096108" y="390739"/>
          <a:ext cx="1601284" cy="670560"/>
        </p:xfrm>
        <a:graphic>
          <a:graphicData uri="http://schemas.openxmlformats.org/drawingml/2006/table">
            <a:tbl>
              <a:tblPr firstRow="1" bandRow="1">
                <a:tableStyleId>{5C22544A-7EE6-4342-B048-85BDC9FD1C3A}</a:tableStyleId>
              </a:tblPr>
              <a:tblGrid>
                <a:gridCol w="1601284">
                  <a:extLst>
                    <a:ext uri="{9D8B030D-6E8A-4147-A177-3AD203B41FA5}">
                      <a16:colId xmlns:a16="http://schemas.microsoft.com/office/drawing/2014/main" val="916826795"/>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Status: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0" i="1">
                          <a:solidFill>
                            <a:schemeClr val="tx1"/>
                          </a:solidFill>
                          <a:latin typeface="Calibri" panose="020F0502020204030204" pitchFamily="34" charset="0"/>
                          <a:cs typeface="Calibri" panose="020F0502020204030204" pitchFamily="34" charset="0"/>
                        </a:rPr>
                        <a:t>In Production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4999571"/>
                  </a:ext>
                </a:extLst>
              </a:tr>
            </a:tbl>
          </a:graphicData>
        </a:graphic>
      </p:graphicFrame>
      <p:graphicFrame>
        <p:nvGraphicFramePr>
          <p:cNvPr id="21" name="Table 20">
            <a:extLst>
              <a:ext uri="{FF2B5EF4-FFF2-40B4-BE49-F238E27FC236}">
                <a16:creationId xmlns:a16="http://schemas.microsoft.com/office/drawing/2014/main" id="{F941A663-8C33-41ED-8ABF-E81C0848E2D2}"/>
              </a:ext>
            </a:extLst>
          </p:cNvPr>
          <p:cNvGraphicFramePr>
            <a:graphicFrameLocks noGrp="1"/>
          </p:cNvGraphicFramePr>
          <p:nvPr>
            <p:extLst>
              <p:ext uri="{D42A27DB-BD31-4B8C-83A1-F6EECF244321}">
                <p14:modId xmlns:p14="http://schemas.microsoft.com/office/powerpoint/2010/main" val="750619644"/>
              </p:ext>
            </p:extLst>
          </p:nvPr>
        </p:nvGraphicFramePr>
        <p:xfrm>
          <a:off x="8722409" y="3874286"/>
          <a:ext cx="2945409" cy="1060253"/>
        </p:xfrm>
        <a:graphic>
          <a:graphicData uri="http://schemas.openxmlformats.org/drawingml/2006/table">
            <a:tbl>
              <a:tblPr firstRow="1" bandRow="1">
                <a:tableStyleId>{5C22544A-7EE6-4342-B048-85BDC9FD1C3A}</a:tableStyleId>
              </a:tblPr>
              <a:tblGrid>
                <a:gridCol w="1485365">
                  <a:extLst>
                    <a:ext uri="{9D8B030D-6E8A-4147-A177-3AD203B41FA5}">
                      <a16:colId xmlns:a16="http://schemas.microsoft.com/office/drawing/2014/main" val="916826795"/>
                    </a:ext>
                  </a:extLst>
                </a:gridCol>
                <a:gridCol w="1460044">
                  <a:extLst>
                    <a:ext uri="{9D8B030D-6E8A-4147-A177-3AD203B41FA5}">
                      <a16:colId xmlns:a16="http://schemas.microsoft.com/office/drawing/2014/main" val="203427911"/>
                    </a:ext>
                  </a:extLst>
                </a:gridCol>
              </a:tblGrid>
              <a:tr h="302251">
                <a:tc>
                  <a:txBody>
                    <a:bodyPr/>
                    <a:lstStyle/>
                    <a:p>
                      <a:endParaRPr lang="en-US" sz="1200">
                        <a:latin typeface="Graphik" panose="020B0503030202060203" pitchFamily="34" charset="0"/>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sz="1400">
                          <a:solidFill>
                            <a:schemeClr val="bg1"/>
                          </a:solidFill>
                          <a:latin typeface="Graphik" panose="020B0503030202060203" pitchFamily="34" charset="0"/>
                        </a:rPr>
                        <a:t>Projected</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269657057"/>
                  </a:ext>
                </a:extLst>
              </a:tr>
              <a:tr h="344417">
                <a:tc>
                  <a:txBody>
                    <a:bodyPr/>
                    <a:lstStyle/>
                    <a:p>
                      <a:pPr algn="ctr">
                        <a:lnSpc>
                          <a:spcPct val="100000"/>
                        </a:lnSpc>
                      </a:pPr>
                      <a:r>
                        <a:rPr lang="en-US" sz="1200" b="1">
                          <a:solidFill>
                            <a:schemeClr val="bg1"/>
                          </a:solidFill>
                          <a:latin typeface="Graphik" panose="020B0503030202060203" pitchFamily="34" charset="0"/>
                        </a:rPr>
                        <a:t>Conversion Value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257 hours/ year</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1758091"/>
                  </a:ext>
                </a:extLst>
              </a:tr>
              <a:tr h="148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b="1">
                          <a:solidFill>
                            <a:schemeClr val="bg1"/>
                          </a:solidFill>
                          <a:latin typeface="Graphik" panose="020B0503030202060203" pitchFamily="34" charset="0"/>
                        </a:rPr>
                        <a:t>Frequency of Usage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Bi-Monthly</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7985849"/>
                  </a:ext>
                </a:extLst>
              </a:tr>
            </a:tbl>
          </a:graphicData>
        </a:graphic>
      </p:graphicFrame>
      <p:sp>
        <p:nvSpPr>
          <p:cNvPr id="26" name="Rectangle 25">
            <a:extLst>
              <a:ext uri="{FF2B5EF4-FFF2-40B4-BE49-F238E27FC236}">
                <a16:creationId xmlns:a16="http://schemas.microsoft.com/office/drawing/2014/main" id="{777F688C-C7CF-4549-A1F0-6DD1B910A5F6}"/>
              </a:ext>
            </a:extLst>
          </p:cNvPr>
          <p:cNvSpPr/>
          <p:nvPr/>
        </p:nvSpPr>
        <p:spPr>
          <a:xfrm>
            <a:off x="457555" y="5055783"/>
            <a:ext cx="7921514" cy="99956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Learn the fundamentals.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Add annotations and comments (code readability)</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Reusable components</a:t>
            </a:r>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ACCE9B1-AD2D-46D3-89A8-6C6775BBDBD7}"/>
              </a:ext>
            </a:extLst>
          </p:cNvPr>
          <p:cNvSpPr txBox="1"/>
          <p:nvPr/>
        </p:nvSpPr>
        <p:spPr>
          <a:xfrm>
            <a:off x="447102" y="4948061"/>
            <a:ext cx="2767438"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 Tips for Future Bot Enthusiasts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950C90A5-7ECA-47C6-93D9-93DED4C4EAF5}"/>
              </a:ext>
            </a:extLst>
          </p:cNvPr>
          <p:cNvSpPr/>
          <p:nvPr/>
        </p:nvSpPr>
        <p:spPr>
          <a:xfrm>
            <a:off x="8614870" y="2526210"/>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Automate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871E35A0-C769-40E5-AD8F-E33E6CAED386}"/>
              </a:ext>
            </a:extLst>
          </p:cNvPr>
          <p:cNvSpPr/>
          <p:nvPr/>
        </p:nvSpPr>
        <p:spPr>
          <a:xfrm>
            <a:off x="8606968" y="1606529"/>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Cost Avoidance and Increase Productivity</a:t>
            </a:r>
          </a:p>
        </p:txBody>
      </p:sp>
      <p:sp>
        <p:nvSpPr>
          <p:cNvPr id="30" name="TextBox 29">
            <a:extLst>
              <a:ext uri="{FF2B5EF4-FFF2-40B4-BE49-F238E27FC236}">
                <a16:creationId xmlns:a16="http://schemas.microsoft.com/office/drawing/2014/main" id="{37C21375-496E-4E42-97BA-16ECBEC9C142}"/>
              </a:ext>
            </a:extLst>
          </p:cNvPr>
          <p:cNvSpPr txBox="1"/>
          <p:nvPr/>
        </p:nvSpPr>
        <p:spPr>
          <a:xfrm>
            <a:off x="8694129" y="2427401"/>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Solution Type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A5212254-C060-4265-9C59-D50C718951F5}"/>
              </a:ext>
            </a:extLst>
          </p:cNvPr>
          <p:cNvSpPr txBox="1"/>
          <p:nvPr/>
        </p:nvSpPr>
        <p:spPr>
          <a:xfrm>
            <a:off x="8694129" y="1502497"/>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Business Driver</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716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29BF-9278-4965-8F48-14E1C27D595D}"/>
              </a:ext>
            </a:extLst>
          </p:cNvPr>
          <p:cNvSpPr>
            <a:spLocks noGrp="1"/>
          </p:cNvSpPr>
          <p:nvPr>
            <p:ph type="title"/>
          </p:nvPr>
        </p:nvSpPr>
        <p:spPr>
          <a:xfrm>
            <a:off x="144379" y="73158"/>
            <a:ext cx="11430000" cy="571901"/>
          </a:xfrm>
        </p:spPr>
        <p:txBody>
          <a:bodyPr>
            <a:normAutofit/>
          </a:bodyPr>
          <a:lstStyle/>
          <a:p>
            <a:r>
              <a:rPr lang="en-US" dirty="0"/>
              <a:t>Video – RPA bot execution</a:t>
            </a:r>
            <a:endParaRPr lang="en-SG" dirty="0"/>
          </a:p>
        </p:txBody>
      </p:sp>
      <p:sp>
        <p:nvSpPr>
          <p:cNvPr id="3" name="TextBox 2">
            <a:extLst>
              <a:ext uri="{FF2B5EF4-FFF2-40B4-BE49-F238E27FC236}">
                <a16:creationId xmlns:a16="http://schemas.microsoft.com/office/drawing/2014/main" id="{41312834-4C19-4710-A6CB-6AD2E8F11FA0}"/>
              </a:ext>
            </a:extLst>
          </p:cNvPr>
          <p:cNvSpPr txBox="1"/>
          <p:nvPr/>
        </p:nvSpPr>
        <p:spPr>
          <a:xfrm>
            <a:off x="144379" y="6138511"/>
            <a:ext cx="8181474" cy="646331"/>
          </a:xfrm>
          <a:prstGeom prst="rect">
            <a:avLst/>
          </a:prstGeom>
          <a:noFill/>
        </p:spPr>
        <p:txBody>
          <a:bodyPr wrap="square" rtlCol="0">
            <a:spAutoFit/>
          </a:bodyPr>
          <a:lstStyle/>
          <a:p>
            <a:r>
              <a:rPr lang="en-SG" sz="1800" dirty="0">
                <a:effectLst/>
                <a:latin typeface="Calibri" panose="020F0502020204030204" pitchFamily="34" charset="0"/>
                <a:ea typeface="Calibri" panose="020F0502020204030204" pitchFamily="34" charset="0"/>
              </a:rPr>
              <a:t>Amgen CDOCS document download video</a:t>
            </a:r>
          </a:p>
          <a:p>
            <a:r>
              <a:rPr lang="en-SG" sz="1800" u="sng" dirty="0">
                <a:solidFill>
                  <a:srgbClr val="0563C1"/>
                </a:solidFill>
                <a:effectLst/>
                <a:latin typeface="Calibri" panose="020F0502020204030204" pitchFamily="34" charset="0"/>
                <a:ea typeface="Calibri" panose="020F0502020204030204" pitchFamily="34" charset="0"/>
                <a:hlinkClick r:id="rId3"/>
              </a:rPr>
              <a:t>https://web.microsoftstream.com/video/c7f619dd-c8fd-449d-99bf-5bb9c164f259</a:t>
            </a:r>
            <a:endParaRPr lang="en-SG" dirty="0"/>
          </a:p>
        </p:txBody>
      </p:sp>
      <p:pic>
        <p:nvPicPr>
          <p:cNvPr id="4" name="Online Media 3">
            <a:hlinkClick r:id="" action="ppaction://media"/>
            <a:extLst>
              <a:ext uri="{FF2B5EF4-FFF2-40B4-BE49-F238E27FC236}">
                <a16:creationId xmlns:a16="http://schemas.microsoft.com/office/drawing/2014/main" id="{6203C4B1-5692-4B3A-89EE-1FC5C67968FB}"/>
              </a:ext>
            </a:extLst>
          </p:cNvPr>
          <p:cNvPicPr>
            <a:picLocks noRot="1" noChangeAspect="1"/>
          </p:cNvPicPr>
          <p:nvPr>
            <a:videoFile r:link="rId1"/>
          </p:nvPr>
        </p:nvPicPr>
        <p:blipFill>
          <a:blip r:embed="rId4"/>
          <a:stretch>
            <a:fillRect/>
          </a:stretch>
        </p:blipFill>
        <p:spPr>
          <a:xfrm>
            <a:off x="144379" y="500514"/>
            <a:ext cx="11742821" cy="5553777"/>
          </a:xfrm>
          <a:prstGeom prst="rect">
            <a:avLst/>
          </a:prstGeom>
        </p:spPr>
      </p:pic>
    </p:spTree>
    <p:extLst>
      <p:ext uri="{BB962C8B-B14F-4D97-AF65-F5344CB8AC3E}">
        <p14:creationId xmlns:p14="http://schemas.microsoft.com/office/powerpoint/2010/main" val="85106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67178-8082-4533-A4F3-0A0C231163C4}"/>
              </a:ext>
            </a:extLst>
          </p:cNvPr>
          <p:cNvSpPr/>
          <p:nvPr/>
        </p:nvSpPr>
        <p:spPr>
          <a:xfrm>
            <a:off x="458808" y="1583132"/>
            <a:ext cx="7920209" cy="118872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Calibri" panose="020F0502020204030204" pitchFamily="34" charset="0"/>
                <a:cs typeface="Calibri" panose="020F0502020204030204" pitchFamily="34" charset="0"/>
              </a:rPr>
              <a:t>ESQ</a:t>
            </a:r>
            <a:r>
              <a:rPr lang="en-US" sz="1600" dirty="0">
                <a:solidFill>
                  <a:schemeClr val="tx1"/>
                </a:solidFill>
                <a:latin typeface="Calibri" panose="020F0502020204030204" pitchFamily="34" charset="0"/>
                <a:cs typeface="Calibri" panose="020F0502020204030204" pitchFamily="34" charset="0"/>
              </a:rPr>
              <a:t> (External Supplier Quality) reviews are repetitive and time consuming. Currently, the review process starts with user manually downloading data from SAP. The downloaded Excel files are saved for further data processing. Data processing includes V-Lookup, filtering and selecting relevant data according to pre-determined business rules.</a:t>
            </a:r>
          </a:p>
        </p:txBody>
      </p:sp>
      <p:sp>
        <p:nvSpPr>
          <p:cNvPr id="5" name="TextBox 4">
            <a:extLst>
              <a:ext uri="{FF2B5EF4-FFF2-40B4-BE49-F238E27FC236}">
                <a16:creationId xmlns:a16="http://schemas.microsoft.com/office/drawing/2014/main" id="{797CA14B-C469-4AC4-B745-B8D1EA3FCC67}"/>
              </a:ext>
            </a:extLst>
          </p:cNvPr>
          <p:cNvSpPr txBox="1"/>
          <p:nvPr/>
        </p:nvSpPr>
        <p:spPr>
          <a:xfrm>
            <a:off x="447102" y="1465539"/>
            <a:ext cx="1763066"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Problem Statement</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C1FDE9-4697-42A4-8336-78E49BCAF30C}"/>
              </a:ext>
            </a:extLst>
          </p:cNvPr>
          <p:cNvSpPr txBox="1"/>
          <p:nvPr/>
        </p:nvSpPr>
        <p:spPr>
          <a:xfrm>
            <a:off x="457555" y="401645"/>
            <a:ext cx="3971925" cy="430887"/>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70C0"/>
                </a:solidFill>
                <a:latin typeface="Calibri" panose="020F0502020204030204" pitchFamily="34" charset="0"/>
                <a:ea typeface="+mj-ea"/>
                <a:cs typeface="Calibri" panose="020F0502020204030204" pitchFamily="34" charset="0"/>
              </a:rPr>
              <a:t>John’s Case Study 2</a:t>
            </a:r>
          </a:p>
        </p:txBody>
      </p:sp>
      <p:sp>
        <p:nvSpPr>
          <p:cNvPr id="7" name="Rectangle 6">
            <a:extLst>
              <a:ext uri="{FF2B5EF4-FFF2-40B4-BE49-F238E27FC236}">
                <a16:creationId xmlns:a16="http://schemas.microsoft.com/office/drawing/2014/main" id="{C6C78965-F092-415A-B89C-21102446A287}"/>
              </a:ext>
            </a:extLst>
          </p:cNvPr>
          <p:cNvSpPr/>
          <p:nvPr/>
        </p:nvSpPr>
        <p:spPr>
          <a:xfrm>
            <a:off x="457555" y="2993609"/>
            <a:ext cx="7921514" cy="124388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Bot reads input data from saved Excel file into </a:t>
            </a:r>
            <a:r>
              <a:rPr kumimoji="0" lang="en-US" sz="1600" b="0" i="0" u="none" strike="noStrike" kern="120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DataTables</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iterates through all data rows (input data consists of over 5000 rows). Queries with are written in LINQ (Language Integrated Query) to optimize code and enhance execution speed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Bot summarizes processed data for evaluation and review by user. </a:t>
            </a:r>
          </a:p>
        </p:txBody>
      </p:sp>
      <p:sp>
        <p:nvSpPr>
          <p:cNvPr id="8" name="TextBox 7">
            <a:extLst>
              <a:ext uri="{FF2B5EF4-FFF2-40B4-BE49-F238E27FC236}">
                <a16:creationId xmlns:a16="http://schemas.microsoft.com/office/drawing/2014/main" id="{CBDB115D-CF73-4B84-8CAE-99699355B3B1}"/>
              </a:ext>
            </a:extLst>
          </p:cNvPr>
          <p:cNvSpPr txBox="1"/>
          <p:nvPr/>
        </p:nvSpPr>
        <p:spPr>
          <a:xfrm>
            <a:off x="419878" y="2815802"/>
            <a:ext cx="1817514"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 Workflow of the bot</a:t>
            </a:r>
          </a:p>
        </p:txBody>
      </p:sp>
      <p:graphicFrame>
        <p:nvGraphicFramePr>
          <p:cNvPr id="9" name="Table 20">
            <a:extLst>
              <a:ext uri="{FF2B5EF4-FFF2-40B4-BE49-F238E27FC236}">
                <a16:creationId xmlns:a16="http://schemas.microsoft.com/office/drawing/2014/main" id="{25F8DA51-69DD-4F78-9AE5-12050AF58D33}"/>
              </a:ext>
            </a:extLst>
          </p:cNvPr>
          <p:cNvGraphicFramePr>
            <a:graphicFrameLocks noGrp="1"/>
          </p:cNvGraphicFramePr>
          <p:nvPr/>
        </p:nvGraphicFramePr>
        <p:xfrm>
          <a:off x="7105168" y="383191"/>
          <a:ext cx="2864484" cy="670560"/>
        </p:xfrm>
        <a:graphic>
          <a:graphicData uri="http://schemas.openxmlformats.org/drawingml/2006/table">
            <a:tbl>
              <a:tblPr firstRow="1" bandRow="1">
                <a:tableStyleId>{5C22544A-7EE6-4342-B048-85BDC9FD1C3A}</a:tableStyleId>
              </a:tblPr>
              <a:tblGrid>
                <a:gridCol w="1432242">
                  <a:extLst>
                    <a:ext uri="{9D8B030D-6E8A-4147-A177-3AD203B41FA5}">
                      <a16:colId xmlns:a16="http://schemas.microsoft.com/office/drawing/2014/main" val="916826795"/>
                    </a:ext>
                  </a:extLst>
                </a:gridCol>
                <a:gridCol w="1432242">
                  <a:extLst>
                    <a:ext uri="{9D8B030D-6E8A-4147-A177-3AD203B41FA5}">
                      <a16:colId xmlns:a16="http://schemas.microsoft.com/office/drawing/2014/main" val="3695048414"/>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Developer:</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John Tan</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1" dirty="0">
                          <a:solidFill>
                            <a:schemeClr val="tx1"/>
                          </a:solidFill>
                          <a:latin typeface="Calibri" panose="020F0502020204030204" pitchFamily="34" charset="0"/>
                          <a:cs typeface="Calibri" panose="020F0502020204030204" pitchFamily="34" charset="0"/>
                        </a:rPr>
                        <a:t>Function:</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b="0" dirty="0">
                          <a:solidFill>
                            <a:schemeClr val="tx1"/>
                          </a:solidFill>
                          <a:latin typeface="Calibri" panose="020F0502020204030204" pitchFamily="34" charset="0"/>
                          <a:cs typeface="Calibri" panose="020F0502020204030204" pitchFamily="34" charset="0"/>
                        </a:rPr>
                        <a:t>Operations</a:t>
                      </a: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7985849"/>
                  </a:ext>
                </a:extLst>
              </a:tr>
            </a:tbl>
          </a:graphicData>
        </a:graphic>
      </p:graphicFrame>
      <p:sp>
        <p:nvSpPr>
          <p:cNvPr id="10" name="Rectangle 9">
            <a:extLst>
              <a:ext uri="{FF2B5EF4-FFF2-40B4-BE49-F238E27FC236}">
                <a16:creationId xmlns:a16="http://schemas.microsoft.com/office/drawing/2014/main" id="{B9A57A25-67DE-4CD5-8C0B-25C59DA68E85}"/>
              </a:ext>
            </a:extLst>
          </p:cNvPr>
          <p:cNvSpPr/>
          <p:nvPr/>
        </p:nvSpPr>
        <p:spPr>
          <a:xfrm>
            <a:off x="457555" y="4560955"/>
            <a:ext cx="7921513" cy="47961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r>
              <a:rPr lang="en-US" sz="1400" dirty="0">
                <a:solidFill>
                  <a:schemeClr val="tx1"/>
                </a:solidFill>
                <a:latin typeface="Calibri" panose="020F0502020204030204" pitchFamily="34" charset="0"/>
                <a:cs typeface="Calibri" panose="020F0502020204030204" pitchFamily="34" charset="0"/>
              </a:rPr>
              <a:t>Current As-Is process is highly repetitive, time consuming and potentially error prone (example applying incorrect filters to data.)</a:t>
            </a:r>
          </a:p>
        </p:txBody>
      </p:sp>
      <p:sp>
        <p:nvSpPr>
          <p:cNvPr id="11" name="TextBox 10">
            <a:extLst>
              <a:ext uri="{FF2B5EF4-FFF2-40B4-BE49-F238E27FC236}">
                <a16:creationId xmlns:a16="http://schemas.microsoft.com/office/drawing/2014/main" id="{445C8A91-522F-415F-91B0-0B31055140C5}"/>
              </a:ext>
            </a:extLst>
          </p:cNvPr>
          <p:cNvSpPr txBox="1"/>
          <p:nvPr/>
        </p:nvSpPr>
        <p:spPr>
          <a:xfrm>
            <a:off x="419878" y="4273401"/>
            <a:ext cx="1022423"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4472C4"/>
                </a:solidFill>
                <a:latin typeface="Calibri" panose="020F0502020204030204" pitchFamily="34" charset="0"/>
                <a:cs typeface="Calibri" panose="020F0502020204030204" pitchFamily="34" charset="0"/>
              </a:rPr>
              <a:t>Pain Points</a:t>
            </a:r>
            <a:endParaRPr kumimoji="0" lang="en-US" sz="1600" b="1" i="0" u="none" strike="noStrike" kern="1200" cap="none" spc="0" normalizeH="0" baseline="0" noProof="0" dirty="0">
              <a:ln>
                <a:noFill/>
              </a:ln>
              <a:solidFill>
                <a:srgbClr val="4472C4"/>
              </a:solidFill>
              <a:effectLst/>
              <a:uLnTx/>
              <a:uFillTx/>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900CE61-A7AC-4814-A273-B1E384F21FA3}"/>
              </a:ext>
            </a:extLst>
          </p:cNvPr>
          <p:cNvSpPr/>
          <p:nvPr/>
        </p:nvSpPr>
        <p:spPr>
          <a:xfrm>
            <a:off x="8606969" y="5403518"/>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12 hours</a:t>
            </a:r>
          </a:p>
        </p:txBody>
      </p:sp>
      <p:sp>
        <p:nvSpPr>
          <p:cNvPr id="13" name="TextBox 12">
            <a:extLst>
              <a:ext uri="{FF2B5EF4-FFF2-40B4-BE49-F238E27FC236}">
                <a16:creationId xmlns:a16="http://schemas.microsoft.com/office/drawing/2014/main" id="{17FEB8A6-9BE9-4858-AEA5-22C45840D479}"/>
              </a:ext>
            </a:extLst>
          </p:cNvPr>
          <p:cNvSpPr txBox="1"/>
          <p:nvPr/>
        </p:nvSpPr>
        <p:spPr>
          <a:xfrm>
            <a:off x="8694128" y="5295796"/>
            <a:ext cx="1901600"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Development Time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CC15243-63EC-43B7-81EF-58A043C5C6F6}"/>
              </a:ext>
            </a:extLst>
          </p:cNvPr>
          <p:cNvSpPr/>
          <p:nvPr/>
        </p:nvSpPr>
        <p:spPr>
          <a:xfrm>
            <a:off x="8612754" y="3497003"/>
            <a:ext cx="3142039" cy="169414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267E99-CD54-4532-9BDF-A01AF843F13D}"/>
              </a:ext>
            </a:extLst>
          </p:cNvPr>
          <p:cNvSpPr txBox="1"/>
          <p:nvPr/>
        </p:nvSpPr>
        <p:spPr>
          <a:xfrm>
            <a:off x="8704904" y="3391885"/>
            <a:ext cx="1655154"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Value Realization</a:t>
            </a:r>
          </a:p>
        </p:txBody>
      </p:sp>
      <p:graphicFrame>
        <p:nvGraphicFramePr>
          <p:cNvPr id="20" name="Table 19">
            <a:extLst>
              <a:ext uri="{FF2B5EF4-FFF2-40B4-BE49-F238E27FC236}">
                <a16:creationId xmlns:a16="http://schemas.microsoft.com/office/drawing/2014/main" id="{CE6E3609-B100-4182-B82C-685F53AF5A67}"/>
              </a:ext>
            </a:extLst>
          </p:cNvPr>
          <p:cNvGraphicFramePr>
            <a:graphicFrameLocks noGrp="1"/>
          </p:cNvGraphicFramePr>
          <p:nvPr/>
        </p:nvGraphicFramePr>
        <p:xfrm>
          <a:off x="10096108" y="390739"/>
          <a:ext cx="1601284" cy="670560"/>
        </p:xfrm>
        <a:graphic>
          <a:graphicData uri="http://schemas.openxmlformats.org/drawingml/2006/table">
            <a:tbl>
              <a:tblPr firstRow="1" bandRow="1">
                <a:tableStyleId>{5C22544A-7EE6-4342-B048-85BDC9FD1C3A}</a:tableStyleId>
              </a:tblPr>
              <a:tblGrid>
                <a:gridCol w="1601284">
                  <a:extLst>
                    <a:ext uri="{9D8B030D-6E8A-4147-A177-3AD203B41FA5}">
                      <a16:colId xmlns:a16="http://schemas.microsoft.com/office/drawing/2014/main" val="916826795"/>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Status: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0" i="1">
                          <a:solidFill>
                            <a:schemeClr val="tx1"/>
                          </a:solidFill>
                          <a:latin typeface="Calibri" panose="020F0502020204030204" pitchFamily="34" charset="0"/>
                          <a:cs typeface="Calibri" panose="020F0502020204030204" pitchFamily="34" charset="0"/>
                        </a:rPr>
                        <a:t>In Production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4999571"/>
                  </a:ext>
                </a:extLst>
              </a:tr>
            </a:tbl>
          </a:graphicData>
        </a:graphic>
      </p:graphicFrame>
      <p:graphicFrame>
        <p:nvGraphicFramePr>
          <p:cNvPr id="21" name="Table 20">
            <a:extLst>
              <a:ext uri="{FF2B5EF4-FFF2-40B4-BE49-F238E27FC236}">
                <a16:creationId xmlns:a16="http://schemas.microsoft.com/office/drawing/2014/main" id="{F941A663-8C33-41ED-8ABF-E81C0848E2D2}"/>
              </a:ext>
            </a:extLst>
          </p:cNvPr>
          <p:cNvGraphicFramePr>
            <a:graphicFrameLocks noGrp="1"/>
          </p:cNvGraphicFramePr>
          <p:nvPr>
            <p:extLst>
              <p:ext uri="{D42A27DB-BD31-4B8C-83A1-F6EECF244321}">
                <p14:modId xmlns:p14="http://schemas.microsoft.com/office/powerpoint/2010/main" val="987374282"/>
              </p:ext>
            </p:extLst>
          </p:nvPr>
        </p:nvGraphicFramePr>
        <p:xfrm>
          <a:off x="8722409" y="3874286"/>
          <a:ext cx="2945409" cy="1060253"/>
        </p:xfrm>
        <a:graphic>
          <a:graphicData uri="http://schemas.openxmlformats.org/drawingml/2006/table">
            <a:tbl>
              <a:tblPr firstRow="1" bandRow="1">
                <a:tableStyleId>{5C22544A-7EE6-4342-B048-85BDC9FD1C3A}</a:tableStyleId>
              </a:tblPr>
              <a:tblGrid>
                <a:gridCol w="1485365">
                  <a:extLst>
                    <a:ext uri="{9D8B030D-6E8A-4147-A177-3AD203B41FA5}">
                      <a16:colId xmlns:a16="http://schemas.microsoft.com/office/drawing/2014/main" val="916826795"/>
                    </a:ext>
                  </a:extLst>
                </a:gridCol>
                <a:gridCol w="1460044">
                  <a:extLst>
                    <a:ext uri="{9D8B030D-6E8A-4147-A177-3AD203B41FA5}">
                      <a16:colId xmlns:a16="http://schemas.microsoft.com/office/drawing/2014/main" val="203427911"/>
                    </a:ext>
                  </a:extLst>
                </a:gridCol>
              </a:tblGrid>
              <a:tr h="302251">
                <a:tc>
                  <a:txBody>
                    <a:bodyPr/>
                    <a:lstStyle/>
                    <a:p>
                      <a:endParaRPr lang="en-US" sz="1200">
                        <a:latin typeface="Graphik" panose="020B0503030202060203" pitchFamily="34" charset="0"/>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sz="1400">
                          <a:solidFill>
                            <a:schemeClr val="bg1"/>
                          </a:solidFill>
                          <a:latin typeface="Graphik" panose="020B0503030202060203" pitchFamily="34" charset="0"/>
                        </a:rPr>
                        <a:t>Projected</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269657057"/>
                  </a:ext>
                </a:extLst>
              </a:tr>
              <a:tr h="344417">
                <a:tc>
                  <a:txBody>
                    <a:bodyPr/>
                    <a:lstStyle/>
                    <a:p>
                      <a:pPr algn="ctr">
                        <a:lnSpc>
                          <a:spcPct val="100000"/>
                        </a:lnSpc>
                      </a:pPr>
                      <a:r>
                        <a:rPr lang="en-US" sz="1200" b="1">
                          <a:solidFill>
                            <a:schemeClr val="bg1"/>
                          </a:solidFill>
                          <a:latin typeface="Graphik" panose="020B0503030202060203" pitchFamily="34" charset="0"/>
                        </a:rPr>
                        <a:t>Conversion Value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200 hours/ year</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1758091"/>
                  </a:ext>
                </a:extLst>
              </a:tr>
              <a:tr h="148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b="1">
                          <a:solidFill>
                            <a:schemeClr val="bg1"/>
                          </a:solidFill>
                          <a:latin typeface="Graphik" panose="020B0503030202060203" pitchFamily="34" charset="0"/>
                        </a:rPr>
                        <a:t>Frequency of Usage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dirty="0">
                          <a:latin typeface="Graphik" panose="020B0503030202060203" pitchFamily="34" charset="0"/>
                        </a:rPr>
                        <a:t>Bi-Monthly</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7985849"/>
                  </a:ext>
                </a:extLst>
              </a:tr>
            </a:tbl>
          </a:graphicData>
        </a:graphic>
      </p:graphicFrame>
      <p:sp>
        <p:nvSpPr>
          <p:cNvPr id="26" name="Rectangle 25">
            <a:extLst>
              <a:ext uri="{FF2B5EF4-FFF2-40B4-BE49-F238E27FC236}">
                <a16:creationId xmlns:a16="http://schemas.microsoft.com/office/drawing/2014/main" id="{777F688C-C7CF-4549-A1F0-6DD1B910A5F6}"/>
              </a:ext>
            </a:extLst>
          </p:cNvPr>
          <p:cNvSpPr/>
          <p:nvPr/>
        </p:nvSpPr>
        <p:spPr>
          <a:xfrm>
            <a:off x="457555" y="5412955"/>
            <a:ext cx="7921514" cy="64239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Add annotations and comments (code readability)</a:t>
            </a:r>
            <a:r>
              <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chemeClr val="tx1"/>
                </a:solidFill>
                <a:latin typeface="Calibri" panose="020F0502020204030204" pitchFamily="34" charset="0"/>
                <a:cs typeface="Calibri" panose="020F0502020204030204" pitchFamily="34" charset="0"/>
              </a:rPr>
              <a:t>Reusable components</a:t>
            </a:r>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ACCE9B1-AD2D-46D3-89A8-6C6775BBDBD7}"/>
              </a:ext>
            </a:extLst>
          </p:cNvPr>
          <p:cNvSpPr txBox="1"/>
          <p:nvPr/>
        </p:nvSpPr>
        <p:spPr>
          <a:xfrm>
            <a:off x="457555" y="5081360"/>
            <a:ext cx="2767438"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4472C4"/>
                </a:solidFill>
                <a:latin typeface="Calibri" panose="020F0502020204030204" pitchFamily="34" charset="0"/>
                <a:cs typeface="Calibri" panose="020F0502020204030204" pitchFamily="34" charset="0"/>
              </a:rPr>
              <a:t> Tips for Future Bot Enthusiasts</a:t>
            </a:r>
            <a:endParaRPr kumimoji="0" lang="en-US" sz="1600" b="1" i="0" u="none" strike="noStrike" kern="1200" cap="none" spc="0" normalizeH="0" baseline="0" noProof="0" dirty="0">
              <a:ln>
                <a:noFill/>
              </a:ln>
              <a:solidFill>
                <a:srgbClr val="4472C4"/>
              </a:solidFill>
              <a:effectLst/>
              <a:uLnTx/>
              <a:uFillTx/>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950C90A5-7ECA-47C6-93D9-93DED4C4EAF5}"/>
              </a:ext>
            </a:extLst>
          </p:cNvPr>
          <p:cNvSpPr/>
          <p:nvPr/>
        </p:nvSpPr>
        <p:spPr>
          <a:xfrm>
            <a:off x="8614870" y="2526210"/>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pitchFamily="34" charset="0"/>
                <a:cs typeface="Calibri" panose="020F0502020204030204" pitchFamily="34" charset="0"/>
              </a:rPr>
              <a:t>Automate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871E35A0-C769-40E5-AD8F-E33E6CAED386}"/>
              </a:ext>
            </a:extLst>
          </p:cNvPr>
          <p:cNvSpPr/>
          <p:nvPr/>
        </p:nvSpPr>
        <p:spPr>
          <a:xfrm>
            <a:off x="8606968" y="1606529"/>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Cost Avoidance and Increase Productivity</a:t>
            </a:r>
          </a:p>
        </p:txBody>
      </p:sp>
      <p:sp>
        <p:nvSpPr>
          <p:cNvPr id="30" name="TextBox 29">
            <a:extLst>
              <a:ext uri="{FF2B5EF4-FFF2-40B4-BE49-F238E27FC236}">
                <a16:creationId xmlns:a16="http://schemas.microsoft.com/office/drawing/2014/main" id="{37C21375-496E-4E42-97BA-16ECBEC9C142}"/>
              </a:ext>
            </a:extLst>
          </p:cNvPr>
          <p:cNvSpPr txBox="1"/>
          <p:nvPr/>
        </p:nvSpPr>
        <p:spPr>
          <a:xfrm>
            <a:off x="8694129" y="2427401"/>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Solution Type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A5212254-C060-4265-9C59-D50C718951F5}"/>
              </a:ext>
            </a:extLst>
          </p:cNvPr>
          <p:cNvSpPr txBox="1"/>
          <p:nvPr/>
        </p:nvSpPr>
        <p:spPr>
          <a:xfrm>
            <a:off x="8694129" y="1502497"/>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Business Driver</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81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67178-8082-4533-A4F3-0A0C231163C4}"/>
              </a:ext>
            </a:extLst>
          </p:cNvPr>
          <p:cNvSpPr/>
          <p:nvPr/>
        </p:nvSpPr>
        <p:spPr>
          <a:xfrm>
            <a:off x="458808" y="1583132"/>
            <a:ext cx="7920209" cy="1188720"/>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97CA14B-C469-4AC4-B745-B8D1EA3FCC67}"/>
              </a:ext>
            </a:extLst>
          </p:cNvPr>
          <p:cNvSpPr txBox="1"/>
          <p:nvPr/>
        </p:nvSpPr>
        <p:spPr>
          <a:xfrm>
            <a:off x="447102" y="1465539"/>
            <a:ext cx="1763066"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Problem Statement</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0C1FDE9-4697-42A4-8336-78E49BCAF30C}"/>
              </a:ext>
            </a:extLst>
          </p:cNvPr>
          <p:cNvSpPr txBox="1"/>
          <p:nvPr/>
        </p:nvSpPr>
        <p:spPr>
          <a:xfrm>
            <a:off x="457555" y="401645"/>
            <a:ext cx="3971925" cy="430887"/>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070C0"/>
                </a:solidFill>
                <a:latin typeface="Calibri" panose="020F0502020204030204" pitchFamily="34" charset="0"/>
                <a:ea typeface="+mj-ea"/>
                <a:cs typeface="Calibri" panose="020F0502020204030204" pitchFamily="34" charset="0"/>
              </a:rPr>
              <a:t>&lt;Bot Use case Name&gt;</a:t>
            </a:r>
          </a:p>
        </p:txBody>
      </p:sp>
      <p:sp>
        <p:nvSpPr>
          <p:cNvPr id="7" name="Rectangle 6">
            <a:extLst>
              <a:ext uri="{FF2B5EF4-FFF2-40B4-BE49-F238E27FC236}">
                <a16:creationId xmlns:a16="http://schemas.microsoft.com/office/drawing/2014/main" id="{C6C78965-F092-415A-B89C-21102446A287}"/>
              </a:ext>
            </a:extLst>
          </p:cNvPr>
          <p:cNvSpPr/>
          <p:nvPr/>
        </p:nvSpPr>
        <p:spPr>
          <a:xfrm>
            <a:off x="457555" y="2923524"/>
            <a:ext cx="7921514" cy="113269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lang="en-US" sz="160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BDB115D-CF73-4B84-8CAE-99699355B3B1}"/>
              </a:ext>
            </a:extLst>
          </p:cNvPr>
          <p:cNvSpPr txBox="1"/>
          <p:nvPr/>
        </p:nvSpPr>
        <p:spPr>
          <a:xfrm>
            <a:off x="419878" y="2815802"/>
            <a:ext cx="1817514"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 Workflow of the bot</a:t>
            </a:r>
          </a:p>
        </p:txBody>
      </p:sp>
      <p:graphicFrame>
        <p:nvGraphicFramePr>
          <p:cNvPr id="9" name="Table 20">
            <a:extLst>
              <a:ext uri="{FF2B5EF4-FFF2-40B4-BE49-F238E27FC236}">
                <a16:creationId xmlns:a16="http://schemas.microsoft.com/office/drawing/2014/main" id="{25F8DA51-69DD-4F78-9AE5-12050AF58D33}"/>
              </a:ext>
            </a:extLst>
          </p:cNvPr>
          <p:cNvGraphicFramePr>
            <a:graphicFrameLocks noGrp="1"/>
          </p:cNvGraphicFramePr>
          <p:nvPr>
            <p:extLst>
              <p:ext uri="{D42A27DB-BD31-4B8C-83A1-F6EECF244321}">
                <p14:modId xmlns:p14="http://schemas.microsoft.com/office/powerpoint/2010/main" val="1132271073"/>
              </p:ext>
            </p:extLst>
          </p:nvPr>
        </p:nvGraphicFramePr>
        <p:xfrm>
          <a:off x="7078535" y="388651"/>
          <a:ext cx="2864484" cy="670560"/>
        </p:xfrm>
        <a:graphic>
          <a:graphicData uri="http://schemas.openxmlformats.org/drawingml/2006/table">
            <a:tbl>
              <a:tblPr firstRow="1" bandRow="1">
                <a:tableStyleId>{5C22544A-7EE6-4342-B048-85BDC9FD1C3A}</a:tableStyleId>
              </a:tblPr>
              <a:tblGrid>
                <a:gridCol w="1432242">
                  <a:extLst>
                    <a:ext uri="{9D8B030D-6E8A-4147-A177-3AD203B41FA5}">
                      <a16:colId xmlns:a16="http://schemas.microsoft.com/office/drawing/2014/main" val="916826795"/>
                    </a:ext>
                  </a:extLst>
                </a:gridCol>
                <a:gridCol w="1432242">
                  <a:extLst>
                    <a:ext uri="{9D8B030D-6E8A-4147-A177-3AD203B41FA5}">
                      <a16:colId xmlns:a16="http://schemas.microsoft.com/office/drawing/2014/main" val="3695048414"/>
                    </a:ext>
                  </a:extLst>
                </a:gridCol>
              </a:tblGrid>
              <a:tr h="0">
                <a:tc>
                  <a:txBody>
                    <a:bodyPr/>
                    <a:lstStyle/>
                    <a:p>
                      <a:r>
                        <a:rPr lang="en-US" sz="1600" b="1">
                          <a:solidFill>
                            <a:schemeClr val="tx1"/>
                          </a:solidFill>
                          <a:latin typeface="Calibri" panose="020F0502020204030204" pitchFamily="34" charset="0"/>
                          <a:cs typeface="Calibri" panose="020F0502020204030204" pitchFamily="34" charset="0"/>
                        </a:rPr>
                        <a:t>Developer:</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tc>
                  <a:txBody>
                    <a:bodyPr/>
                    <a:lstStyle/>
                    <a:p>
                      <a:endParaRPr lang="en-US" sz="1600" b="0" dirty="0">
                        <a:solidFill>
                          <a:schemeClr val="tx1"/>
                        </a:solidFill>
                        <a:latin typeface="Calibri" panose="020F0502020204030204" pitchFamily="34" charset="0"/>
                        <a:cs typeface="Calibri" panose="020F0502020204030204" pitchFamily="34" charset="0"/>
                      </a:endParaRP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1" dirty="0">
                          <a:solidFill>
                            <a:schemeClr val="tx1"/>
                          </a:solidFill>
                          <a:latin typeface="Calibri" panose="020F0502020204030204" pitchFamily="34" charset="0"/>
                          <a:cs typeface="Calibri" panose="020F0502020204030204" pitchFamily="34" charset="0"/>
                        </a:rPr>
                        <a:t>Function:</a:t>
                      </a:r>
                    </a:p>
                  </a:txBody>
                  <a:tcP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600" b="0" dirty="0">
                        <a:solidFill>
                          <a:schemeClr val="tx1"/>
                        </a:solidFill>
                        <a:latin typeface="Calibri" panose="020F0502020204030204" pitchFamily="34" charset="0"/>
                        <a:cs typeface="Calibri" panose="020F0502020204030204" pitchFamily="34" charset="0"/>
                      </a:endParaRPr>
                    </a:p>
                  </a:txBody>
                  <a:tcP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7985849"/>
                  </a:ext>
                </a:extLst>
              </a:tr>
            </a:tbl>
          </a:graphicData>
        </a:graphic>
      </p:graphicFrame>
      <p:sp>
        <p:nvSpPr>
          <p:cNvPr id="10" name="Rectangle 9">
            <a:extLst>
              <a:ext uri="{FF2B5EF4-FFF2-40B4-BE49-F238E27FC236}">
                <a16:creationId xmlns:a16="http://schemas.microsoft.com/office/drawing/2014/main" id="{B9A57A25-67DE-4CD5-8C0B-25C59DA68E85}"/>
              </a:ext>
            </a:extLst>
          </p:cNvPr>
          <p:cNvSpPr/>
          <p:nvPr/>
        </p:nvSpPr>
        <p:spPr>
          <a:xfrm>
            <a:off x="457555" y="4334589"/>
            <a:ext cx="7921513" cy="59720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45C8A91-522F-415F-91B0-0B31055140C5}"/>
              </a:ext>
            </a:extLst>
          </p:cNvPr>
          <p:cNvSpPr txBox="1"/>
          <p:nvPr/>
        </p:nvSpPr>
        <p:spPr>
          <a:xfrm>
            <a:off x="419878" y="4152558"/>
            <a:ext cx="1022423"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Pain Points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900CE61-A7AC-4814-A273-B1E384F21FA3}"/>
              </a:ext>
            </a:extLst>
          </p:cNvPr>
          <p:cNvSpPr/>
          <p:nvPr/>
        </p:nvSpPr>
        <p:spPr>
          <a:xfrm>
            <a:off x="8606969" y="5403518"/>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7FEB8A6-9BE9-4858-AEA5-22C45840D479}"/>
              </a:ext>
            </a:extLst>
          </p:cNvPr>
          <p:cNvSpPr txBox="1"/>
          <p:nvPr/>
        </p:nvSpPr>
        <p:spPr>
          <a:xfrm>
            <a:off x="8694128" y="5295796"/>
            <a:ext cx="1901600"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Development Time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CC15243-63EC-43B7-81EF-58A043C5C6F6}"/>
              </a:ext>
            </a:extLst>
          </p:cNvPr>
          <p:cNvSpPr/>
          <p:nvPr/>
        </p:nvSpPr>
        <p:spPr>
          <a:xfrm>
            <a:off x="8612754" y="3497003"/>
            <a:ext cx="3142039" cy="169414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7267E99-CD54-4532-9BDF-A01AF843F13D}"/>
              </a:ext>
            </a:extLst>
          </p:cNvPr>
          <p:cNvSpPr txBox="1"/>
          <p:nvPr/>
        </p:nvSpPr>
        <p:spPr>
          <a:xfrm>
            <a:off x="8704904" y="3391885"/>
            <a:ext cx="1655154"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rPr>
              <a:t>Value Realization</a:t>
            </a:r>
          </a:p>
        </p:txBody>
      </p:sp>
      <p:graphicFrame>
        <p:nvGraphicFramePr>
          <p:cNvPr id="20" name="Table 19">
            <a:extLst>
              <a:ext uri="{FF2B5EF4-FFF2-40B4-BE49-F238E27FC236}">
                <a16:creationId xmlns:a16="http://schemas.microsoft.com/office/drawing/2014/main" id="{CE6E3609-B100-4182-B82C-685F53AF5A67}"/>
              </a:ext>
            </a:extLst>
          </p:cNvPr>
          <p:cNvGraphicFramePr>
            <a:graphicFrameLocks noGrp="1"/>
          </p:cNvGraphicFramePr>
          <p:nvPr/>
        </p:nvGraphicFramePr>
        <p:xfrm>
          <a:off x="10096108" y="390739"/>
          <a:ext cx="1601284" cy="670560"/>
        </p:xfrm>
        <a:graphic>
          <a:graphicData uri="http://schemas.openxmlformats.org/drawingml/2006/table">
            <a:tbl>
              <a:tblPr firstRow="1" bandRow="1">
                <a:tableStyleId>{5C22544A-7EE6-4342-B048-85BDC9FD1C3A}</a:tableStyleId>
              </a:tblPr>
              <a:tblGrid>
                <a:gridCol w="1601284">
                  <a:extLst>
                    <a:ext uri="{9D8B030D-6E8A-4147-A177-3AD203B41FA5}">
                      <a16:colId xmlns:a16="http://schemas.microsoft.com/office/drawing/2014/main" val="916826795"/>
                    </a:ext>
                  </a:extLst>
                </a:gridCol>
              </a:tblGrid>
              <a:tr h="192904">
                <a:tc>
                  <a:txBody>
                    <a:bodyPr/>
                    <a:lstStyle/>
                    <a:p>
                      <a:r>
                        <a:rPr lang="en-US" sz="1600" b="1">
                          <a:solidFill>
                            <a:schemeClr val="tx1"/>
                          </a:solidFill>
                          <a:latin typeface="Calibri" panose="020F0502020204030204" pitchFamily="34" charset="0"/>
                          <a:cs typeface="Calibri" panose="020F0502020204030204" pitchFamily="34" charset="0"/>
                        </a:rPr>
                        <a:t>Status:</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69657057"/>
                  </a:ext>
                </a:extLst>
              </a:tr>
              <a:tr h="192904">
                <a:tc>
                  <a:txBody>
                    <a:bodyPr/>
                    <a:lstStyle/>
                    <a:p>
                      <a:r>
                        <a:rPr lang="en-US" sz="1600" b="0" i="1" dirty="0">
                          <a:solidFill>
                            <a:schemeClr val="tx1"/>
                          </a:solidFill>
                          <a:latin typeface="Calibri" panose="020F0502020204030204" pitchFamily="34" charset="0"/>
                          <a:cs typeface="Calibri" panose="020F0502020204030204" pitchFamily="34" charset="0"/>
                        </a:rPr>
                        <a:t>In Production</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4999571"/>
                  </a:ext>
                </a:extLst>
              </a:tr>
            </a:tbl>
          </a:graphicData>
        </a:graphic>
      </p:graphicFrame>
      <p:graphicFrame>
        <p:nvGraphicFramePr>
          <p:cNvPr id="21" name="Table 20">
            <a:extLst>
              <a:ext uri="{FF2B5EF4-FFF2-40B4-BE49-F238E27FC236}">
                <a16:creationId xmlns:a16="http://schemas.microsoft.com/office/drawing/2014/main" id="{F941A663-8C33-41ED-8ABF-E81C0848E2D2}"/>
              </a:ext>
            </a:extLst>
          </p:cNvPr>
          <p:cNvGraphicFramePr>
            <a:graphicFrameLocks noGrp="1"/>
          </p:cNvGraphicFramePr>
          <p:nvPr>
            <p:extLst>
              <p:ext uri="{D42A27DB-BD31-4B8C-83A1-F6EECF244321}">
                <p14:modId xmlns:p14="http://schemas.microsoft.com/office/powerpoint/2010/main" val="189825187"/>
              </p:ext>
            </p:extLst>
          </p:nvPr>
        </p:nvGraphicFramePr>
        <p:xfrm>
          <a:off x="8722409" y="3874286"/>
          <a:ext cx="2945409" cy="1060253"/>
        </p:xfrm>
        <a:graphic>
          <a:graphicData uri="http://schemas.openxmlformats.org/drawingml/2006/table">
            <a:tbl>
              <a:tblPr firstRow="1" bandRow="1">
                <a:tableStyleId>{5C22544A-7EE6-4342-B048-85BDC9FD1C3A}</a:tableStyleId>
              </a:tblPr>
              <a:tblGrid>
                <a:gridCol w="1485365">
                  <a:extLst>
                    <a:ext uri="{9D8B030D-6E8A-4147-A177-3AD203B41FA5}">
                      <a16:colId xmlns:a16="http://schemas.microsoft.com/office/drawing/2014/main" val="916826795"/>
                    </a:ext>
                  </a:extLst>
                </a:gridCol>
                <a:gridCol w="1460044">
                  <a:extLst>
                    <a:ext uri="{9D8B030D-6E8A-4147-A177-3AD203B41FA5}">
                      <a16:colId xmlns:a16="http://schemas.microsoft.com/office/drawing/2014/main" val="203427911"/>
                    </a:ext>
                  </a:extLst>
                </a:gridCol>
              </a:tblGrid>
              <a:tr h="302251">
                <a:tc>
                  <a:txBody>
                    <a:bodyPr/>
                    <a:lstStyle/>
                    <a:p>
                      <a:endParaRPr lang="en-US" sz="1200">
                        <a:latin typeface="Graphik" panose="020B0503030202060203" pitchFamily="34" charset="0"/>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sz="1400">
                          <a:solidFill>
                            <a:schemeClr val="bg1"/>
                          </a:solidFill>
                          <a:latin typeface="Graphik" panose="020B0503030202060203" pitchFamily="34" charset="0"/>
                        </a:rPr>
                        <a:t>Projected</a:t>
                      </a: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269657057"/>
                  </a:ext>
                </a:extLst>
              </a:tr>
              <a:tr h="344417">
                <a:tc>
                  <a:txBody>
                    <a:bodyPr/>
                    <a:lstStyle/>
                    <a:p>
                      <a:pPr algn="ctr">
                        <a:lnSpc>
                          <a:spcPct val="100000"/>
                        </a:lnSpc>
                      </a:pPr>
                      <a:r>
                        <a:rPr lang="en-US" sz="1200" b="1">
                          <a:solidFill>
                            <a:schemeClr val="bg1"/>
                          </a:solidFill>
                          <a:latin typeface="Graphik" panose="020B0503030202060203" pitchFamily="34" charset="0"/>
                        </a:rPr>
                        <a:t>Conversion Value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dirty="0">
                        <a:latin typeface="Graphik" panose="020B0503030202060203" pitchFamily="34" charset="0"/>
                      </a:endParaRP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ysDash"/>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61758091"/>
                  </a:ext>
                </a:extLst>
              </a:tr>
              <a:tr h="14839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200" b="1">
                          <a:solidFill>
                            <a:schemeClr val="bg1"/>
                          </a:solidFill>
                          <a:latin typeface="Graphik" panose="020B0503030202060203" pitchFamily="34" charset="0"/>
                        </a:rPr>
                        <a:t>Frequency of Usage</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400" dirty="0">
                        <a:latin typeface="Graphik" panose="020B0503030202060203" pitchFamily="34" charset="0"/>
                      </a:endParaRPr>
                    </a:p>
                  </a:txBody>
                  <a:tcPr anchor="ctr">
                    <a:lnL w="12700" cap="flat" cmpd="sng" algn="ctr">
                      <a:noFill/>
                      <a:prstDash val="sysDash"/>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7985849"/>
                  </a:ext>
                </a:extLst>
              </a:tr>
            </a:tbl>
          </a:graphicData>
        </a:graphic>
      </p:graphicFrame>
      <p:sp>
        <p:nvSpPr>
          <p:cNvPr id="26" name="Rectangle 25">
            <a:extLst>
              <a:ext uri="{FF2B5EF4-FFF2-40B4-BE49-F238E27FC236}">
                <a16:creationId xmlns:a16="http://schemas.microsoft.com/office/drawing/2014/main" id="{777F688C-C7CF-4549-A1F0-6DD1B910A5F6}"/>
              </a:ext>
            </a:extLst>
          </p:cNvPr>
          <p:cNvSpPr/>
          <p:nvPr/>
        </p:nvSpPr>
        <p:spPr>
          <a:xfrm>
            <a:off x="457555" y="5055783"/>
            <a:ext cx="7921514" cy="99956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ACCE9B1-AD2D-46D3-89A8-6C6775BBDBD7}"/>
              </a:ext>
            </a:extLst>
          </p:cNvPr>
          <p:cNvSpPr txBox="1"/>
          <p:nvPr/>
        </p:nvSpPr>
        <p:spPr>
          <a:xfrm>
            <a:off x="447102" y="4948061"/>
            <a:ext cx="2767438" cy="246221"/>
          </a:xfrm>
          <a:prstGeom prst="rect">
            <a:avLst/>
          </a:prstGeom>
          <a:solidFill>
            <a:schemeClr val="bg1"/>
          </a:solid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 Tips for Future Bot Enthusiasts</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950C90A5-7ECA-47C6-93D9-93DED4C4EAF5}"/>
              </a:ext>
            </a:extLst>
          </p:cNvPr>
          <p:cNvSpPr/>
          <p:nvPr/>
        </p:nvSpPr>
        <p:spPr>
          <a:xfrm>
            <a:off x="8614870" y="2526210"/>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871E35A0-C769-40E5-AD8F-E33E6CAED386}"/>
              </a:ext>
            </a:extLst>
          </p:cNvPr>
          <p:cNvSpPr/>
          <p:nvPr/>
        </p:nvSpPr>
        <p:spPr>
          <a:xfrm>
            <a:off x="8606968" y="1606529"/>
            <a:ext cx="3147825" cy="62789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7C21375-496E-4E42-97BA-16ECBEC9C142}"/>
              </a:ext>
            </a:extLst>
          </p:cNvPr>
          <p:cNvSpPr txBox="1"/>
          <p:nvPr/>
        </p:nvSpPr>
        <p:spPr>
          <a:xfrm>
            <a:off x="8694129" y="2427401"/>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Solution Type</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A5212254-C060-4265-9C59-D50C718951F5}"/>
              </a:ext>
            </a:extLst>
          </p:cNvPr>
          <p:cNvSpPr txBox="1"/>
          <p:nvPr/>
        </p:nvSpPr>
        <p:spPr>
          <a:xfrm>
            <a:off x="8694129" y="1502497"/>
            <a:ext cx="1401978" cy="246221"/>
          </a:xfrm>
          <a:prstGeom prst="rect">
            <a:avLst/>
          </a:prstGeom>
          <a:solidFill>
            <a:schemeClr val="bg1"/>
          </a:solidFill>
        </p:spPr>
        <p:txBody>
          <a:bodyPr wrap="square" lIns="4572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4472C4"/>
                </a:solidFill>
                <a:latin typeface="Calibri" panose="020F0502020204030204" pitchFamily="34" charset="0"/>
                <a:cs typeface="Calibri" panose="020F0502020204030204" pitchFamily="34" charset="0"/>
              </a:rPr>
              <a:t>Business Driver</a:t>
            </a:r>
            <a:endParaRPr kumimoji="0" lang="en-US" sz="1600" b="1" i="0" u="none" strike="noStrike" kern="1200" cap="none" spc="0" normalizeH="0" baseline="0" noProof="0">
              <a:ln>
                <a:noFill/>
              </a:ln>
              <a:solidFill>
                <a:srgbClr val="4472C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85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624</Words>
  <Application>Microsoft Office PowerPoint</Application>
  <PresentationFormat>Widescreen</PresentationFormat>
  <Paragraphs>91</Paragraphs>
  <Slides>5</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Graphik</vt:lpstr>
      <vt:lpstr>Graphik Semibold</vt:lpstr>
      <vt:lpstr>Times New Roman</vt:lpstr>
      <vt:lpstr>Office Theme</vt:lpstr>
      <vt:lpstr>SSA Lunch-n-LEARN AGENDA (60 mins)</vt:lpstr>
      <vt:lpstr>PowerPoint Presentation</vt:lpstr>
      <vt:lpstr>Video – RPA bot execution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SSA Lunch-n-LEARN AGENDA (60 mins)</dc:title>
  <dc:creator>Panda, Simran</dc:creator>
  <cp:lastModifiedBy>Tan, John</cp:lastModifiedBy>
  <cp:revision>7</cp:revision>
  <dcterms:created xsi:type="dcterms:W3CDTF">2022-04-27T18:06:36Z</dcterms:created>
  <dcterms:modified xsi:type="dcterms:W3CDTF">2022-06-23T03:02:12Z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1142f3-8099-46d1-8755-df3fda1ce27f_Enabled">
    <vt:lpwstr>true</vt:lpwstr>
  </property>
  <property fmtid="{D5CDD505-2E9C-101B-9397-08002B2CF9AE}" pid="3" name="MSIP_Label_f31142f3-8099-46d1-8755-df3fda1ce27f_SetDate">
    <vt:lpwstr>2022-04-27T18:13:49Z</vt:lpwstr>
  </property>
  <property fmtid="{D5CDD505-2E9C-101B-9397-08002B2CF9AE}" pid="4" name="MSIP_Label_f31142f3-8099-46d1-8755-df3fda1ce27f_Method">
    <vt:lpwstr>Privileged</vt:lpwstr>
  </property>
  <property fmtid="{D5CDD505-2E9C-101B-9397-08002B2CF9AE}" pid="5" name="MSIP_Label_f31142f3-8099-46d1-8755-df3fda1ce27f_Name">
    <vt:lpwstr>Public_</vt:lpwstr>
  </property>
  <property fmtid="{D5CDD505-2E9C-101B-9397-08002B2CF9AE}" pid="6" name="MSIP_Label_f31142f3-8099-46d1-8755-df3fda1ce27f_SiteId">
    <vt:lpwstr>4b4266a6-1368-41af-ad5a-59eb634f7ad8</vt:lpwstr>
  </property>
  <property fmtid="{D5CDD505-2E9C-101B-9397-08002B2CF9AE}" pid="7" name="MSIP_Label_f31142f3-8099-46d1-8755-df3fda1ce27f_ActionId">
    <vt:lpwstr>fe126a96-4a4f-4980-a106-e3b933fe070d</vt:lpwstr>
  </property>
  <property fmtid="{D5CDD505-2E9C-101B-9397-08002B2CF9AE}" pid="8" name="MSIP_Label_f31142f3-8099-46d1-8755-df3fda1ce27f_ContentBits">
    <vt:lpwstr>0</vt:lpwstr>
  </property>
</Properties>
</file>