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0072e28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0072e28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Impact Estimation and Revenue gained. Uplift from product bundling leads to high potential uplift in gross sales for high value customer segment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bundles further fine- tuned with parameter optimization (example different combinations of Support and Lift)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0072e28d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0072e28d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c529d0a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c529d0a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1fab445955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1fab445955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fedd4f06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fedd4f06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fedd4f0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1fedd4f0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fedd4f06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fedd4f06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ff55b572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ff55b572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c529d0ad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1c529d0ad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d182e916e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d182e916e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c529d0a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c529d0a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d182e916e6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d182e916e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182e916e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182e916e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182e916e6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d182e916e6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c529d0ad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1c529d0ad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cc1a95e8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1cc1a95e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c529d0ad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1c529d0ad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cc1a95e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1cc1a95e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cc1a95e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cc1a95e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fab44595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fab4459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9223eb184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9223eb184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09223eb184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09223eb184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1f842278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1f842278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RFM - Recency, Frequency and Monetary (order value). For example, Top customers: lowest recency (bought recently), highest frequency, highest monetary.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RFM Analysis + Product Bundling = targeted sales pitch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9223eb184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9223eb184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RFM - Recency, Frequency and Monetary (order value). For example, Top customers: lowest recency (bought recently), highest frequency, highest monetary.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RFM Analysis + Product Bundling = targeted sales pitch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72e28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72e28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-going promotion bundle from Craft Tea Fox matches Product Bundle from Apriori Algorithm &amp; Association rules. Product bundle targeted at high value customers segment (RFM Analysis)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Bundles at different price points are recommended to different customer segments for effective sales campaign 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Relationship Id="rId5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Capstone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CTF Growth Strategy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0525" y="3965850"/>
            <a:ext cx="35028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Group 6 Members: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Edward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Eng Soon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Kester Leung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Michael Lam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Nick Chan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Suet Hong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Vie Ming (John)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213225"/>
            <a:ext cx="8666934" cy="48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00" y="213225"/>
            <a:ext cx="8721576" cy="47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264525" y="10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20"/>
              <a:t>Trip Driving Products</a:t>
            </a:r>
            <a:endParaRPr b="1" sz="242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888" y="610175"/>
            <a:ext cx="7251883" cy="415702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/>
        </p:nvSpPr>
        <p:spPr>
          <a:xfrm>
            <a:off x="4746200" y="2932950"/>
            <a:ext cx="34047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>
                <a:solidFill>
                  <a:srgbClr val="002060"/>
                </a:solidFill>
              </a:rPr>
              <a:t>To increase sales of Trip Driving Products through</a:t>
            </a:r>
            <a:endParaRPr b="1" sz="1000">
              <a:solidFill>
                <a:srgbClr val="00206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00"/>
              <a:buChar char="●"/>
            </a:pPr>
            <a:r>
              <a:rPr b="1" lang="en-GB" sz="1000">
                <a:solidFill>
                  <a:srgbClr val="002060"/>
                </a:solidFill>
              </a:rPr>
              <a:t>Targeted advertisements to the different customer segments</a:t>
            </a:r>
            <a:endParaRPr b="1" sz="1000">
              <a:solidFill>
                <a:srgbClr val="00206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00"/>
              <a:buChar char="●"/>
            </a:pPr>
            <a:r>
              <a:rPr b="1" lang="en-GB" sz="1000">
                <a:solidFill>
                  <a:srgbClr val="002060"/>
                </a:solidFill>
              </a:rPr>
              <a:t>Displaying products as recommended items</a:t>
            </a:r>
            <a:endParaRPr b="1" sz="1000">
              <a:solidFill>
                <a:srgbClr val="00206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00"/>
              <a:buChar char="●"/>
            </a:pPr>
            <a:r>
              <a:rPr b="1" lang="en-GB" sz="1000">
                <a:solidFill>
                  <a:srgbClr val="002060"/>
                </a:solidFill>
              </a:rPr>
              <a:t>Product bundling</a:t>
            </a:r>
            <a:endParaRPr b="1" sz="1000">
              <a:solidFill>
                <a:srgbClr val="00206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00"/>
              <a:buChar char="●"/>
            </a:pPr>
            <a:r>
              <a:rPr b="1" lang="en-GB" sz="1000">
                <a:solidFill>
                  <a:srgbClr val="002060"/>
                </a:solidFill>
              </a:rPr>
              <a:t>Discounts or promotions</a:t>
            </a:r>
            <a:endParaRPr sz="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226075" y="8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20"/>
              <a:t>Appendix - </a:t>
            </a:r>
            <a:r>
              <a:rPr b="1" lang="en-GB" sz="2420"/>
              <a:t>Trip Driving Products</a:t>
            </a:r>
            <a:endParaRPr b="1" sz="2420"/>
          </a:p>
        </p:txBody>
      </p:sp>
      <p:sp>
        <p:nvSpPr>
          <p:cNvPr id="155" name="Google Shape;155;p25"/>
          <p:cNvSpPr txBox="1"/>
          <p:nvPr/>
        </p:nvSpPr>
        <p:spPr>
          <a:xfrm>
            <a:off x="679075" y="660000"/>
            <a:ext cx="7086900" cy="18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Steps to Derive Trip-Driving Products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Identify number of baskets (n_baskets) a product appears in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Identify the number of unique products (nuniqueT) in each transaction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Join n_baskets and nunique to the dataset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Identify the sum of unique products (nunique) at product level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Calculate average share of basket (share_basket = n_baskets / nunique)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Calculate flagship to be the product with the largest share_basket in a basket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Calculate flagship_% = no. of times a product is the Flagship / total baskets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420075" y="609450"/>
            <a:ext cx="628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</a:rPr>
              <a:t>Top 5 Trip-Driving Products purchased by</a:t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25" y="1297775"/>
            <a:ext cx="2379450" cy="28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0172" y="1283325"/>
            <a:ext cx="2776028" cy="28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6350" y="1297775"/>
            <a:ext cx="2803949" cy="28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1193075" y="1008800"/>
            <a:ext cx="126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Top Customers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3749575" y="1008800"/>
            <a:ext cx="200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High Value Customers</a:t>
            </a:r>
            <a:endParaRPr/>
          </a:p>
        </p:txBody>
      </p:sp>
      <p:sp>
        <p:nvSpPr>
          <p:cNvPr id="166" name="Google Shape;166;p26"/>
          <p:cNvSpPr txBox="1"/>
          <p:nvPr/>
        </p:nvSpPr>
        <p:spPr>
          <a:xfrm>
            <a:off x="6444825" y="1008800"/>
            <a:ext cx="2008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Medium Value Customers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111750" y="4174600"/>
            <a:ext cx="41610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2060"/>
                </a:solidFill>
              </a:rPr>
              <a:t>Trip Driving Products defined as</a:t>
            </a:r>
            <a:endParaRPr b="1" sz="10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•</a:t>
            </a:r>
            <a:r>
              <a:rPr b="1" lang="en-GB" sz="1000">
                <a:solidFill>
                  <a:srgbClr val="002060"/>
                </a:solidFill>
              </a:rPr>
              <a:t>Products which will drive customers to visit again</a:t>
            </a:r>
            <a:endParaRPr b="1" sz="10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•</a:t>
            </a:r>
            <a:r>
              <a:rPr b="1" lang="en-GB" sz="1000">
                <a:solidFill>
                  <a:srgbClr val="002060"/>
                </a:solidFill>
              </a:rPr>
              <a:t>Products with the highest share of basket, i.e. having the highest relative importance to the overall purchase by the customer.</a:t>
            </a:r>
            <a:endParaRPr sz="800"/>
          </a:p>
        </p:txBody>
      </p:sp>
      <p:sp>
        <p:nvSpPr>
          <p:cNvPr id="168" name="Google Shape;168;p26"/>
          <p:cNvSpPr txBox="1"/>
          <p:nvPr/>
        </p:nvSpPr>
        <p:spPr>
          <a:xfrm>
            <a:off x="4891750" y="4096800"/>
            <a:ext cx="4161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2060"/>
                </a:solidFill>
              </a:rPr>
              <a:t>To increase sales of Trip Driving Products through</a:t>
            </a:r>
            <a:endParaRPr b="1" sz="10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•</a:t>
            </a:r>
            <a:r>
              <a:rPr b="1" lang="en-GB" sz="1000">
                <a:solidFill>
                  <a:srgbClr val="002060"/>
                </a:solidFill>
              </a:rPr>
              <a:t>Targeted advertisements to the different customer segments</a:t>
            </a:r>
            <a:endParaRPr b="1" sz="10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•</a:t>
            </a:r>
            <a:r>
              <a:rPr b="1" lang="en-GB" sz="1000">
                <a:solidFill>
                  <a:srgbClr val="002060"/>
                </a:solidFill>
              </a:rPr>
              <a:t>Product bundling</a:t>
            </a:r>
            <a:endParaRPr b="1" sz="10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•</a:t>
            </a:r>
            <a:r>
              <a:rPr b="1" lang="en-GB" sz="1000">
                <a:solidFill>
                  <a:srgbClr val="002060"/>
                </a:solidFill>
              </a:rPr>
              <a:t>Discounts or promotions</a:t>
            </a:r>
            <a:endParaRPr b="1" sz="1000">
              <a:solidFill>
                <a:srgbClr val="00206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•</a:t>
            </a:r>
            <a:r>
              <a:rPr b="1" lang="en-GB" sz="1000">
                <a:solidFill>
                  <a:srgbClr val="002060"/>
                </a:solidFill>
              </a:rPr>
              <a:t>Cross-merchandising</a:t>
            </a:r>
            <a:endParaRPr sz="800"/>
          </a:p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264525" y="108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20"/>
              <a:t>Appendix - Trip Driving Products</a:t>
            </a:r>
            <a:endParaRPr b="1" sz="24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226075" y="8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20"/>
              <a:t>Appendix - Trip Driving Products</a:t>
            </a:r>
            <a:endParaRPr b="1" sz="2420"/>
          </a:p>
        </p:txBody>
      </p:sp>
      <p:sp>
        <p:nvSpPr>
          <p:cNvPr id="175" name="Google Shape;175;p27"/>
          <p:cNvSpPr txBox="1"/>
          <p:nvPr/>
        </p:nvSpPr>
        <p:spPr>
          <a:xfrm>
            <a:off x="318950" y="609450"/>
            <a:ext cx="628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</a:rPr>
              <a:t>Top 5 Trip-Driving Products purchased by</a:t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25" y="1066625"/>
            <a:ext cx="7601206" cy="373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226075" y="8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20"/>
              <a:t>Appendix - Trip Driving Products</a:t>
            </a:r>
            <a:endParaRPr b="1" sz="2420"/>
          </a:p>
        </p:txBody>
      </p:sp>
      <p:sp>
        <p:nvSpPr>
          <p:cNvPr id="182" name="Google Shape;182;p28"/>
          <p:cNvSpPr txBox="1"/>
          <p:nvPr/>
        </p:nvSpPr>
        <p:spPr>
          <a:xfrm>
            <a:off x="318950" y="609450"/>
            <a:ext cx="6285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</a:rPr>
              <a:t>Top 5 Trip-Driving Products purchased by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00" y="987175"/>
            <a:ext cx="8132131" cy="37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226075" y="8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20"/>
              <a:t>Appendix - Trip Driving Products</a:t>
            </a:r>
            <a:endParaRPr b="1" sz="2420"/>
          </a:p>
        </p:txBody>
      </p:sp>
      <p:sp>
        <p:nvSpPr>
          <p:cNvPr id="189" name="Google Shape;189;p29"/>
          <p:cNvSpPr txBox="1"/>
          <p:nvPr/>
        </p:nvSpPr>
        <p:spPr>
          <a:xfrm>
            <a:off x="123625" y="609450"/>
            <a:ext cx="902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</a:rPr>
              <a:t>Common Trip Driving Products purchased by Top and High Value Customers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38" y="1102050"/>
            <a:ext cx="8732121" cy="373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Impact Estimation </a:t>
            </a:r>
            <a:r>
              <a:rPr lang="en-GB"/>
              <a:t>(Appendix)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-Estimate revenue from cross selling(Individual if manage to recommend associated products.(Increase by X%, based from lift &gt;1 values)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-Create methodology to estimate the $uplift in revenue that CTF can earn based from your product bundling recommendations. IIdea: use lift(&gt;1) from Market Basket Analysis to derive additional revenue from all transactions that currently are purchasing one of the bundled products (Chart new vs current)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-Pivot table (Show association) Recommended cross selling upon checkout or bundles:-Products, gross sales, net sales, association value (colour code associated pairs),   lift&gt;1 , confidence, support, avg market basket share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-Forecasted 2023 based off 2021/2022-month sales- Postulated $uplift in revenue that CTF can earn based from your product bundling recommendations. Use lift(&gt;1) from Market Basket Analysis to derive additional revenue from all transactions that currently are purchasing one of the bundled products (Current bundle vs new bundle % increase) [Timeline graph]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975" y="3687350"/>
            <a:ext cx="2508326" cy="13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SKU Optimization 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00" y="1152474"/>
            <a:ext cx="6273550" cy="25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20"/>
              <a:t>Contents</a:t>
            </a:r>
            <a:endParaRPr b="1" sz="242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0.Overall Sales dashboard?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1.Customer Segmentation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2.Product Bundling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3.Trip Driving Products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4.Impact Estimation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6.</a:t>
            </a:r>
            <a:r>
              <a:rPr lang="en-GB"/>
              <a:t>SKU Optimization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7.Final Recommendation/</a:t>
            </a:r>
            <a:r>
              <a:rPr lang="en-GB"/>
              <a:t>(Roadmap?)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MAIN QNS TO ANSWER: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1)understand Customer profiles more </a:t>
            </a:r>
            <a:r>
              <a:rPr lang="en-GB"/>
              <a:t>in depth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2)Which product to bundle is best and which associated to which more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3)Understand  which customer revisits, which repeat customers buy what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282475" y="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Recommendation</a:t>
            </a:r>
            <a:r>
              <a:rPr lang="en-GB"/>
              <a:t> 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82425"/>
            <a:ext cx="8520601" cy="44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282475" y="9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Recommendation 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00" y="720000"/>
            <a:ext cx="8827024" cy="15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21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-GB"/>
              <a:t>ROADMAP (NC)</a:t>
            </a:r>
            <a:endParaRPr b="1"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783925"/>
            <a:ext cx="8520600" cy="42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0365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90"/>
              <a:buChar char="●"/>
            </a:pPr>
            <a:r>
              <a:rPr b="1" lang="en-GB" sz="2390">
                <a:solidFill>
                  <a:schemeClr val="dk1"/>
                </a:solidFill>
              </a:rPr>
              <a:t>Acquisition</a:t>
            </a:r>
            <a:endParaRPr b="1" sz="2390">
              <a:solidFill>
                <a:schemeClr val="dk1"/>
              </a:solidFill>
            </a:endParaRPr>
          </a:p>
          <a:p>
            <a:pPr indent="-344169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Char char="○"/>
            </a:pPr>
            <a:r>
              <a:rPr lang="en-GB" sz="1820">
                <a:solidFill>
                  <a:schemeClr val="dk1"/>
                </a:solidFill>
              </a:rPr>
              <a:t>Increase top of funnel.  </a:t>
            </a:r>
            <a:r>
              <a:rPr lang="en-GB" sz="1820">
                <a:solidFill>
                  <a:schemeClr val="dk1"/>
                </a:solidFill>
              </a:rPr>
              <a:t>Japanese craft events/cafes collaboration</a:t>
            </a:r>
            <a:endParaRPr sz="1820">
              <a:solidFill>
                <a:schemeClr val="dk1"/>
              </a:solidFill>
            </a:endParaRPr>
          </a:p>
          <a:p>
            <a:pPr indent="-344169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Char char="○"/>
            </a:pPr>
            <a:r>
              <a:rPr lang="en-GB" sz="1820">
                <a:solidFill>
                  <a:schemeClr val="dk1"/>
                </a:solidFill>
              </a:rPr>
              <a:t>Sponsor corporate events with latte subscription as prizes to hook</a:t>
            </a:r>
            <a:endParaRPr sz="1820">
              <a:solidFill>
                <a:schemeClr val="dk1"/>
              </a:solidFill>
            </a:endParaRPr>
          </a:p>
          <a:p>
            <a:pPr indent="-344169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Char char="○"/>
            </a:pPr>
            <a:r>
              <a:rPr lang="en-GB" sz="1820">
                <a:solidFill>
                  <a:schemeClr val="dk1"/>
                </a:solidFill>
              </a:rPr>
              <a:t>Experiential marketing, revamp look/feel on website/instagram</a:t>
            </a:r>
            <a:endParaRPr sz="1820">
              <a:solidFill>
                <a:schemeClr val="dk1"/>
              </a:solidFill>
            </a:endParaRPr>
          </a:p>
          <a:p>
            <a:pPr indent="-38036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0"/>
              <a:buChar char="●"/>
            </a:pPr>
            <a:r>
              <a:rPr b="1" lang="en-GB" sz="2390">
                <a:solidFill>
                  <a:schemeClr val="dk1"/>
                </a:solidFill>
              </a:rPr>
              <a:t>Retention</a:t>
            </a:r>
            <a:endParaRPr b="1" sz="2390">
              <a:solidFill>
                <a:schemeClr val="dk1"/>
              </a:solidFill>
            </a:endParaRPr>
          </a:p>
          <a:p>
            <a:pPr indent="-350519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○"/>
            </a:pPr>
            <a:r>
              <a:rPr lang="en-GB" sz="1820">
                <a:solidFill>
                  <a:schemeClr val="dk1"/>
                </a:solidFill>
              </a:rPr>
              <a:t>Personalise experience. Target promo. Reward with higher value products to entice </a:t>
            </a:r>
            <a:r>
              <a:rPr lang="en-GB" sz="1820">
                <a:solidFill>
                  <a:schemeClr val="dk1"/>
                </a:solidFill>
              </a:rPr>
              <a:t>purchase (Ceremonial Uji powder 100 grams)</a:t>
            </a:r>
            <a:endParaRPr sz="1820">
              <a:solidFill>
                <a:schemeClr val="dk1"/>
              </a:solidFill>
            </a:endParaRPr>
          </a:p>
          <a:p>
            <a:pPr indent="-344169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Char char="○"/>
            </a:pPr>
            <a:r>
              <a:rPr lang="en-GB" sz="1820">
                <a:solidFill>
                  <a:schemeClr val="dk1"/>
                </a:solidFill>
              </a:rPr>
              <a:t>Encourage subscription plans purchases for non-sub customers</a:t>
            </a:r>
            <a:endParaRPr sz="1820">
              <a:solidFill>
                <a:schemeClr val="dk1"/>
              </a:solidFill>
            </a:endParaRPr>
          </a:p>
          <a:p>
            <a:pPr indent="-344169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Char char="○"/>
            </a:pPr>
            <a:r>
              <a:rPr lang="en-GB" sz="1820">
                <a:solidFill>
                  <a:schemeClr val="dk1"/>
                </a:solidFill>
              </a:rPr>
              <a:t>Upsell subscription plans (eg. to Subscription refill auto renew)</a:t>
            </a:r>
            <a:endParaRPr sz="1820">
              <a:solidFill>
                <a:schemeClr val="dk1"/>
              </a:solidFill>
            </a:endParaRPr>
          </a:p>
          <a:p>
            <a:pPr indent="-380365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0"/>
              <a:buChar char="●"/>
            </a:pPr>
            <a:r>
              <a:rPr b="1" lang="en-GB" sz="2390">
                <a:solidFill>
                  <a:schemeClr val="dk1"/>
                </a:solidFill>
              </a:rPr>
              <a:t>Expansion</a:t>
            </a:r>
            <a:endParaRPr b="1" sz="2390">
              <a:solidFill>
                <a:schemeClr val="dk1"/>
              </a:solidFill>
            </a:endParaRPr>
          </a:p>
          <a:p>
            <a:pPr indent="-344169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Char char="○"/>
            </a:pPr>
            <a:r>
              <a:rPr lang="en-GB" sz="1820">
                <a:solidFill>
                  <a:schemeClr val="dk1"/>
                </a:solidFill>
              </a:rPr>
              <a:t>Gift package subscription plans and </a:t>
            </a:r>
            <a:r>
              <a:rPr lang="en-GB" sz="1820">
                <a:solidFill>
                  <a:schemeClr val="dk1"/>
                </a:solidFill>
              </a:rPr>
              <a:t>other</a:t>
            </a:r>
            <a:r>
              <a:rPr lang="en-GB" sz="1820">
                <a:solidFill>
                  <a:schemeClr val="dk1"/>
                </a:solidFill>
              </a:rPr>
              <a:t> trip driving products</a:t>
            </a:r>
            <a:endParaRPr sz="1820">
              <a:solidFill>
                <a:schemeClr val="dk1"/>
              </a:solidFill>
            </a:endParaRPr>
          </a:p>
          <a:p>
            <a:pPr indent="-344169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Char char="○"/>
            </a:pPr>
            <a:r>
              <a:rPr lang="en-GB" sz="1820">
                <a:solidFill>
                  <a:schemeClr val="dk1"/>
                </a:solidFill>
              </a:rPr>
              <a:t>Introduce bundle offers to be shared with friends, families</a:t>
            </a:r>
            <a:endParaRPr sz="1820">
              <a:solidFill>
                <a:schemeClr val="dk1"/>
              </a:solidFill>
            </a:endParaRPr>
          </a:p>
          <a:p>
            <a:pPr indent="-344169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Char char="○"/>
            </a:pPr>
            <a:r>
              <a:rPr lang="en-GB" sz="1820">
                <a:solidFill>
                  <a:schemeClr val="dk1"/>
                </a:solidFill>
              </a:rPr>
              <a:t>Upsell Matcha starter kits to Kyoto Mornings Whisk set and Awakening Matcha Whisk set kits</a:t>
            </a:r>
            <a:endParaRPr sz="1820">
              <a:solidFill>
                <a:schemeClr val="dk1"/>
              </a:solidFill>
            </a:endParaRPr>
          </a:p>
          <a:p>
            <a:pPr indent="-344169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Char char="○"/>
            </a:pPr>
            <a:r>
              <a:rPr lang="en-GB" sz="1820">
                <a:solidFill>
                  <a:schemeClr val="dk1"/>
                </a:solidFill>
              </a:rPr>
              <a:t>Bundle subscription plans with Matcha starter kits as gifts</a:t>
            </a:r>
            <a:endParaRPr sz="182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465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Roadmap/Final Recommendations </a:t>
            </a:r>
            <a:r>
              <a:rPr lang="en-GB"/>
              <a:t>(Contents?)</a:t>
            </a:r>
            <a:endParaRPr/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-Suggestions around discounting on recommended bundles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-Do personalization.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-Data Collection of XXX what else can do along the way that will help improve insights. (Survey on preferences(Age,demographics,what liked), product ratings)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-Changes to current website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-Create strategies around campaigns that can be executed over multiple waves and also measure impact of these offers or campaigns.(Create IG adds/reels since targeting 30yo yoga women)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Recommendations 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311700" y="1152475"/>
            <a:ext cx="8520600" cy="49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·</a:t>
            </a:r>
            <a:r>
              <a:rPr lang="en-GB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100">
                <a:solidFill>
                  <a:schemeClr val="dk1"/>
                </a:solidFill>
              </a:rPr>
              <a:t>1) Cross-selling strategy.Optimised bundling and recommendation upon checkout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-For customer segment 1,2,3,4: list top 3 associated products. 4 pivot tables showing top three pairs associated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-Forecasted profits (Higher end, mid-range, low range will still give profits)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Min (35%,med(55%),max(80%)</a:t>
            </a:r>
            <a:endParaRPr sz="1100">
              <a:solidFill>
                <a:schemeClr val="dk1"/>
              </a:solidFill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·</a:t>
            </a:r>
            <a:r>
              <a:rPr lang="en-GB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100">
                <a:solidFill>
                  <a:schemeClr val="dk1"/>
                </a:solidFill>
              </a:rPr>
              <a:t>2) Proposed Data Collection to provide further insights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-Customer Demographics [Gender, Age (Island wide delivery was high), Product Rating (Can derive customer satisfaction values).] Also for targeted marketing.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-Website traffic (Google Analytics data) to propose marketing campaigns blasted during peak hour visitations. Behavioural: Benefits sought, user status, usage/bounce, readiness to buy. Competitor data show what works doesn’t work</a:t>
            </a:r>
            <a:endParaRPr sz="1100">
              <a:solidFill>
                <a:schemeClr val="dk1"/>
              </a:solidFill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·</a:t>
            </a:r>
            <a:r>
              <a:rPr lang="en-GB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100">
                <a:solidFill>
                  <a:schemeClr val="dk1"/>
                </a:solidFill>
              </a:rPr>
              <a:t>3)Personalisation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Purely data: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-Algorithm to recommend product based on customer purchase behaviour (related items you may like)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Custom: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-Personalised appreciation note listing down benefits of drinks, birthday discount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-loyalty programs (Discount for long-term customers. Recency) for customer retention</a:t>
            </a:r>
            <a:endParaRPr sz="1100">
              <a:solidFill>
                <a:schemeClr val="dk1"/>
              </a:solidFill>
            </a:endParaRPr>
          </a:p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·</a:t>
            </a:r>
            <a:r>
              <a:rPr lang="en-GB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100">
                <a:solidFill>
                  <a:schemeClr val="dk1"/>
                </a:solidFill>
              </a:rPr>
              <a:t>Campaign Strategies: Targeted marketing using demographics and Google analytics website traffic dataset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SKU Optimization 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-SKU Optimization (which products do well focus/which to discontinue)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-Classify for final recommendations (working, sustainable, Niche, unsustaainable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1821" y="2669075"/>
            <a:ext cx="4085700" cy="21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439425"/>
            <a:ext cx="43815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Overview (Sales Performance Dashboard Eg.)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286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·</a:t>
            </a:r>
            <a:r>
              <a:rPr lang="en-GB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100">
                <a:solidFill>
                  <a:schemeClr val="dk1"/>
                </a:solidFill>
              </a:rPr>
              <a:t>Sales Performance Dashboard (Overall)[PowerBI]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-Header: Gross sales, top sellers, new customers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-Donut chart (sales by product category)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-Ranking: Top 3 gross sales &amp; net sales (2021/2022 &amp; month) [Bar gross &amp; net sales combined,]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-Clustered bar/Stacked Area Clustered Column/Ribbon[PowerBI] (for every quarter)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-Most discounted vs sales:Top 3 items bought w discount (in %) [Bar gross &amp; net sales combined]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-Months with highest sales 2021 vs 2022 [Scatter timeline w trend line]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-Flagship products (Avg share basket value) [Card]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-Most revisited [Bar]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075" y="3498025"/>
            <a:ext cx="5907901" cy="308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266162"/>
            <a:ext cx="2740150" cy="11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2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20"/>
              <a:t>Overview (Sales Performance)</a:t>
            </a:r>
            <a:endParaRPr b="1" sz="242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01" y="1583400"/>
            <a:ext cx="3822025" cy="31566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77" name="Google Shape;77;p16"/>
          <p:cNvGrpSpPr/>
          <p:nvPr/>
        </p:nvGrpSpPr>
        <p:grpSpPr>
          <a:xfrm>
            <a:off x="637196" y="603954"/>
            <a:ext cx="2271139" cy="867257"/>
            <a:chOff x="443288" y="573787"/>
            <a:chExt cx="2412000" cy="889130"/>
          </a:xfrm>
        </p:grpSpPr>
        <p:pic>
          <p:nvPicPr>
            <p:cNvPr id="78" name="Google Shape;78;p16"/>
            <p:cNvPicPr preferRelativeResize="0"/>
            <p:nvPr/>
          </p:nvPicPr>
          <p:blipFill rotWithShape="1">
            <a:blip r:embed="rId4">
              <a:alphaModFix/>
            </a:blip>
            <a:srcRect b="33172" l="0" r="0" t="0"/>
            <a:stretch/>
          </p:blipFill>
          <p:spPr>
            <a:xfrm>
              <a:off x="443330" y="952083"/>
              <a:ext cx="2411925" cy="5108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79" name="Google Shape;79;p16"/>
            <p:cNvSpPr txBox="1"/>
            <p:nvPr/>
          </p:nvSpPr>
          <p:spPr>
            <a:xfrm>
              <a:off x="443288" y="573787"/>
              <a:ext cx="2412000" cy="369300"/>
            </a:xfrm>
            <a:prstGeom prst="rect">
              <a:avLst/>
            </a:prstGeom>
            <a:solidFill>
              <a:srgbClr val="00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000">
                  <a:latin typeface="Georgia"/>
                  <a:ea typeface="Georgia"/>
                  <a:cs typeface="Georgia"/>
                  <a:sym typeface="Georgia"/>
                </a:rPr>
                <a:t>Total Gross &amp; Net Sales</a:t>
              </a:r>
              <a:endParaRPr b="1" sz="1000"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9875" y="479992"/>
            <a:ext cx="2335300" cy="198988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9887" y="2571750"/>
            <a:ext cx="2335288" cy="22560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20"/>
              <a:t>Overview (Sales Performance)</a:t>
            </a:r>
            <a:endParaRPr b="1" sz="2420"/>
          </a:p>
        </p:txBody>
      </p:sp>
      <p:grpSp>
        <p:nvGrpSpPr>
          <p:cNvPr id="87" name="Google Shape;87;p17"/>
          <p:cNvGrpSpPr/>
          <p:nvPr/>
        </p:nvGrpSpPr>
        <p:grpSpPr>
          <a:xfrm>
            <a:off x="426162" y="786848"/>
            <a:ext cx="4568992" cy="2104268"/>
            <a:chOff x="3380261" y="744350"/>
            <a:chExt cx="5038589" cy="2330050"/>
          </a:xfrm>
        </p:grpSpPr>
        <p:pic>
          <p:nvPicPr>
            <p:cNvPr id="88" name="Google Shape;8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80261" y="744350"/>
              <a:ext cx="2385810" cy="233005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89" name="Google Shape;89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66075" y="744350"/>
              <a:ext cx="2652775" cy="233005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90" name="Google Shape;90;p17"/>
          <p:cNvSpPr txBox="1"/>
          <p:nvPr/>
        </p:nvSpPr>
        <p:spPr>
          <a:xfrm>
            <a:off x="311700" y="443675"/>
            <a:ext cx="22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0000FF"/>
                </a:solidFill>
              </a:rPr>
              <a:t>Most Ordered Products</a:t>
            </a:r>
            <a:endParaRPr b="1" i="1">
              <a:solidFill>
                <a:srgbClr val="0000FF"/>
              </a:solidFill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4725" y="786850"/>
            <a:ext cx="2986025" cy="210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5130300" y="443675"/>
            <a:ext cx="270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0000FF"/>
                </a:solidFill>
              </a:rPr>
              <a:t>Least </a:t>
            </a:r>
            <a:r>
              <a:rPr b="1" i="1" lang="en-GB">
                <a:solidFill>
                  <a:srgbClr val="0000FF"/>
                </a:solidFill>
              </a:rPr>
              <a:t>Ordered Products</a:t>
            </a:r>
            <a:endParaRPr b="1" i="1">
              <a:solidFill>
                <a:srgbClr val="0000FF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225" y="3211500"/>
            <a:ext cx="7305303" cy="17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994975" y="2891125"/>
            <a:ext cx="35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0000FF"/>
                </a:solidFill>
              </a:rPr>
              <a:t>Top 5 Products with Most Discounts</a:t>
            </a:r>
            <a:endParaRPr b="1"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20"/>
              <a:t>Overview (Sales Performance)</a:t>
            </a:r>
            <a:endParaRPr b="1" sz="242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72700"/>
            <a:ext cx="4260300" cy="19990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6375" y="2705695"/>
            <a:ext cx="6451250" cy="2216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572700"/>
            <a:ext cx="4158925" cy="1999050"/>
          </a:xfrm>
          <a:prstGeom prst="rect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8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Customer Segmentation </a:t>
            </a:r>
            <a:endParaRPr b="1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0200"/>
            <a:ext cx="4260300" cy="28343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9875" y="1200200"/>
            <a:ext cx="4260299" cy="283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4719875" y="800000"/>
            <a:ext cx="42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0000FF"/>
                </a:solidFill>
              </a:rPr>
              <a:t>Product Range by Customer Segments</a:t>
            </a:r>
            <a:endParaRPr b="1" i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12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Customer Segmentation </a:t>
            </a:r>
            <a:endParaRPr b="1"/>
          </a:p>
        </p:txBody>
      </p:sp>
      <p:sp>
        <p:nvSpPr>
          <p:cNvPr id="116" name="Google Shape;116;p20"/>
          <p:cNvSpPr txBox="1"/>
          <p:nvPr/>
        </p:nvSpPr>
        <p:spPr>
          <a:xfrm>
            <a:off x="311700" y="588900"/>
            <a:ext cx="42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0000FF"/>
                </a:solidFill>
              </a:rPr>
              <a:t>Medium Value Customers Product Range</a:t>
            </a:r>
            <a:endParaRPr b="1" i="1">
              <a:solidFill>
                <a:srgbClr val="0000FF"/>
              </a:solidFill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5037"/>
            <a:ext cx="3629725" cy="17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4204850" y="588900"/>
            <a:ext cx="42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0000FF"/>
                </a:solidFill>
              </a:rPr>
              <a:t>Top &amp; High </a:t>
            </a:r>
            <a:r>
              <a:rPr b="1" i="1" lang="en-GB">
                <a:solidFill>
                  <a:srgbClr val="0000FF"/>
                </a:solidFill>
              </a:rPr>
              <a:t>Value Customer Product Range</a:t>
            </a:r>
            <a:endParaRPr b="1" i="1">
              <a:solidFill>
                <a:srgbClr val="0000FF"/>
              </a:solidFill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4850" y="989100"/>
            <a:ext cx="4380701" cy="1746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2053525" y="2735738"/>
            <a:ext cx="42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0000FF"/>
                </a:solidFill>
              </a:rPr>
              <a:t>Top &amp; High Value Customers Most Purchased</a:t>
            </a:r>
            <a:endParaRPr b="1" i="1">
              <a:solidFill>
                <a:srgbClr val="0000FF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5">
            <a:alphaModFix/>
          </a:blip>
          <a:srcRect b="6489" l="0" r="0" t="0"/>
          <a:stretch/>
        </p:blipFill>
        <p:spPr>
          <a:xfrm>
            <a:off x="2167575" y="3085875"/>
            <a:ext cx="3881750" cy="19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257950"/>
            <a:ext cx="8699224" cy="469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