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7"/>
  </p:notesMasterIdLst>
  <p:handoutMasterIdLst>
    <p:handoutMasterId r:id="rId8"/>
  </p:handoutMasterIdLst>
  <p:sldIdLst>
    <p:sldId id="256" r:id="rId2"/>
    <p:sldId id="594" r:id="rId3"/>
    <p:sldId id="603" r:id="rId4"/>
    <p:sldId id="604" r:id="rId5"/>
    <p:sldId id="605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1A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88"/>
    <p:restoredTop sz="80947"/>
  </p:normalViewPr>
  <p:slideViewPr>
    <p:cSldViewPr snapToGrid="0">
      <p:cViewPr varScale="1">
        <p:scale>
          <a:sx n="184" d="100"/>
          <a:sy n="184" d="100"/>
        </p:scale>
        <p:origin x="46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18" d="100"/>
          <a:sy n="118" d="100"/>
        </p:scale>
        <p:origin x="420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4EDD4243-3DFE-C34D-8186-5B92DB41B8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CE4D88D-C541-CF4E-A8D4-9B8DA17A2B7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F63F8E-3AD8-6841-BBAB-141953966165}" type="datetimeFigureOut">
              <a:rPr kumimoji="1" lang="zh-TW" altLang="en-US" smtClean="0"/>
              <a:t>2020/10/14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7B07C77-A11A-234A-B48B-1BAD53EAC8C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1F2FF8F-1B16-6D49-B70F-B68F26DB90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3241D-52CE-8A47-B3BE-7B598060F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89193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8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82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83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84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AC777454-0FC3-42BF-BC6A-58B21224307F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9209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6CB4E4B-00EC-4F04-AA2C-1FD81B7BB2FE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19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AC777454-0FC3-42BF-BC6A-58B21224307F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76267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AC777454-0FC3-42BF-BC6A-58B21224307F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32920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AC777454-0FC3-42BF-BC6A-58B21224307F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39100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AC777454-0FC3-42BF-BC6A-58B21224307F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92083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18080" cy="632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052640"/>
            <a:ext cx="8229240" cy="2609640"/>
          </a:xfrm>
          <a:prstGeom prst="rect">
            <a:avLst/>
          </a:prstGeom>
        </p:spPr>
        <p:txBody>
          <a:bodyPr lIns="0" tIns="0" rIns="0" bIns="0"/>
          <a:lstStyle/>
          <a:p>
            <a:endParaRPr lang="zh-TW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10680"/>
            <a:ext cx="8229240" cy="2609640"/>
          </a:xfrm>
          <a:prstGeom prst="rect">
            <a:avLst/>
          </a:prstGeom>
        </p:spPr>
        <p:txBody>
          <a:bodyPr lIns="0" tIns="0" rIns="0" bIns="0"/>
          <a:lstStyle/>
          <a:p>
            <a:endParaRPr lang="zh-TW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18080" cy="632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052640"/>
            <a:ext cx="4015800" cy="2609640"/>
          </a:xfrm>
          <a:prstGeom prst="rect">
            <a:avLst/>
          </a:prstGeom>
        </p:spPr>
        <p:txBody>
          <a:bodyPr lIns="0" tIns="0" rIns="0" bIns="0"/>
          <a:lstStyle/>
          <a:p>
            <a:endParaRPr lang="zh-TW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052640"/>
            <a:ext cx="4015800" cy="2609640"/>
          </a:xfrm>
          <a:prstGeom prst="rect">
            <a:avLst/>
          </a:prstGeom>
        </p:spPr>
        <p:txBody>
          <a:bodyPr lIns="0" tIns="0" rIns="0" bIns="0"/>
          <a:lstStyle/>
          <a:p>
            <a:endParaRPr lang="zh-TW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910680"/>
            <a:ext cx="4015800" cy="2609640"/>
          </a:xfrm>
          <a:prstGeom prst="rect">
            <a:avLst/>
          </a:prstGeom>
        </p:spPr>
        <p:txBody>
          <a:bodyPr lIns="0" tIns="0" rIns="0" bIns="0"/>
          <a:lstStyle/>
          <a:p>
            <a:endParaRPr lang="zh-TW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910680"/>
            <a:ext cx="4015800" cy="2609640"/>
          </a:xfrm>
          <a:prstGeom prst="rect">
            <a:avLst/>
          </a:prstGeom>
        </p:spPr>
        <p:txBody>
          <a:bodyPr lIns="0" tIns="0" rIns="0" bIns="0"/>
          <a:lstStyle/>
          <a:p>
            <a:endParaRPr lang="zh-TW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18080" cy="632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052640"/>
            <a:ext cx="8229240" cy="5471640"/>
          </a:xfrm>
          <a:prstGeom prst="rect">
            <a:avLst/>
          </a:prstGeom>
        </p:spPr>
        <p:txBody>
          <a:bodyPr lIns="0" tIns="0" rIns="0" bIns="0"/>
          <a:lstStyle/>
          <a:p>
            <a:endParaRPr lang="zh-TW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1052640"/>
            <a:ext cx="8229240" cy="5471640"/>
          </a:xfrm>
          <a:prstGeom prst="rect">
            <a:avLst/>
          </a:prstGeom>
        </p:spPr>
        <p:txBody>
          <a:bodyPr lIns="0" tIns="0" rIns="0" bIns="0"/>
          <a:lstStyle/>
          <a:p>
            <a:endParaRPr lang="zh-TW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78" name="圖片 77"/>
          <p:cNvPicPr/>
          <p:nvPr/>
        </p:nvPicPr>
        <p:blipFill>
          <a:blip r:embed="rId2"/>
          <a:stretch/>
        </p:blipFill>
        <p:spPr>
          <a:xfrm>
            <a:off x="1142640" y="1052280"/>
            <a:ext cx="6857640" cy="5471640"/>
          </a:xfrm>
          <a:prstGeom prst="rect">
            <a:avLst/>
          </a:prstGeom>
          <a:ln>
            <a:noFill/>
          </a:ln>
        </p:spPr>
      </p:pic>
      <p:pic>
        <p:nvPicPr>
          <p:cNvPr id="79" name="圖片 78"/>
          <p:cNvPicPr/>
          <p:nvPr/>
        </p:nvPicPr>
        <p:blipFill>
          <a:blip r:embed="rId2"/>
          <a:stretch/>
        </p:blipFill>
        <p:spPr>
          <a:xfrm>
            <a:off x="1142640" y="1052280"/>
            <a:ext cx="6857640" cy="5471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18080" cy="632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052640"/>
            <a:ext cx="8229240" cy="5471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18080" cy="632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052640"/>
            <a:ext cx="8229240" cy="5471640"/>
          </a:xfrm>
          <a:prstGeom prst="rect">
            <a:avLst/>
          </a:prstGeom>
        </p:spPr>
        <p:txBody>
          <a:bodyPr lIns="0" tIns="0" rIns="0" bIns="0"/>
          <a:lstStyle/>
          <a:p>
            <a:endParaRPr lang="zh-TW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18080" cy="632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052640"/>
            <a:ext cx="4015800" cy="5471640"/>
          </a:xfrm>
          <a:prstGeom prst="rect">
            <a:avLst/>
          </a:prstGeom>
        </p:spPr>
        <p:txBody>
          <a:bodyPr lIns="0" tIns="0" rIns="0" bIns="0"/>
          <a:lstStyle/>
          <a:p>
            <a:endParaRPr lang="zh-TW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052640"/>
            <a:ext cx="4015800" cy="5471640"/>
          </a:xfrm>
          <a:prstGeom prst="rect">
            <a:avLst/>
          </a:prstGeom>
        </p:spPr>
        <p:txBody>
          <a:bodyPr lIns="0" tIns="0" rIns="0" bIns="0"/>
          <a:lstStyle/>
          <a:p>
            <a:endParaRPr lang="zh-TW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18080" cy="632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18080" cy="2935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18080" cy="632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052640"/>
            <a:ext cx="4015800" cy="2609640"/>
          </a:xfrm>
          <a:prstGeom prst="rect">
            <a:avLst/>
          </a:prstGeom>
        </p:spPr>
        <p:txBody>
          <a:bodyPr lIns="0" tIns="0" rIns="0" bIns="0"/>
          <a:lstStyle/>
          <a:p>
            <a:endParaRPr lang="zh-TW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910680"/>
            <a:ext cx="4015800" cy="2609640"/>
          </a:xfrm>
          <a:prstGeom prst="rect">
            <a:avLst/>
          </a:prstGeom>
        </p:spPr>
        <p:txBody>
          <a:bodyPr lIns="0" tIns="0" rIns="0" bIns="0"/>
          <a:lstStyle/>
          <a:p>
            <a:endParaRPr lang="zh-TW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052640"/>
            <a:ext cx="4015800" cy="5471640"/>
          </a:xfrm>
          <a:prstGeom prst="rect">
            <a:avLst/>
          </a:prstGeom>
        </p:spPr>
        <p:txBody>
          <a:bodyPr lIns="0" tIns="0" rIns="0" bIns="0"/>
          <a:lstStyle/>
          <a:p>
            <a:endParaRPr lang="zh-TW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18080" cy="632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052640"/>
            <a:ext cx="4015800" cy="5471640"/>
          </a:xfrm>
          <a:prstGeom prst="rect">
            <a:avLst/>
          </a:prstGeom>
        </p:spPr>
        <p:txBody>
          <a:bodyPr lIns="0" tIns="0" rIns="0" bIns="0"/>
          <a:lstStyle/>
          <a:p>
            <a:endParaRPr lang="zh-TW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052640"/>
            <a:ext cx="4015800" cy="2609640"/>
          </a:xfrm>
          <a:prstGeom prst="rect">
            <a:avLst/>
          </a:prstGeom>
        </p:spPr>
        <p:txBody>
          <a:bodyPr lIns="0" tIns="0" rIns="0" bIns="0"/>
          <a:lstStyle/>
          <a:p>
            <a:endParaRPr lang="zh-TW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10680"/>
            <a:ext cx="4015800" cy="2609640"/>
          </a:xfrm>
          <a:prstGeom prst="rect">
            <a:avLst/>
          </a:prstGeom>
        </p:spPr>
        <p:txBody>
          <a:bodyPr lIns="0" tIns="0" rIns="0" bIns="0"/>
          <a:lstStyle/>
          <a:p>
            <a:endParaRPr lang="zh-TW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18080" cy="632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052640"/>
            <a:ext cx="4015800" cy="2609640"/>
          </a:xfrm>
          <a:prstGeom prst="rect">
            <a:avLst/>
          </a:prstGeom>
        </p:spPr>
        <p:txBody>
          <a:bodyPr lIns="0" tIns="0" rIns="0" bIns="0"/>
          <a:lstStyle/>
          <a:p>
            <a:endParaRPr lang="zh-TW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052640"/>
            <a:ext cx="4015800" cy="2609640"/>
          </a:xfrm>
          <a:prstGeom prst="rect">
            <a:avLst/>
          </a:prstGeom>
        </p:spPr>
        <p:txBody>
          <a:bodyPr lIns="0" tIns="0" rIns="0" bIns="0"/>
          <a:lstStyle/>
          <a:p>
            <a:endParaRPr lang="zh-TW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10680"/>
            <a:ext cx="8229240" cy="2609640"/>
          </a:xfrm>
          <a:prstGeom prst="rect">
            <a:avLst/>
          </a:prstGeom>
        </p:spPr>
        <p:txBody>
          <a:bodyPr lIns="0" tIns="0" rIns="0" bIns="0"/>
          <a:lstStyle/>
          <a:p>
            <a:endParaRPr lang="zh-TW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ine 1"/>
          <p:cNvSpPr/>
          <p:nvPr/>
        </p:nvSpPr>
        <p:spPr>
          <a:xfrm>
            <a:off x="468000" y="981000"/>
            <a:ext cx="8207640" cy="360"/>
          </a:xfrm>
          <a:prstGeom prst="line">
            <a:avLst/>
          </a:prstGeom>
          <a:ln w="38160">
            <a:solidFill>
              <a:srgbClr val="4D4D4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18080" cy="6328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zh-TW" sz="3200" b="1" strike="noStrike" spc="-1">
                <a:solidFill>
                  <a:srgbClr val="42445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新細明體"/>
              </a:rPr>
              <a:t>按一下以編輯母片標題樣式</a:t>
            </a:r>
            <a:endParaRPr lang="zh-TW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200" y="1052640"/>
            <a:ext cx="8229240" cy="547164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新細明體"/>
              </a:rPr>
              <a:t>Click to edit the outline text format</a:t>
            </a:r>
            <a:endParaRPr lang="zh-TW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新細明體"/>
              </a:rPr>
              <a:t>Second Outline Level</a:t>
            </a:r>
            <a:endParaRPr lang="zh-TW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新細明體"/>
              </a:rPr>
              <a:t>Third Outline Level</a:t>
            </a:r>
            <a:endParaRPr lang="zh-TW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新細明體"/>
              </a:rPr>
              <a:t>Fourth Outline Level</a:t>
            </a:r>
            <a:endParaRPr lang="zh-TW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新細明體"/>
              </a:rPr>
              <a:t>Fifth Outline Level</a:t>
            </a:r>
            <a:endParaRPr lang="zh-TW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新細明體"/>
              </a:rPr>
              <a:t>Sixth Outline Level</a:t>
            </a:r>
            <a:endParaRPr lang="zh-TW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zh-TW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新細明體"/>
              </a:rPr>
              <a:t>Seventh Outline Level按一下以編輯母片文字樣式</a:t>
            </a:r>
            <a:endParaRPr lang="zh-TW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lang="zh-TW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新細明體"/>
              </a:rPr>
              <a:t>第二層</a:t>
            </a:r>
            <a:endParaRPr lang="zh-TW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zh-TW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新細明體"/>
              </a:rPr>
              <a:t>第三層</a:t>
            </a:r>
            <a:endParaRPr lang="zh-TW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lang="zh-TW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新細明體"/>
              </a:rPr>
              <a:t>第四層</a:t>
            </a:r>
            <a:endParaRPr lang="zh-TW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StarSymbol"/>
              <a:buChar char="»"/>
            </a:pPr>
            <a:r>
              <a:rPr lang="zh-TW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新細明體"/>
              </a:rPr>
              <a:t>第五層</a:t>
            </a:r>
            <a:endParaRPr lang="zh-TW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32B1913-B95B-4880-97EE-6C8E5DB1BAC5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新細明體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_l1fw-s1l2W3uu0909dEABT1BEToWLmJ?usp=shari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0" y="447750"/>
            <a:ext cx="9143640" cy="14695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altLang="zh-TW" sz="4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微軟正黑體"/>
              </a:rPr>
              <a:t>PCA on MNIST Dataset</a:t>
            </a:r>
          </a:p>
        </p:txBody>
      </p:sp>
      <p:sp>
        <p:nvSpPr>
          <p:cNvPr id="87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FF804EC-A232-4FCF-8E51-6642016FFF46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新細明體"/>
              </a:rPr>
              <a:t>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8" name="CustomShape 4"/>
          <p:cNvSpPr/>
          <p:nvPr/>
        </p:nvSpPr>
        <p:spPr>
          <a:xfrm>
            <a:off x="988798" y="5852880"/>
            <a:ext cx="7775280" cy="503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r"/>
            <a:endParaRPr lang="en-US" altLang="zh-TW" dirty="0"/>
          </a:p>
        </p:txBody>
      </p:sp>
      <p:sp>
        <p:nvSpPr>
          <p:cNvPr id="5" name="CustomShape 4">
            <a:extLst>
              <a:ext uri="{FF2B5EF4-FFF2-40B4-BE49-F238E27FC236}">
                <a16:creationId xmlns:a16="http://schemas.microsoft.com/office/drawing/2014/main" id="{3700B8AF-EC95-A84C-B264-E8E70E9BC4FD}"/>
              </a:ext>
            </a:extLst>
          </p:cNvPr>
          <p:cNvSpPr/>
          <p:nvPr/>
        </p:nvSpPr>
        <p:spPr>
          <a:xfrm>
            <a:off x="684540" y="3557055"/>
            <a:ext cx="7775280" cy="503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r"/>
            <a:endParaRPr lang="en-US" altLang="zh-TW" dirty="0"/>
          </a:p>
        </p:txBody>
      </p:sp>
      <p:sp>
        <p:nvSpPr>
          <p:cNvPr id="9" name="CustomShape 4">
            <a:extLst>
              <a:ext uri="{FF2B5EF4-FFF2-40B4-BE49-F238E27FC236}">
                <a16:creationId xmlns:a16="http://schemas.microsoft.com/office/drawing/2014/main" id="{3267E409-60AC-4D40-89B3-B6AAE6EF7372}"/>
              </a:ext>
            </a:extLst>
          </p:cNvPr>
          <p:cNvSpPr/>
          <p:nvPr/>
        </p:nvSpPr>
        <p:spPr>
          <a:xfrm>
            <a:off x="684540" y="3709455"/>
            <a:ext cx="7927680" cy="503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r"/>
            <a:endParaRPr lang="en-US" altLang="zh-TW" dirty="0"/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70E0B418-40F8-914C-BFE7-972C0FE05FA5}"/>
              </a:ext>
            </a:extLst>
          </p:cNvPr>
          <p:cNvSpPr/>
          <p:nvPr/>
        </p:nvSpPr>
        <p:spPr>
          <a:xfrm>
            <a:off x="225496" y="3709455"/>
            <a:ext cx="8845767" cy="503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r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764286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217615" y="277560"/>
            <a:ext cx="8708410" cy="632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altLang="zh-TW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微軟正黑體"/>
              </a:rPr>
              <a:t>MNIST Dataset</a:t>
            </a:r>
            <a:endParaRPr lang="en-US" altLang="zh-TW" sz="3200" dirty="0">
              <a:latin typeface="NimbusRomNo9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457200" y="1052640"/>
            <a:ext cx="8229240" cy="5471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buClr>
                <a:srgbClr val="000000"/>
              </a:buClr>
              <a:buFont typeface="Symbol" charset="2"/>
              <a:buChar char=""/>
            </a:pPr>
            <a:r>
              <a:rPr lang="en-US" altLang="zh-TW" sz="2400" dirty="0"/>
              <a:t>The MNIST database of handwritten digits has a training set of 60,000 examples, and a test set of 10,000 examples</a:t>
            </a:r>
          </a:p>
          <a:p>
            <a:pPr marL="343080" indent="-342720">
              <a:buClr>
                <a:srgbClr val="000000"/>
              </a:buClr>
              <a:buFont typeface="Symbol" charset="2"/>
              <a:buChar char=""/>
            </a:pPr>
            <a:r>
              <a:rPr lang="en-US" altLang="zh-TW" sz="2400" dirty="0"/>
              <a:t>Each image has 28 x 28 pixels</a:t>
            </a:r>
          </a:p>
          <a:p>
            <a:pPr marL="343080" indent="-342720">
              <a:buClr>
                <a:srgbClr val="000000"/>
              </a:buClr>
              <a:buFont typeface="Symbol" charset="2"/>
              <a:buChar char=""/>
            </a:pPr>
            <a:r>
              <a:rPr lang="en-US" altLang="zh-TW" sz="2400" dirty="0">
                <a:hlinkClick r:id="rId3"/>
              </a:rPr>
              <a:t>CSV</a:t>
            </a:r>
            <a:r>
              <a:rPr lang="en-US" altLang="zh-TW" sz="2400" dirty="0"/>
              <a:t> files is offered </a:t>
            </a:r>
            <a:r>
              <a:rPr lang="en-US" altLang="zh-TW" sz="2400" dirty="0">
                <a:sym typeface="Wingdings" pitchFamily="2" charset="2"/>
              </a:rPr>
              <a:t> Can use </a:t>
            </a:r>
            <a:r>
              <a:rPr lang="en-US" altLang="zh-TW" sz="2400" dirty="0">
                <a:solidFill>
                  <a:srgbClr val="FF0000"/>
                </a:solidFill>
                <a:sym typeface="Wingdings" pitchFamily="2" charset="2"/>
              </a:rPr>
              <a:t>pandas library</a:t>
            </a:r>
            <a:r>
              <a:rPr lang="en-US" altLang="zh-TW" sz="2400" dirty="0">
                <a:sym typeface="Wingdings" pitchFamily="2" charset="2"/>
              </a:rPr>
              <a:t> to read data</a:t>
            </a:r>
          </a:p>
          <a:p>
            <a:pPr marL="343080" indent="-342720">
              <a:buClr>
                <a:srgbClr val="000000"/>
              </a:buClr>
              <a:buFont typeface="Symbol" charset="2"/>
              <a:buChar char=""/>
            </a:pPr>
            <a:r>
              <a:rPr lang="en-US" altLang="zh-TW" sz="2400" dirty="0">
                <a:sym typeface="Wingdings" pitchFamily="2" charset="2"/>
              </a:rPr>
              <a:t>Each data point is flatten(row-major) in CSV file</a:t>
            </a:r>
            <a:endParaRPr lang="en-US" altLang="zh-TW" sz="2400" dirty="0"/>
          </a:p>
        </p:txBody>
      </p:sp>
      <p:sp>
        <p:nvSpPr>
          <p:cNvPr id="9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2211DE88-0BD6-48FB-B4EC-CE68F51DE2E1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新細明體"/>
              </a:rPr>
              <a:t>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4BB3651-F50A-5A41-B1F7-FE28841692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491" y="4038600"/>
            <a:ext cx="3187697" cy="254182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40E4113-6564-9D4D-AFB9-AB03C85EC1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6" y="4470090"/>
            <a:ext cx="3975100" cy="14351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FF6B4AB9-936D-6540-B464-11D0B2F73D75}"/>
              </a:ext>
            </a:extLst>
          </p:cNvPr>
          <p:cNvSpPr txBox="1"/>
          <p:nvPr/>
        </p:nvSpPr>
        <p:spPr>
          <a:xfrm>
            <a:off x="1759355" y="5905190"/>
            <a:ext cx="2001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Row-major flatten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36441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217615" y="277560"/>
            <a:ext cx="8708410" cy="632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altLang="zh-TW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微軟正黑體"/>
              </a:rPr>
              <a:t>MNIST Dataset</a:t>
            </a:r>
            <a:endParaRPr lang="en-US" altLang="zh-TW" sz="3200" dirty="0">
              <a:latin typeface="NimbusRomNo9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457200" y="1052640"/>
            <a:ext cx="8229240" cy="5471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buClr>
                <a:srgbClr val="000000"/>
              </a:buClr>
              <a:buFont typeface="Symbol" charset="2"/>
              <a:buChar char=""/>
            </a:pPr>
            <a:endParaRPr lang="en-US" altLang="zh-TW" sz="2400" dirty="0"/>
          </a:p>
        </p:txBody>
      </p:sp>
      <p:sp>
        <p:nvSpPr>
          <p:cNvPr id="9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2211DE88-0BD6-48FB-B4EC-CE68F51DE2E1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新細明體"/>
              </a:rPr>
              <a:t>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B9C97661-8F5E-7F47-8E64-A88C58928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65" y="1467071"/>
            <a:ext cx="8866909" cy="447501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B3B061C-D94C-B148-B4FB-773F781852A0}"/>
              </a:ext>
            </a:extLst>
          </p:cNvPr>
          <p:cNvSpPr/>
          <p:nvPr/>
        </p:nvSpPr>
        <p:spPr>
          <a:xfrm>
            <a:off x="189906" y="1467071"/>
            <a:ext cx="184167" cy="44750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1C2BBF9-7D9A-2248-A159-A457B50DFF37}"/>
              </a:ext>
            </a:extLst>
          </p:cNvPr>
          <p:cNvSpPr txBox="1"/>
          <p:nvPr/>
        </p:nvSpPr>
        <p:spPr>
          <a:xfrm>
            <a:off x="138365" y="1040248"/>
            <a:ext cx="796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Label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6AF57C6-8C55-B64A-8380-89F254CD6204}"/>
              </a:ext>
            </a:extLst>
          </p:cNvPr>
          <p:cNvSpPr/>
          <p:nvPr/>
        </p:nvSpPr>
        <p:spPr>
          <a:xfrm>
            <a:off x="401782" y="1467071"/>
            <a:ext cx="8742218" cy="447501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0070C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8AF8573-81F0-4440-A919-95B247D76AA1}"/>
              </a:ext>
            </a:extLst>
          </p:cNvPr>
          <p:cNvSpPr txBox="1"/>
          <p:nvPr/>
        </p:nvSpPr>
        <p:spPr>
          <a:xfrm>
            <a:off x="1170889" y="1052640"/>
            <a:ext cx="69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rgbClr val="0070C0"/>
                </a:solidFill>
              </a:rPr>
              <a:t>Pixel</a:t>
            </a:r>
            <a:endParaRPr kumimoji="1"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9579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217615" y="277560"/>
            <a:ext cx="8708410" cy="632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altLang="zh-TW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微軟正黑體"/>
              </a:rPr>
              <a:t>PCA on MNIST Dataset</a:t>
            </a:r>
            <a:endParaRPr lang="en-US" altLang="zh-TW" sz="3200" dirty="0">
              <a:latin typeface="NimbusRomNo9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457200" y="1052640"/>
            <a:ext cx="8229240" cy="5471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buClr>
                <a:srgbClr val="000000"/>
              </a:buClr>
              <a:buFont typeface="Symbol" charset="2"/>
              <a:buChar char=""/>
            </a:pPr>
            <a:r>
              <a:rPr lang="zh-TW" altLang="zh-TW" sz="2400" dirty="0"/>
              <a:t>M</a:t>
            </a:r>
            <a:r>
              <a:rPr lang="en-US" altLang="zh-TW" sz="2400" dirty="0"/>
              <a:t> : data feature dimension</a:t>
            </a:r>
          </a:p>
          <a:p>
            <a:pPr marL="343080" indent="-342720">
              <a:buClr>
                <a:srgbClr val="000000"/>
              </a:buClr>
              <a:buFont typeface="Symbol" charset="2"/>
              <a:buChar char=""/>
            </a:pPr>
            <a:r>
              <a:rPr lang="en-US" altLang="zh-TW" sz="2400" dirty="0"/>
              <a:t>N : number of data</a:t>
            </a:r>
          </a:p>
          <a:p>
            <a:pPr marL="343080" indent="-342720">
              <a:buClr>
                <a:srgbClr val="000000"/>
              </a:buClr>
              <a:buFont typeface="Symbol" charset="2"/>
              <a:buChar char=""/>
            </a:pPr>
            <a:r>
              <a:rPr lang="en-US" altLang="zh-TW" sz="2400" dirty="0"/>
              <a:t>Perform SVD on data matrix or PCA on scatter matrix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 marL="360">
              <a:buClr>
                <a:srgbClr val="000000"/>
              </a:buClr>
            </a:pPr>
            <a:endParaRPr lang="en-US" altLang="zh-TW" sz="2400" dirty="0"/>
          </a:p>
          <a:p>
            <a:pPr marL="360">
              <a:buClr>
                <a:srgbClr val="000000"/>
              </a:buClr>
            </a:pPr>
            <a:endParaRPr lang="en-US" altLang="zh-TW" sz="2400" dirty="0"/>
          </a:p>
          <a:p>
            <a:pPr marL="343080" indent="-342720">
              <a:buClr>
                <a:srgbClr val="000000"/>
              </a:buClr>
              <a:buFont typeface="Symbol" charset="2"/>
              <a:buChar char=""/>
            </a:pPr>
            <a:r>
              <a:rPr lang="en-US" altLang="zh-TW" sz="2400" dirty="0"/>
              <a:t>U matrix are </a:t>
            </a:r>
            <a:r>
              <a:rPr lang="en-US" altLang="zh-TW" sz="2400" dirty="0" err="1"/>
              <a:t>eignvectors</a:t>
            </a:r>
            <a:endParaRPr lang="en-US" altLang="zh-TW" sz="2400" dirty="0"/>
          </a:p>
          <a:p>
            <a:pPr marL="343080" indent="-342720">
              <a:buClr>
                <a:srgbClr val="000000"/>
              </a:buClr>
              <a:buFont typeface="Symbol" charset="2"/>
              <a:buChar char=""/>
            </a:pPr>
            <a:r>
              <a:rPr lang="en-US" altLang="zh-TW" sz="2400" dirty="0"/>
              <a:t>Use k </a:t>
            </a:r>
            <a:r>
              <a:rPr lang="en-US" altLang="zh-TW" sz="2400" dirty="0" err="1"/>
              <a:t>eignvectors</a:t>
            </a:r>
            <a:r>
              <a:rPr lang="en-US" altLang="zh-TW" sz="2400" dirty="0"/>
              <a:t> to reconstruct image</a:t>
            </a:r>
          </a:p>
        </p:txBody>
      </p:sp>
      <p:sp>
        <p:nvSpPr>
          <p:cNvPr id="9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2211DE88-0BD6-48FB-B4EC-CE68F51DE2E1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新細明體"/>
              </a:rPr>
              <a:t>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3AD07D4E-DB74-CB4C-B664-42E0E61F0959}"/>
              </a:ext>
            </a:extLst>
          </p:cNvPr>
          <p:cNvGrpSpPr/>
          <p:nvPr/>
        </p:nvGrpSpPr>
        <p:grpSpPr>
          <a:xfrm>
            <a:off x="1904820" y="3895993"/>
            <a:ext cx="5334000" cy="2131335"/>
            <a:chOff x="2583873" y="4387228"/>
            <a:chExt cx="4412672" cy="1772372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4C90B69C-04CC-8B42-B69F-519201F207CE}"/>
                </a:ext>
              </a:extLst>
            </p:cNvPr>
            <p:cNvGrpSpPr/>
            <p:nvPr/>
          </p:nvGrpSpPr>
          <p:grpSpPr>
            <a:xfrm>
              <a:off x="2583873" y="4756560"/>
              <a:ext cx="4412672" cy="1403040"/>
              <a:chOff x="4765964" y="1260764"/>
              <a:chExt cx="4112664" cy="1212272"/>
            </a:xfrm>
          </p:grpSpPr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7647051C-7E76-614E-B136-39BCD233B0C7}"/>
                  </a:ext>
                </a:extLst>
              </p:cNvPr>
              <p:cNvSpPr/>
              <p:nvPr/>
            </p:nvSpPr>
            <p:spPr>
              <a:xfrm>
                <a:off x="4765964" y="1260764"/>
                <a:ext cx="886691" cy="12122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x</a:t>
                </a:r>
                <a:endParaRPr kumimoji="1" lang="zh-TW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文字方塊 3">
                    <a:extLst>
                      <a:ext uri="{FF2B5EF4-FFF2-40B4-BE49-F238E27FC236}">
                        <a16:creationId xmlns:a16="http://schemas.microsoft.com/office/drawing/2014/main" id="{28AF237F-DE0C-924E-95CF-F20C9C5EC4D8}"/>
                      </a:ext>
                    </a:extLst>
                  </p:cNvPr>
                  <p:cNvSpPr txBox="1"/>
                  <p:nvPr/>
                </p:nvSpPr>
                <p:spPr>
                  <a:xfrm>
                    <a:off x="5624768" y="1682234"/>
                    <a:ext cx="42256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zh-TW" altLang="en-US" i="1" smtClean="0">
                              <a:latin typeface="Cambria Math" panose="02040503050406030204" pitchFamily="18" charset="0"/>
                            </a:rPr>
                            <m:t>≈</m:t>
                          </m:r>
                        </m:oMath>
                      </m:oMathPara>
                    </a14:m>
                    <a:endParaRPr kumimoji="1" lang="zh-TW" altLang="en-US" dirty="0"/>
                  </a:p>
                </p:txBody>
              </p:sp>
            </mc:Choice>
            <mc:Fallback xmlns="">
              <p:sp>
                <p:nvSpPr>
                  <p:cNvPr id="4" name="文字方塊 3">
                    <a:extLst>
                      <a:ext uri="{FF2B5EF4-FFF2-40B4-BE49-F238E27FC236}">
                        <a16:creationId xmlns:a16="http://schemas.microsoft.com/office/drawing/2014/main" id="{28AF237F-DE0C-924E-95CF-F20C9C5EC4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24768" y="1682234"/>
                    <a:ext cx="422563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64007AC-9441-F049-9931-28AB1BC86DD0}"/>
                  </a:ext>
                </a:extLst>
              </p:cNvPr>
              <p:cNvSpPr/>
              <p:nvPr/>
            </p:nvSpPr>
            <p:spPr>
              <a:xfrm>
                <a:off x="6037031" y="1260764"/>
                <a:ext cx="734471" cy="1212272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U</a:t>
                </a:r>
                <a:endParaRPr kumimoji="1" lang="zh-TW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矩形 10">
                    <a:extLst>
                      <a:ext uri="{FF2B5EF4-FFF2-40B4-BE49-F238E27FC236}">
                        <a16:creationId xmlns:a16="http://schemas.microsoft.com/office/drawing/2014/main" id="{7111D132-E933-D34F-BF0F-2C789D610210}"/>
                      </a:ext>
                    </a:extLst>
                  </p:cNvPr>
                  <p:cNvSpPr/>
                  <p:nvPr/>
                </p:nvSpPr>
                <p:spPr>
                  <a:xfrm>
                    <a:off x="6991912" y="1546513"/>
                    <a:ext cx="588998" cy="640773"/>
                  </a:xfrm>
                  <a:prstGeom prst="rect">
                    <a:avLst/>
                  </a:prstGeom>
                  <a:solidFill>
                    <a:schemeClr val="accent4">
                      <a:lumMod val="50000"/>
                    </a:schemeClr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1" lang="el-GR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oMath>
                      </m:oMathPara>
                    </a14:m>
                    <a:endParaRPr kumimoji="1" lang="zh-TW" altLang="en-US" dirty="0"/>
                  </a:p>
                </p:txBody>
              </p:sp>
            </mc:Choice>
            <mc:Fallback xmlns="">
              <p:sp>
                <p:nvSpPr>
                  <p:cNvPr id="11" name="矩形 10">
                    <a:extLst>
                      <a:ext uri="{FF2B5EF4-FFF2-40B4-BE49-F238E27FC236}">
                        <a16:creationId xmlns:a16="http://schemas.microsoft.com/office/drawing/2014/main" id="{7111D132-E933-D34F-BF0F-2C789D61021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91912" y="1546513"/>
                    <a:ext cx="588998" cy="64077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D0201E23-A6F1-F64F-8A3E-F2786D5E245B}"/>
                  </a:ext>
                </a:extLst>
              </p:cNvPr>
              <p:cNvSpPr/>
              <p:nvPr/>
            </p:nvSpPr>
            <p:spPr>
              <a:xfrm>
                <a:off x="7773098" y="1546513"/>
                <a:ext cx="1105530" cy="640773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V</a:t>
                </a:r>
                <a:endParaRPr kumimoji="1" lang="zh-TW" altLang="en-US" dirty="0"/>
              </a:p>
            </p:txBody>
          </p:sp>
        </p:grp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F44CA88A-9777-1A47-9352-C6F47E28F46F}"/>
                </a:ext>
              </a:extLst>
            </p:cNvPr>
            <p:cNvSpPr txBox="1"/>
            <p:nvPr/>
          </p:nvSpPr>
          <p:spPr>
            <a:xfrm>
              <a:off x="2669337" y="4387228"/>
              <a:ext cx="8659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/>
                <a:t>M x N</a:t>
              </a:r>
              <a:endParaRPr kumimoji="1" lang="zh-TW" altLang="en-US" dirty="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C5F63F7B-3903-0F4A-AF51-FBF744FF1C2A}"/>
                </a:ext>
              </a:extLst>
            </p:cNvPr>
            <p:cNvSpPr txBox="1"/>
            <p:nvPr/>
          </p:nvSpPr>
          <p:spPr>
            <a:xfrm>
              <a:off x="3981447" y="4389492"/>
              <a:ext cx="788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/>
                <a:t>M x K</a:t>
              </a:r>
              <a:endParaRPr kumimoji="1" lang="zh-TW" altLang="en-US" dirty="0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26F59530-DAEB-2140-831B-6C08F075EBB3}"/>
                </a:ext>
              </a:extLst>
            </p:cNvPr>
            <p:cNvSpPr txBox="1"/>
            <p:nvPr/>
          </p:nvSpPr>
          <p:spPr>
            <a:xfrm>
              <a:off x="4917945" y="4717944"/>
              <a:ext cx="7439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/>
                <a:t>K x K</a:t>
              </a:r>
              <a:endParaRPr kumimoji="1" lang="zh-TW" altLang="en-US" dirty="0"/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282D75D9-1825-0040-A459-0259D0003332}"/>
                </a:ext>
              </a:extLst>
            </p:cNvPr>
            <p:cNvSpPr txBox="1"/>
            <p:nvPr/>
          </p:nvSpPr>
          <p:spPr>
            <a:xfrm>
              <a:off x="6031470" y="4717944"/>
              <a:ext cx="7439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/>
                <a:t>K x N</a:t>
              </a:r>
              <a:endParaRPr kumimoji="1" lang="zh-TW" altLang="en-US" dirty="0"/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6BAAA5B8-0AF2-E744-946C-4BC59357F58A}"/>
              </a:ext>
            </a:extLst>
          </p:cNvPr>
          <p:cNvSpPr/>
          <p:nvPr/>
        </p:nvSpPr>
        <p:spPr>
          <a:xfrm>
            <a:off x="3511093" y="6169528"/>
            <a:ext cx="2185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SVD on data matrix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70333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217615" y="277560"/>
            <a:ext cx="8708410" cy="632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altLang="zh-TW" sz="3200" dirty="0">
                <a:latin typeface="NimbusRomNo9L"/>
              </a:rPr>
              <a:t>Homework should included</a:t>
            </a:r>
          </a:p>
        </p:txBody>
      </p:sp>
      <p:sp>
        <p:nvSpPr>
          <p:cNvPr id="90" name="TextShape 2"/>
          <p:cNvSpPr txBox="1"/>
          <p:nvPr/>
        </p:nvSpPr>
        <p:spPr>
          <a:xfrm>
            <a:off x="457200" y="1052640"/>
            <a:ext cx="8229240" cy="5471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buClr>
                <a:srgbClr val="000000"/>
              </a:buClr>
              <a:buFont typeface="Symbol" charset="2"/>
              <a:buChar char=""/>
            </a:pPr>
            <a:r>
              <a:rPr lang="en-US" altLang="zh-TW" sz="2400" dirty="0"/>
              <a:t>Report</a:t>
            </a:r>
          </a:p>
          <a:p>
            <a:pPr marL="343080" indent="-342720">
              <a:buClr>
                <a:srgbClr val="000000"/>
              </a:buClr>
              <a:buFont typeface="Symbol" charset="2"/>
              <a:buChar char=""/>
            </a:pPr>
            <a:r>
              <a:rPr lang="en-US" altLang="zh-TW" sz="2400" dirty="0"/>
              <a:t>Code(in python)</a:t>
            </a:r>
          </a:p>
          <a:p>
            <a:pPr marL="343080" indent="-342720">
              <a:buClr>
                <a:srgbClr val="000000"/>
              </a:buClr>
              <a:buFont typeface="Symbol" charset="2"/>
              <a:buChar char=""/>
            </a:pPr>
            <a:r>
              <a:rPr lang="en-US" altLang="zh-TW" sz="2400" dirty="0"/>
              <a:t>Readme(library version, how to run the code)</a:t>
            </a:r>
          </a:p>
          <a:p>
            <a:pPr marL="343080" indent="-342720">
              <a:buClr>
                <a:srgbClr val="000000"/>
              </a:buClr>
              <a:buFont typeface="Symbol" charset="2"/>
              <a:buChar char=""/>
            </a:pPr>
            <a:endParaRPr lang="en-US" altLang="zh-TW" sz="2400" dirty="0"/>
          </a:p>
          <a:p>
            <a:pPr marL="343080" indent="-342720">
              <a:buClr>
                <a:srgbClr val="000000"/>
              </a:buClr>
              <a:buFont typeface="Symbol" charset="2"/>
              <a:buChar char=""/>
            </a:pPr>
            <a:r>
              <a:rPr lang="en-US" altLang="zh-TW" sz="2400" dirty="0"/>
              <a:t>Due date: 2020/10/27</a:t>
            </a:r>
          </a:p>
          <a:p>
            <a:pPr marL="343080" indent="-342720">
              <a:buClr>
                <a:srgbClr val="000000"/>
              </a:buClr>
              <a:buFont typeface="Symbol" charset="2"/>
              <a:buChar char=""/>
            </a:pPr>
            <a:endParaRPr lang="en-US" altLang="zh-TW" sz="2400" dirty="0"/>
          </a:p>
        </p:txBody>
      </p:sp>
      <p:sp>
        <p:nvSpPr>
          <p:cNvPr id="9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2211DE88-0BD6-48FB-B4EC-CE68F51DE2E1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新細明體"/>
              </a:rPr>
              <a:t>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19768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109919</TotalTime>
  <Words>152</Words>
  <Application>Microsoft Macintosh PowerPoint</Application>
  <PresentationFormat>如螢幕大小 (4:3)</PresentationFormat>
  <Paragraphs>44</Paragraphs>
  <Slides>5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8" baseType="lpstr">
      <vt:lpstr>微軟正黑體</vt:lpstr>
      <vt:lpstr>新細明體</vt:lpstr>
      <vt:lpstr>DejaVu Sans</vt:lpstr>
      <vt:lpstr>NimbusRomNo9L</vt:lpstr>
      <vt:lpstr>StarSymbol</vt:lpstr>
      <vt:lpstr>Arial</vt:lpstr>
      <vt:lpstr>Calibri</vt:lpstr>
      <vt:lpstr>Cambria Math</vt:lpstr>
      <vt:lpstr>Symbol</vt:lpstr>
      <vt:lpstr>Times New Roman</vt:lpstr>
      <vt:lpstr>Trebuchet MS</vt:lpstr>
      <vt:lpstr>Wingdings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進度報告</dc:title>
  <dc:subject/>
  <dc:creator>kevin</dc:creator>
  <dc:description/>
  <cp:lastModifiedBy>Microsoft Office 使用者</cp:lastModifiedBy>
  <cp:revision>2657</cp:revision>
  <dcterms:created xsi:type="dcterms:W3CDTF">2013-03-03T08:28:35Z</dcterms:created>
  <dcterms:modified xsi:type="dcterms:W3CDTF">2020-10-14T09:34:00Z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HOME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如螢幕大小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14</vt:i4>
  </property>
</Properties>
</file>