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9" r:id="rId2"/>
    <p:sldId id="260" r:id="rId3"/>
    <p:sldId id="261" r:id="rId4"/>
    <p:sldId id="256" r:id="rId5"/>
    <p:sldId id="257" r:id="rId6"/>
    <p:sldId id="262" r:id="rId7"/>
    <p:sldId id="258"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996" autoAdjust="0"/>
  </p:normalViewPr>
  <p:slideViewPr>
    <p:cSldViewPr snapToGrid="0" snapToObjects="1">
      <p:cViewPr varScale="1">
        <p:scale>
          <a:sx n="69" d="100"/>
          <a:sy n="69" d="100"/>
        </p:scale>
        <p:origin x="-187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1ADBDE-AC69-3C44-9665-9D57D4E9D0AB}" type="datetimeFigureOut">
              <a:rPr lang="en-US" smtClean="0"/>
              <a:t>2/4/17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A31AD3-9562-6D47-970D-ADDB6C540158}" type="slidenum">
              <a:rPr lang="en-US" smtClean="0"/>
              <a:t>‹#›</a:t>
            </a:fld>
            <a:endParaRPr lang="en-US"/>
          </a:p>
        </p:txBody>
      </p:sp>
    </p:spTree>
    <p:extLst>
      <p:ext uri="{BB962C8B-B14F-4D97-AF65-F5344CB8AC3E}">
        <p14:creationId xmlns:p14="http://schemas.microsoft.com/office/powerpoint/2010/main" val="294581229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YEAST:</a:t>
            </a:r>
          </a:p>
          <a:p>
            <a:r>
              <a:rPr lang="en-US" dirty="0" smtClean="0"/>
              <a:t>12157105</a:t>
            </a:r>
          </a:p>
          <a:p>
            <a:r>
              <a:rPr lang="en-US" dirty="0" smtClean="0"/>
              <a:t>0.012430577709611451</a:t>
            </a:r>
          </a:p>
          <a:p>
            <a:r>
              <a:rPr lang="en-US" dirty="0" smtClean="0"/>
              <a:t>4000 -&gt; 321787</a:t>
            </a:r>
          </a:p>
          <a:p>
            <a:r>
              <a:rPr lang="en-US" dirty="0" smtClean="0"/>
              <a:t>2000 -&gt; 160894</a:t>
            </a:r>
          </a:p>
          <a:p>
            <a:r>
              <a:rPr lang="en-US" dirty="0" smtClean="0"/>
              <a:t>1000 -&gt; 80447</a:t>
            </a:r>
          </a:p>
          <a:p>
            <a:r>
              <a:rPr lang="en-US" dirty="0" smtClean="0"/>
              <a:t>500 -&gt; 40223</a:t>
            </a:r>
          </a:p>
          <a:p>
            <a:r>
              <a:rPr lang="en-US" dirty="0" smtClean="0"/>
              <a:t>100 -&gt; 8045</a:t>
            </a:r>
          </a:p>
          <a:p>
            <a:r>
              <a:rPr lang="en-US" dirty="0" smtClean="0"/>
              <a:t>50 -&gt; 4022</a:t>
            </a:r>
          </a:p>
          <a:p>
            <a:r>
              <a:rPr lang="en-US" dirty="0" smtClean="0"/>
              <a:t>25 -&gt; 2011</a:t>
            </a:r>
          </a:p>
          <a:p>
            <a:r>
              <a:rPr lang="en-US" dirty="0" smtClean="0"/>
              <a:t>10 -&gt; 804</a:t>
            </a:r>
          </a:p>
          <a:p>
            <a:r>
              <a:rPr lang="en-US" dirty="0" smtClean="0"/>
              <a:t>5 -&gt; 402</a:t>
            </a:r>
          </a:p>
          <a:p>
            <a:r>
              <a:rPr lang="en-US" dirty="0" smtClean="0"/>
              <a:t>1 -&gt; 80</a:t>
            </a:r>
          </a:p>
          <a:p>
            <a:r>
              <a:rPr lang="en-US" dirty="0" smtClean="0"/>
              <a:t>0.5 -&gt; 40</a:t>
            </a:r>
          </a:p>
          <a:p>
            <a:r>
              <a:rPr lang="en-US" dirty="0" err="1" smtClean="0"/>
              <a:t>Hap_G</a:t>
            </a:r>
            <a:r>
              <a:rPr lang="en-US" baseline="0" dirty="0" smtClean="0"/>
              <a:t> = 12.2e6</a:t>
            </a:r>
          </a:p>
          <a:p>
            <a:r>
              <a:rPr lang="en-US" baseline="0" dirty="0" err="1" smtClean="0"/>
              <a:t>G_pg</a:t>
            </a:r>
            <a:r>
              <a:rPr lang="en-US" baseline="0" dirty="0" smtClean="0"/>
              <a:t> = 12.2e6/978e6 = 0.01247 </a:t>
            </a:r>
            <a:r>
              <a:rPr lang="en-US" baseline="0" dirty="0" err="1" smtClean="0"/>
              <a:t>pg</a:t>
            </a:r>
            <a:r>
              <a:rPr lang="en-US" baseline="0" dirty="0" smtClean="0"/>
              <a:t> per hap genome</a:t>
            </a:r>
            <a:endParaRPr lang="en-US" dirty="0" smtClean="0"/>
          </a:p>
          <a:p>
            <a:r>
              <a:rPr lang="en-US" dirty="0" smtClean="0"/>
              <a:t>80,000 copies = 80e3*0.01247 = 997.6 </a:t>
            </a:r>
            <a:r>
              <a:rPr lang="en-US" dirty="0" err="1" smtClean="0"/>
              <a:t>pg</a:t>
            </a:r>
            <a:r>
              <a:rPr lang="en-US" dirty="0" smtClean="0"/>
              <a:t> ~= 1000 </a:t>
            </a:r>
            <a:r>
              <a:rPr lang="en-US" dirty="0" err="1" smtClean="0"/>
              <a:t>pg</a:t>
            </a:r>
            <a:endParaRPr lang="en-US" dirty="0" smtClean="0"/>
          </a:p>
          <a:p>
            <a:r>
              <a:rPr lang="en-US" dirty="0" smtClean="0"/>
              <a:t>80 copies = 80*0.01247</a:t>
            </a:r>
            <a:r>
              <a:rPr lang="en-US" baseline="0" dirty="0" smtClean="0"/>
              <a:t> ~= 1 </a:t>
            </a:r>
            <a:r>
              <a:rPr lang="en-US" baseline="0" dirty="0" err="1" smtClean="0"/>
              <a:t>pg</a:t>
            </a:r>
            <a:endParaRPr lang="en-US" baseline="0" dirty="0" smtClean="0"/>
          </a:p>
          <a:p>
            <a:r>
              <a:rPr lang="en-US" baseline="0" dirty="0" smtClean="0"/>
              <a:t>DF = 10</a:t>
            </a:r>
          </a:p>
          <a:p>
            <a:r>
              <a:rPr lang="en-US" baseline="0" dirty="0" smtClean="0"/>
              <a:t>1:1 = 500 </a:t>
            </a:r>
            <a:r>
              <a:rPr lang="en-US" baseline="0" dirty="0" err="1" smtClean="0"/>
              <a:t>pg</a:t>
            </a:r>
            <a:r>
              <a:rPr lang="en-US" baseline="0" dirty="0" smtClean="0"/>
              <a:t>/</a:t>
            </a:r>
            <a:r>
              <a:rPr lang="en-US" baseline="0" dirty="0" err="1" smtClean="0"/>
              <a:t>ul</a:t>
            </a:r>
            <a:r>
              <a:rPr lang="en-US" baseline="0" dirty="0" smtClean="0"/>
              <a:t> x 2 = 1000 </a:t>
            </a:r>
            <a:r>
              <a:rPr lang="en-US" baseline="0" dirty="0" err="1" smtClean="0"/>
              <a:t>pg</a:t>
            </a:r>
            <a:endParaRPr lang="en-US" baseline="0" dirty="0" smtClean="0"/>
          </a:p>
          <a:p>
            <a:r>
              <a:rPr lang="en-US" baseline="0" dirty="0" smtClean="0"/>
              <a:t>1:10 = 50 </a:t>
            </a:r>
            <a:r>
              <a:rPr lang="en-US" baseline="0" dirty="0" err="1" smtClean="0"/>
              <a:t>pg</a:t>
            </a:r>
            <a:r>
              <a:rPr lang="en-US" baseline="0" dirty="0" smtClean="0"/>
              <a:t>/</a:t>
            </a:r>
            <a:r>
              <a:rPr lang="en-US" baseline="0" dirty="0" err="1" smtClean="0"/>
              <a:t>ul</a:t>
            </a:r>
            <a:r>
              <a:rPr lang="en-US" baseline="0" dirty="0" smtClean="0"/>
              <a:t> x 2 = 100 </a:t>
            </a:r>
            <a:r>
              <a:rPr lang="en-US" baseline="0" dirty="0" err="1" smtClean="0"/>
              <a:t>pg</a:t>
            </a:r>
            <a:endParaRPr lang="en-US" baseline="0" dirty="0" smtClean="0"/>
          </a:p>
          <a:p>
            <a:r>
              <a:rPr lang="en-US" baseline="0" dirty="0" smtClean="0"/>
              <a:t>1:100 = 5 </a:t>
            </a:r>
            <a:r>
              <a:rPr lang="en-US" baseline="0" dirty="0" err="1" smtClean="0"/>
              <a:t>pg</a:t>
            </a:r>
            <a:r>
              <a:rPr lang="en-US" baseline="0" dirty="0" smtClean="0"/>
              <a:t>/</a:t>
            </a:r>
            <a:r>
              <a:rPr lang="en-US" baseline="0" dirty="0" err="1" smtClean="0"/>
              <a:t>ul</a:t>
            </a:r>
            <a:r>
              <a:rPr lang="en-US" baseline="0" dirty="0" smtClean="0"/>
              <a:t> x 2 = 10 </a:t>
            </a:r>
            <a:r>
              <a:rPr lang="en-US" baseline="0" dirty="0" err="1" smtClean="0"/>
              <a:t>pg</a:t>
            </a:r>
            <a:endParaRPr lang="en-US" baseline="0" dirty="0" smtClean="0"/>
          </a:p>
          <a:p>
            <a:r>
              <a:rPr lang="en-US" baseline="0" dirty="0" smtClean="0"/>
              <a:t>1:1000 = 0.5 </a:t>
            </a:r>
            <a:r>
              <a:rPr lang="en-US" baseline="0" dirty="0" err="1" smtClean="0"/>
              <a:t>pg</a:t>
            </a:r>
            <a:r>
              <a:rPr lang="en-US" baseline="0" dirty="0" smtClean="0"/>
              <a:t>/</a:t>
            </a:r>
            <a:r>
              <a:rPr lang="en-US" baseline="0" dirty="0" err="1" smtClean="0"/>
              <a:t>ul</a:t>
            </a:r>
            <a:r>
              <a:rPr lang="en-US" baseline="0" dirty="0" smtClean="0"/>
              <a:t> x 2 = 1 </a:t>
            </a:r>
            <a:r>
              <a:rPr lang="en-US" baseline="0" dirty="0" err="1" smtClean="0"/>
              <a:t>pg</a:t>
            </a:r>
            <a:endParaRPr lang="en-US" dirty="0" smtClean="0"/>
          </a:p>
          <a:p>
            <a:endParaRPr lang="en-US" dirty="0" smtClean="0"/>
          </a:p>
          <a:p>
            <a:r>
              <a:rPr lang="en-US" dirty="0" smtClean="0"/>
              <a:t>HUMAN:</a:t>
            </a:r>
          </a:p>
          <a:p>
            <a:r>
              <a:rPr lang="en-US" dirty="0" err="1" smtClean="0"/>
              <a:t>Hap_G</a:t>
            </a:r>
            <a:r>
              <a:rPr lang="en-US" dirty="0" smtClean="0"/>
              <a:t> = 3.2e9</a:t>
            </a:r>
          </a:p>
          <a:p>
            <a:r>
              <a:rPr lang="en-US" dirty="0" err="1" smtClean="0"/>
              <a:t>G_pg</a:t>
            </a:r>
            <a:r>
              <a:rPr lang="en-US" dirty="0" smtClean="0"/>
              <a:t> = 3.2e9/978e6 = 3.27</a:t>
            </a:r>
          </a:p>
          <a:p>
            <a:r>
              <a:rPr lang="en-US" dirty="0" smtClean="0"/>
              <a:t>30000 copies = 30e3*3.27</a:t>
            </a:r>
            <a:r>
              <a:rPr lang="en-US" baseline="0" dirty="0" smtClean="0"/>
              <a:t> = 98100 </a:t>
            </a:r>
            <a:r>
              <a:rPr lang="en-US" baseline="0" dirty="0" err="1" smtClean="0"/>
              <a:t>pg</a:t>
            </a:r>
            <a:r>
              <a:rPr lang="en-US" baseline="0" dirty="0" smtClean="0"/>
              <a:t> = 98.1 </a:t>
            </a:r>
            <a:r>
              <a:rPr lang="en-US" baseline="0" dirty="0" err="1" smtClean="0"/>
              <a:t>ng</a:t>
            </a:r>
            <a:endParaRPr lang="en-US" baseline="0" dirty="0" smtClean="0"/>
          </a:p>
          <a:p>
            <a:r>
              <a:rPr lang="en-US" baseline="0" dirty="0" smtClean="0"/>
              <a:t>30 copies = 98.1 </a:t>
            </a:r>
            <a:r>
              <a:rPr lang="en-US" baseline="0" dirty="0" err="1" smtClean="0"/>
              <a:t>pg</a:t>
            </a:r>
            <a:endParaRPr lang="en-US" baseline="0" dirty="0" smtClean="0"/>
          </a:p>
          <a:p>
            <a:r>
              <a:rPr lang="en-US" baseline="0" dirty="0" smtClean="0"/>
              <a:t>Do 10-fold dilution series starting at 50 </a:t>
            </a:r>
            <a:r>
              <a:rPr lang="en-US" baseline="0" dirty="0" err="1" smtClean="0"/>
              <a:t>ng</a:t>
            </a:r>
            <a:r>
              <a:rPr lang="en-US" baseline="0" dirty="0" smtClean="0"/>
              <a:t>/</a:t>
            </a:r>
            <a:r>
              <a:rPr lang="en-US" baseline="0" dirty="0" err="1" smtClean="0"/>
              <a:t>ul</a:t>
            </a:r>
            <a:r>
              <a:rPr lang="en-US" baseline="0" dirty="0" smtClean="0"/>
              <a:t> when using 2 </a:t>
            </a:r>
            <a:r>
              <a:rPr lang="en-US" baseline="0" dirty="0" err="1" smtClean="0"/>
              <a:t>ul</a:t>
            </a:r>
            <a:r>
              <a:rPr lang="en-US" baseline="0" dirty="0" smtClean="0"/>
              <a:t> in each reaction.</a:t>
            </a:r>
          </a:p>
          <a:p>
            <a:r>
              <a:rPr lang="en-US" baseline="0" dirty="0" smtClean="0"/>
              <a:t>1:1 = 50 </a:t>
            </a:r>
            <a:r>
              <a:rPr lang="en-US" baseline="0" dirty="0" err="1" smtClean="0"/>
              <a:t>ng</a:t>
            </a:r>
            <a:r>
              <a:rPr lang="en-US" baseline="0" dirty="0" smtClean="0"/>
              <a:t>/</a:t>
            </a:r>
            <a:r>
              <a:rPr lang="en-US" baseline="0" dirty="0" err="1" smtClean="0"/>
              <a:t>ul</a:t>
            </a:r>
            <a:r>
              <a:rPr lang="en-US" baseline="0" dirty="0" smtClean="0"/>
              <a:t> x 2 = 100,000 </a:t>
            </a:r>
            <a:r>
              <a:rPr lang="en-US" baseline="0" dirty="0" err="1" smtClean="0"/>
              <a:t>pg</a:t>
            </a:r>
            <a:endParaRPr lang="en-US" baseline="0" dirty="0" smtClean="0"/>
          </a:p>
          <a:p>
            <a:r>
              <a:rPr lang="en-US" baseline="0" dirty="0" smtClean="0"/>
              <a:t>1:10 = 5 </a:t>
            </a:r>
            <a:r>
              <a:rPr lang="en-US" baseline="0" dirty="0" err="1" smtClean="0"/>
              <a:t>ng</a:t>
            </a:r>
            <a:r>
              <a:rPr lang="en-US" baseline="0" dirty="0" smtClean="0"/>
              <a:t>/</a:t>
            </a:r>
            <a:r>
              <a:rPr lang="en-US" baseline="0" dirty="0" err="1" smtClean="0"/>
              <a:t>ul</a:t>
            </a:r>
            <a:r>
              <a:rPr lang="en-US" baseline="0" dirty="0" smtClean="0"/>
              <a:t> x 2 = 10,000 </a:t>
            </a:r>
            <a:r>
              <a:rPr lang="en-US" baseline="0" dirty="0" err="1" smtClean="0"/>
              <a:t>pg</a:t>
            </a:r>
            <a:endParaRPr lang="en-US" baseline="0" dirty="0" smtClean="0"/>
          </a:p>
          <a:p>
            <a:r>
              <a:rPr lang="en-US" baseline="0" dirty="0" smtClean="0"/>
              <a:t>1:100 = 0.5 </a:t>
            </a:r>
            <a:r>
              <a:rPr lang="en-US" baseline="0" dirty="0" err="1" smtClean="0"/>
              <a:t>ng</a:t>
            </a:r>
            <a:r>
              <a:rPr lang="en-US" baseline="0" dirty="0" smtClean="0"/>
              <a:t> </a:t>
            </a:r>
            <a:r>
              <a:rPr lang="en-US" baseline="0" dirty="0" err="1" smtClean="0"/>
              <a:t>ul</a:t>
            </a:r>
            <a:r>
              <a:rPr lang="en-US" baseline="0" dirty="0" smtClean="0"/>
              <a:t> = 500 </a:t>
            </a:r>
            <a:r>
              <a:rPr lang="en-US" baseline="0" dirty="0" err="1" smtClean="0"/>
              <a:t>pg</a:t>
            </a:r>
            <a:r>
              <a:rPr lang="en-US" baseline="0" dirty="0" smtClean="0"/>
              <a:t>/</a:t>
            </a:r>
            <a:r>
              <a:rPr lang="en-US" baseline="0" dirty="0" err="1" smtClean="0"/>
              <a:t>ul</a:t>
            </a:r>
            <a:r>
              <a:rPr lang="en-US" baseline="0" dirty="0" smtClean="0"/>
              <a:t> x 2 = 1000 </a:t>
            </a:r>
            <a:r>
              <a:rPr lang="en-US" baseline="0" dirty="0" err="1" smtClean="0"/>
              <a:t>pg</a:t>
            </a:r>
            <a:endParaRPr lang="en-US" baseline="0" dirty="0" smtClean="0"/>
          </a:p>
          <a:p>
            <a:r>
              <a:rPr lang="en-US" baseline="0" dirty="0" smtClean="0"/>
              <a:t>1:1000 = 0.05 = 50 </a:t>
            </a:r>
            <a:r>
              <a:rPr lang="en-US" baseline="0" dirty="0" err="1" smtClean="0"/>
              <a:t>pg</a:t>
            </a:r>
            <a:r>
              <a:rPr lang="en-US" baseline="0" dirty="0" smtClean="0"/>
              <a:t>/</a:t>
            </a:r>
            <a:r>
              <a:rPr lang="en-US" baseline="0" dirty="0" err="1" smtClean="0"/>
              <a:t>ul</a:t>
            </a:r>
            <a:r>
              <a:rPr lang="en-US" baseline="0" dirty="0" smtClean="0"/>
              <a:t> x 2 = 100 </a:t>
            </a:r>
            <a:r>
              <a:rPr lang="en-US" baseline="0" dirty="0" err="1" smtClean="0"/>
              <a:t>pg</a:t>
            </a:r>
            <a:endParaRPr lang="en-US" baseline="0" dirty="0" smtClean="0"/>
          </a:p>
          <a:p>
            <a:endParaRPr lang="en-US" dirty="0" smtClean="0"/>
          </a:p>
          <a:p>
            <a:r>
              <a:rPr lang="en-US" dirty="0" smtClean="0"/>
              <a:t>Sciara</a:t>
            </a:r>
          </a:p>
          <a:p>
            <a:r>
              <a:rPr lang="en-US" dirty="0" err="1" smtClean="0"/>
              <a:t>Hap_G</a:t>
            </a:r>
            <a:r>
              <a:rPr lang="en-US" dirty="0" smtClean="0"/>
              <a:t> = 292e6</a:t>
            </a:r>
            <a:r>
              <a:rPr lang="en-US" baseline="0" dirty="0" smtClean="0"/>
              <a:t> for somatic haploid genome </a:t>
            </a:r>
          </a:p>
          <a:p>
            <a:r>
              <a:rPr lang="en-US" baseline="0" dirty="0" err="1" smtClean="0"/>
              <a:t>G_pg</a:t>
            </a:r>
            <a:r>
              <a:rPr lang="en-US" baseline="0" dirty="0" smtClean="0"/>
              <a:t> = 292e6/978e6 = 0.2985685 </a:t>
            </a:r>
            <a:r>
              <a:rPr lang="en-US" baseline="0" dirty="0" err="1" smtClean="0"/>
              <a:t>pg</a:t>
            </a:r>
            <a:r>
              <a:rPr lang="en-US" baseline="0" dirty="0" smtClean="0"/>
              <a:t> per hap genome</a:t>
            </a:r>
          </a:p>
          <a:p>
            <a:r>
              <a:rPr lang="en-US" baseline="0" dirty="0" smtClean="0"/>
              <a:t>I’ve been doing 4-fold dilutions starting at 1 </a:t>
            </a:r>
            <a:r>
              <a:rPr lang="en-US" baseline="0" dirty="0" err="1" smtClean="0"/>
              <a:t>ng</a:t>
            </a:r>
            <a:r>
              <a:rPr lang="en-US" baseline="0" dirty="0" smtClean="0"/>
              <a:t>/</a:t>
            </a:r>
            <a:r>
              <a:rPr lang="en-US" baseline="0" dirty="0" err="1" smtClean="0"/>
              <a:t>ul</a:t>
            </a:r>
            <a:r>
              <a:rPr lang="en-US" baseline="0" dirty="0" smtClean="0"/>
              <a:t> x 2 = 2 </a:t>
            </a:r>
            <a:r>
              <a:rPr lang="en-US" baseline="0" dirty="0" err="1" smtClean="0"/>
              <a:t>ng</a:t>
            </a:r>
            <a:r>
              <a:rPr lang="en-US" baseline="0" dirty="0" smtClean="0"/>
              <a:t> – and getting down to 15.625 </a:t>
            </a:r>
            <a:r>
              <a:rPr lang="en-US" baseline="0" dirty="0" err="1" smtClean="0"/>
              <a:t>pg</a:t>
            </a:r>
            <a:r>
              <a:rPr lang="en-US" baseline="0" dirty="0" smtClean="0"/>
              <a:t>/</a:t>
            </a:r>
            <a:r>
              <a:rPr lang="en-US" baseline="0" dirty="0" err="1" smtClean="0"/>
              <a:t>ul</a:t>
            </a:r>
            <a:r>
              <a:rPr lang="en-US" baseline="0" dirty="0" smtClean="0"/>
              <a:t> at the 1:64 </a:t>
            </a:r>
          </a:p>
          <a:p>
            <a:r>
              <a:rPr lang="en-US" baseline="0" dirty="0" smtClean="0"/>
              <a:t>Upper = 2 </a:t>
            </a:r>
            <a:r>
              <a:rPr lang="en-US" baseline="0" dirty="0" err="1" smtClean="0"/>
              <a:t>ng</a:t>
            </a:r>
            <a:r>
              <a:rPr lang="en-US" baseline="0" dirty="0" smtClean="0"/>
              <a:t> has 2000/0.2985685 = 6698.6 ~= 6700 copies</a:t>
            </a:r>
          </a:p>
          <a:p>
            <a:r>
              <a:rPr lang="en-US" baseline="0" dirty="0" smtClean="0"/>
              <a:t>Lower = 15.625/0.2985685 = 52.33 copies</a:t>
            </a:r>
          </a:p>
          <a:p>
            <a:r>
              <a:rPr lang="en-US" dirty="0" smtClean="0"/>
              <a:t>If I wanted to,</a:t>
            </a:r>
            <a:r>
              <a:rPr lang="en-US" baseline="0" dirty="0" smtClean="0"/>
              <a:t> I could possibly try</a:t>
            </a:r>
          </a:p>
          <a:p>
            <a:r>
              <a:rPr lang="en-US" baseline="0" dirty="0" smtClean="0"/>
              <a:t>10 </a:t>
            </a:r>
            <a:r>
              <a:rPr lang="en-US" baseline="0" dirty="0" err="1" smtClean="0"/>
              <a:t>pg</a:t>
            </a:r>
            <a:r>
              <a:rPr lang="en-US" baseline="0" dirty="0" smtClean="0"/>
              <a:t> to 10,000 </a:t>
            </a:r>
            <a:r>
              <a:rPr lang="en-US" baseline="0" dirty="0" err="1" smtClean="0"/>
              <a:t>pg</a:t>
            </a:r>
            <a:r>
              <a:rPr lang="en-US" baseline="0" dirty="0" smtClean="0"/>
              <a:t> (10 </a:t>
            </a:r>
            <a:r>
              <a:rPr lang="en-US" baseline="0" dirty="0" err="1" smtClean="0"/>
              <a:t>ng</a:t>
            </a:r>
            <a:r>
              <a:rPr lang="en-US" baseline="0" dirty="0" smtClean="0"/>
              <a:t>) for 10-fold dilutions</a:t>
            </a:r>
          </a:p>
          <a:p>
            <a:r>
              <a:rPr lang="en-US" baseline="0" dirty="0" smtClean="0"/>
              <a:t>1:1 = 5 </a:t>
            </a:r>
            <a:r>
              <a:rPr lang="en-US" baseline="0" dirty="0" err="1" smtClean="0"/>
              <a:t>ng</a:t>
            </a:r>
            <a:r>
              <a:rPr lang="en-US" baseline="0" dirty="0" smtClean="0"/>
              <a:t>/</a:t>
            </a:r>
            <a:r>
              <a:rPr lang="en-US" baseline="0" dirty="0" err="1" smtClean="0"/>
              <a:t>ul</a:t>
            </a:r>
            <a:r>
              <a:rPr lang="en-US" baseline="0" dirty="0" smtClean="0"/>
              <a:t> x 2 = 10 </a:t>
            </a:r>
            <a:r>
              <a:rPr lang="en-US" baseline="0" dirty="0" err="1" smtClean="0"/>
              <a:t>ng</a:t>
            </a:r>
            <a:r>
              <a:rPr lang="en-US" baseline="0" dirty="0" smtClean="0"/>
              <a:t> = 10,000 </a:t>
            </a:r>
            <a:r>
              <a:rPr lang="en-US" baseline="0" dirty="0" err="1" smtClean="0"/>
              <a:t>pg</a:t>
            </a:r>
            <a:r>
              <a:rPr lang="en-US" baseline="0" dirty="0" smtClean="0"/>
              <a:t> = 33493 copies</a:t>
            </a:r>
          </a:p>
          <a:p>
            <a:r>
              <a:rPr lang="en-US" baseline="0" dirty="0" smtClean="0"/>
              <a:t>1:10 = 500 </a:t>
            </a:r>
            <a:r>
              <a:rPr lang="en-US" baseline="0" dirty="0" err="1" smtClean="0"/>
              <a:t>pg</a:t>
            </a:r>
            <a:r>
              <a:rPr lang="en-US" baseline="0" dirty="0" smtClean="0"/>
              <a:t>/</a:t>
            </a:r>
            <a:r>
              <a:rPr lang="en-US" baseline="0" dirty="0" err="1" smtClean="0"/>
              <a:t>ul</a:t>
            </a:r>
            <a:r>
              <a:rPr lang="en-US" baseline="0" dirty="0" smtClean="0"/>
              <a:t> x 2 = 1000 </a:t>
            </a:r>
            <a:r>
              <a:rPr lang="en-US" baseline="0" dirty="0" err="1" smtClean="0"/>
              <a:t>pg</a:t>
            </a:r>
            <a:r>
              <a:rPr lang="en-US" baseline="0" dirty="0" smtClean="0"/>
              <a:t> = 3350 copies</a:t>
            </a:r>
          </a:p>
          <a:p>
            <a:r>
              <a:rPr lang="en-US" baseline="0" dirty="0" smtClean="0"/>
              <a:t>1:100 = 50 </a:t>
            </a:r>
            <a:r>
              <a:rPr lang="en-US" baseline="0" dirty="0" err="1" smtClean="0"/>
              <a:t>pg</a:t>
            </a:r>
            <a:r>
              <a:rPr lang="en-US" baseline="0" dirty="0" smtClean="0"/>
              <a:t>/</a:t>
            </a:r>
            <a:r>
              <a:rPr lang="en-US" baseline="0" dirty="0" err="1" smtClean="0"/>
              <a:t>ul</a:t>
            </a:r>
            <a:r>
              <a:rPr lang="en-US" baseline="0" dirty="0" smtClean="0"/>
              <a:t> x 2 = 100 </a:t>
            </a:r>
            <a:r>
              <a:rPr lang="en-US" baseline="0" dirty="0" err="1" smtClean="0"/>
              <a:t>pg</a:t>
            </a:r>
            <a:r>
              <a:rPr lang="en-US" baseline="0" dirty="0" smtClean="0"/>
              <a:t> = 335 copies</a:t>
            </a:r>
          </a:p>
          <a:p>
            <a:r>
              <a:rPr lang="en-US" baseline="0" dirty="0" smtClean="0"/>
              <a:t>1:1000 = 5 </a:t>
            </a:r>
            <a:r>
              <a:rPr lang="en-US" baseline="0" dirty="0" err="1" smtClean="0"/>
              <a:t>pg</a:t>
            </a:r>
            <a:r>
              <a:rPr lang="en-US" baseline="0" dirty="0" smtClean="0"/>
              <a:t>/</a:t>
            </a:r>
            <a:r>
              <a:rPr lang="en-US" baseline="0" dirty="0" err="1" smtClean="0"/>
              <a:t>ul</a:t>
            </a:r>
            <a:r>
              <a:rPr lang="en-US" baseline="0" dirty="0" smtClean="0"/>
              <a:t> x 2 = 10 </a:t>
            </a:r>
            <a:r>
              <a:rPr lang="en-US" baseline="0" dirty="0" err="1" smtClean="0"/>
              <a:t>pg</a:t>
            </a:r>
            <a:r>
              <a:rPr lang="en-US" baseline="0" dirty="0" smtClean="0"/>
              <a:t> = 33.5 copies</a:t>
            </a:r>
          </a:p>
          <a:p>
            <a:endParaRPr lang="en-US" baseline="0" dirty="0" smtClean="0"/>
          </a:p>
          <a:p>
            <a:r>
              <a:rPr lang="en-US" baseline="0" dirty="0" smtClean="0"/>
              <a:t>Drosophila (dm6) = 143726002 </a:t>
            </a:r>
            <a:r>
              <a:rPr lang="en-US" baseline="0" dirty="0" err="1" smtClean="0"/>
              <a:t>bp</a:t>
            </a:r>
            <a:r>
              <a:rPr lang="en-US" baseline="0" dirty="0" smtClean="0"/>
              <a:t> = 143.73 Mb</a:t>
            </a:r>
          </a:p>
          <a:p>
            <a:r>
              <a:rPr lang="en-US" baseline="0" dirty="0" err="1" smtClean="0"/>
              <a:t>Hap_G</a:t>
            </a:r>
            <a:r>
              <a:rPr lang="en-US" baseline="0" dirty="0" smtClean="0"/>
              <a:t> = 143.73e6</a:t>
            </a:r>
          </a:p>
          <a:p>
            <a:r>
              <a:rPr lang="en-US" baseline="0" dirty="0" err="1" smtClean="0"/>
              <a:t>G_pg</a:t>
            </a:r>
            <a:r>
              <a:rPr lang="en-US" baseline="0" dirty="0" smtClean="0"/>
              <a:t> = 143.73e6/978e6 = 0.146963190184 </a:t>
            </a:r>
            <a:r>
              <a:rPr lang="en-US" baseline="0" dirty="0" err="1" smtClean="0"/>
              <a:t>pg</a:t>
            </a:r>
            <a:r>
              <a:rPr lang="en-US" baseline="0" dirty="0" smtClean="0"/>
              <a:t> per hap genome</a:t>
            </a:r>
          </a:p>
          <a:p>
            <a:r>
              <a:rPr lang="en-US" baseline="0" dirty="0" smtClean="0"/>
              <a:t>6 </a:t>
            </a:r>
            <a:r>
              <a:rPr lang="en-US" baseline="0" dirty="0" err="1" smtClean="0"/>
              <a:t>ng</a:t>
            </a:r>
            <a:r>
              <a:rPr lang="en-US" baseline="0" dirty="0" smtClean="0"/>
              <a:t> has 6000/0.146963190184 = 40826.5 copies</a:t>
            </a:r>
          </a:p>
          <a:p>
            <a:r>
              <a:rPr lang="en-US" baseline="0" dirty="0" smtClean="0"/>
              <a:t>1:1 = 3 </a:t>
            </a:r>
            <a:r>
              <a:rPr lang="en-US" baseline="0" dirty="0" err="1" smtClean="0"/>
              <a:t>ng</a:t>
            </a:r>
            <a:r>
              <a:rPr lang="en-US" baseline="0" dirty="0" smtClean="0"/>
              <a:t>/</a:t>
            </a:r>
            <a:r>
              <a:rPr lang="en-US" baseline="0" dirty="0" err="1" smtClean="0"/>
              <a:t>ul</a:t>
            </a:r>
            <a:r>
              <a:rPr lang="en-US" baseline="0" dirty="0" smtClean="0"/>
              <a:t> x 2 = 6 </a:t>
            </a:r>
            <a:r>
              <a:rPr lang="en-US" baseline="0" dirty="0" err="1" smtClean="0"/>
              <a:t>ng</a:t>
            </a:r>
            <a:r>
              <a:rPr lang="en-US" baseline="0" dirty="0" smtClean="0"/>
              <a:t> = 40826.5 copies</a:t>
            </a:r>
          </a:p>
          <a:p>
            <a:r>
              <a:rPr lang="en-US" baseline="0" dirty="0" smtClean="0"/>
              <a:t>1:10 = 300 </a:t>
            </a:r>
            <a:r>
              <a:rPr lang="en-US" baseline="0" dirty="0" err="1" smtClean="0"/>
              <a:t>pg</a:t>
            </a:r>
            <a:r>
              <a:rPr lang="en-US" baseline="0" dirty="0" smtClean="0"/>
              <a:t>/</a:t>
            </a:r>
            <a:r>
              <a:rPr lang="en-US" baseline="0" dirty="0" err="1" smtClean="0"/>
              <a:t>ul</a:t>
            </a:r>
            <a:r>
              <a:rPr lang="en-US" baseline="0" dirty="0" smtClean="0"/>
              <a:t> x 2 = 600 </a:t>
            </a:r>
            <a:r>
              <a:rPr lang="en-US" baseline="0" dirty="0" err="1" smtClean="0"/>
              <a:t>pg</a:t>
            </a:r>
            <a:r>
              <a:rPr lang="en-US" baseline="0" dirty="0" smtClean="0"/>
              <a:t> = 4083 copies</a:t>
            </a:r>
          </a:p>
          <a:p>
            <a:r>
              <a:rPr lang="en-US" baseline="0" dirty="0" smtClean="0"/>
              <a:t>1:100 = 30 </a:t>
            </a:r>
            <a:r>
              <a:rPr lang="en-US" baseline="0" dirty="0" err="1" smtClean="0"/>
              <a:t>pg</a:t>
            </a:r>
            <a:r>
              <a:rPr lang="en-US" baseline="0" dirty="0" smtClean="0"/>
              <a:t>/</a:t>
            </a:r>
            <a:r>
              <a:rPr lang="en-US" baseline="0" dirty="0" err="1" smtClean="0"/>
              <a:t>ul</a:t>
            </a:r>
            <a:r>
              <a:rPr lang="en-US" baseline="0" dirty="0" smtClean="0"/>
              <a:t> x 2 = 60 </a:t>
            </a:r>
            <a:r>
              <a:rPr lang="en-US" baseline="0" dirty="0" err="1" smtClean="0"/>
              <a:t>pg</a:t>
            </a:r>
            <a:r>
              <a:rPr lang="en-US" baseline="0" dirty="0" smtClean="0"/>
              <a:t> = 408.3 copies</a:t>
            </a:r>
          </a:p>
          <a:p>
            <a:r>
              <a:rPr lang="en-US" baseline="0" dirty="0" smtClean="0"/>
              <a:t>1:1000 = 3 </a:t>
            </a:r>
            <a:r>
              <a:rPr lang="en-US" baseline="0" dirty="0" err="1" smtClean="0"/>
              <a:t>pg</a:t>
            </a:r>
            <a:r>
              <a:rPr lang="en-US" baseline="0" dirty="0" smtClean="0"/>
              <a:t>/</a:t>
            </a:r>
            <a:r>
              <a:rPr lang="en-US" baseline="0" dirty="0" err="1" smtClean="0"/>
              <a:t>ul</a:t>
            </a:r>
            <a:r>
              <a:rPr lang="en-US" baseline="0" dirty="0" smtClean="0"/>
              <a:t> x 2 = 6 </a:t>
            </a:r>
            <a:r>
              <a:rPr lang="en-US" baseline="0" dirty="0" err="1" smtClean="0"/>
              <a:t>pg</a:t>
            </a:r>
            <a:r>
              <a:rPr lang="en-US" baseline="0" dirty="0" smtClean="0"/>
              <a:t> </a:t>
            </a:r>
            <a:r>
              <a:rPr lang="en-US" baseline="0" smtClean="0"/>
              <a:t>= 40.83 copies</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9A31AD3-9562-6D47-970D-ADDB6C540158}" type="slidenum">
              <a:rPr lang="en-US" smtClean="0"/>
              <a:t>4</a:t>
            </a:fld>
            <a:endParaRPr lang="en-US"/>
          </a:p>
        </p:txBody>
      </p:sp>
    </p:spTree>
    <p:extLst>
      <p:ext uri="{BB962C8B-B14F-4D97-AF65-F5344CB8AC3E}">
        <p14:creationId xmlns:p14="http://schemas.microsoft.com/office/powerpoint/2010/main" val="3933524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For yeast: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 1 </a:t>
            </a:r>
            <a:r>
              <a:rPr lang="en-US" dirty="0" err="1" smtClean="0"/>
              <a:t>pg</a:t>
            </a:r>
            <a:r>
              <a:rPr lang="en-US" dirty="0" smtClean="0"/>
              <a:t> -&gt; 80 genomic copies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 = 1000pg -&gt; 80447 genomic copies</a:t>
            </a:r>
          </a:p>
          <a:p>
            <a:r>
              <a:rPr lang="en-US" dirty="0" smtClean="0"/>
              <a:t>h = 500</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DF</a:t>
            </a:r>
            <a:r>
              <a:rPr lang="en-US" baseline="0" dirty="0" smtClean="0"/>
              <a:t> = e^(log(H/L)/3) = 9.999999999999996 = 10</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t>
            </a:r>
            <a:endParaRPr lang="en-US" dirty="0" smtClean="0"/>
          </a:p>
          <a:p>
            <a:r>
              <a:rPr lang="en-US" dirty="0" smtClean="0"/>
              <a:t>DF </a:t>
            </a:r>
            <a:r>
              <a:rPr lang="en-US" dirty="0" err="1" smtClean="0"/>
              <a:t>calcs</a:t>
            </a:r>
            <a:r>
              <a:rPr lang="en-US" dirty="0" smtClean="0"/>
              <a:t>:</a:t>
            </a:r>
          </a:p>
          <a:p>
            <a:r>
              <a:rPr lang="en-US" dirty="0" smtClean="0"/>
              <a:t>L*X^4 = H</a:t>
            </a:r>
          </a:p>
          <a:p>
            <a:r>
              <a:rPr lang="en-US" dirty="0" smtClean="0"/>
              <a:t>X^4</a:t>
            </a:r>
            <a:r>
              <a:rPr lang="en-US" baseline="0" dirty="0" smtClean="0"/>
              <a:t> = H/L</a:t>
            </a:r>
          </a:p>
          <a:p>
            <a:r>
              <a:rPr lang="en-US" baseline="0" dirty="0" smtClean="0"/>
              <a:t>4log(X) = log(H/L)</a:t>
            </a:r>
          </a:p>
          <a:p>
            <a:r>
              <a:rPr lang="en-US" baseline="0" dirty="0" smtClean="0"/>
              <a:t>Log(X) = log(H/L)/4</a:t>
            </a:r>
          </a:p>
          <a:p>
            <a:r>
              <a:rPr lang="en-US" baseline="0" dirty="0" err="1" smtClean="0"/>
              <a:t>e^log</a:t>
            </a:r>
            <a:r>
              <a:rPr lang="en-US" baseline="0" dirty="0" smtClean="0"/>
              <a:t>(X) = e^(log(H/L)/4)</a:t>
            </a:r>
          </a:p>
          <a:p>
            <a:r>
              <a:rPr lang="en-US" baseline="0" dirty="0" smtClean="0"/>
              <a:t>X = e^(log(H/L)/4)</a:t>
            </a:r>
          </a:p>
          <a:p>
            <a:endParaRPr lang="en-US" baseline="0" dirty="0" smtClean="0"/>
          </a:p>
          <a:p>
            <a:r>
              <a:rPr lang="en-US" baseline="0" dirty="0" smtClean="0"/>
              <a:t>Note – previously I erroneously had DF= </a:t>
            </a:r>
            <a:r>
              <a:rPr lang="en-US" dirty="0" smtClean="0"/>
              <a:t>log(</a:t>
            </a:r>
            <a:r>
              <a:rPr lang="en-US" dirty="0" err="1" smtClean="0"/>
              <a:t>highEnd</a:t>
            </a:r>
            <a:r>
              <a:rPr lang="en-US" dirty="0" smtClean="0"/>
              <a:t>/</a:t>
            </a:r>
            <a:r>
              <a:rPr lang="en-US" dirty="0" err="1" smtClean="0"/>
              <a:t>lowEnd</a:t>
            </a:r>
            <a:r>
              <a:rPr lang="en-US" dirty="0" smtClean="0"/>
              <a:t>)/log(4) =</a:t>
            </a:r>
          </a:p>
          <a:p>
            <a:endParaRPr lang="en-US" dirty="0" smtClean="0"/>
          </a:p>
          <a:p>
            <a:r>
              <a:rPr lang="en-US" dirty="0" smtClean="0"/>
              <a:t>NOTE: actually starting equation should</a:t>
            </a:r>
            <a:r>
              <a:rPr lang="en-US" baseline="0" dirty="0" smtClean="0"/>
              <a:t> have exponent of 3 (not 4) since only dilute 3x for the 4 conditions: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L*X^3 = H</a:t>
            </a:r>
          </a:p>
          <a:p>
            <a:r>
              <a:rPr lang="en-US" dirty="0" smtClean="0"/>
              <a:t>So final equation is: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X = e^(log(H/L)/3)</a:t>
            </a:r>
          </a:p>
          <a:p>
            <a:endParaRPr lang="en-US" dirty="0"/>
          </a:p>
        </p:txBody>
      </p:sp>
      <p:sp>
        <p:nvSpPr>
          <p:cNvPr id="4" name="Slide Number Placeholder 3"/>
          <p:cNvSpPr>
            <a:spLocks noGrp="1"/>
          </p:cNvSpPr>
          <p:nvPr>
            <p:ph type="sldNum" sz="quarter" idx="10"/>
          </p:nvPr>
        </p:nvSpPr>
        <p:spPr/>
        <p:txBody>
          <a:bodyPr/>
          <a:lstStyle/>
          <a:p>
            <a:fld id="{C9A31AD3-9562-6D47-970D-ADDB6C540158}" type="slidenum">
              <a:rPr lang="en-US" smtClean="0"/>
              <a:t>5</a:t>
            </a:fld>
            <a:endParaRPr lang="en-US"/>
          </a:p>
        </p:txBody>
      </p:sp>
    </p:spTree>
    <p:extLst>
      <p:ext uri="{BB962C8B-B14F-4D97-AF65-F5344CB8AC3E}">
        <p14:creationId xmlns:p14="http://schemas.microsoft.com/office/powerpoint/2010/main" val="341978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867D08-03D6-DF46-9ACD-F8806DC6DCC7}" type="slidenum">
              <a:rPr lang="en-US" smtClean="0"/>
              <a:t>6</a:t>
            </a:fld>
            <a:endParaRPr lang="en-US"/>
          </a:p>
        </p:txBody>
      </p:sp>
    </p:spTree>
    <p:extLst>
      <p:ext uri="{BB962C8B-B14F-4D97-AF65-F5344CB8AC3E}">
        <p14:creationId xmlns:p14="http://schemas.microsoft.com/office/powerpoint/2010/main" val="4043013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PCR product size 60–120, minimum primer size = 18, optimum primer size = 20–21, maximum primer size = 25, minimum Tm = 57, optimal Tm = 61–62, maximum Tm = 66, maximum Tm difference = 1-, maximum 3’ self complementarity = 2, maximum self complementarity = 8 (preference given to lower), maximum poly-X = 4. In cases where other primers needed to be tested, we increased the maximum primer size to 135, the primer size range to 16–26, the Tm range to 55–66, the maximum Tm difference to 2–3, and the maximum poly-X to 5. A minimum of twenty candidate primer pairs were returned and screened for specificity in the genome.</a:t>
            </a:r>
            <a:endParaRPr lang="en-US" dirty="0"/>
          </a:p>
        </p:txBody>
      </p:sp>
      <p:sp>
        <p:nvSpPr>
          <p:cNvPr id="4" name="Slide Number Placeholder 3"/>
          <p:cNvSpPr>
            <a:spLocks noGrp="1"/>
          </p:cNvSpPr>
          <p:nvPr>
            <p:ph type="sldNum" sz="quarter" idx="10"/>
          </p:nvPr>
        </p:nvSpPr>
        <p:spPr/>
        <p:txBody>
          <a:bodyPr/>
          <a:lstStyle/>
          <a:p>
            <a:fld id="{C9A31AD3-9562-6D47-970D-ADDB6C540158}" type="slidenum">
              <a:rPr lang="en-US" smtClean="0"/>
              <a:t>7</a:t>
            </a:fld>
            <a:endParaRPr lang="en-US"/>
          </a:p>
        </p:txBody>
      </p:sp>
    </p:spTree>
    <p:extLst>
      <p:ext uri="{BB962C8B-B14F-4D97-AF65-F5344CB8AC3E}">
        <p14:creationId xmlns:p14="http://schemas.microsoft.com/office/powerpoint/2010/main" val="2118378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z="1200" kern="1200" dirty="0" smtClean="0">
                <a:solidFill>
                  <a:schemeClr val="tx1"/>
                </a:solidFill>
                <a:latin typeface="+mn-lt"/>
                <a:ea typeface="+mn-ea"/>
                <a:cs typeface="+mn-cs"/>
              </a:rPr>
              <a:t>Product </a:t>
            </a:r>
            <a:r>
              <a:rPr lang="nl-NL" sz="1200" kern="1200" dirty="0" err="1" smtClean="0">
                <a:solidFill>
                  <a:schemeClr val="tx1"/>
                </a:solidFill>
                <a:latin typeface="+mn-lt"/>
                <a:ea typeface="+mn-ea"/>
                <a:cs typeface="+mn-cs"/>
              </a:rPr>
              <a:t>size</a:t>
            </a:r>
            <a:r>
              <a:rPr lang="nl-NL" sz="1200" kern="1200" dirty="0" smtClean="0">
                <a:solidFill>
                  <a:schemeClr val="tx1"/>
                </a:solidFill>
                <a:latin typeface="+mn-lt"/>
                <a:ea typeface="+mn-ea"/>
                <a:cs typeface="+mn-cs"/>
              </a:rPr>
              <a:t> </a:t>
            </a:r>
            <a:r>
              <a:rPr lang="nl-NL" sz="1200" kern="1200" dirty="0" err="1" smtClean="0">
                <a:solidFill>
                  <a:schemeClr val="tx1"/>
                </a:solidFill>
                <a:latin typeface="+mn-lt"/>
                <a:ea typeface="+mn-ea"/>
                <a:cs typeface="+mn-cs"/>
              </a:rPr>
              <a:t>mean</a:t>
            </a:r>
            <a:r>
              <a:rPr lang="nl-NL" sz="1200" kern="1200" dirty="0" smtClean="0">
                <a:solidFill>
                  <a:schemeClr val="tx1"/>
                </a:solidFill>
                <a:latin typeface="+mn-lt"/>
                <a:ea typeface="+mn-ea"/>
                <a:cs typeface="+mn-cs"/>
              </a:rPr>
              <a:t> =</a:t>
            </a:r>
            <a:r>
              <a:rPr lang="nl-NL" sz="1200" kern="1200" baseline="0" dirty="0" smtClean="0">
                <a:solidFill>
                  <a:schemeClr val="tx1"/>
                </a:solidFill>
                <a:latin typeface="+mn-lt"/>
                <a:ea typeface="+mn-ea"/>
                <a:cs typeface="+mn-cs"/>
              </a:rPr>
              <a:t> 78, </a:t>
            </a:r>
            <a:r>
              <a:rPr lang="nl-NL" sz="1200" kern="1200" baseline="0" dirty="0" err="1" smtClean="0">
                <a:solidFill>
                  <a:schemeClr val="tx1"/>
                </a:solidFill>
                <a:latin typeface="+mn-lt"/>
                <a:ea typeface="+mn-ea"/>
                <a:cs typeface="+mn-cs"/>
              </a:rPr>
              <a:t>median</a:t>
            </a:r>
            <a:r>
              <a:rPr lang="nl-NL" sz="1200" kern="1200" baseline="0" dirty="0" smtClean="0">
                <a:solidFill>
                  <a:schemeClr val="tx1"/>
                </a:solidFill>
                <a:latin typeface="+mn-lt"/>
                <a:ea typeface="+mn-ea"/>
                <a:cs typeface="+mn-cs"/>
              </a:rPr>
              <a:t> 77, range = 62-116</a:t>
            </a:r>
            <a:endParaRPr lang="nl-NL" sz="1200" kern="1200" dirty="0" smtClean="0">
              <a:solidFill>
                <a:schemeClr val="tx1"/>
              </a:solidFill>
              <a:latin typeface="+mn-lt"/>
              <a:ea typeface="+mn-ea"/>
              <a:cs typeface="+mn-cs"/>
            </a:endParaRPr>
          </a:p>
          <a:p>
            <a:endParaRPr lang="nl-NL" sz="1200" kern="1200" dirty="0" smtClean="0">
              <a:solidFill>
                <a:schemeClr val="tx1"/>
              </a:solidFill>
              <a:latin typeface="+mn-lt"/>
              <a:ea typeface="+mn-ea"/>
              <a:cs typeface="+mn-cs"/>
            </a:endParaRPr>
          </a:p>
          <a:p>
            <a:r>
              <a:rPr lang="nl-NL" sz="1200" kern="1200" dirty="0" smtClean="0">
                <a:solidFill>
                  <a:schemeClr val="tx1"/>
                </a:solidFill>
                <a:latin typeface="+mn-lt"/>
                <a:ea typeface="+mn-ea"/>
                <a:cs typeface="+mn-cs"/>
              </a:rPr>
              <a:t>Primer</a:t>
            </a:r>
            <a:r>
              <a:rPr lang="nl-NL" sz="1200" kern="1200" baseline="0" dirty="0" smtClean="0">
                <a:solidFill>
                  <a:schemeClr val="tx1"/>
                </a:solidFill>
                <a:latin typeface="+mn-lt"/>
                <a:ea typeface="+mn-ea"/>
                <a:cs typeface="+mn-cs"/>
              </a:rPr>
              <a:t> pairs hat </a:t>
            </a:r>
            <a:r>
              <a:rPr lang="nl-NL" sz="1200" kern="1200" baseline="0" dirty="0" err="1" smtClean="0">
                <a:solidFill>
                  <a:schemeClr val="tx1"/>
                </a:solidFill>
                <a:latin typeface="+mn-lt"/>
                <a:ea typeface="+mn-ea"/>
                <a:cs typeface="+mn-cs"/>
              </a:rPr>
              <a:t>passed</a:t>
            </a:r>
            <a:r>
              <a:rPr lang="nl-NL" sz="1200" kern="1200" baseline="0" dirty="0" smtClean="0">
                <a:solidFill>
                  <a:schemeClr val="tx1"/>
                </a:solidFill>
                <a:latin typeface="+mn-lt"/>
                <a:ea typeface="+mn-ea"/>
                <a:cs typeface="+mn-cs"/>
              </a:rPr>
              <a:t> tests </a:t>
            </a:r>
            <a:r>
              <a:rPr lang="nl-NL" sz="1200" kern="1200" baseline="0" dirty="0" err="1" smtClean="0">
                <a:solidFill>
                  <a:schemeClr val="tx1"/>
                </a:solidFill>
                <a:latin typeface="+mn-lt"/>
                <a:ea typeface="+mn-ea"/>
                <a:cs typeface="+mn-cs"/>
              </a:rPr>
              <a:t>previously</a:t>
            </a:r>
            <a:r>
              <a:rPr lang="nl-NL" sz="1200" kern="1200" baseline="0" dirty="0" smtClean="0">
                <a:solidFill>
                  <a:schemeClr val="tx1"/>
                </a:solidFill>
                <a:latin typeface="+mn-lt"/>
                <a:ea typeface="+mn-ea"/>
                <a:cs typeface="+mn-cs"/>
              </a:rPr>
              <a:t>:</a:t>
            </a:r>
          </a:p>
          <a:p>
            <a:r>
              <a:rPr lang="nl-NL" sz="1200" kern="1200" baseline="0" dirty="0" err="1" smtClean="0">
                <a:solidFill>
                  <a:schemeClr val="tx1"/>
                </a:solidFill>
                <a:latin typeface="+mn-lt"/>
                <a:ea typeface="+mn-ea"/>
                <a:cs typeface="+mn-cs"/>
              </a:rPr>
              <a:t>PrimerName</a:t>
            </a:r>
            <a:r>
              <a:rPr lang="nl-NL" sz="1200" kern="1200" baseline="0" dirty="0" smtClean="0">
                <a:solidFill>
                  <a:schemeClr val="tx1"/>
                </a:solidFill>
                <a:latin typeface="+mn-lt"/>
                <a:ea typeface="+mn-ea"/>
                <a:cs typeface="+mn-cs"/>
              </a:rPr>
              <a:t>      Primer-seq      </a:t>
            </a:r>
            <a:r>
              <a:rPr lang="nl-NL" sz="1200" kern="1200" baseline="0" dirty="0" err="1" smtClean="0">
                <a:solidFill>
                  <a:schemeClr val="tx1"/>
                </a:solidFill>
                <a:latin typeface="+mn-lt"/>
                <a:ea typeface="+mn-ea"/>
                <a:cs typeface="+mn-cs"/>
              </a:rPr>
              <a:t>PrimerLen</a:t>
            </a:r>
            <a:r>
              <a:rPr lang="nl-NL" sz="1200" kern="1200" baseline="0" dirty="0" smtClean="0">
                <a:solidFill>
                  <a:schemeClr val="tx1"/>
                </a:solidFill>
                <a:latin typeface="+mn-lt"/>
                <a:ea typeface="+mn-ea"/>
                <a:cs typeface="+mn-cs"/>
              </a:rPr>
              <a:t>       Tm      GC%     </a:t>
            </a:r>
            <a:r>
              <a:rPr lang="nl-NL" sz="1200" kern="1200" baseline="0" dirty="0" err="1" smtClean="0">
                <a:solidFill>
                  <a:schemeClr val="tx1"/>
                </a:solidFill>
                <a:latin typeface="+mn-lt"/>
                <a:ea typeface="+mn-ea"/>
                <a:cs typeface="+mn-cs"/>
              </a:rPr>
              <a:t>Self-comp</a:t>
            </a:r>
            <a:r>
              <a:rPr lang="nl-NL" sz="1200" kern="1200" baseline="0" dirty="0" smtClean="0">
                <a:solidFill>
                  <a:schemeClr val="tx1"/>
                </a:solidFill>
                <a:latin typeface="+mn-lt"/>
                <a:ea typeface="+mn-ea"/>
                <a:cs typeface="+mn-cs"/>
              </a:rPr>
              <a:t>       Self-3'-comp</a:t>
            </a:r>
          </a:p>
          <a:p>
            <a:endParaRPr lang="nl-NL" sz="120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MSF-1 passed 4 tests</a:t>
            </a:r>
          </a:p>
          <a:p>
            <a:r>
              <a:rPr lang="nl-NL" sz="1200" kern="1200" dirty="0" smtClean="0">
                <a:solidFill>
                  <a:schemeClr val="tx1"/>
                </a:solidFill>
                <a:latin typeface="+mn-lt"/>
                <a:ea typeface="+mn-ea"/>
                <a:cs typeface="+mn-cs"/>
              </a:rPr>
              <a:t>MSF-Locus1-Fwd  TTGCCAATTGCCTCTGGTTGAGAC        24      63.86   50.00   6.00    1.00    </a:t>
            </a:r>
          </a:p>
          <a:p>
            <a:r>
              <a:rPr lang="nl-NL" sz="1200" kern="1200" dirty="0" smtClean="0">
                <a:solidFill>
                  <a:schemeClr val="tx1"/>
                </a:solidFill>
                <a:latin typeface="+mn-lt"/>
                <a:ea typeface="+mn-ea"/>
                <a:cs typeface="+mn-cs"/>
              </a:rPr>
              <a:t>MSF-Locus1-Rev  GACTTTGCTGTTTGCTGTCAGGCT        24      64.29   50.00   5.00    3.00</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JU-9-1 passed 4 tests</a:t>
            </a:r>
          </a:p>
          <a:p>
            <a:r>
              <a:rPr lang="nl-NL" sz="1200" kern="1200" dirty="0" smtClean="0">
                <a:solidFill>
                  <a:schemeClr val="tx1"/>
                </a:solidFill>
                <a:latin typeface="+mn-lt"/>
                <a:ea typeface="+mn-ea"/>
                <a:cs typeface="+mn-cs"/>
              </a:rPr>
              <a:t>JU9-Fwd CCCTAAGTTCGCTGGCTTTTT   21      59.11   47.62   3.00    0.00</a:t>
            </a:r>
          </a:p>
          <a:p>
            <a:r>
              <a:rPr lang="nl-NL" sz="1200" kern="1200" dirty="0" smtClean="0">
                <a:solidFill>
                  <a:schemeClr val="tx1"/>
                </a:solidFill>
                <a:latin typeface="+mn-lt"/>
                <a:ea typeface="+mn-ea"/>
                <a:cs typeface="+mn-cs"/>
              </a:rPr>
              <a:t>JU9-Rev CCTACTGAGTTGGTCCTCTAGTGAAA      26      61.48   46.15   7.00    2.00</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JU-13-A passed 1 test</a:t>
            </a:r>
          </a:p>
          <a:p>
            <a:r>
              <a:rPr lang="nl-NL" sz="1200" kern="1200" dirty="0" smtClean="0">
                <a:solidFill>
                  <a:schemeClr val="tx1"/>
                </a:solidFill>
                <a:latin typeface="+mn-lt"/>
                <a:ea typeface="+mn-ea"/>
                <a:cs typeface="+mn-cs"/>
              </a:rPr>
              <a:t>JU13-A-Fwd	TCCTGGGAAATCAGCCTACAAG	22	59-59.76	50.00	4.00	1.00</a:t>
            </a:r>
          </a:p>
          <a:p>
            <a:r>
              <a:rPr lang="nl-NL" sz="1200" kern="1200" dirty="0" smtClean="0">
                <a:solidFill>
                  <a:schemeClr val="tx1"/>
                </a:solidFill>
                <a:latin typeface="+mn-lt"/>
                <a:ea typeface="+mn-ea"/>
                <a:cs typeface="+mn-cs"/>
              </a:rPr>
              <a:t>JU13-A-Rev	CCTGACGGTGTCTGATCACTTAGA	24	59-61.64	50.00	6.00	3.00</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Ghosh</a:t>
            </a:r>
            <a:r>
              <a:rPr lang="en-US" sz="1200" kern="1200" dirty="0" smtClean="0">
                <a:solidFill>
                  <a:schemeClr val="tx1"/>
                </a:solidFill>
                <a:latin typeface="+mn-lt"/>
                <a:ea typeface="+mn-ea"/>
                <a:cs typeface="+mn-cs"/>
              </a:rPr>
              <a:t>-B -- passed ~2 tests, failed 1 test (but was candidate for conditional pass)</a:t>
            </a:r>
          </a:p>
          <a:p>
            <a:r>
              <a:rPr lang="nl-NL" sz="1200" kern="1200" dirty="0" err="1" smtClean="0">
                <a:solidFill>
                  <a:schemeClr val="tx1"/>
                </a:solidFill>
                <a:latin typeface="+mn-lt"/>
                <a:ea typeface="+mn-ea"/>
                <a:cs typeface="+mn-cs"/>
              </a:rPr>
              <a:t>Ghosh</a:t>
            </a:r>
            <a:r>
              <a:rPr lang="nl-NL" sz="1200" kern="1200" dirty="0" smtClean="0">
                <a:solidFill>
                  <a:schemeClr val="tx1"/>
                </a:solidFill>
                <a:latin typeface="+mn-lt"/>
                <a:ea typeface="+mn-ea"/>
                <a:cs typeface="+mn-cs"/>
              </a:rPr>
              <a:t>-B-Fwd     TGCCATTACCGGTTCTCCA     19      58.62   52.63   6.00    2.00</a:t>
            </a:r>
          </a:p>
          <a:p>
            <a:r>
              <a:rPr lang="nl-NL" sz="1200" kern="1200" dirty="0" err="1" smtClean="0">
                <a:solidFill>
                  <a:schemeClr val="tx1"/>
                </a:solidFill>
                <a:latin typeface="+mn-lt"/>
                <a:ea typeface="+mn-ea"/>
                <a:cs typeface="+mn-cs"/>
              </a:rPr>
              <a:t>Ghosh</a:t>
            </a:r>
            <a:r>
              <a:rPr lang="nl-NL" sz="1200" kern="1200" dirty="0" smtClean="0">
                <a:solidFill>
                  <a:schemeClr val="tx1"/>
                </a:solidFill>
                <a:latin typeface="+mn-lt"/>
                <a:ea typeface="+mn-ea"/>
                <a:cs typeface="+mn-cs"/>
              </a:rPr>
              <a:t>-B-</a:t>
            </a:r>
            <a:r>
              <a:rPr lang="nl-NL" sz="1200" kern="1200" dirty="0" err="1" smtClean="0">
                <a:solidFill>
                  <a:schemeClr val="tx1"/>
                </a:solidFill>
                <a:latin typeface="+mn-lt"/>
                <a:ea typeface="+mn-ea"/>
                <a:cs typeface="+mn-cs"/>
              </a:rPr>
              <a:t>Rev</a:t>
            </a:r>
            <a:r>
              <a:rPr lang="nl-NL" sz="1200" kern="1200" dirty="0" smtClean="0">
                <a:solidFill>
                  <a:schemeClr val="tx1"/>
                </a:solidFill>
                <a:latin typeface="+mn-lt"/>
                <a:ea typeface="+mn-ea"/>
                <a:cs typeface="+mn-cs"/>
              </a:rPr>
              <a:t>     TTCAACCGCATAAGAGATGGTG  22      58.73   45.45   3.00    0.00</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JU-15-B passed 1 test</a:t>
            </a:r>
          </a:p>
          <a:p>
            <a:r>
              <a:rPr lang="en-US" sz="1200" kern="1200" dirty="0" smtClean="0">
                <a:solidFill>
                  <a:schemeClr val="tx1"/>
                </a:solidFill>
                <a:latin typeface="+mn-lt"/>
                <a:ea typeface="+mn-ea"/>
                <a:cs typeface="+mn-cs"/>
              </a:rPr>
              <a:t>JU-15-BC  conditionally passed 2 tests (only a slight problems with </a:t>
            </a:r>
            <a:r>
              <a:rPr lang="en-US" sz="1200" kern="1200" dirty="0" err="1" smtClean="0">
                <a:solidFill>
                  <a:schemeClr val="tx1"/>
                </a:solidFill>
                <a:latin typeface="+mn-lt"/>
                <a:ea typeface="+mn-ea"/>
                <a:cs typeface="+mn-cs"/>
              </a:rPr>
              <a:t>relEff</a:t>
            </a:r>
            <a:r>
              <a:rPr lang="en-US" sz="1200" kern="1200" dirty="0" smtClean="0">
                <a:solidFill>
                  <a:schemeClr val="tx1"/>
                </a:solidFill>
                <a:latin typeface="+mn-lt"/>
                <a:ea typeface="+mn-ea"/>
                <a:cs typeface="+mn-cs"/>
              </a:rPr>
              <a:t> in each)</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JU-16-C conditionally passed 2 tests (had to remove the 1:1 data points in each test)</a:t>
            </a:r>
          </a:p>
          <a:p>
            <a:r>
              <a:rPr lang="nl-NL" sz="1200" kern="1200" dirty="0" smtClean="0">
                <a:solidFill>
                  <a:schemeClr val="tx1"/>
                </a:solidFill>
                <a:latin typeface="+mn-lt"/>
                <a:ea typeface="+mn-ea"/>
                <a:cs typeface="+mn-cs"/>
              </a:rPr>
              <a:t>JU16-C-Fwd	TCGGATTTGGAAGCTACTAT	20	53.54	40.00	4.00	2.00</a:t>
            </a:r>
          </a:p>
          <a:p>
            <a:r>
              <a:rPr lang="nl-NL" sz="1200" kern="1200" dirty="0" smtClean="0">
                <a:solidFill>
                  <a:schemeClr val="tx1"/>
                </a:solidFill>
                <a:latin typeface="+mn-lt"/>
                <a:ea typeface="+mn-ea"/>
                <a:cs typeface="+mn-cs"/>
              </a:rPr>
              <a:t>JU16-C-Rev	GGTTATTACCCGTTGAGTTT	20	53.21	40.00	6.00	0.00</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JU-16-CD conditionally passed 2 tests (had to remove the 1:1 data points in each test)</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Ghosh</a:t>
            </a:r>
            <a:r>
              <a:rPr lang="en-US" sz="1200" kern="1200" dirty="0" smtClean="0">
                <a:solidFill>
                  <a:schemeClr val="tx1"/>
                </a:solidFill>
                <a:latin typeface="+mn-lt"/>
                <a:ea typeface="+mn-ea"/>
                <a:cs typeface="+mn-cs"/>
              </a:rPr>
              <a:t>-D passed 1 test, conditionally passed 1 test (needed to remove a single outlier)</a:t>
            </a:r>
          </a:p>
          <a:p>
            <a:r>
              <a:rPr lang="nl-NL" sz="1200" kern="1200" dirty="0" err="1" smtClean="0">
                <a:solidFill>
                  <a:schemeClr val="tx1"/>
                </a:solidFill>
                <a:latin typeface="+mn-lt"/>
                <a:ea typeface="+mn-ea"/>
                <a:cs typeface="+mn-cs"/>
              </a:rPr>
              <a:t>Ghosh</a:t>
            </a:r>
            <a:r>
              <a:rPr lang="nl-NL" sz="1200" kern="1200" dirty="0" smtClean="0">
                <a:solidFill>
                  <a:schemeClr val="tx1"/>
                </a:solidFill>
                <a:latin typeface="+mn-lt"/>
                <a:ea typeface="+mn-ea"/>
                <a:cs typeface="+mn-cs"/>
              </a:rPr>
              <a:t>-D-Fwd     TTCACAAGGGTCTCTGCTGACTC 23      62.12   52.17   5.00    3.00</a:t>
            </a:r>
          </a:p>
          <a:p>
            <a:r>
              <a:rPr lang="nl-NL" sz="1200" kern="1200" dirty="0" err="1" smtClean="0">
                <a:solidFill>
                  <a:schemeClr val="tx1"/>
                </a:solidFill>
                <a:latin typeface="+mn-lt"/>
                <a:ea typeface="+mn-ea"/>
                <a:cs typeface="+mn-cs"/>
              </a:rPr>
              <a:t>Ghosh</a:t>
            </a:r>
            <a:r>
              <a:rPr lang="nl-NL" sz="1200" kern="1200" dirty="0" smtClean="0">
                <a:solidFill>
                  <a:schemeClr val="tx1"/>
                </a:solidFill>
                <a:latin typeface="+mn-lt"/>
                <a:ea typeface="+mn-ea"/>
                <a:cs typeface="+mn-cs"/>
              </a:rPr>
              <a:t>-D-</a:t>
            </a:r>
            <a:r>
              <a:rPr lang="nl-NL" sz="1200" kern="1200" dirty="0" err="1" smtClean="0">
                <a:solidFill>
                  <a:schemeClr val="tx1"/>
                </a:solidFill>
                <a:latin typeface="+mn-lt"/>
                <a:ea typeface="+mn-ea"/>
                <a:cs typeface="+mn-cs"/>
              </a:rPr>
              <a:t>Rev</a:t>
            </a:r>
            <a:r>
              <a:rPr lang="nl-NL" sz="1200" kern="1200" dirty="0" smtClean="0">
                <a:solidFill>
                  <a:schemeClr val="tx1"/>
                </a:solidFill>
                <a:latin typeface="+mn-lt"/>
                <a:ea typeface="+mn-ea"/>
                <a:cs typeface="+mn-cs"/>
              </a:rPr>
              <a:t>     GCGGGACCGGACTTCCTA      18      60.76   66.67   4.00    2.00</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JU-17-D  passed 1 test</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Ghosh</a:t>
            </a:r>
            <a:r>
              <a:rPr lang="en-US" sz="1200" kern="1200" dirty="0" smtClean="0">
                <a:solidFill>
                  <a:schemeClr val="tx1"/>
                </a:solidFill>
                <a:latin typeface="+mn-lt"/>
                <a:ea typeface="+mn-ea"/>
                <a:cs typeface="+mn-cs"/>
              </a:rPr>
              <a:t>-E passed 2 tests</a:t>
            </a:r>
          </a:p>
          <a:p>
            <a:r>
              <a:rPr lang="nl-NL" sz="1200" kern="1200" dirty="0" err="1" smtClean="0">
                <a:solidFill>
                  <a:schemeClr val="tx1"/>
                </a:solidFill>
                <a:latin typeface="+mn-lt"/>
                <a:ea typeface="+mn-ea"/>
                <a:cs typeface="+mn-cs"/>
              </a:rPr>
              <a:t>Ghosh</a:t>
            </a:r>
            <a:r>
              <a:rPr lang="nl-NL" sz="1200" kern="1200" dirty="0" smtClean="0">
                <a:solidFill>
                  <a:schemeClr val="tx1"/>
                </a:solidFill>
                <a:latin typeface="+mn-lt"/>
                <a:ea typeface="+mn-ea"/>
                <a:cs typeface="+mn-cs"/>
              </a:rPr>
              <a:t>-E-Fwd     CGCGCCCATTAATACCCTT     19      57.98   52.63   6.00    0.00</a:t>
            </a:r>
          </a:p>
          <a:p>
            <a:r>
              <a:rPr lang="nl-NL" sz="1200" kern="1200" dirty="0" err="1" smtClean="0">
                <a:solidFill>
                  <a:schemeClr val="tx1"/>
                </a:solidFill>
                <a:latin typeface="+mn-lt"/>
                <a:ea typeface="+mn-ea"/>
                <a:cs typeface="+mn-cs"/>
              </a:rPr>
              <a:t>Ghosh</a:t>
            </a:r>
            <a:r>
              <a:rPr lang="nl-NL" sz="1200" kern="1200" dirty="0" smtClean="0">
                <a:solidFill>
                  <a:schemeClr val="tx1"/>
                </a:solidFill>
                <a:latin typeface="+mn-lt"/>
                <a:ea typeface="+mn-ea"/>
                <a:cs typeface="+mn-cs"/>
              </a:rPr>
              <a:t>-E-</a:t>
            </a:r>
            <a:r>
              <a:rPr lang="nl-NL" sz="1200" kern="1200" dirty="0" err="1" smtClean="0">
                <a:solidFill>
                  <a:schemeClr val="tx1"/>
                </a:solidFill>
                <a:latin typeface="+mn-lt"/>
                <a:ea typeface="+mn-ea"/>
                <a:cs typeface="+mn-cs"/>
              </a:rPr>
              <a:t>Rev</a:t>
            </a:r>
            <a:r>
              <a:rPr lang="nl-NL" sz="1200" kern="1200" dirty="0" smtClean="0">
                <a:solidFill>
                  <a:schemeClr val="tx1"/>
                </a:solidFill>
                <a:latin typeface="+mn-lt"/>
                <a:ea typeface="+mn-ea"/>
                <a:cs typeface="+mn-cs"/>
              </a:rPr>
              <a:t>     AGGGCCGCGCTTTGA 15      58.71   66.67   5.00    1.00</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MSF-11 passed 1 test</a:t>
            </a:r>
          </a:p>
          <a:p>
            <a:r>
              <a:rPr lang="nl-NL" sz="1200" kern="1200" dirty="0" smtClean="0">
                <a:solidFill>
                  <a:schemeClr val="tx1"/>
                </a:solidFill>
                <a:latin typeface="+mn-lt"/>
                <a:ea typeface="+mn-ea"/>
                <a:cs typeface="+mn-cs"/>
              </a:rPr>
              <a:t>MSF-Locus11-Fwd TACTCACAGGACAAGGATGCGGTT        24      63.89   50.00   2.00    0.00</a:t>
            </a:r>
          </a:p>
          <a:p>
            <a:r>
              <a:rPr lang="nl-NL" sz="1200" kern="1200" dirty="0" smtClean="0">
                <a:solidFill>
                  <a:schemeClr val="tx1"/>
                </a:solidFill>
                <a:latin typeface="+mn-lt"/>
                <a:ea typeface="+mn-ea"/>
                <a:cs typeface="+mn-cs"/>
              </a:rPr>
              <a:t>MSF-Locus11-Rev TGAATTAACTACGCGCGCCTACCA        24      64.74   50.00   8.00    2.00</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JU-20-F passed 1 test</a:t>
            </a:r>
          </a:p>
          <a:p>
            <a:r>
              <a:rPr lang="nl-NL" sz="1200" kern="1200" dirty="0" smtClean="0">
                <a:solidFill>
                  <a:schemeClr val="tx1"/>
                </a:solidFill>
                <a:latin typeface="+mn-lt"/>
                <a:ea typeface="+mn-ea"/>
                <a:cs typeface="+mn-cs"/>
              </a:rPr>
              <a:t>JU20-F-Fwd	CACTTTGCACTGGAACTTACAACAC	25	61.18	44.00	5.00	1.00</a:t>
            </a:r>
          </a:p>
          <a:p>
            <a:r>
              <a:rPr lang="nl-NL" sz="1200" kern="1200" dirty="0" smtClean="0">
                <a:solidFill>
                  <a:schemeClr val="tx1"/>
                </a:solidFill>
                <a:latin typeface="+mn-lt"/>
                <a:ea typeface="+mn-ea"/>
                <a:cs typeface="+mn-cs"/>
              </a:rPr>
              <a:t>JU20-F-Rev	GTCCCCAAATGGGCAGAATA	20	57.55	50.00	6.00	2.00</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JU-22-1 passed 1 test, conditionally passed 1 test (needed to remove a single outlier)</a:t>
            </a:r>
          </a:p>
          <a:p>
            <a:r>
              <a:rPr lang="en-US" sz="1200" kern="1200" dirty="0" smtClean="0">
                <a:solidFill>
                  <a:schemeClr val="tx1"/>
                </a:solidFill>
                <a:latin typeface="+mn-lt"/>
                <a:ea typeface="+mn-ea"/>
                <a:cs typeface="+mn-cs"/>
              </a:rPr>
              <a:t>JU22-1-Fwd	AAGGGAGGCGAGGATGTGT	19	60.61	57.89	2.00	0.00	</a:t>
            </a:r>
          </a:p>
          <a:p>
            <a:r>
              <a:rPr lang="en-US" sz="1200" kern="1200" dirty="0" smtClean="0">
                <a:solidFill>
                  <a:schemeClr val="tx1"/>
                </a:solidFill>
                <a:latin typeface="+mn-lt"/>
                <a:ea typeface="+mn-ea"/>
                <a:cs typeface="+mn-cs"/>
              </a:rPr>
              <a:t>JU22-1-Rev	GGCTGGGTGCGGAGATT	17	59.34	64.71	2.00	1.00	</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Ghosh</a:t>
            </a:r>
            <a:r>
              <a:rPr lang="en-US" sz="1200" kern="1200" dirty="0" smtClean="0">
                <a:solidFill>
                  <a:schemeClr val="tx1"/>
                </a:solidFill>
                <a:latin typeface="+mn-lt"/>
                <a:ea typeface="+mn-ea"/>
                <a:cs typeface="+mn-cs"/>
              </a:rPr>
              <a:t>-G passed 2 tests</a:t>
            </a:r>
          </a:p>
          <a:p>
            <a:r>
              <a:rPr lang="nl-NL" sz="1200" kern="1200" dirty="0" err="1" smtClean="0">
                <a:solidFill>
                  <a:schemeClr val="tx1"/>
                </a:solidFill>
                <a:latin typeface="+mn-lt"/>
                <a:ea typeface="+mn-ea"/>
                <a:cs typeface="+mn-cs"/>
              </a:rPr>
              <a:t>Ghosh</a:t>
            </a:r>
            <a:r>
              <a:rPr lang="nl-NL" sz="1200" kern="1200" dirty="0" smtClean="0">
                <a:solidFill>
                  <a:schemeClr val="tx1"/>
                </a:solidFill>
                <a:latin typeface="+mn-lt"/>
                <a:ea typeface="+mn-ea"/>
                <a:cs typeface="+mn-cs"/>
              </a:rPr>
              <a:t>-G-Fwd     TTGTGTGCCCCGCTCC        16      59.53   68.75   2.00    0.00</a:t>
            </a:r>
          </a:p>
          <a:p>
            <a:r>
              <a:rPr lang="nl-NL" sz="1200" kern="1200" dirty="0" err="1" smtClean="0">
                <a:solidFill>
                  <a:schemeClr val="tx1"/>
                </a:solidFill>
                <a:latin typeface="+mn-lt"/>
                <a:ea typeface="+mn-ea"/>
                <a:cs typeface="+mn-cs"/>
              </a:rPr>
              <a:t>Ghosh</a:t>
            </a:r>
            <a:r>
              <a:rPr lang="nl-NL" sz="1200" kern="1200" dirty="0" smtClean="0">
                <a:solidFill>
                  <a:schemeClr val="tx1"/>
                </a:solidFill>
                <a:latin typeface="+mn-lt"/>
                <a:ea typeface="+mn-ea"/>
                <a:cs typeface="+mn-cs"/>
              </a:rPr>
              <a:t>-G-</a:t>
            </a:r>
            <a:r>
              <a:rPr lang="nl-NL" sz="1200" kern="1200" dirty="0" err="1" smtClean="0">
                <a:solidFill>
                  <a:schemeClr val="tx1"/>
                </a:solidFill>
                <a:latin typeface="+mn-lt"/>
                <a:ea typeface="+mn-ea"/>
                <a:cs typeface="+mn-cs"/>
              </a:rPr>
              <a:t>Rev</a:t>
            </a:r>
            <a:r>
              <a:rPr lang="nl-NL" sz="1200" kern="1200" dirty="0" smtClean="0">
                <a:solidFill>
                  <a:schemeClr val="tx1"/>
                </a:solidFill>
                <a:latin typeface="+mn-lt"/>
                <a:ea typeface="+mn-ea"/>
                <a:cs typeface="+mn-cs"/>
              </a:rPr>
              <a:t>     TTCCTGTTGGTGAAGCTAACGTT 23      60.68   43.48   6.00    6.00</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MSF-16  passed 2 tests</a:t>
            </a:r>
          </a:p>
          <a:p>
            <a:r>
              <a:rPr lang="nl-NL" sz="1200" kern="1200" dirty="0" smtClean="0">
                <a:solidFill>
                  <a:schemeClr val="tx1"/>
                </a:solidFill>
                <a:latin typeface="+mn-lt"/>
                <a:ea typeface="+mn-ea"/>
                <a:cs typeface="+mn-cs"/>
              </a:rPr>
              <a:t>MSF-Locus16-Fwd TGAACCAGAGTTTCATCTGCGACC        24      63.12   50.00   5.00    0.00</a:t>
            </a:r>
          </a:p>
          <a:p>
            <a:r>
              <a:rPr lang="nl-NL" sz="1200" kern="1200" dirty="0" smtClean="0">
                <a:solidFill>
                  <a:schemeClr val="tx1"/>
                </a:solidFill>
                <a:latin typeface="+mn-lt"/>
                <a:ea typeface="+mn-ea"/>
                <a:cs typeface="+mn-cs"/>
              </a:rPr>
              <a:t>MSF-Locus16-Rev AGAAGCCGCTCCACATACAGTCCT        24      65.54   54.17   5.00    2.00</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Ghosh</a:t>
            </a:r>
            <a:r>
              <a:rPr lang="en-US" sz="1200" kern="1200" dirty="0" smtClean="0">
                <a:solidFill>
                  <a:schemeClr val="tx1"/>
                </a:solidFill>
                <a:latin typeface="+mn-lt"/>
                <a:ea typeface="+mn-ea"/>
                <a:cs typeface="+mn-cs"/>
              </a:rPr>
              <a:t>-H passed 2 tests</a:t>
            </a:r>
          </a:p>
          <a:p>
            <a:r>
              <a:rPr lang="nl-NL" sz="1200" kern="1200" dirty="0" err="1" smtClean="0">
                <a:solidFill>
                  <a:schemeClr val="tx1"/>
                </a:solidFill>
                <a:latin typeface="+mn-lt"/>
                <a:ea typeface="+mn-ea"/>
                <a:cs typeface="+mn-cs"/>
              </a:rPr>
              <a:t>Ghosh</a:t>
            </a:r>
            <a:r>
              <a:rPr lang="nl-NL" sz="1200" kern="1200" dirty="0" smtClean="0">
                <a:solidFill>
                  <a:schemeClr val="tx1"/>
                </a:solidFill>
                <a:latin typeface="+mn-lt"/>
                <a:ea typeface="+mn-ea"/>
                <a:cs typeface="+mn-cs"/>
              </a:rPr>
              <a:t>-H-Fwd     TGGTCTTCCCCTACCCTCTCA   21      61.42   57.14   3.00    1.00    </a:t>
            </a:r>
          </a:p>
          <a:p>
            <a:r>
              <a:rPr lang="nl-NL" sz="1200" kern="1200" dirty="0" err="1" smtClean="0">
                <a:solidFill>
                  <a:schemeClr val="tx1"/>
                </a:solidFill>
                <a:latin typeface="+mn-lt"/>
                <a:ea typeface="+mn-ea"/>
                <a:cs typeface="+mn-cs"/>
              </a:rPr>
              <a:t>Ghosh</a:t>
            </a:r>
            <a:r>
              <a:rPr lang="nl-NL" sz="1200" kern="1200" dirty="0" smtClean="0">
                <a:solidFill>
                  <a:schemeClr val="tx1"/>
                </a:solidFill>
                <a:latin typeface="+mn-lt"/>
                <a:ea typeface="+mn-ea"/>
                <a:cs typeface="+mn-cs"/>
              </a:rPr>
              <a:t>-H-</a:t>
            </a:r>
            <a:r>
              <a:rPr lang="nl-NL" sz="1200" kern="1200" dirty="0" err="1" smtClean="0">
                <a:solidFill>
                  <a:schemeClr val="tx1"/>
                </a:solidFill>
                <a:latin typeface="+mn-lt"/>
                <a:ea typeface="+mn-ea"/>
                <a:cs typeface="+mn-cs"/>
              </a:rPr>
              <a:t>Rev</a:t>
            </a:r>
            <a:r>
              <a:rPr lang="nl-NL" sz="1200" kern="1200" dirty="0" smtClean="0">
                <a:solidFill>
                  <a:schemeClr val="tx1"/>
                </a:solidFill>
                <a:latin typeface="+mn-lt"/>
                <a:ea typeface="+mn-ea"/>
                <a:cs typeface="+mn-cs"/>
              </a:rPr>
              <a:t>     TGGAGTCTTGCGAGGCG       17      59.36   64.71   4.00    2.00</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JU-28 passed 2 tests</a:t>
            </a:r>
          </a:p>
          <a:p>
            <a:r>
              <a:rPr lang="en-US" sz="1200" kern="1200" dirty="0" smtClean="0">
                <a:solidFill>
                  <a:schemeClr val="tx1"/>
                </a:solidFill>
                <a:latin typeface="+mn-lt"/>
                <a:ea typeface="+mn-ea"/>
                <a:cs typeface="+mn-cs"/>
              </a:rPr>
              <a:t>JU-29-1 conditionally passed 1 test (needed to remove both 1:1, still did not pass </a:t>
            </a:r>
            <a:r>
              <a:rPr lang="en-US" sz="1200" kern="1200" dirty="0" err="1" smtClean="0">
                <a:solidFill>
                  <a:schemeClr val="tx1"/>
                </a:solidFill>
                <a:latin typeface="+mn-lt"/>
                <a:ea typeface="+mn-ea"/>
                <a:cs typeface="+mn-cs"/>
              </a:rPr>
              <a:t>relEff</a:t>
            </a:r>
            <a:r>
              <a:rPr lang="en-US" sz="1200" kern="1200" dirty="0" smtClean="0">
                <a:solidFill>
                  <a:schemeClr val="tx1"/>
                </a:solidFill>
                <a:latin typeface="+mn-lt"/>
                <a:ea typeface="+mn-ea"/>
                <a:cs typeface="+mn-cs"/>
              </a:rPr>
              <a:t>), failed 1 test</a:t>
            </a:r>
          </a:p>
          <a:p>
            <a:r>
              <a:rPr lang="en-US" sz="1200" kern="1200" dirty="0" smtClean="0">
                <a:solidFill>
                  <a:schemeClr val="tx1"/>
                </a:solidFill>
                <a:latin typeface="+mn-lt"/>
                <a:ea typeface="+mn-ea"/>
                <a:cs typeface="+mn-cs"/>
              </a:rPr>
              <a:t>JU-30-1 conditionally passed 1 test, passed 1 test</a:t>
            </a:r>
            <a:endParaRPr lang="nl-NL" sz="1200" kern="1200" dirty="0" smtClean="0">
              <a:solidFill>
                <a:schemeClr val="tx1"/>
              </a:solidFill>
              <a:latin typeface="+mn-lt"/>
              <a:ea typeface="+mn-ea"/>
              <a:cs typeface="+mn-cs"/>
            </a:endParaRPr>
          </a:p>
          <a:p>
            <a:endParaRPr lang="nl-NL"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EB1EEDC-D541-B245-A390-484FD6CDF77F}" type="slidenum">
              <a:rPr lang="en-US" smtClean="0"/>
              <a:t>8</a:t>
            </a:fld>
            <a:endParaRPr lang="en-US"/>
          </a:p>
        </p:txBody>
      </p:sp>
    </p:spTree>
    <p:extLst>
      <p:ext uri="{BB962C8B-B14F-4D97-AF65-F5344CB8AC3E}">
        <p14:creationId xmlns:p14="http://schemas.microsoft.com/office/powerpoint/2010/main" val="1037166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7E9B22-C10D-1C47-989B-E96D5A206CD7}" type="datetimeFigureOut">
              <a:rPr lang="en-US" smtClean="0"/>
              <a:t>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B5DBD-933D-BA46-9DFF-820783ED8EB1}" type="slidenum">
              <a:rPr lang="en-US" smtClean="0"/>
              <a:t>‹#›</a:t>
            </a:fld>
            <a:endParaRPr lang="en-US"/>
          </a:p>
        </p:txBody>
      </p:sp>
    </p:spTree>
    <p:extLst>
      <p:ext uri="{BB962C8B-B14F-4D97-AF65-F5344CB8AC3E}">
        <p14:creationId xmlns:p14="http://schemas.microsoft.com/office/powerpoint/2010/main" val="1680494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7E9B22-C10D-1C47-989B-E96D5A206CD7}" type="datetimeFigureOut">
              <a:rPr lang="en-US" smtClean="0"/>
              <a:t>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B5DBD-933D-BA46-9DFF-820783ED8EB1}" type="slidenum">
              <a:rPr lang="en-US" smtClean="0"/>
              <a:t>‹#›</a:t>
            </a:fld>
            <a:endParaRPr lang="en-US"/>
          </a:p>
        </p:txBody>
      </p:sp>
    </p:spTree>
    <p:extLst>
      <p:ext uri="{BB962C8B-B14F-4D97-AF65-F5344CB8AC3E}">
        <p14:creationId xmlns:p14="http://schemas.microsoft.com/office/powerpoint/2010/main" val="1866873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7E9B22-C10D-1C47-989B-E96D5A206CD7}" type="datetimeFigureOut">
              <a:rPr lang="en-US" smtClean="0"/>
              <a:t>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B5DBD-933D-BA46-9DFF-820783ED8EB1}" type="slidenum">
              <a:rPr lang="en-US" smtClean="0"/>
              <a:t>‹#›</a:t>
            </a:fld>
            <a:endParaRPr lang="en-US"/>
          </a:p>
        </p:txBody>
      </p:sp>
    </p:spTree>
    <p:extLst>
      <p:ext uri="{BB962C8B-B14F-4D97-AF65-F5344CB8AC3E}">
        <p14:creationId xmlns:p14="http://schemas.microsoft.com/office/powerpoint/2010/main" val="3859632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7E9B22-C10D-1C47-989B-E96D5A206CD7}" type="datetimeFigureOut">
              <a:rPr lang="en-US" smtClean="0"/>
              <a:t>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B5DBD-933D-BA46-9DFF-820783ED8EB1}" type="slidenum">
              <a:rPr lang="en-US" smtClean="0"/>
              <a:t>‹#›</a:t>
            </a:fld>
            <a:endParaRPr lang="en-US"/>
          </a:p>
        </p:txBody>
      </p:sp>
    </p:spTree>
    <p:extLst>
      <p:ext uri="{BB962C8B-B14F-4D97-AF65-F5344CB8AC3E}">
        <p14:creationId xmlns:p14="http://schemas.microsoft.com/office/powerpoint/2010/main" val="759959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7E9B22-C10D-1C47-989B-E96D5A206CD7}" type="datetimeFigureOut">
              <a:rPr lang="en-US" smtClean="0"/>
              <a:t>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B5DBD-933D-BA46-9DFF-820783ED8EB1}" type="slidenum">
              <a:rPr lang="en-US" smtClean="0"/>
              <a:t>‹#›</a:t>
            </a:fld>
            <a:endParaRPr lang="en-US"/>
          </a:p>
        </p:txBody>
      </p:sp>
    </p:spTree>
    <p:extLst>
      <p:ext uri="{BB962C8B-B14F-4D97-AF65-F5344CB8AC3E}">
        <p14:creationId xmlns:p14="http://schemas.microsoft.com/office/powerpoint/2010/main" val="1562414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7E9B22-C10D-1C47-989B-E96D5A206CD7}" type="datetimeFigureOut">
              <a:rPr lang="en-US" smtClean="0"/>
              <a:t>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9B5DBD-933D-BA46-9DFF-820783ED8EB1}" type="slidenum">
              <a:rPr lang="en-US" smtClean="0"/>
              <a:t>‹#›</a:t>
            </a:fld>
            <a:endParaRPr lang="en-US"/>
          </a:p>
        </p:txBody>
      </p:sp>
    </p:spTree>
    <p:extLst>
      <p:ext uri="{BB962C8B-B14F-4D97-AF65-F5344CB8AC3E}">
        <p14:creationId xmlns:p14="http://schemas.microsoft.com/office/powerpoint/2010/main" val="4060568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7E9B22-C10D-1C47-989B-E96D5A206CD7}" type="datetimeFigureOut">
              <a:rPr lang="en-US" smtClean="0"/>
              <a:t>2/4/17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9B5DBD-933D-BA46-9DFF-820783ED8EB1}" type="slidenum">
              <a:rPr lang="en-US" smtClean="0"/>
              <a:t>‹#›</a:t>
            </a:fld>
            <a:endParaRPr lang="en-US"/>
          </a:p>
        </p:txBody>
      </p:sp>
    </p:spTree>
    <p:extLst>
      <p:ext uri="{BB962C8B-B14F-4D97-AF65-F5344CB8AC3E}">
        <p14:creationId xmlns:p14="http://schemas.microsoft.com/office/powerpoint/2010/main" val="1686907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7E9B22-C10D-1C47-989B-E96D5A206CD7}" type="datetimeFigureOut">
              <a:rPr lang="en-US" smtClean="0"/>
              <a:t>2/4/17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9B5DBD-933D-BA46-9DFF-820783ED8EB1}" type="slidenum">
              <a:rPr lang="en-US" smtClean="0"/>
              <a:t>‹#›</a:t>
            </a:fld>
            <a:endParaRPr lang="en-US"/>
          </a:p>
        </p:txBody>
      </p:sp>
    </p:spTree>
    <p:extLst>
      <p:ext uri="{BB962C8B-B14F-4D97-AF65-F5344CB8AC3E}">
        <p14:creationId xmlns:p14="http://schemas.microsoft.com/office/powerpoint/2010/main" val="1425594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7E9B22-C10D-1C47-989B-E96D5A206CD7}" type="datetimeFigureOut">
              <a:rPr lang="en-US" smtClean="0"/>
              <a:t>2/4/17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9B5DBD-933D-BA46-9DFF-820783ED8EB1}" type="slidenum">
              <a:rPr lang="en-US" smtClean="0"/>
              <a:t>‹#›</a:t>
            </a:fld>
            <a:endParaRPr lang="en-US"/>
          </a:p>
        </p:txBody>
      </p:sp>
    </p:spTree>
    <p:extLst>
      <p:ext uri="{BB962C8B-B14F-4D97-AF65-F5344CB8AC3E}">
        <p14:creationId xmlns:p14="http://schemas.microsoft.com/office/powerpoint/2010/main" val="1664567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7E9B22-C10D-1C47-989B-E96D5A206CD7}" type="datetimeFigureOut">
              <a:rPr lang="en-US" smtClean="0"/>
              <a:t>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9B5DBD-933D-BA46-9DFF-820783ED8EB1}" type="slidenum">
              <a:rPr lang="en-US" smtClean="0"/>
              <a:t>‹#›</a:t>
            </a:fld>
            <a:endParaRPr lang="en-US"/>
          </a:p>
        </p:txBody>
      </p:sp>
    </p:spTree>
    <p:extLst>
      <p:ext uri="{BB962C8B-B14F-4D97-AF65-F5344CB8AC3E}">
        <p14:creationId xmlns:p14="http://schemas.microsoft.com/office/powerpoint/2010/main" val="2058771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7E9B22-C10D-1C47-989B-E96D5A206CD7}" type="datetimeFigureOut">
              <a:rPr lang="en-US" smtClean="0"/>
              <a:t>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9B5DBD-933D-BA46-9DFF-820783ED8EB1}" type="slidenum">
              <a:rPr lang="en-US" smtClean="0"/>
              <a:t>‹#›</a:t>
            </a:fld>
            <a:endParaRPr lang="en-US"/>
          </a:p>
        </p:txBody>
      </p:sp>
    </p:spTree>
    <p:extLst>
      <p:ext uri="{BB962C8B-B14F-4D97-AF65-F5344CB8AC3E}">
        <p14:creationId xmlns:p14="http://schemas.microsoft.com/office/powerpoint/2010/main" val="273473110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7E9B22-C10D-1C47-989B-E96D5A206CD7}" type="datetimeFigureOut">
              <a:rPr lang="en-US" smtClean="0"/>
              <a:t>2/4/17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9B5DBD-933D-BA46-9DFF-820783ED8EB1}" type="slidenum">
              <a:rPr lang="en-US" smtClean="0"/>
              <a:t>‹#›</a:t>
            </a:fld>
            <a:endParaRPr lang="en-US"/>
          </a:p>
        </p:txBody>
      </p:sp>
    </p:spTree>
    <p:extLst>
      <p:ext uri="{BB962C8B-B14F-4D97-AF65-F5344CB8AC3E}">
        <p14:creationId xmlns:p14="http://schemas.microsoft.com/office/powerpoint/2010/main" val="3687934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Genomic DNA qPCR Preparation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22796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752600" y="2291080"/>
          <a:ext cx="6096000" cy="2966720"/>
        </p:xfrm>
        <a:graphic>
          <a:graphicData uri="http://schemas.openxmlformats.org/drawingml/2006/table">
            <a:tbl>
              <a:tblPr firstRow="1" bandRow="1">
                <a:tableStyleId>{69CF1AB2-1976-4502-BF36-3FF5EA218861}</a:tableStyleId>
              </a:tblPr>
              <a:tblGrid>
                <a:gridCol w="508000"/>
                <a:gridCol w="508000"/>
                <a:gridCol w="508000"/>
                <a:gridCol w="508000"/>
                <a:gridCol w="508000"/>
                <a:gridCol w="508000"/>
                <a:gridCol w="508000"/>
                <a:gridCol w="508000"/>
                <a:gridCol w="508000"/>
                <a:gridCol w="508000"/>
                <a:gridCol w="508000"/>
                <a:gridCol w="508000"/>
              </a:tblGrid>
              <a:tr h="370840">
                <a:tc>
                  <a:txBody>
                    <a:bodyPr/>
                    <a:lstStyle/>
                    <a:p>
                      <a:endParaRPr lang="en-US" dirty="0"/>
                    </a:p>
                  </a:txBody>
                  <a:tcPr>
                    <a:solidFill>
                      <a:schemeClr val="bg1">
                        <a:lumMod val="50000"/>
                      </a:schemeClr>
                    </a:solidFill>
                  </a:tcPr>
                </a:tc>
                <a:tc>
                  <a:txBody>
                    <a:bodyPr/>
                    <a:lstStyle/>
                    <a:p>
                      <a:endParaRPr lang="en-US" dirty="0"/>
                    </a:p>
                  </a:txBody>
                  <a:tcPr>
                    <a:solidFill>
                      <a:schemeClr val="bg2">
                        <a:lumMod val="25000"/>
                      </a:schemeClr>
                    </a:solidFill>
                  </a:tcPr>
                </a:tc>
                <a:tc>
                  <a:txBody>
                    <a:bodyPr/>
                    <a:lstStyle/>
                    <a:p>
                      <a:endParaRPr lang="en-US" dirty="0"/>
                    </a:p>
                  </a:txBody>
                  <a:tcPr>
                    <a:solidFill>
                      <a:schemeClr val="tx2">
                        <a:lumMod val="75000"/>
                      </a:schemeClr>
                    </a:solidFill>
                  </a:tcPr>
                </a:tc>
                <a:tc>
                  <a:txBody>
                    <a:bodyPr/>
                    <a:lstStyle/>
                    <a:p>
                      <a:endParaRPr lang="en-US" dirty="0"/>
                    </a:p>
                  </a:txBody>
                  <a:tcPr>
                    <a:solidFill>
                      <a:schemeClr val="accent2">
                        <a:lumMod val="50000"/>
                      </a:schemeClr>
                    </a:solidFill>
                  </a:tcPr>
                </a:tc>
                <a:tc>
                  <a:txBody>
                    <a:bodyPr/>
                    <a:lstStyle/>
                    <a:p>
                      <a:endParaRPr lang="en-US" dirty="0"/>
                    </a:p>
                  </a:txBody>
                  <a:tcPr>
                    <a:solidFill>
                      <a:schemeClr val="accent3">
                        <a:lumMod val="50000"/>
                      </a:schemeClr>
                    </a:solidFill>
                  </a:tcPr>
                </a:tc>
                <a:tc>
                  <a:txBody>
                    <a:bodyPr/>
                    <a:lstStyle/>
                    <a:p>
                      <a:endParaRPr lang="en-US" dirty="0"/>
                    </a:p>
                  </a:txBody>
                  <a:tcPr>
                    <a:solidFill>
                      <a:schemeClr val="accent4">
                        <a:lumMod val="50000"/>
                      </a:schemeClr>
                    </a:solidFill>
                  </a:tcPr>
                </a:tc>
                <a:tc>
                  <a:txBody>
                    <a:bodyPr/>
                    <a:lstStyle/>
                    <a:p>
                      <a:endParaRPr lang="en-US" dirty="0"/>
                    </a:p>
                  </a:txBody>
                  <a:tcPr>
                    <a:solidFill>
                      <a:schemeClr val="accent5">
                        <a:lumMod val="50000"/>
                      </a:schemeClr>
                    </a:solidFill>
                  </a:tcPr>
                </a:tc>
                <a:tc>
                  <a:txBody>
                    <a:bodyPr/>
                    <a:lstStyle/>
                    <a:p>
                      <a:endParaRPr lang="en-US" dirty="0"/>
                    </a:p>
                  </a:txBody>
                  <a:tcPr>
                    <a:solidFill>
                      <a:schemeClr val="accent6">
                        <a:lumMod val="50000"/>
                      </a:schemeClr>
                    </a:solidFill>
                  </a:tcPr>
                </a:tc>
                <a:tc>
                  <a:txBody>
                    <a:bodyPr/>
                    <a:lstStyle/>
                    <a:p>
                      <a:endParaRPr lang="en-US" dirty="0"/>
                    </a:p>
                  </a:txBody>
                  <a:tcPr>
                    <a:solidFill>
                      <a:srgbClr val="008000"/>
                    </a:solidFill>
                  </a:tcPr>
                </a:tc>
                <a:tc>
                  <a:txBody>
                    <a:bodyPr/>
                    <a:lstStyle/>
                    <a:p>
                      <a:endParaRPr lang="en-US" dirty="0"/>
                    </a:p>
                  </a:txBody>
                  <a:tcPr>
                    <a:solidFill>
                      <a:srgbClr val="FF0000"/>
                    </a:solidFill>
                  </a:tcPr>
                </a:tc>
                <a:tc>
                  <a:txBody>
                    <a:bodyPr/>
                    <a:lstStyle/>
                    <a:p>
                      <a:endParaRPr lang="en-US" dirty="0"/>
                    </a:p>
                  </a:txBody>
                  <a:tcPr>
                    <a:solidFill>
                      <a:srgbClr val="0000FF"/>
                    </a:solidFill>
                  </a:tcPr>
                </a:tc>
                <a:tc>
                  <a:txBody>
                    <a:bodyPr/>
                    <a:lstStyle/>
                    <a:p>
                      <a:endParaRPr lang="en-US" dirty="0"/>
                    </a:p>
                  </a:txBody>
                  <a:tcPr>
                    <a:solidFill>
                      <a:srgbClr val="FF6600"/>
                    </a:solidFill>
                  </a:tcPr>
                </a:tc>
              </a:tr>
              <a:tr h="370840">
                <a:tc>
                  <a:txBody>
                    <a:bodyPr/>
                    <a:lstStyle/>
                    <a:p>
                      <a:endParaRPr lang="en-US" dirty="0"/>
                    </a:p>
                  </a:txBody>
                  <a:tcPr>
                    <a:solidFill>
                      <a:schemeClr val="bg1">
                        <a:lumMod val="50000"/>
                      </a:schemeClr>
                    </a:solidFill>
                  </a:tcPr>
                </a:tc>
                <a:tc>
                  <a:txBody>
                    <a:bodyPr/>
                    <a:lstStyle/>
                    <a:p>
                      <a:endParaRPr lang="en-US" dirty="0"/>
                    </a:p>
                  </a:txBody>
                  <a:tcPr>
                    <a:solidFill>
                      <a:schemeClr val="bg2">
                        <a:lumMod val="25000"/>
                      </a:schemeClr>
                    </a:solidFill>
                  </a:tcPr>
                </a:tc>
                <a:tc>
                  <a:txBody>
                    <a:bodyPr/>
                    <a:lstStyle/>
                    <a:p>
                      <a:endParaRPr lang="en-US" dirty="0"/>
                    </a:p>
                  </a:txBody>
                  <a:tcPr>
                    <a:solidFill>
                      <a:schemeClr val="tx2">
                        <a:lumMod val="75000"/>
                      </a:schemeClr>
                    </a:solidFill>
                  </a:tcPr>
                </a:tc>
                <a:tc>
                  <a:txBody>
                    <a:bodyPr/>
                    <a:lstStyle/>
                    <a:p>
                      <a:endParaRPr lang="en-US" dirty="0"/>
                    </a:p>
                  </a:txBody>
                  <a:tcPr>
                    <a:solidFill>
                      <a:schemeClr val="accent2">
                        <a:lumMod val="50000"/>
                      </a:schemeClr>
                    </a:solidFill>
                  </a:tcPr>
                </a:tc>
                <a:tc>
                  <a:txBody>
                    <a:bodyPr/>
                    <a:lstStyle/>
                    <a:p>
                      <a:endParaRPr lang="en-US" dirty="0"/>
                    </a:p>
                  </a:txBody>
                  <a:tcPr>
                    <a:solidFill>
                      <a:schemeClr val="accent3">
                        <a:lumMod val="50000"/>
                      </a:schemeClr>
                    </a:solidFill>
                  </a:tcPr>
                </a:tc>
                <a:tc>
                  <a:txBody>
                    <a:bodyPr/>
                    <a:lstStyle/>
                    <a:p>
                      <a:endParaRPr lang="en-US" dirty="0"/>
                    </a:p>
                  </a:txBody>
                  <a:tcPr>
                    <a:solidFill>
                      <a:schemeClr val="accent4">
                        <a:lumMod val="50000"/>
                      </a:schemeClr>
                    </a:solidFill>
                  </a:tcPr>
                </a:tc>
                <a:tc>
                  <a:txBody>
                    <a:bodyPr/>
                    <a:lstStyle/>
                    <a:p>
                      <a:endParaRPr lang="en-US" dirty="0"/>
                    </a:p>
                  </a:txBody>
                  <a:tcPr>
                    <a:solidFill>
                      <a:schemeClr val="accent5">
                        <a:lumMod val="50000"/>
                      </a:schemeClr>
                    </a:solidFill>
                  </a:tcPr>
                </a:tc>
                <a:tc>
                  <a:txBody>
                    <a:bodyPr/>
                    <a:lstStyle/>
                    <a:p>
                      <a:endParaRPr lang="en-US" dirty="0"/>
                    </a:p>
                  </a:txBody>
                  <a:tcPr>
                    <a:solidFill>
                      <a:schemeClr val="accent6">
                        <a:lumMod val="50000"/>
                      </a:schemeClr>
                    </a:solidFill>
                  </a:tcPr>
                </a:tc>
                <a:tc>
                  <a:txBody>
                    <a:bodyPr/>
                    <a:lstStyle/>
                    <a:p>
                      <a:endParaRPr lang="en-US" dirty="0"/>
                    </a:p>
                  </a:txBody>
                  <a:tcPr>
                    <a:solidFill>
                      <a:srgbClr val="008000"/>
                    </a:solidFill>
                  </a:tcPr>
                </a:tc>
                <a:tc>
                  <a:txBody>
                    <a:bodyPr/>
                    <a:lstStyle/>
                    <a:p>
                      <a:endParaRPr lang="en-US" dirty="0"/>
                    </a:p>
                  </a:txBody>
                  <a:tcPr>
                    <a:solidFill>
                      <a:srgbClr val="FF0000"/>
                    </a:solidFill>
                  </a:tcPr>
                </a:tc>
                <a:tc>
                  <a:txBody>
                    <a:bodyPr/>
                    <a:lstStyle/>
                    <a:p>
                      <a:endParaRPr lang="en-US" dirty="0"/>
                    </a:p>
                  </a:txBody>
                  <a:tcPr>
                    <a:solidFill>
                      <a:srgbClr val="0000FF"/>
                    </a:solidFill>
                  </a:tcPr>
                </a:tc>
                <a:tc>
                  <a:txBody>
                    <a:bodyPr/>
                    <a:lstStyle/>
                    <a:p>
                      <a:endParaRPr lang="en-US" dirty="0"/>
                    </a:p>
                  </a:txBody>
                  <a:tcPr>
                    <a:solidFill>
                      <a:srgbClr val="FF6600"/>
                    </a:solidFill>
                  </a:tcPr>
                </a:tc>
              </a:tr>
              <a:tr h="370840">
                <a:tc>
                  <a:txBody>
                    <a:bodyPr/>
                    <a:lstStyle/>
                    <a:p>
                      <a:endParaRPr lang="en-US" dirty="0"/>
                    </a:p>
                  </a:txBody>
                  <a:tcPr>
                    <a:solidFill>
                      <a:schemeClr val="bg1">
                        <a:lumMod val="50000"/>
                        <a:alpha val="77000"/>
                      </a:schemeClr>
                    </a:solidFill>
                  </a:tcPr>
                </a:tc>
                <a:tc>
                  <a:txBody>
                    <a:bodyPr/>
                    <a:lstStyle/>
                    <a:p>
                      <a:endParaRPr lang="en-US" dirty="0"/>
                    </a:p>
                  </a:txBody>
                  <a:tcPr>
                    <a:solidFill>
                      <a:schemeClr val="bg2">
                        <a:lumMod val="25000"/>
                        <a:alpha val="72000"/>
                      </a:schemeClr>
                    </a:solidFill>
                  </a:tcPr>
                </a:tc>
                <a:tc>
                  <a:txBody>
                    <a:bodyPr/>
                    <a:lstStyle/>
                    <a:p>
                      <a:endParaRPr lang="en-US" dirty="0"/>
                    </a:p>
                  </a:txBody>
                  <a:tcPr>
                    <a:solidFill>
                      <a:schemeClr val="tx2">
                        <a:lumMod val="75000"/>
                        <a:alpha val="80000"/>
                      </a:schemeClr>
                    </a:solidFill>
                  </a:tcPr>
                </a:tc>
                <a:tc>
                  <a:txBody>
                    <a:bodyPr/>
                    <a:lstStyle/>
                    <a:p>
                      <a:endParaRPr lang="en-US" dirty="0"/>
                    </a:p>
                  </a:txBody>
                  <a:tcPr>
                    <a:solidFill>
                      <a:schemeClr val="accent2">
                        <a:lumMod val="50000"/>
                        <a:alpha val="80000"/>
                      </a:schemeClr>
                    </a:solidFill>
                  </a:tcPr>
                </a:tc>
                <a:tc>
                  <a:txBody>
                    <a:bodyPr/>
                    <a:lstStyle/>
                    <a:p>
                      <a:endParaRPr lang="en-US" dirty="0"/>
                    </a:p>
                  </a:txBody>
                  <a:tcPr>
                    <a:solidFill>
                      <a:schemeClr val="accent3">
                        <a:lumMod val="50000"/>
                        <a:alpha val="80000"/>
                      </a:schemeClr>
                    </a:solidFill>
                  </a:tcPr>
                </a:tc>
                <a:tc>
                  <a:txBody>
                    <a:bodyPr/>
                    <a:lstStyle/>
                    <a:p>
                      <a:endParaRPr lang="en-US" dirty="0"/>
                    </a:p>
                  </a:txBody>
                  <a:tcPr>
                    <a:solidFill>
                      <a:schemeClr val="accent4">
                        <a:lumMod val="50000"/>
                        <a:alpha val="80000"/>
                      </a:schemeClr>
                    </a:solidFill>
                  </a:tcPr>
                </a:tc>
                <a:tc>
                  <a:txBody>
                    <a:bodyPr/>
                    <a:lstStyle/>
                    <a:p>
                      <a:endParaRPr lang="en-US" dirty="0"/>
                    </a:p>
                  </a:txBody>
                  <a:tcPr>
                    <a:solidFill>
                      <a:schemeClr val="accent5">
                        <a:lumMod val="50000"/>
                        <a:alpha val="80000"/>
                      </a:schemeClr>
                    </a:solidFill>
                  </a:tcPr>
                </a:tc>
                <a:tc>
                  <a:txBody>
                    <a:bodyPr/>
                    <a:lstStyle/>
                    <a:p>
                      <a:endParaRPr lang="en-US" dirty="0"/>
                    </a:p>
                  </a:txBody>
                  <a:tcPr>
                    <a:solidFill>
                      <a:schemeClr val="accent6">
                        <a:lumMod val="50000"/>
                        <a:alpha val="80000"/>
                      </a:schemeClr>
                    </a:solidFill>
                  </a:tcPr>
                </a:tc>
                <a:tc>
                  <a:txBody>
                    <a:bodyPr/>
                    <a:lstStyle/>
                    <a:p>
                      <a:endParaRPr lang="en-US" dirty="0"/>
                    </a:p>
                  </a:txBody>
                  <a:tcPr>
                    <a:solidFill>
                      <a:srgbClr val="008000">
                        <a:alpha val="80000"/>
                      </a:srgbClr>
                    </a:solidFill>
                  </a:tcPr>
                </a:tc>
                <a:tc>
                  <a:txBody>
                    <a:bodyPr/>
                    <a:lstStyle/>
                    <a:p>
                      <a:endParaRPr lang="en-US" dirty="0"/>
                    </a:p>
                  </a:txBody>
                  <a:tcPr>
                    <a:solidFill>
                      <a:srgbClr val="FF0000">
                        <a:alpha val="80000"/>
                      </a:srgbClr>
                    </a:solidFill>
                  </a:tcPr>
                </a:tc>
                <a:tc>
                  <a:txBody>
                    <a:bodyPr/>
                    <a:lstStyle/>
                    <a:p>
                      <a:endParaRPr lang="en-US" dirty="0"/>
                    </a:p>
                  </a:txBody>
                  <a:tcPr>
                    <a:solidFill>
                      <a:srgbClr val="0000FF">
                        <a:alpha val="80000"/>
                      </a:srgbClr>
                    </a:solidFill>
                  </a:tcPr>
                </a:tc>
                <a:tc>
                  <a:txBody>
                    <a:bodyPr/>
                    <a:lstStyle/>
                    <a:p>
                      <a:endParaRPr lang="en-US" dirty="0"/>
                    </a:p>
                  </a:txBody>
                  <a:tcPr>
                    <a:solidFill>
                      <a:srgbClr val="FF6600">
                        <a:alpha val="80000"/>
                      </a:srgbClr>
                    </a:solidFill>
                  </a:tcPr>
                </a:tc>
              </a:tr>
              <a:tr h="370840">
                <a:tc>
                  <a:txBody>
                    <a:bodyPr/>
                    <a:lstStyle/>
                    <a:p>
                      <a:endParaRPr lang="en-US" dirty="0"/>
                    </a:p>
                  </a:txBody>
                  <a:tcPr>
                    <a:solidFill>
                      <a:schemeClr val="bg1">
                        <a:lumMod val="50000"/>
                        <a:alpha val="77000"/>
                      </a:schemeClr>
                    </a:solidFill>
                  </a:tcPr>
                </a:tc>
                <a:tc>
                  <a:txBody>
                    <a:bodyPr/>
                    <a:lstStyle/>
                    <a:p>
                      <a:endParaRPr lang="en-US" dirty="0"/>
                    </a:p>
                  </a:txBody>
                  <a:tcPr>
                    <a:solidFill>
                      <a:schemeClr val="bg2">
                        <a:lumMod val="25000"/>
                        <a:alpha val="72000"/>
                      </a:schemeClr>
                    </a:solidFill>
                  </a:tcPr>
                </a:tc>
                <a:tc>
                  <a:txBody>
                    <a:bodyPr/>
                    <a:lstStyle/>
                    <a:p>
                      <a:endParaRPr lang="en-US" dirty="0"/>
                    </a:p>
                  </a:txBody>
                  <a:tcPr>
                    <a:solidFill>
                      <a:schemeClr val="tx2">
                        <a:lumMod val="75000"/>
                        <a:alpha val="80000"/>
                      </a:schemeClr>
                    </a:solidFill>
                  </a:tcPr>
                </a:tc>
                <a:tc>
                  <a:txBody>
                    <a:bodyPr/>
                    <a:lstStyle/>
                    <a:p>
                      <a:endParaRPr lang="en-US" dirty="0"/>
                    </a:p>
                  </a:txBody>
                  <a:tcPr>
                    <a:solidFill>
                      <a:schemeClr val="accent2">
                        <a:lumMod val="50000"/>
                        <a:alpha val="80000"/>
                      </a:schemeClr>
                    </a:solidFill>
                  </a:tcPr>
                </a:tc>
                <a:tc>
                  <a:txBody>
                    <a:bodyPr/>
                    <a:lstStyle/>
                    <a:p>
                      <a:endParaRPr lang="en-US" dirty="0"/>
                    </a:p>
                  </a:txBody>
                  <a:tcPr>
                    <a:solidFill>
                      <a:schemeClr val="accent3">
                        <a:lumMod val="50000"/>
                        <a:alpha val="80000"/>
                      </a:schemeClr>
                    </a:solidFill>
                  </a:tcPr>
                </a:tc>
                <a:tc>
                  <a:txBody>
                    <a:bodyPr/>
                    <a:lstStyle/>
                    <a:p>
                      <a:endParaRPr lang="en-US" dirty="0"/>
                    </a:p>
                  </a:txBody>
                  <a:tcPr>
                    <a:solidFill>
                      <a:schemeClr val="accent4">
                        <a:lumMod val="50000"/>
                        <a:alpha val="80000"/>
                      </a:schemeClr>
                    </a:solidFill>
                  </a:tcPr>
                </a:tc>
                <a:tc>
                  <a:txBody>
                    <a:bodyPr/>
                    <a:lstStyle/>
                    <a:p>
                      <a:endParaRPr lang="en-US" dirty="0"/>
                    </a:p>
                  </a:txBody>
                  <a:tcPr>
                    <a:solidFill>
                      <a:schemeClr val="accent5">
                        <a:lumMod val="50000"/>
                        <a:alpha val="80000"/>
                      </a:schemeClr>
                    </a:solidFill>
                  </a:tcPr>
                </a:tc>
                <a:tc>
                  <a:txBody>
                    <a:bodyPr/>
                    <a:lstStyle/>
                    <a:p>
                      <a:endParaRPr lang="en-US" dirty="0"/>
                    </a:p>
                  </a:txBody>
                  <a:tcPr>
                    <a:solidFill>
                      <a:schemeClr val="accent6">
                        <a:lumMod val="50000"/>
                        <a:alpha val="80000"/>
                      </a:schemeClr>
                    </a:solidFill>
                  </a:tcPr>
                </a:tc>
                <a:tc>
                  <a:txBody>
                    <a:bodyPr/>
                    <a:lstStyle/>
                    <a:p>
                      <a:endParaRPr lang="en-US" dirty="0"/>
                    </a:p>
                  </a:txBody>
                  <a:tcPr>
                    <a:solidFill>
                      <a:srgbClr val="008000">
                        <a:alpha val="80000"/>
                      </a:srgbClr>
                    </a:solidFill>
                  </a:tcPr>
                </a:tc>
                <a:tc>
                  <a:txBody>
                    <a:bodyPr/>
                    <a:lstStyle/>
                    <a:p>
                      <a:endParaRPr lang="en-US" dirty="0"/>
                    </a:p>
                  </a:txBody>
                  <a:tcPr>
                    <a:solidFill>
                      <a:srgbClr val="FF0000">
                        <a:alpha val="80000"/>
                      </a:srgbClr>
                    </a:solidFill>
                  </a:tcPr>
                </a:tc>
                <a:tc>
                  <a:txBody>
                    <a:bodyPr/>
                    <a:lstStyle/>
                    <a:p>
                      <a:endParaRPr lang="en-US" dirty="0"/>
                    </a:p>
                  </a:txBody>
                  <a:tcPr>
                    <a:solidFill>
                      <a:srgbClr val="0000FF">
                        <a:alpha val="80000"/>
                      </a:srgbClr>
                    </a:solidFill>
                  </a:tcPr>
                </a:tc>
                <a:tc>
                  <a:txBody>
                    <a:bodyPr/>
                    <a:lstStyle/>
                    <a:p>
                      <a:endParaRPr lang="en-US" dirty="0"/>
                    </a:p>
                  </a:txBody>
                  <a:tcPr>
                    <a:solidFill>
                      <a:srgbClr val="FF6600">
                        <a:alpha val="80000"/>
                      </a:srgbClr>
                    </a:solidFill>
                  </a:tcPr>
                </a:tc>
              </a:tr>
              <a:tr h="370840">
                <a:tc>
                  <a:txBody>
                    <a:bodyPr/>
                    <a:lstStyle/>
                    <a:p>
                      <a:endParaRPr lang="en-US" dirty="0"/>
                    </a:p>
                  </a:txBody>
                  <a:tcPr>
                    <a:solidFill>
                      <a:schemeClr val="bg1">
                        <a:lumMod val="50000"/>
                        <a:alpha val="50000"/>
                      </a:schemeClr>
                    </a:solidFill>
                  </a:tcPr>
                </a:tc>
                <a:tc>
                  <a:txBody>
                    <a:bodyPr/>
                    <a:lstStyle/>
                    <a:p>
                      <a:endParaRPr lang="en-US" dirty="0"/>
                    </a:p>
                  </a:txBody>
                  <a:tcPr>
                    <a:solidFill>
                      <a:schemeClr val="bg2">
                        <a:lumMod val="25000"/>
                        <a:alpha val="50000"/>
                      </a:schemeClr>
                    </a:solidFill>
                  </a:tcPr>
                </a:tc>
                <a:tc>
                  <a:txBody>
                    <a:bodyPr/>
                    <a:lstStyle/>
                    <a:p>
                      <a:endParaRPr lang="en-US" dirty="0"/>
                    </a:p>
                  </a:txBody>
                  <a:tcPr>
                    <a:solidFill>
                      <a:schemeClr val="tx2">
                        <a:lumMod val="75000"/>
                        <a:alpha val="50000"/>
                      </a:schemeClr>
                    </a:solidFill>
                  </a:tcPr>
                </a:tc>
                <a:tc>
                  <a:txBody>
                    <a:bodyPr/>
                    <a:lstStyle/>
                    <a:p>
                      <a:endParaRPr lang="en-US" dirty="0"/>
                    </a:p>
                  </a:txBody>
                  <a:tcPr>
                    <a:solidFill>
                      <a:schemeClr val="accent2">
                        <a:lumMod val="50000"/>
                        <a:alpha val="50000"/>
                      </a:schemeClr>
                    </a:solidFill>
                  </a:tcPr>
                </a:tc>
                <a:tc>
                  <a:txBody>
                    <a:bodyPr/>
                    <a:lstStyle/>
                    <a:p>
                      <a:endParaRPr lang="en-US" dirty="0"/>
                    </a:p>
                  </a:txBody>
                  <a:tcPr>
                    <a:solidFill>
                      <a:schemeClr val="accent3">
                        <a:lumMod val="50000"/>
                        <a:alpha val="50000"/>
                      </a:schemeClr>
                    </a:solidFill>
                  </a:tcPr>
                </a:tc>
                <a:tc>
                  <a:txBody>
                    <a:bodyPr/>
                    <a:lstStyle/>
                    <a:p>
                      <a:endParaRPr lang="en-US" dirty="0"/>
                    </a:p>
                  </a:txBody>
                  <a:tcPr>
                    <a:solidFill>
                      <a:schemeClr val="accent4">
                        <a:lumMod val="50000"/>
                        <a:alpha val="50000"/>
                      </a:schemeClr>
                    </a:solidFill>
                  </a:tcPr>
                </a:tc>
                <a:tc>
                  <a:txBody>
                    <a:bodyPr/>
                    <a:lstStyle/>
                    <a:p>
                      <a:endParaRPr lang="en-US" dirty="0"/>
                    </a:p>
                  </a:txBody>
                  <a:tcPr>
                    <a:solidFill>
                      <a:schemeClr val="accent5">
                        <a:lumMod val="50000"/>
                        <a:alpha val="50000"/>
                      </a:schemeClr>
                    </a:solidFill>
                  </a:tcPr>
                </a:tc>
                <a:tc>
                  <a:txBody>
                    <a:bodyPr/>
                    <a:lstStyle/>
                    <a:p>
                      <a:endParaRPr lang="en-US" dirty="0"/>
                    </a:p>
                  </a:txBody>
                  <a:tcPr>
                    <a:solidFill>
                      <a:schemeClr val="accent6">
                        <a:lumMod val="50000"/>
                        <a:alpha val="50000"/>
                      </a:schemeClr>
                    </a:solidFill>
                  </a:tcPr>
                </a:tc>
                <a:tc>
                  <a:txBody>
                    <a:bodyPr/>
                    <a:lstStyle/>
                    <a:p>
                      <a:endParaRPr lang="en-US" dirty="0"/>
                    </a:p>
                  </a:txBody>
                  <a:tcPr>
                    <a:solidFill>
                      <a:srgbClr val="008000">
                        <a:alpha val="50000"/>
                      </a:srgbClr>
                    </a:solidFill>
                  </a:tcPr>
                </a:tc>
                <a:tc>
                  <a:txBody>
                    <a:bodyPr/>
                    <a:lstStyle/>
                    <a:p>
                      <a:endParaRPr lang="en-US" dirty="0"/>
                    </a:p>
                  </a:txBody>
                  <a:tcPr>
                    <a:solidFill>
                      <a:srgbClr val="FF0000">
                        <a:alpha val="50000"/>
                      </a:srgbClr>
                    </a:solidFill>
                  </a:tcPr>
                </a:tc>
                <a:tc>
                  <a:txBody>
                    <a:bodyPr/>
                    <a:lstStyle/>
                    <a:p>
                      <a:endParaRPr lang="en-US" dirty="0"/>
                    </a:p>
                  </a:txBody>
                  <a:tcPr>
                    <a:solidFill>
                      <a:srgbClr val="0000FF">
                        <a:alpha val="50000"/>
                      </a:srgbClr>
                    </a:solidFill>
                  </a:tcPr>
                </a:tc>
                <a:tc>
                  <a:txBody>
                    <a:bodyPr/>
                    <a:lstStyle/>
                    <a:p>
                      <a:endParaRPr lang="en-US" dirty="0"/>
                    </a:p>
                  </a:txBody>
                  <a:tcPr>
                    <a:solidFill>
                      <a:srgbClr val="FF6600">
                        <a:alpha val="50000"/>
                      </a:srgbClr>
                    </a:solidFill>
                  </a:tcPr>
                </a:tc>
              </a:tr>
              <a:tr h="370840">
                <a:tc>
                  <a:txBody>
                    <a:bodyPr/>
                    <a:lstStyle/>
                    <a:p>
                      <a:endParaRPr lang="en-US" dirty="0"/>
                    </a:p>
                  </a:txBody>
                  <a:tcPr>
                    <a:solidFill>
                      <a:schemeClr val="bg1">
                        <a:lumMod val="50000"/>
                        <a:alpha val="50000"/>
                      </a:schemeClr>
                    </a:solidFill>
                  </a:tcPr>
                </a:tc>
                <a:tc>
                  <a:txBody>
                    <a:bodyPr/>
                    <a:lstStyle/>
                    <a:p>
                      <a:endParaRPr lang="en-US" dirty="0"/>
                    </a:p>
                  </a:txBody>
                  <a:tcPr>
                    <a:solidFill>
                      <a:schemeClr val="bg2">
                        <a:lumMod val="25000"/>
                        <a:alpha val="50000"/>
                      </a:schemeClr>
                    </a:solidFill>
                  </a:tcPr>
                </a:tc>
                <a:tc>
                  <a:txBody>
                    <a:bodyPr/>
                    <a:lstStyle/>
                    <a:p>
                      <a:endParaRPr lang="en-US" dirty="0"/>
                    </a:p>
                  </a:txBody>
                  <a:tcPr>
                    <a:solidFill>
                      <a:schemeClr val="tx2">
                        <a:lumMod val="75000"/>
                        <a:alpha val="50000"/>
                      </a:schemeClr>
                    </a:solidFill>
                  </a:tcPr>
                </a:tc>
                <a:tc>
                  <a:txBody>
                    <a:bodyPr/>
                    <a:lstStyle/>
                    <a:p>
                      <a:endParaRPr lang="en-US" dirty="0"/>
                    </a:p>
                  </a:txBody>
                  <a:tcPr>
                    <a:solidFill>
                      <a:schemeClr val="accent2">
                        <a:lumMod val="50000"/>
                        <a:alpha val="50000"/>
                      </a:schemeClr>
                    </a:solidFill>
                  </a:tcPr>
                </a:tc>
                <a:tc>
                  <a:txBody>
                    <a:bodyPr/>
                    <a:lstStyle/>
                    <a:p>
                      <a:endParaRPr lang="en-US" dirty="0"/>
                    </a:p>
                  </a:txBody>
                  <a:tcPr>
                    <a:solidFill>
                      <a:schemeClr val="accent3">
                        <a:lumMod val="50000"/>
                        <a:alpha val="50000"/>
                      </a:schemeClr>
                    </a:solidFill>
                  </a:tcPr>
                </a:tc>
                <a:tc>
                  <a:txBody>
                    <a:bodyPr/>
                    <a:lstStyle/>
                    <a:p>
                      <a:endParaRPr lang="en-US" dirty="0"/>
                    </a:p>
                  </a:txBody>
                  <a:tcPr>
                    <a:solidFill>
                      <a:schemeClr val="accent4">
                        <a:lumMod val="50000"/>
                        <a:alpha val="50000"/>
                      </a:schemeClr>
                    </a:solidFill>
                  </a:tcPr>
                </a:tc>
                <a:tc>
                  <a:txBody>
                    <a:bodyPr/>
                    <a:lstStyle/>
                    <a:p>
                      <a:endParaRPr lang="en-US" dirty="0"/>
                    </a:p>
                  </a:txBody>
                  <a:tcPr>
                    <a:solidFill>
                      <a:schemeClr val="accent5">
                        <a:lumMod val="50000"/>
                        <a:alpha val="50000"/>
                      </a:schemeClr>
                    </a:solidFill>
                  </a:tcPr>
                </a:tc>
                <a:tc>
                  <a:txBody>
                    <a:bodyPr/>
                    <a:lstStyle/>
                    <a:p>
                      <a:endParaRPr lang="en-US" dirty="0"/>
                    </a:p>
                  </a:txBody>
                  <a:tcPr>
                    <a:solidFill>
                      <a:schemeClr val="accent6">
                        <a:lumMod val="50000"/>
                        <a:alpha val="50000"/>
                      </a:schemeClr>
                    </a:solidFill>
                  </a:tcPr>
                </a:tc>
                <a:tc>
                  <a:txBody>
                    <a:bodyPr/>
                    <a:lstStyle/>
                    <a:p>
                      <a:endParaRPr lang="en-US" dirty="0"/>
                    </a:p>
                  </a:txBody>
                  <a:tcPr>
                    <a:solidFill>
                      <a:srgbClr val="008000">
                        <a:alpha val="50000"/>
                      </a:srgbClr>
                    </a:solidFill>
                  </a:tcPr>
                </a:tc>
                <a:tc>
                  <a:txBody>
                    <a:bodyPr/>
                    <a:lstStyle/>
                    <a:p>
                      <a:endParaRPr lang="en-US" dirty="0"/>
                    </a:p>
                  </a:txBody>
                  <a:tcPr>
                    <a:solidFill>
                      <a:srgbClr val="FF0000">
                        <a:alpha val="50000"/>
                      </a:srgbClr>
                    </a:solidFill>
                  </a:tcPr>
                </a:tc>
                <a:tc>
                  <a:txBody>
                    <a:bodyPr/>
                    <a:lstStyle/>
                    <a:p>
                      <a:endParaRPr lang="en-US" dirty="0"/>
                    </a:p>
                  </a:txBody>
                  <a:tcPr>
                    <a:solidFill>
                      <a:srgbClr val="0000FF">
                        <a:alpha val="50000"/>
                      </a:srgbClr>
                    </a:solidFill>
                  </a:tcPr>
                </a:tc>
                <a:tc>
                  <a:txBody>
                    <a:bodyPr/>
                    <a:lstStyle/>
                    <a:p>
                      <a:endParaRPr lang="en-US" dirty="0"/>
                    </a:p>
                  </a:txBody>
                  <a:tcPr>
                    <a:solidFill>
                      <a:srgbClr val="FF6600">
                        <a:alpha val="50000"/>
                      </a:srgbClr>
                    </a:solidFill>
                  </a:tcPr>
                </a:tc>
              </a:tr>
              <a:tr h="370840">
                <a:tc>
                  <a:txBody>
                    <a:bodyPr/>
                    <a:lstStyle/>
                    <a:p>
                      <a:endParaRPr lang="en-US" dirty="0"/>
                    </a:p>
                  </a:txBody>
                  <a:tcPr>
                    <a:solidFill>
                      <a:schemeClr val="bg1">
                        <a:lumMod val="50000"/>
                        <a:alpha val="23000"/>
                      </a:schemeClr>
                    </a:solidFill>
                  </a:tcPr>
                </a:tc>
                <a:tc>
                  <a:txBody>
                    <a:bodyPr/>
                    <a:lstStyle/>
                    <a:p>
                      <a:endParaRPr lang="en-US" dirty="0"/>
                    </a:p>
                  </a:txBody>
                  <a:tcPr>
                    <a:solidFill>
                      <a:schemeClr val="bg2">
                        <a:lumMod val="25000"/>
                        <a:alpha val="25000"/>
                      </a:schemeClr>
                    </a:solidFill>
                  </a:tcPr>
                </a:tc>
                <a:tc>
                  <a:txBody>
                    <a:bodyPr/>
                    <a:lstStyle/>
                    <a:p>
                      <a:endParaRPr lang="en-US" dirty="0"/>
                    </a:p>
                  </a:txBody>
                  <a:tcPr>
                    <a:solidFill>
                      <a:schemeClr val="tx2">
                        <a:lumMod val="75000"/>
                        <a:alpha val="30000"/>
                      </a:schemeClr>
                    </a:solidFill>
                  </a:tcPr>
                </a:tc>
                <a:tc>
                  <a:txBody>
                    <a:bodyPr/>
                    <a:lstStyle/>
                    <a:p>
                      <a:endParaRPr lang="en-US" dirty="0"/>
                    </a:p>
                  </a:txBody>
                  <a:tcPr>
                    <a:solidFill>
                      <a:schemeClr val="accent2">
                        <a:lumMod val="50000"/>
                        <a:alpha val="30000"/>
                      </a:schemeClr>
                    </a:solidFill>
                  </a:tcPr>
                </a:tc>
                <a:tc>
                  <a:txBody>
                    <a:bodyPr/>
                    <a:lstStyle/>
                    <a:p>
                      <a:endParaRPr lang="en-US" dirty="0"/>
                    </a:p>
                  </a:txBody>
                  <a:tcPr>
                    <a:solidFill>
                      <a:schemeClr val="accent3">
                        <a:lumMod val="50000"/>
                        <a:alpha val="30000"/>
                      </a:schemeClr>
                    </a:solidFill>
                  </a:tcPr>
                </a:tc>
                <a:tc>
                  <a:txBody>
                    <a:bodyPr/>
                    <a:lstStyle/>
                    <a:p>
                      <a:endParaRPr lang="en-US" dirty="0"/>
                    </a:p>
                  </a:txBody>
                  <a:tcPr>
                    <a:solidFill>
                      <a:schemeClr val="accent4">
                        <a:lumMod val="50000"/>
                        <a:alpha val="30000"/>
                      </a:schemeClr>
                    </a:solidFill>
                  </a:tcPr>
                </a:tc>
                <a:tc>
                  <a:txBody>
                    <a:bodyPr/>
                    <a:lstStyle/>
                    <a:p>
                      <a:endParaRPr lang="en-US" dirty="0"/>
                    </a:p>
                  </a:txBody>
                  <a:tcPr>
                    <a:solidFill>
                      <a:schemeClr val="accent5">
                        <a:lumMod val="50000"/>
                        <a:alpha val="30000"/>
                      </a:schemeClr>
                    </a:solidFill>
                  </a:tcPr>
                </a:tc>
                <a:tc>
                  <a:txBody>
                    <a:bodyPr/>
                    <a:lstStyle/>
                    <a:p>
                      <a:endParaRPr lang="en-US" dirty="0"/>
                    </a:p>
                  </a:txBody>
                  <a:tcPr>
                    <a:solidFill>
                      <a:schemeClr val="accent6">
                        <a:lumMod val="50000"/>
                        <a:alpha val="30000"/>
                      </a:schemeClr>
                    </a:solidFill>
                  </a:tcPr>
                </a:tc>
                <a:tc>
                  <a:txBody>
                    <a:bodyPr/>
                    <a:lstStyle/>
                    <a:p>
                      <a:endParaRPr lang="en-US" dirty="0"/>
                    </a:p>
                  </a:txBody>
                  <a:tcPr>
                    <a:solidFill>
                      <a:srgbClr val="008000">
                        <a:alpha val="30000"/>
                      </a:srgbClr>
                    </a:solidFill>
                  </a:tcPr>
                </a:tc>
                <a:tc>
                  <a:txBody>
                    <a:bodyPr/>
                    <a:lstStyle/>
                    <a:p>
                      <a:endParaRPr lang="en-US" dirty="0"/>
                    </a:p>
                  </a:txBody>
                  <a:tcPr>
                    <a:solidFill>
                      <a:srgbClr val="FF0000">
                        <a:alpha val="30000"/>
                      </a:srgbClr>
                    </a:solidFill>
                  </a:tcPr>
                </a:tc>
                <a:tc>
                  <a:txBody>
                    <a:bodyPr/>
                    <a:lstStyle/>
                    <a:p>
                      <a:endParaRPr lang="en-US" dirty="0"/>
                    </a:p>
                  </a:txBody>
                  <a:tcPr>
                    <a:solidFill>
                      <a:srgbClr val="0000FF">
                        <a:alpha val="30000"/>
                      </a:srgbClr>
                    </a:solidFill>
                  </a:tcPr>
                </a:tc>
                <a:tc>
                  <a:txBody>
                    <a:bodyPr/>
                    <a:lstStyle/>
                    <a:p>
                      <a:endParaRPr lang="en-US" dirty="0"/>
                    </a:p>
                  </a:txBody>
                  <a:tcPr>
                    <a:solidFill>
                      <a:srgbClr val="FF6600">
                        <a:alpha val="30000"/>
                      </a:srgbClr>
                    </a:solidFill>
                  </a:tcPr>
                </a:tc>
              </a:tr>
              <a:tr h="370840">
                <a:tc>
                  <a:txBody>
                    <a:bodyPr/>
                    <a:lstStyle/>
                    <a:p>
                      <a:endParaRPr lang="en-US" dirty="0"/>
                    </a:p>
                  </a:txBody>
                  <a:tcPr>
                    <a:solidFill>
                      <a:schemeClr val="bg1">
                        <a:lumMod val="50000"/>
                        <a:alpha val="23000"/>
                      </a:schemeClr>
                    </a:solidFill>
                  </a:tcPr>
                </a:tc>
                <a:tc>
                  <a:txBody>
                    <a:bodyPr/>
                    <a:lstStyle/>
                    <a:p>
                      <a:endParaRPr lang="en-US" dirty="0"/>
                    </a:p>
                  </a:txBody>
                  <a:tcPr>
                    <a:solidFill>
                      <a:schemeClr val="bg2">
                        <a:lumMod val="25000"/>
                        <a:alpha val="25000"/>
                      </a:schemeClr>
                    </a:solidFill>
                  </a:tcPr>
                </a:tc>
                <a:tc>
                  <a:txBody>
                    <a:bodyPr/>
                    <a:lstStyle/>
                    <a:p>
                      <a:endParaRPr lang="en-US" dirty="0"/>
                    </a:p>
                  </a:txBody>
                  <a:tcPr>
                    <a:solidFill>
                      <a:schemeClr val="tx2">
                        <a:lumMod val="75000"/>
                        <a:alpha val="30000"/>
                      </a:schemeClr>
                    </a:solidFill>
                  </a:tcPr>
                </a:tc>
                <a:tc>
                  <a:txBody>
                    <a:bodyPr/>
                    <a:lstStyle/>
                    <a:p>
                      <a:endParaRPr lang="en-US" dirty="0"/>
                    </a:p>
                  </a:txBody>
                  <a:tcPr>
                    <a:solidFill>
                      <a:schemeClr val="accent2">
                        <a:lumMod val="50000"/>
                        <a:alpha val="30000"/>
                      </a:schemeClr>
                    </a:solidFill>
                  </a:tcPr>
                </a:tc>
                <a:tc>
                  <a:txBody>
                    <a:bodyPr/>
                    <a:lstStyle/>
                    <a:p>
                      <a:endParaRPr lang="en-US" dirty="0"/>
                    </a:p>
                  </a:txBody>
                  <a:tcPr>
                    <a:solidFill>
                      <a:schemeClr val="accent3">
                        <a:lumMod val="50000"/>
                        <a:alpha val="30000"/>
                      </a:schemeClr>
                    </a:solidFill>
                  </a:tcPr>
                </a:tc>
                <a:tc>
                  <a:txBody>
                    <a:bodyPr/>
                    <a:lstStyle/>
                    <a:p>
                      <a:endParaRPr lang="en-US" dirty="0"/>
                    </a:p>
                  </a:txBody>
                  <a:tcPr>
                    <a:solidFill>
                      <a:schemeClr val="accent4">
                        <a:lumMod val="50000"/>
                        <a:alpha val="30000"/>
                      </a:schemeClr>
                    </a:solidFill>
                  </a:tcPr>
                </a:tc>
                <a:tc>
                  <a:txBody>
                    <a:bodyPr/>
                    <a:lstStyle/>
                    <a:p>
                      <a:endParaRPr lang="en-US" dirty="0"/>
                    </a:p>
                  </a:txBody>
                  <a:tcPr>
                    <a:solidFill>
                      <a:schemeClr val="accent5">
                        <a:lumMod val="50000"/>
                        <a:alpha val="30000"/>
                      </a:schemeClr>
                    </a:solidFill>
                  </a:tcPr>
                </a:tc>
                <a:tc>
                  <a:txBody>
                    <a:bodyPr/>
                    <a:lstStyle/>
                    <a:p>
                      <a:endParaRPr lang="en-US" dirty="0"/>
                    </a:p>
                  </a:txBody>
                  <a:tcPr>
                    <a:solidFill>
                      <a:schemeClr val="accent6">
                        <a:lumMod val="50000"/>
                        <a:alpha val="30000"/>
                      </a:schemeClr>
                    </a:solidFill>
                  </a:tcPr>
                </a:tc>
                <a:tc>
                  <a:txBody>
                    <a:bodyPr/>
                    <a:lstStyle/>
                    <a:p>
                      <a:endParaRPr lang="en-US" dirty="0"/>
                    </a:p>
                  </a:txBody>
                  <a:tcPr>
                    <a:solidFill>
                      <a:srgbClr val="008000">
                        <a:alpha val="30000"/>
                      </a:srgbClr>
                    </a:solidFill>
                  </a:tcPr>
                </a:tc>
                <a:tc>
                  <a:txBody>
                    <a:bodyPr/>
                    <a:lstStyle/>
                    <a:p>
                      <a:endParaRPr lang="en-US" dirty="0"/>
                    </a:p>
                  </a:txBody>
                  <a:tcPr>
                    <a:solidFill>
                      <a:srgbClr val="FF0000">
                        <a:alpha val="30000"/>
                      </a:srgbClr>
                    </a:solidFill>
                  </a:tcPr>
                </a:tc>
                <a:tc>
                  <a:txBody>
                    <a:bodyPr/>
                    <a:lstStyle/>
                    <a:p>
                      <a:endParaRPr lang="en-US" dirty="0"/>
                    </a:p>
                  </a:txBody>
                  <a:tcPr>
                    <a:solidFill>
                      <a:srgbClr val="0000FF">
                        <a:alpha val="30000"/>
                      </a:srgbClr>
                    </a:solidFill>
                  </a:tcPr>
                </a:tc>
                <a:tc>
                  <a:txBody>
                    <a:bodyPr/>
                    <a:lstStyle/>
                    <a:p>
                      <a:endParaRPr lang="en-US" dirty="0"/>
                    </a:p>
                  </a:txBody>
                  <a:tcPr>
                    <a:solidFill>
                      <a:srgbClr val="FF6600">
                        <a:alpha val="30000"/>
                      </a:srgbClr>
                    </a:solidFill>
                  </a:tcPr>
                </a:tc>
              </a:tr>
            </a:tbl>
          </a:graphicData>
        </a:graphic>
      </p:graphicFrame>
      <p:sp>
        <p:nvSpPr>
          <p:cNvPr id="5" name="TextBox 4"/>
          <p:cNvSpPr txBox="1"/>
          <p:nvPr/>
        </p:nvSpPr>
        <p:spPr>
          <a:xfrm rot="18176434">
            <a:off x="1512586" y="1397000"/>
            <a:ext cx="1430237" cy="369332"/>
          </a:xfrm>
          <a:prstGeom prst="rect">
            <a:avLst/>
          </a:prstGeom>
          <a:noFill/>
        </p:spPr>
        <p:txBody>
          <a:bodyPr wrap="none" rtlCol="0">
            <a:spAutoFit/>
          </a:bodyPr>
          <a:lstStyle/>
          <a:p>
            <a:r>
              <a:rPr lang="en-US" b="1" dirty="0" smtClean="0"/>
              <a:t>Primer pair 1</a:t>
            </a:r>
            <a:endParaRPr lang="en-US" b="1" dirty="0"/>
          </a:p>
        </p:txBody>
      </p:sp>
      <p:sp>
        <p:nvSpPr>
          <p:cNvPr id="13" name="TextBox 12"/>
          <p:cNvSpPr txBox="1"/>
          <p:nvPr/>
        </p:nvSpPr>
        <p:spPr>
          <a:xfrm>
            <a:off x="1270264" y="2438400"/>
            <a:ext cx="482336" cy="369332"/>
          </a:xfrm>
          <a:prstGeom prst="rect">
            <a:avLst/>
          </a:prstGeom>
          <a:noFill/>
        </p:spPr>
        <p:txBody>
          <a:bodyPr wrap="none" rtlCol="0">
            <a:spAutoFit/>
          </a:bodyPr>
          <a:lstStyle/>
          <a:p>
            <a:r>
              <a:rPr lang="en-US" b="1" dirty="0" smtClean="0"/>
              <a:t>1:1</a:t>
            </a:r>
            <a:endParaRPr lang="en-US" b="1" dirty="0"/>
          </a:p>
        </p:txBody>
      </p:sp>
      <p:sp>
        <p:nvSpPr>
          <p:cNvPr id="14" name="TextBox 13"/>
          <p:cNvSpPr txBox="1"/>
          <p:nvPr/>
        </p:nvSpPr>
        <p:spPr>
          <a:xfrm>
            <a:off x="1822614" y="228600"/>
            <a:ext cx="5340186" cy="369332"/>
          </a:xfrm>
          <a:prstGeom prst="rect">
            <a:avLst/>
          </a:prstGeom>
          <a:noFill/>
        </p:spPr>
        <p:txBody>
          <a:bodyPr wrap="none" rtlCol="0">
            <a:spAutoFit/>
          </a:bodyPr>
          <a:lstStyle/>
          <a:p>
            <a:r>
              <a:rPr lang="en-US" dirty="0" smtClean="0"/>
              <a:t>Validating primers– each color is a different primer pair</a:t>
            </a:r>
            <a:endParaRPr lang="en-US" dirty="0"/>
          </a:p>
        </p:txBody>
      </p:sp>
      <p:sp>
        <p:nvSpPr>
          <p:cNvPr id="15" name="TextBox 14"/>
          <p:cNvSpPr txBox="1"/>
          <p:nvPr/>
        </p:nvSpPr>
        <p:spPr>
          <a:xfrm rot="18176434">
            <a:off x="2093844" y="1400765"/>
            <a:ext cx="1430237" cy="369332"/>
          </a:xfrm>
          <a:prstGeom prst="rect">
            <a:avLst/>
          </a:prstGeom>
          <a:noFill/>
        </p:spPr>
        <p:txBody>
          <a:bodyPr wrap="none" rtlCol="0">
            <a:spAutoFit/>
          </a:bodyPr>
          <a:lstStyle/>
          <a:p>
            <a:r>
              <a:rPr lang="en-US" b="1" dirty="0" smtClean="0"/>
              <a:t>Primer pair 2</a:t>
            </a:r>
            <a:endParaRPr lang="en-US" b="1" dirty="0"/>
          </a:p>
        </p:txBody>
      </p:sp>
      <p:sp>
        <p:nvSpPr>
          <p:cNvPr id="16" name="TextBox 15"/>
          <p:cNvSpPr txBox="1"/>
          <p:nvPr/>
        </p:nvSpPr>
        <p:spPr>
          <a:xfrm rot="18176434">
            <a:off x="2627244" y="1400765"/>
            <a:ext cx="1430237" cy="369332"/>
          </a:xfrm>
          <a:prstGeom prst="rect">
            <a:avLst/>
          </a:prstGeom>
          <a:noFill/>
        </p:spPr>
        <p:txBody>
          <a:bodyPr wrap="none" rtlCol="0">
            <a:spAutoFit/>
          </a:bodyPr>
          <a:lstStyle/>
          <a:p>
            <a:r>
              <a:rPr lang="en-US" b="1" dirty="0" smtClean="0"/>
              <a:t>Primer pair 3</a:t>
            </a:r>
            <a:endParaRPr lang="en-US" b="1" dirty="0"/>
          </a:p>
        </p:txBody>
      </p:sp>
      <p:sp>
        <p:nvSpPr>
          <p:cNvPr id="17" name="TextBox 16"/>
          <p:cNvSpPr txBox="1"/>
          <p:nvPr/>
        </p:nvSpPr>
        <p:spPr>
          <a:xfrm rot="18176434">
            <a:off x="3105319" y="1400765"/>
            <a:ext cx="1430237" cy="369332"/>
          </a:xfrm>
          <a:prstGeom prst="rect">
            <a:avLst/>
          </a:prstGeom>
          <a:noFill/>
        </p:spPr>
        <p:txBody>
          <a:bodyPr wrap="none" rtlCol="0">
            <a:spAutoFit/>
          </a:bodyPr>
          <a:lstStyle/>
          <a:p>
            <a:r>
              <a:rPr lang="en-US" b="1" dirty="0" smtClean="0"/>
              <a:t>Primer pair 4</a:t>
            </a:r>
            <a:endParaRPr lang="en-US" b="1" dirty="0"/>
          </a:p>
        </p:txBody>
      </p:sp>
      <p:sp>
        <p:nvSpPr>
          <p:cNvPr id="18" name="TextBox 17"/>
          <p:cNvSpPr txBox="1"/>
          <p:nvPr/>
        </p:nvSpPr>
        <p:spPr>
          <a:xfrm rot="18176434">
            <a:off x="3617845" y="1400765"/>
            <a:ext cx="1430237" cy="369332"/>
          </a:xfrm>
          <a:prstGeom prst="rect">
            <a:avLst/>
          </a:prstGeom>
          <a:noFill/>
        </p:spPr>
        <p:txBody>
          <a:bodyPr wrap="none" rtlCol="0">
            <a:spAutoFit/>
          </a:bodyPr>
          <a:lstStyle/>
          <a:p>
            <a:r>
              <a:rPr lang="en-US" b="1" dirty="0" smtClean="0"/>
              <a:t>Primer pair 5</a:t>
            </a:r>
            <a:endParaRPr lang="en-US" b="1" dirty="0"/>
          </a:p>
        </p:txBody>
      </p:sp>
      <p:sp>
        <p:nvSpPr>
          <p:cNvPr id="19" name="TextBox 18"/>
          <p:cNvSpPr txBox="1"/>
          <p:nvPr/>
        </p:nvSpPr>
        <p:spPr>
          <a:xfrm rot="18176434">
            <a:off x="4151244" y="1400765"/>
            <a:ext cx="1430237" cy="369332"/>
          </a:xfrm>
          <a:prstGeom prst="rect">
            <a:avLst/>
          </a:prstGeom>
          <a:noFill/>
        </p:spPr>
        <p:txBody>
          <a:bodyPr wrap="none" rtlCol="0">
            <a:spAutoFit/>
          </a:bodyPr>
          <a:lstStyle/>
          <a:p>
            <a:r>
              <a:rPr lang="en-US" b="1" dirty="0" smtClean="0"/>
              <a:t>Primer pair 6</a:t>
            </a:r>
            <a:endParaRPr lang="en-US" b="1" dirty="0"/>
          </a:p>
        </p:txBody>
      </p:sp>
      <p:sp>
        <p:nvSpPr>
          <p:cNvPr id="20" name="TextBox 19"/>
          <p:cNvSpPr txBox="1"/>
          <p:nvPr/>
        </p:nvSpPr>
        <p:spPr>
          <a:xfrm rot="18176434">
            <a:off x="4629319" y="1400765"/>
            <a:ext cx="1430237" cy="369332"/>
          </a:xfrm>
          <a:prstGeom prst="rect">
            <a:avLst/>
          </a:prstGeom>
          <a:noFill/>
        </p:spPr>
        <p:txBody>
          <a:bodyPr wrap="none" rtlCol="0">
            <a:spAutoFit/>
          </a:bodyPr>
          <a:lstStyle/>
          <a:p>
            <a:r>
              <a:rPr lang="en-US" b="1" dirty="0" smtClean="0"/>
              <a:t>Primer pair 7</a:t>
            </a:r>
            <a:endParaRPr lang="en-US" b="1" dirty="0"/>
          </a:p>
        </p:txBody>
      </p:sp>
      <p:sp>
        <p:nvSpPr>
          <p:cNvPr id="21" name="TextBox 20"/>
          <p:cNvSpPr txBox="1"/>
          <p:nvPr/>
        </p:nvSpPr>
        <p:spPr>
          <a:xfrm rot="18176434">
            <a:off x="5141844" y="1400765"/>
            <a:ext cx="1430237" cy="369332"/>
          </a:xfrm>
          <a:prstGeom prst="rect">
            <a:avLst/>
          </a:prstGeom>
          <a:noFill/>
        </p:spPr>
        <p:txBody>
          <a:bodyPr wrap="none" rtlCol="0">
            <a:spAutoFit/>
          </a:bodyPr>
          <a:lstStyle/>
          <a:p>
            <a:r>
              <a:rPr lang="en-US" b="1" dirty="0" smtClean="0"/>
              <a:t>Primer pair 8</a:t>
            </a:r>
            <a:endParaRPr lang="en-US" b="1" dirty="0"/>
          </a:p>
        </p:txBody>
      </p:sp>
      <p:sp>
        <p:nvSpPr>
          <p:cNvPr id="22" name="TextBox 21"/>
          <p:cNvSpPr txBox="1"/>
          <p:nvPr/>
        </p:nvSpPr>
        <p:spPr>
          <a:xfrm rot="18176434">
            <a:off x="5675244" y="1400765"/>
            <a:ext cx="1430237" cy="369332"/>
          </a:xfrm>
          <a:prstGeom prst="rect">
            <a:avLst/>
          </a:prstGeom>
          <a:noFill/>
        </p:spPr>
        <p:txBody>
          <a:bodyPr wrap="none" rtlCol="0">
            <a:spAutoFit/>
          </a:bodyPr>
          <a:lstStyle/>
          <a:p>
            <a:r>
              <a:rPr lang="en-US" b="1" dirty="0" smtClean="0"/>
              <a:t>Primer pair 9</a:t>
            </a:r>
            <a:endParaRPr lang="en-US" b="1" dirty="0"/>
          </a:p>
        </p:txBody>
      </p:sp>
      <p:sp>
        <p:nvSpPr>
          <p:cNvPr id="23" name="TextBox 22"/>
          <p:cNvSpPr txBox="1"/>
          <p:nvPr/>
        </p:nvSpPr>
        <p:spPr>
          <a:xfrm rot="18176434">
            <a:off x="6073947" y="1400765"/>
            <a:ext cx="1547231" cy="369332"/>
          </a:xfrm>
          <a:prstGeom prst="rect">
            <a:avLst/>
          </a:prstGeom>
          <a:noFill/>
        </p:spPr>
        <p:txBody>
          <a:bodyPr wrap="none" rtlCol="0">
            <a:spAutoFit/>
          </a:bodyPr>
          <a:lstStyle/>
          <a:p>
            <a:r>
              <a:rPr lang="en-US" b="1" dirty="0" smtClean="0"/>
              <a:t>Primer pair 10</a:t>
            </a:r>
            <a:endParaRPr lang="en-US" b="1" dirty="0"/>
          </a:p>
        </p:txBody>
      </p:sp>
      <p:sp>
        <p:nvSpPr>
          <p:cNvPr id="24" name="TextBox 23"/>
          <p:cNvSpPr txBox="1"/>
          <p:nvPr/>
        </p:nvSpPr>
        <p:spPr>
          <a:xfrm rot="18176434">
            <a:off x="6531147" y="1400765"/>
            <a:ext cx="1547231" cy="369332"/>
          </a:xfrm>
          <a:prstGeom prst="rect">
            <a:avLst/>
          </a:prstGeom>
          <a:noFill/>
        </p:spPr>
        <p:txBody>
          <a:bodyPr wrap="none" rtlCol="0">
            <a:spAutoFit/>
          </a:bodyPr>
          <a:lstStyle/>
          <a:p>
            <a:r>
              <a:rPr lang="en-US" b="1" dirty="0" smtClean="0"/>
              <a:t>Primer pair 11</a:t>
            </a:r>
            <a:endParaRPr lang="en-US" b="1" dirty="0"/>
          </a:p>
        </p:txBody>
      </p:sp>
      <p:sp>
        <p:nvSpPr>
          <p:cNvPr id="25" name="TextBox 24"/>
          <p:cNvSpPr txBox="1"/>
          <p:nvPr/>
        </p:nvSpPr>
        <p:spPr>
          <a:xfrm rot="18176434">
            <a:off x="7064547" y="1400765"/>
            <a:ext cx="1547231" cy="369332"/>
          </a:xfrm>
          <a:prstGeom prst="rect">
            <a:avLst/>
          </a:prstGeom>
          <a:noFill/>
        </p:spPr>
        <p:txBody>
          <a:bodyPr wrap="none" rtlCol="0">
            <a:spAutoFit/>
          </a:bodyPr>
          <a:lstStyle/>
          <a:p>
            <a:r>
              <a:rPr lang="en-US" b="1" dirty="0" smtClean="0"/>
              <a:t>Primer pair 12</a:t>
            </a:r>
            <a:endParaRPr lang="en-US" b="1" dirty="0"/>
          </a:p>
        </p:txBody>
      </p:sp>
      <p:sp>
        <p:nvSpPr>
          <p:cNvPr id="26" name="TextBox 25"/>
          <p:cNvSpPr txBox="1"/>
          <p:nvPr/>
        </p:nvSpPr>
        <p:spPr>
          <a:xfrm>
            <a:off x="1219200" y="3212068"/>
            <a:ext cx="482336" cy="369332"/>
          </a:xfrm>
          <a:prstGeom prst="rect">
            <a:avLst/>
          </a:prstGeom>
          <a:noFill/>
        </p:spPr>
        <p:txBody>
          <a:bodyPr wrap="none" rtlCol="0">
            <a:spAutoFit/>
          </a:bodyPr>
          <a:lstStyle/>
          <a:p>
            <a:r>
              <a:rPr lang="en-US" b="1" dirty="0" smtClean="0"/>
              <a:t>1:</a:t>
            </a:r>
            <a:r>
              <a:rPr lang="en-US" b="1" dirty="0"/>
              <a:t>4</a:t>
            </a:r>
          </a:p>
        </p:txBody>
      </p:sp>
      <p:sp>
        <p:nvSpPr>
          <p:cNvPr id="27" name="TextBox 26"/>
          <p:cNvSpPr txBox="1"/>
          <p:nvPr/>
        </p:nvSpPr>
        <p:spPr>
          <a:xfrm>
            <a:off x="1153270" y="3897868"/>
            <a:ext cx="599330" cy="369332"/>
          </a:xfrm>
          <a:prstGeom prst="rect">
            <a:avLst/>
          </a:prstGeom>
          <a:noFill/>
        </p:spPr>
        <p:txBody>
          <a:bodyPr wrap="none" rtlCol="0">
            <a:spAutoFit/>
          </a:bodyPr>
          <a:lstStyle/>
          <a:p>
            <a:r>
              <a:rPr lang="en-US" b="1" dirty="0" smtClean="0"/>
              <a:t>1:16</a:t>
            </a:r>
            <a:endParaRPr lang="en-US" b="1" dirty="0"/>
          </a:p>
        </p:txBody>
      </p:sp>
      <p:sp>
        <p:nvSpPr>
          <p:cNvPr id="28" name="TextBox 27"/>
          <p:cNvSpPr txBox="1"/>
          <p:nvPr/>
        </p:nvSpPr>
        <p:spPr>
          <a:xfrm>
            <a:off x="1143000" y="4648200"/>
            <a:ext cx="599330" cy="369332"/>
          </a:xfrm>
          <a:prstGeom prst="rect">
            <a:avLst/>
          </a:prstGeom>
          <a:noFill/>
        </p:spPr>
        <p:txBody>
          <a:bodyPr wrap="none" rtlCol="0">
            <a:spAutoFit/>
          </a:bodyPr>
          <a:lstStyle/>
          <a:p>
            <a:r>
              <a:rPr lang="en-US" b="1" dirty="0" smtClean="0"/>
              <a:t>1:64</a:t>
            </a:r>
            <a:endParaRPr lang="en-US" b="1" dirty="0"/>
          </a:p>
        </p:txBody>
      </p:sp>
      <p:sp>
        <p:nvSpPr>
          <p:cNvPr id="29" name="TextBox 28"/>
          <p:cNvSpPr txBox="1"/>
          <p:nvPr/>
        </p:nvSpPr>
        <p:spPr>
          <a:xfrm>
            <a:off x="2105749" y="5334000"/>
            <a:ext cx="5416868" cy="923330"/>
          </a:xfrm>
          <a:prstGeom prst="rect">
            <a:avLst/>
          </a:prstGeom>
          <a:noFill/>
        </p:spPr>
        <p:txBody>
          <a:bodyPr wrap="none" rtlCol="0">
            <a:spAutoFit/>
          </a:bodyPr>
          <a:lstStyle/>
          <a:p>
            <a:pPr marL="342900" indent="-342900">
              <a:buAutoNum type="arabicPeriod"/>
            </a:pPr>
            <a:r>
              <a:rPr lang="en-US" dirty="0" smtClean="0"/>
              <a:t>Add primer pair master mixes column by column</a:t>
            </a:r>
          </a:p>
          <a:p>
            <a:pPr marL="342900" indent="-342900">
              <a:buAutoNum type="arabicPeriod"/>
            </a:pPr>
            <a:r>
              <a:rPr lang="en-US" dirty="0" smtClean="0"/>
              <a:t>Add </a:t>
            </a:r>
            <a:r>
              <a:rPr lang="en-US" dirty="0" err="1" smtClean="0"/>
              <a:t>gDNA</a:t>
            </a:r>
            <a:r>
              <a:rPr lang="en-US" dirty="0" smtClean="0"/>
              <a:t> dilution series concentrations row by row</a:t>
            </a:r>
          </a:p>
          <a:p>
            <a:pPr marL="342900" indent="-342900">
              <a:buAutoNum type="arabicPeriod"/>
            </a:pPr>
            <a:r>
              <a:rPr lang="en-US" dirty="0" smtClean="0"/>
              <a:t>Seal with lid, spin, bring to qPCR machine</a:t>
            </a:r>
            <a:endParaRPr lang="en-US" dirty="0"/>
          </a:p>
        </p:txBody>
      </p:sp>
      <p:sp>
        <p:nvSpPr>
          <p:cNvPr id="2" name="TextBox 1"/>
          <p:cNvSpPr txBox="1"/>
          <p:nvPr/>
        </p:nvSpPr>
        <p:spPr>
          <a:xfrm>
            <a:off x="304800" y="3212068"/>
            <a:ext cx="717902" cy="646331"/>
          </a:xfrm>
          <a:prstGeom prst="rect">
            <a:avLst/>
          </a:prstGeom>
          <a:noFill/>
        </p:spPr>
        <p:txBody>
          <a:bodyPr wrap="none" rtlCol="0">
            <a:spAutoFit/>
          </a:bodyPr>
          <a:lstStyle/>
          <a:p>
            <a:r>
              <a:rPr lang="en-US" dirty="0" err="1" smtClean="0"/>
              <a:t>gDNA</a:t>
            </a:r>
            <a:endParaRPr lang="en-US" dirty="0" smtClean="0"/>
          </a:p>
          <a:p>
            <a:r>
              <a:rPr lang="en-US" dirty="0" err="1" smtClean="0"/>
              <a:t>dil</a:t>
            </a:r>
            <a:endParaRPr lang="en-US" dirty="0"/>
          </a:p>
        </p:txBody>
      </p:sp>
      <p:sp>
        <p:nvSpPr>
          <p:cNvPr id="30" name="TextBox 29"/>
          <p:cNvSpPr txBox="1"/>
          <p:nvPr/>
        </p:nvSpPr>
        <p:spPr>
          <a:xfrm>
            <a:off x="838200" y="6477000"/>
            <a:ext cx="7494359" cy="369332"/>
          </a:xfrm>
          <a:prstGeom prst="rect">
            <a:avLst/>
          </a:prstGeom>
          <a:noFill/>
        </p:spPr>
        <p:txBody>
          <a:bodyPr wrap="none" rtlCol="0">
            <a:spAutoFit/>
          </a:bodyPr>
          <a:lstStyle/>
          <a:p>
            <a:r>
              <a:rPr lang="en-US" dirty="0" smtClean="0"/>
              <a:t>Each plate should have the normalizer site as well to look at relative efficiency.</a:t>
            </a:r>
            <a:endParaRPr lang="en-US" dirty="0"/>
          </a:p>
        </p:txBody>
      </p:sp>
    </p:spTree>
    <p:extLst>
      <p:ext uri="{BB962C8B-B14F-4D97-AF65-F5344CB8AC3E}">
        <p14:creationId xmlns:p14="http://schemas.microsoft.com/office/powerpoint/2010/main" val="62728173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935604" y="1986280"/>
          <a:ext cx="6096000" cy="2966720"/>
        </p:xfrm>
        <a:graphic>
          <a:graphicData uri="http://schemas.openxmlformats.org/drawingml/2006/table">
            <a:tbl>
              <a:tblPr firstRow="1" bandRow="1">
                <a:tableStyleId>{69CF1AB2-1976-4502-BF36-3FF5EA218861}</a:tableStyleId>
              </a:tblPr>
              <a:tblGrid>
                <a:gridCol w="508000"/>
                <a:gridCol w="508000"/>
                <a:gridCol w="508000"/>
                <a:gridCol w="508000"/>
                <a:gridCol w="508000"/>
                <a:gridCol w="508000"/>
                <a:gridCol w="508000"/>
                <a:gridCol w="508000"/>
                <a:gridCol w="508000"/>
                <a:gridCol w="508000"/>
                <a:gridCol w="508000"/>
                <a:gridCol w="508000"/>
              </a:tblGrid>
              <a:tr h="370840">
                <a:tc>
                  <a:txBody>
                    <a:bodyPr/>
                    <a:lstStyle/>
                    <a:p>
                      <a:endParaRPr lang="en-US" dirty="0"/>
                    </a:p>
                  </a:txBody>
                  <a:tcPr>
                    <a:solidFill>
                      <a:schemeClr val="accent2">
                        <a:lumMod val="60000"/>
                        <a:lumOff val="40000"/>
                      </a:schemeClr>
                    </a:solidFill>
                  </a:tcPr>
                </a:tc>
                <a:tc>
                  <a:txBody>
                    <a:bodyPr/>
                    <a:lstStyle/>
                    <a:p>
                      <a:endParaRPr lang="en-US" dirty="0"/>
                    </a:p>
                  </a:txBody>
                  <a:tcPr>
                    <a:solidFill>
                      <a:schemeClr val="accent2">
                        <a:lumMod val="60000"/>
                        <a:lumOff val="40000"/>
                      </a:schemeClr>
                    </a:solidFill>
                  </a:tcPr>
                </a:tc>
                <a:tc>
                  <a:txBody>
                    <a:bodyPr/>
                    <a:lstStyle/>
                    <a:p>
                      <a:endParaRPr lang="en-US" dirty="0"/>
                    </a:p>
                  </a:txBody>
                  <a:tcPr>
                    <a:solidFill>
                      <a:schemeClr val="accent2">
                        <a:lumMod val="60000"/>
                        <a:lumOff val="40000"/>
                      </a:schemeClr>
                    </a:solidFill>
                  </a:tcPr>
                </a:tc>
                <a:tc>
                  <a:txBody>
                    <a:bodyPr/>
                    <a:lstStyle/>
                    <a:p>
                      <a:endParaRPr lang="en-US" dirty="0"/>
                    </a:p>
                  </a:txBody>
                  <a:tcPr>
                    <a:solidFill>
                      <a:schemeClr val="accent6">
                        <a:lumMod val="75000"/>
                      </a:schemeClr>
                    </a:solidFill>
                  </a:tcPr>
                </a:tc>
                <a:tc>
                  <a:txBody>
                    <a:bodyPr/>
                    <a:lstStyle/>
                    <a:p>
                      <a:endParaRPr lang="en-US" dirty="0"/>
                    </a:p>
                  </a:txBody>
                  <a:tcPr>
                    <a:solidFill>
                      <a:schemeClr val="accent6">
                        <a:lumMod val="75000"/>
                      </a:schemeClr>
                    </a:solidFill>
                  </a:tcPr>
                </a:tc>
                <a:tc>
                  <a:txBody>
                    <a:bodyPr/>
                    <a:lstStyle/>
                    <a:p>
                      <a:endParaRPr lang="en-US" dirty="0"/>
                    </a:p>
                  </a:txBody>
                  <a:tcPr>
                    <a:solidFill>
                      <a:schemeClr val="accent6">
                        <a:lumMod val="75000"/>
                      </a:schemeClr>
                    </a:solidFill>
                  </a:tcPr>
                </a:tc>
                <a:tc>
                  <a:txBody>
                    <a:bodyPr/>
                    <a:lstStyle/>
                    <a:p>
                      <a:endParaRPr lang="en-US" dirty="0"/>
                    </a:p>
                  </a:txBody>
                  <a:tcPr>
                    <a:solidFill>
                      <a:schemeClr val="accent3">
                        <a:lumMod val="50000"/>
                      </a:schemeClr>
                    </a:solidFill>
                  </a:tcPr>
                </a:tc>
                <a:tc>
                  <a:txBody>
                    <a:bodyPr/>
                    <a:lstStyle/>
                    <a:p>
                      <a:endParaRPr lang="en-US" dirty="0"/>
                    </a:p>
                  </a:txBody>
                  <a:tcPr>
                    <a:solidFill>
                      <a:schemeClr val="accent3">
                        <a:lumMod val="50000"/>
                      </a:schemeClr>
                    </a:solidFill>
                  </a:tcPr>
                </a:tc>
                <a:tc>
                  <a:txBody>
                    <a:bodyPr/>
                    <a:lstStyle/>
                    <a:p>
                      <a:endParaRPr lang="en-US"/>
                    </a:p>
                  </a:txBody>
                  <a:tcPr>
                    <a:solidFill>
                      <a:schemeClr val="accent3">
                        <a:lumMod val="50000"/>
                      </a:schemeClr>
                    </a:solidFill>
                  </a:tcPr>
                </a:tc>
                <a:tc>
                  <a:txBody>
                    <a:bodyPr/>
                    <a:lstStyle/>
                    <a:p>
                      <a:endParaRPr lang="en-US" dirty="0"/>
                    </a:p>
                  </a:txBody>
                  <a:tcPr>
                    <a:solidFill>
                      <a:schemeClr val="accent1">
                        <a:lumMod val="75000"/>
                      </a:schemeClr>
                    </a:solidFill>
                  </a:tcPr>
                </a:tc>
                <a:tc>
                  <a:txBody>
                    <a:bodyPr/>
                    <a:lstStyle/>
                    <a:p>
                      <a:endParaRPr lang="en-US" dirty="0"/>
                    </a:p>
                  </a:txBody>
                  <a:tcPr>
                    <a:solidFill>
                      <a:schemeClr val="accent1">
                        <a:lumMod val="75000"/>
                      </a:schemeClr>
                    </a:solidFill>
                  </a:tcPr>
                </a:tc>
                <a:tc>
                  <a:txBody>
                    <a:bodyPr/>
                    <a:lstStyle/>
                    <a:p>
                      <a:endParaRPr lang="en-US"/>
                    </a:p>
                  </a:txBody>
                  <a:tcPr>
                    <a:solidFill>
                      <a:schemeClr val="accent1">
                        <a:lumMod val="75000"/>
                      </a:schemeClr>
                    </a:solidFill>
                  </a:tcPr>
                </a:tc>
              </a:tr>
              <a:tr h="370840">
                <a:tc>
                  <a:txBody>
                    <a:bodyPr/>
                    <a:lstStyle/>
                    <a:p>
                      <a:endParaRPr lang="en-US" dirty="0"/>
                    </a:p>
                  </a:txBody>
                  <a:tcPr>
                    <a:solidFill>
                      <a:schemeClr val="accent2">
                        <a:lumMod val="60000"/>
                        <a:lumOff val="40000"/>
                      </a:schemeClr>
                    </a:solidFill>
                  </a:tcPr>
                </a:tc>
                <a:tc>
                  <a:txBody>
                    <a:bodyPr/>
                    <a:lstStyle/>
                    <a:p>
                      <a:endParaRPr lang="en-US"/>
                    </a:p>
                  </a:txBody>
                  <a:tcPr>
                    <a:solidFill>
                      <a:schemeClr val="accent2">
                        <a:lumMod val="60000"/>
                        <a:lumOff val="40000"/>
                      </a:schemeClr>
                    </a:solidFill>
                  </a:tcPr>
                </a:tc>
                <a:tc>
                  <a:txBody>
                    <a:bodyPr/>
                    <a:lstStyle/>
                    <a:p>
                      <a:endParaRPr lang="en-US" dirty="0"/>
                    </a:p>
                  </a:txBody>
                  <a:tcPr>
                    <a:solidFill>
                      <a:schemeClr val="accent2">
                        <a:lumMod val="60000"/>
                        <a:lumOff val="40000"/>
                      </a:schemeClr>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dirty="0"/>
                    </a:p>
                  </a:txBody>
                  <a:tcPr>
                    <a:solidFill>
                      <a:schemeClr val="accent6">
                        <a:lumMod val="75000"/>
                      </a:schemeClr>
                    </a:solidFill>
                  </a:tcPr>
                </a:tc>
                <a:tc>
                  <a:txBody>
                    <a:bodyPr/>
                    <a:lstStyle/>
                    <a:p>
                      <a:endParaRPr lang="en-US"/>
                    </a:p>
                  </a:txBody>
                  <a:tcPr>
                    <a:solidFill>
                      <a:schemeClr val="accent3">
                        <a:lumMod val="50000"/>
                      </a:schemeClr>
                    </a:solidFill>
                  </a:tcPr>
                </a:tc>
                <a:tc>
                  <a:txBody>
                    <a:bodyPr/>
                    <a:lstStyle/>
                    <a:p>
                      <a:endParaRPr lang="en-US"/>
                    </a:p>
                  </a:txBody>
                  <a:tcPr>
                    <a:solidFill>
                      <a:schemeClr val="accent3">
                        <a:lumMod val="50000"/>
                      </a:schemeClr>
                    </a:solidFill>
                  </a:tcPr>
                </a:tc>
                <a:tc>
                  <a:txBody>
                    <a:bodyPr/>
                    <a:lstStyle/>
                    <a:p>
                      <a:endParaRPr lang="en-US" dirty="0"/>
                    </a:p>
                  </a:txBody>
                  <a:tcPr>
                    <a:solidFill>
                      <a:schemeClr val="accent3">
                        <a:lumMod val="50000"/>
                      </a:schemeClr>
                    </a:solidFill>
                  </a:tcPr>
                </a:tc>
                <a:tc>
                  <a:txBody>
                    <a:bodyPr/>
                    <a:lstStyle/>
                    <a:p>
                      <a:endParaRPr lang="en-US" dirty="0"/>
                    </a:p>
                  </a:txBody>
                  <a:tcPr>
                    <a:solidFill>
                      <a:schemeClr val="accent1">
                        <a:lumMod val="75000"/>
                      </a:schemeClr>
                    </a:solidFill>
                  </a:tcPr>
                </a:tc>
                <a:tc>
                  <a:txBody>
                    <a:bodyPr/>
                    <a:lstStyle/>
                    <a:p>
                      <a:endParaRPr lang="en-US" dirty="0"/>
                    </a:p>
                  </a:txBody>
                  <a:tcPr>
                    <a:solidFill>
                      <a:schemeClr val="accent1">
                        <a:lumMod val="75000"/>
                      </a:schemeClr>
                    </a:solidFill>
                  </a:tcPr>
                </a:tc>
                <a:tc>
                  <a:txBody>
                    <a:bodyPr/>
                    <a:lstStyle/>
                    <a:p>
                      <a:endParaRPr lang="en-US" dirty="0"/>
                    </a:p>
                  </a:txBody>
                  <a:tcPr>
                    <a:solidFill>
                      <a:schemeClr val="accent1">
                        <a:lumMod val="75000"/>
                      </a:schemeClr>
                    </a:solidFill>
                  </a:tcPr>
                </a:tc>
              </a:tr>
              <a:tr h="370840">
                <a:tc>
                  <a:txBody>
                    <a:bodyPr/>
                    <a:lstStyle/>
                    <a:p>
                      <a:endParaRPr lang="en-US" dirty="0"/>
                    </a:p>
                  </a:txBody>
                  <a:tcPr>
                    <a:solidFill>
                      <a:schemeClr val="accent4">
                        <a:lumMod val="75000"/>
                      </a:schemeClr>
                    </a:solidFill>
                  </a:tcPr>
                </a:tc>
                <a:tc>
                  <a:txBody>
                    <a:bodyPr/>
                    <a:lstStyle/>
                    <a:p>
                      <a:endParaRPr lang="en-US"/>
                    </a:p>
                  </a:txBody>
                  <a:tcPr>
                    <a:solidFill>
                      <a:schemeClr val="accent4">
                        <a:lumMod val="75000"/>
                      </a:schemeClr>
                    </a:solidFill>
                  </a:tcPr>
                </a:tc>
                <a:tc>
                  <a:txBody>
                    <a:bodyPr/>
                    <a:lstStyle/>
                    <a:p>
                      <a:endParaRPr lang="en-US"/>
                    </a:p>
                  </a:txBody>
                  <a:tcPr>
                    <a:solidFill>
                      <a:schemeClr val="accent4">
                        <a:lumMod val="75000"/>
                      </a:schemeClr>
                    </a:solidFill>
                  </a:tcPr>
                </a:tc>
                <a:tc>
                  <a:txBody>
                    <a:bodyPr/>
                    <a:lstStyle/>
                    <a:p>
                      <a:endParaRPr lang="en-US" dirty="0"/>
                    </a:p>
                  </a:txBody>
                  <a:tcPr>
                    <a:solidFill>
                      <a:schemeClr val="bg2">
                        <a:lumMod val="50000"/>
                      </a:schemeClr>
                    </a:solidFill>
                  </a:tcPr>
                </a:tc>
                <a:tc>
                  <a:txBody>
                    <a:bodyPr/>
                    <a:lstStyle/>
                    <a:p>
                      <a:endParaRPr lang="en-US" dirty="0"/>
                    </a:p>
                  </a:txBody>
                  <a:tcPr>
                    <a:solidFill>
                      <a:schemeClr val="bg2">
                        <a:lumMod val="50000"/>
                      </a:schemeClr>
                    </a:solidFill>
                  </a:tcPr>
                </a:tc>
                <a:tc>
                  <a:txBody>
                    <a:bodyPr/>
                    <a:lstStyle/>
                    <a:p>
                      <a:endParaRPr lang="en-US"/>
                    </a:p>
                  </a:txBody>
                  <a:tcPr>
                    <a:solidFill>
                      <a:schemeClr val="bg2">
                        <a:lumMod val="50000"/>
                      </a:schemeClr>
                    </a:solidFill>
                  </a:tcPr>
                </a:tc>
                <a:tc>
                  <a:txBody>
                    <a:bodyPr/>
                    <a:lstStyle/>
                    <a:p>
                      <a:endParaRPr lang="en-US" dirty="0"/>
                    </a:p>
                  </a:txBody>
                  <a:tcPr>
                    <a:solidFill>
                      <a:srgbClr val="FF0000"/>
                    </a:solidFill>
                  </a:tcPr>
                </a:tc>
                <a:tc>
                  <a:txBody>
                    <a:bodyPr/>
                    <a:lstStyle/>
                    <a:p>
                      <a:endParaRPr lang="en-US" dirty="0"/>
                    </a:p>
                  </a:txBody>
                  <a:tcPr>
                    <a:solidFill>
                      <a:srgbClr val="FF0000"/>
                    </a:solidFill>
                  </a:tcPr>
                </a:tc>
                <a:tc>
                  <a:txBody>
                    <a:bodyPr/>
                    <a:lstStyle/>
                    <a:p>
                      <a:endParaRPr lang="en-US"/>
                    </a:p>
                  </a:txBody>
                  <a:tcPr>
                    <a:solidFill>
                      <a:srgbClr val="FF0000"/>
                    </a:solidFill>
                  </a:tcPr>
                </a:tc>
                <a:tc>
                  <a:txBody>
                    <a:bodyPr/>
                    <a:lstStyle/>
                    <a:p>
                      <a:endParaRPr lang="en-US" dirty="0"/>
                    </a:p>
                  </a:txBody>
                  <a:tcPr>
                    <a:solidFill>
                      <a:schemeClr val="accent6">
                        <a:lumMod val="60000"/>
                        <a:lumOff val="40000"/>
                      </a:schemeClr>
                    </a:solidFill>
                  </a:tcPr>
                </a:tc>
                <a:tc>
                  <a:txBody>
                    <a:bodyPr/>
                    <a:lstStyle/>
                    <a:p>
                      <a:endParaRPr lang="en-US" dirty="0"/>
                    </a:p>
                  </a:txBody>
                  <a:tcPr>
                    <a:solidFill>
                      <a:schemeClr val="accent6">
                        <a:lumMod val="60000"/>
                        <a:lumOff val="40000"/>
                      </a:schemeClr>
                    </a:solidFill>
                  </a:tcPr>
                </a:tc>
                <a:tc>
                  <a:txBody>
                    <a:bodyPr/>
                    <a:lstStyle/>
                    <a:p>
                      <a:endParaRPr lang="en-US"/>
                    </a:p>
                  </a:txBody>
                  <a:tcPr>
                    <a:solidFill>
                      <a:schemeClr val="accent6">
                        <a:lumMod val="60000"/>
                        <a:lumOff val="40000"/>
                      </a:schemeClr>
                    </a:solidFill>
                  </a:tcPr>
                </a:tc>
              </a:tr>
              <a:tr h="370840">
                <a:tc>
                  <a:txBody>
                    <a:bodyPr/>
                    <a:lstStyle/>
                    <a:p>
                      <a:endParaRPr lang="en-US"/>
                    </a:p>
                  </a:txBody>
                  <a:tcPr>
                    <a:solidFill>
                      <a:schemeClr val="accent4">
                        <a:lumMod val="75000"/>
                      </a:schemeClr>
                    </a:solidFill>
                  </a:tcPr>
                </a:tc>
                <a:tc>
                  <a:txBody>
                    <a:bodyPr/>
                    <a:lstStyle/>
                    <a:p>
                      <a:endParaRPr lang="en-US" dirty="0"/>
                    </a:p>
                  </a:txBody>
                  <a:tcPr>
                    <a:solidFill>
                      <a:schemeClr val="accent4">
                        <a:lumMod val="75000"/>
                      </a:schemeClr>
                    </a:solidFill>
                  </a:tcPr>
                </a:tc>
                <a:tc>
                  <a:txBody>
                    <a:bodyPr/>
                    <a:lstStyle/>
                    <a:p>
                      <a:endParaRPr lang="en-US" dirty="0"/>
                    </a:p>
                  </a:txBody>
                  <a:tcPr>
                    <a:solidFill>
                      <a:schemeClr val="accent4">
                        <a:lumMod val="75000"/>
                      </a:schemeClr>
                    </a:solidFill>
                  </a:tcPr>
                </a:tc>
                <a:tc>
                  <a:txBody>
                    <a:bodyPr/>
                    <a:lstStyle/>
                    <a:p>
                      <a:endParaRPr lang="en-US"/>
                    </a:p>
                  </a:txBody>
                  <a:tcPr>
                    <a:solidFill>
                      <a:schemeClr val="bg2">
                        <a:lumMod val="50000"/>
                      </a:schemeClr>
                    </a:solidFill>
                  </a:tcPr>
                </a:tc>
                <a:tc>
                  <a:txBody>
                    <a:bodyPr/>
                    <a:lstStyle/>
                    <a:p>
                      <a:endParaRPr lang="en-US" dirty="0"/>
                    </a:p>
                  </a:txBody>
                  <a:tcPr>
                    <a:solidFill>
                      <a:schemeClr val="bg2">
                        <a:lumMod val="50000"/>
                      </a:schemeClr>
                    </a:solidFill>
                  </a:tcPr>
                </a:tc>
                <a:tc>
                  <a:txBody>
                    <a:bodyPr/>
                    <a:lstStyle/>
                    <a:p>
                      <a:endParaRPr lang="en-US" dirty="0"/>
                    </a:p>
                  </a:txBody>
                  <a:tcPr>
                    <a:solidFill>
                      <a:schemeClr val="bg2">
                        <a:lumMod val="50000"/>
                      </a:schemeClr>
                    </a:solidFill>
                  </a:tcPr>
                </a:tc>
                <a:tc>
                  <a:txBody>
                    <a:bodyPr/>
                    <a:lstStyle/>
                    <a:p>
                      <a:endParaRPr lang="en-US"/>
                    </a:p>
                  </a:txBody>
                  <a:tcPr>
                    <a:solidFill>
                      <a:srgbClr val="FF0000"/>
                    </a:solidFill>
                  </a:tcPr>
                </a:tc>
                <a:tc>
                  <a:txBody>
                    <a:bodyPr/>
                    <a:lstStyle/>
                    <a:p>
                      <a:endParaRPr lang="en-US" dirty="0"/>
                    </a:p>
                  </a:txBody>
                  <a:tcPr>
                    <a:solidFill>
                      <a:srgbClr val="FF0000"/>
                    </a:solidFill>
                  </a:tcPr>
                </a:tc>
                <a:tc>
                  <a:txBody>
                    <a:bodyPr/>
                    <a:lstStyle/>
                    <a:p>
                      <a:endParaRPr lang="en-US" dirty="0"/>
                    </a:p>
                  </a:txBody>
                  <a:tcPr>
                    <a:solidFill>
                      <a:srgbClr val="FF0000"/>
                    </a:solidFill>
                  </a:tcPr>
                </a:tc>
                <a:tc>
                  <a:txBody>
                    <a:bodyPr/>
                    <a:lstStyle/>
                    <a:p>
                      <a:endParaRPr lang="en-US"/>
                    </a:p>
                  </a:txBody>
                  <a:tcPr>
                    <a:solidFill>
                      <a:schemeClr val="accent6">
                        <a:lumMod val="60000"/>
                        <a:lumOff val="40000"/>
                      </a:schemeClr>
                    </a:solidFill>
                  </a:tcPr>
                </a:tc>
                <a:tc>
                  <a:txBody>
                    <a:bodyPr/>
                    <a:lstStyle/>
                    <a:p>
                      <a:endParaRPr lang="en-US" dirty="0"/>
                    </a:p>
                  </a:txBody>
                  <a:tcPr>
                    <a:solidFill>
                      <a:schemeClr val="accent6">
                        <a:lumMod val="60000"/>
                        <a:lumOff val="40000"/>
                      </a:schemeClr>
                    </a:solidFill>
                  </a:tcPr>
                </a:tc>
                <a:tc>
                  <a:txBody>
                    <a:bodyPr/>
                    <a:lstStyle/>
                    <a:p>
                      <a:endParaRPr lang="en-US" dirty="0"/>
                    </a:p>
                  </a:txBody>
                  <a:tcPr>
                    <a:solidFill>
                      <a:schemeClr val="accent6">
                        <a:lumMod val="60000"/>
                        <a:lumOff val="40000"/>
                      </a:schemeClr>
                    </a:solidFill>
                  </a:tcPr>
                </a:tc>
              </a:tr>
              <a:tr h="370840">
                <a:tc>
                  <a:txBody>
                    <a:bodyPr/>
                    <a:lstStyle/>
                    <a:p>
                      <a:endParaRPr lang="en-US" dirty="0"/>
                    </a:p>
                  </a:txBody>
                  <a:tcPr>
                    <a:solidFill>
                      <a:schemeClr val="accent5">
                        <a:lumMod val="75000"/>
                      </a:schemeClr>
                    </a:solidFill>
                  </a:tcPr>
                </a:tc>
                <a:tc>
                  <a:txBody>
                    <a:bodyPr/>
                    <a:lstStyle/>
                    <a:p>
                      <a:endParaRPr lang="en-US" dirty="0"/>
                    </a:p>
                  </a:txBody>
                  <a:tcPr>
                    <a:solidFill>
                      <a:schemeClr val="accent5">
                        <a:lumMod val="75000"/>
                      </a:schemeClr>
                    </a:solidFill>
                  </a:tcPr>
                </a:tc>
                <a:tc>
                  <a:txBody>
                    <a:bodyPr/>
                    <a:lstStyle/>
                    <a:p>
                      <a:endParaRPr lang="en-US"/>
                    </a:p>
                  </a:txBody>
                  <a:tcPr>
                    <a:solidFill>
                      <a:schemeClr val="accent5">
                        <a:lumMod val="75000"/>
                      </a:schemeClr>
                    </a:solidFill>
                  </a:tcPr>
                </a:tc>
                <a:tc>
                  <a:txBody>
                    <a:bodyPr/>
                    <a:lstStyle/>
                    <a:p>
                      <a:endParaRPr lang="en-US" dirty="0"/>
                    </a:p>
                  </a:txBody>
                  <a:tcPr>
                    <a:solidFill>
                      <a:schemeClr val="accent2">
                        <a:lumMod val="40000"/>
                        <a:lumOff val="60000"/>
                      </a:schemeClr>
                    </a:solidFill>
                  </a:tcPr>
                </a:tc>
                <a:tc>
                  <a:txBody>
                    <a:bodyPr/>
                    <a:lstStyle/>
                    <a:p>
                      <a:endParaRPr lang="en-US" dirty="0"/>
                    </a:p>
                  </a:txBody>
                  <a:tcPr>
                    <a:solidFill>
                      <a:schemeClr val="accent2">
                        <a:lumMod val="40000"/>
                        <a:lumOff val="60000"/>
                      </a:schemeClr>
                    </a:solidFill>
                  </a:tcPr>
                </a:tc>
                <a:tc>
                  <a:txBody>
                    <a:bodyPr/>
                    <a:lstStyle/>
                    <a:p>
                      <a:endParaRPr lang="en-US" dirty="0"/>
                    </a:p>
                  </a:txBody>
                  <a:tcPr>
                    <a:solidFill>
                      <a:schemeClr val="accent2">
                        <a:lumMod val="40000"/>
                        <a:lumOff val="60000"/>
                      </a:schemeClr>
                    </a:solidFill>
                  </a:tcPr>
                </a:tc>
                <a:tc>
                  <a:txBody>
                    <a:bodyPr/>
                    <a:lstStyle/>
                    <a:p>
                      <a:endParaRPr lang="en-US" dirty="0"/>
                    </a:p>
                  </a:txBody>
                  <a:tcPr>
                    <a:solidFill>
                      <a:schemeClr val="tx2">
                        <a:lumMod val="20000"/>
                        <a:lumOff val="80000"/>
                      </a:schemeClr>
                    </a:solidFill>
                  </a:tcPr>
                </a:tc>
                <a:tc>
                  <a:txBody>
                    <a:bodyPr/>
                    <a:lstStyle/>
                    <a:p>
                      <a:endParaRPr lang="en-US" dirty="0"/>
                    </a:p>
                  </a:txBody>
                  <a:tcPr>
                    <a:solidFill>
                      <a:schemeClr val="tx2">
                        <a:lumMod val="20000"/>
                        <a:lumOff val="80000"/>
                      </a:schemeClr>
                    </a:solidFill>
                  </a:tcPr>
                </a:tc>
                <a:tc>
                  <a:txBody>
                    <a:bodyPr/>
                    <a:lstStyle/>
                    <a:p>
                      <a:endParaRPr lang="en-US"/>
                    </a:p>
                  </a:txBody>
                  <a:tcPr>
                    <a:solidFill>
                      <a:schemeClr val="tx2">
                        <a:lumMod val="20000"/>
                        <a:lumOff val="80000"/>
                      </a:schemeClr>
                    </a:solidFill>
                  </a:tcPr>
                </a:tc>
                <a:tc>
                  <a:txBody>
                    <a:bodyPr/>
                    <a:lstStyle/>
                    <a:p>
                      <a:endParaRPr lang="en-US" dirty="0"/>
                    </a:p>
                  </a:txBody>
                  <a:tcPr>
                    <a:solidFill>
                      <a:schemeClr val="bg1">
                        <a:lumMod val="75000"/>
                      </a:schemeClr>
                    </a:solidFill>
                  </a:tcPr>
                </a:tc>
                <a:tc>
                  <a:txBody>
                    <a:bodyPr/>
                    <a:lstStyle/>
                    <a:p>
                      <a:endParaRPr lang="en-US" dirty="0"/>
                    </a:p>
                  </a:txBody>
                  <a:tcPr>
                    <a:solidFill>
                      <a:schemeClr val="bg1">
                        <a:lumMod val="75000"/>
                      </a:schemeClr>
                    </a:solidFill>
                  </a:tcPr>
                </a:tc>
                <a:tc>
                  <a:txBody>
                    <a:bodyPr/>
                    <a:lstStyle/>
                    <a:p>
                      <a:endParaRPr lang="en-US"/>
                    </a:p>
                  </a:txBody>
                  <a:tcPr>
                    <a:solidFill>
                      <a:schemeClr val="bg1">
                        <a:lumMod val="75000"/>
                      </a:schemeClr>
                    </a:solidFill>
                  </a:tcPr>
                </a:tc>
              </a:tr>
              <a:tr h="370840">
                <a:tc>
                  <a:txBody>
                    <a:bodyPr/>
                    <a:lstStyle/>
                    <a:p>
                      <a:endParaRPr lang="en-US"/>
                    </a:p>
                  </a:txBody>
                  <a:tcPr>
                    <a:solidFill>
                      <a:schemeClr val="accent5">
                        <a:lumMod val="75000"/>
                      </a:schemeClr>
                    </a:solidFill>
                  </a:tcPr>
                </a:tc>
                <a:tc>
                  <a:txBody>
                    <a:bodyPr/>
                    <a:lstStyle/>
                    <a:p>
                      <a:endParaRPr lang="en-US" dirty="0"/>
                    </a:p>
                  </a:txBody>
                  <a:tcPr>
                    <a:solidFill>
                      <a:schemeClr val="accent5">
                        <a:lumMod val="75000"/>
                      </a:schemeClr>
                    </a:solidFill>
                  </a:tcPr>
                </a:tc>
                <a:tc>
                  <a:txBody>
                    <a:bodyPr/>
                    <a:lstStyle/>
                    <a:p>
                      <a:endParaRPr lang="en-US" dirty="0"/>
                    </a:p>
                  </a:txBody>
                  <a:tcPr>
                    <a:solidFill>
                      <a:schemeClr val="accent5">
                        <a:lumMod val="75000"/>
                      </a:schemeClr>
                    </a:solidFill>
                  </a:tcPr>
                </a:tc>
                <a:tc>
                  <a:txBody>
                    <a:bodyPr/>
                    <a:lstStyle/>
                    <a:p>
                      <a:endParaRPr lang="en-US"/>
                    </a:p>
                  </a:txBody>
                  <a:tcPr>
                    <a:solidFill>
                      <a:schemeClr val="accent2">
                        <a:lumMod val="40000"/>
                        <a:lumOff val="60000"/>
                      </a:schemeClr>
                    </a:solidFill>
                  </a:tcPr>
                </a:tc>
                <a:tc>
                  <a:txBody>
                    <a:bodyPr/>
                    <a:lstStyle/>
                    <a:p>
                      <a:endParaRPr lang="en-US"/>
                    </a:p>
                  </a:txBody>
                  <a:tcPr>
                    <a:solidFill>
                      <a:schemeClr val="accent2">
                        <a:lumMod val="40000"/>
                        <a:lumOff val="60000"/>
                      </a:schemeClr>
                    </a:solidFill>
                  </a:tcPr>
                </a:tc>
                <a:tc>
                  <a:txBody>
                    <a:bodyPr/>
                    <a:lstStyle/>
                    <a:p>
                      <a:endParaRPr lang="en-US" dirty="0"/>
                    </a:p>
                  </a:txBody>
                  <a:tcPr>
                    <a:solidFill>
                      <a:schemeClr val="accent2">
                        <a:lumMod val="40000"/>
                        <a:lumOff val="60000"/>
                      </a:schemeClr>
                    </a:solidFill>
                  </a:tcPr>
                </a:tc>
                <a:tc>
                  <a:txBody>
                    <a:bodyPr/>
                    <a:lstStyle/>
                    <a:p>
                      <a:endParaRPr lang="en-US"/>
                    </a:p>
                  </a:txBody>
                  <a:tcPr>
                    <a:solidFill>
                      <a:schemeClr val="tx2">
                        <a:lumMod val="20000"/>
                        <a:lumOff val="80000"/>
                      </a:schemeClr>
                    </a:solidFill>
                  </a:tcPr>
                </a:tc>
                <a:tc>
                  <a:txBody>
                    <a:bodyPr/>
                    <a:lstStyle/>
                    <a:p>
                      <a:endParaRPr lang="en-US" dirty="0"/>
                    </a:p>
                  </a:txBody>
                  <a:tcPr>
                    <a:solidFill>
                      <a:schemeClr val="tx2">
                        <a:lumMod val="20000"/>
                        <a:lumOff val="80000"/>
                      </a:schemeClr>
                    </a:solidFill>
                  </a:tcPr>
                </a:tc>
                <a:tc>
                  <a:txBody>
                    <a:bodyPr/>
                    <a:lstStyle/>
                    <a:p>
                      <a:endParaRPr lang="en-US" dirty="0"/>
                    </a:p>
                  </a:txBody>
                  <a:tcPr>
                    <a:solidFill>
                      <a:schemeClr val="tx2">
                        <a:lumMod val="20000"/>
                        <a:lumOff val="80000"/>
                      </a:schemeClr>
                    </a:solidFill>
                  </a:tcPr>
                </a:tc>
                <a:tc>
                  <a:txBody>
                    <a:bodyPr/>
                    <a:lstStyle/>
                    <a:p>
                      <a:endParaRPr lang="en-US"/>
                    </a:p>
                  </a:txBody>
                  <a:tcPr>
                    <a:solidFill>
                      <a:schemeClr val="bg1">
                        <a:lumMod val="75000"/>
                      </a:schemeClr>
                    </a:solidFill>
                  </a:tcPr>
                </a:tc>
                <a:tc>
                  <a:txBody>
                    <a:bodyPr/>
                    <a:lstStyle/>
                    <a:p>
                      <a:endParaRPr lang="en-US" dirty="0"/>
                    </a:p>
                  </a:txBody>
                  <a:tcPr>
                    <a:solidFill>
                      <a:schemeClr val="bg1">
                        <a:lumMod val="75000"/>
                      </a:schemeClr>
                    </a:solidFill>
                  </a:tcPr>
                </a:tc>
                <a:tc>
                  <a:txBody>
                    <a:bodyPr/>
                    <a:lstStyle/>
                    <a:p>
                      <a:endParaRPr lang="en-US" dirty="0"/>
                    </a:p>
                  </a:txBody>
                  <a:tcPr>
                    <a:solidFill>
                      <a:schemeClr val="bg1">
                        <a:lumMod val="75000"/>
                      </a:schemeClr>
                    </a:solidFill>
                  </a:tcPr>
                </a:tc>
              </a:tr>
              <a:tr h="370840">
                <a:tc>
                  <a:txBody>
                    <a:bodyPr/>
                    <a:lstStyle/>
                    <a:p>
                      <a:endParaRPr lang="en-US" dirty="0"/>
                    </a:p>
                  </a:txBody>
                  <a:tcPr>
                    <a:solidFill>
                      <a:schemeClr val="tx1">
                        <a:lumMod val="85000"/>
                        <a:lumOff val="15000"/>
                      </a:schemeClr>
                    </a:solidFill>
                  </a:tcPr>
                </a:tc>
                <a:tc>
                  <a:txBody>
                    <a:bodyPr/>
                    <a:lstStyle/>
                    <a:p>
                      <a:endParaRPr lang="en-US" dirty="0"/>
                    </a:p>
                  </a:txBody>
                  <a:tcPr>
                    <a:solidFill>
                      <a:schemeClr val="tx1">
                        <a:lumMod val="85000"/>
                        <a:lumOff val="15000"/>
                      </a:schemeClr>
                    </a:solidFill>
                  </a:tcPr>
                </a:tc>
                <a:tc>
                  <a:txBody>
                    <a:bodyPr/>
                    <a:lstStyle/>
                    <a:p>
                      <a:endParaRPr lang="en-US"/>
                    </a:p>
                  </a:txBody>
                  <a:tcPr>
                    <a:solidFill>
                      <a:schemeClr val="tx1">
                        <a:lumMod val="85000"/>
                        <a:lumOff val="15000"/>
                      </a:schemeClr>
                    </a:solidFill>
                  </a:tcPr>
                </a:tc>
                <a:tc>
                  <a:txBody>
                    <a:bodyPr/>
                    <a:lstStyle/>
                    <a:p>
                      <a:endParaRPr lang="en-US" dirty="0"/>
                    </a:p>
                  </a:txBody>
                  <a:tcPr>
                    <a:solidFill>
                      <a:schemeClr val="accent4"/>
                    </a:solidFill>
                  </a:tcPr>
                </a:tc>
                <a:tc>
                  <a:txBody>
                    <a:bodyPr/>
                    <a:lstStyle/>
                    <a:p>
                      <a:endParaRPr lang="en-US" dirty="0"/>
                    </a:p>
                  </a:txBody>
                  <a:tcPr>
                    <a:solidFill>
                      <a:schemeClr val="accent4"/>
                    </a:solidFill>
                  </a:tcPr>
                </a:tc>
                <a:tc>
                  <a:txBody>
                    <a:bodyPr/>
                    <a:lstStyle/>
                    <a:p>
                      <a:endParaRPr lang="en-US" dirty="0"/>
                    </a:p>
                  </a:txBody>
                  <a:tcPr>
                    <a:solidFill>
                      <a:schemeClr val="accent4"/>
                    </a:solidFill>
                  </a:tcPr>
                </a:tc>
                <a:tc>
                  <a:txBody>
                    <a:bodyPr/>
                    <a:lstStyle/>
                    <a:p>
                      <a:endParaRPr lang="en-US" dirty="0"/>
                    </a:p>
                  </a:txBody>
                  <a:tcPr>
                    <a:solidFill>
                      <a:schemeClr val="bg2"/>
                    </a:solidFill>
                  </a:tcPr>
                </a:tc>
                <a:tc>
                  <a:txBody>
                    <a:bodyPr/>
                    <a:lstStyle/>
                    <a:p>
                      <a:endParaRPr lang="en-US"/>
                    </a:p>
                  </a:txBody>
                  <a:tcPr>
                    <a:solidFill>
                      <a:schemeClr val="bg2"/>
                    </a:solidFill>
                  </a:tcPr>
                </a:tc>
                <a:tc>
                  <a:txBody>
                    <a:bodyPr/>
                    <a:lstStyle/>
                    <a:p>
                      <a:endParaRPr lang="en-US"/>
                    </a:p>
                  </a:txBody>
                  <a:tcPr>
                    <a:solidFill>
                      <a:schemeClr val="bg2"/>
                    </a:solidFill>
                  </a:tcPr>
                </a:tc>
                <a:tc>
                  <a:txBody>
                    <a:bodyPr/>
                    <a:lstStyle/>
                    <a:p>
                      <a:endParaRPr lang="en-US" dirty="0"/>
                    </a:p>
                  </a:txBody>
                  <a:tcPr>
                    <a:solidFill>
                      <a:srgbClr val="0000FF"/>
                    </a:solidFill>
                  </a:tcPr>
                </a:tc>
                <a:tc>
                  <a:txBody>
                    <a:bodyPr/>
                    <a:lstStyle/>
                    <a:p>
                      <a:endParaRPr lang="en-US" dirty="0"/>
                    </a:p>
                  </a:txBody>
                  <a:tcPr>
                    <a:solidFill>
                      <a:srgbClr val="0000FF"/>
                    </a:solidFill>
                  </a:tcPr>
                </a:tc>
                <a:tc>
                  <a:txBody>
                    <a:bodyPr/>
                    <a:lstStyle/>
                    <a:p>
                      <a:endParaRPr lang="en-US"/>
                    </a:p>
                  </a:txBody>
                  <a:tcPr>
                    <a:solidFill>
                      <a:srgbClr val="0000FF"/>
                    </a:solidFill>
                  </a:tcPr>
                </a:tc>
              </a:tr>
              <a:tr h="370840">
                <a:tc>
                  <a:txBody>
                    <a:bodyPr/>
                    <a:lstStyle/>
                    <a:p>
                      <a:endParaRPr lang="en-US"/>
                    </a:p>
                  </a:txBody>
                  <a:tcPr>
                    <a:solidFill>
                      <a:schemeClr val="tx1">
                        <a:lumMod val="85000"/>
                        <a:lumOff val="15000"/>
                      </a:schemeClr>
                    </a:solidFill>
                  </a:tcPr>
                </a:tc>
                <a:tc>
                  <a:txBody>
                    <a:bodyPr/>
                    <a:lstStyle/>
                    <a:p>
                      <a:endParaRPr lang="en-US"/>
                    </a:p>
                  </a:txBody>
                  <a:tcPr>
                    <a:solidFill>
                      <a:schemeClr val="tx1">
                        <a:lumMod val="85000"/>
                        <a:lumOff val="15000"/>
                      </a:schemeClr>
                    </a:solidFill>
                  </a:tcPr>
                </a:tc>
                <a:tc>
                  <a:txBody>
                    <a:bodyPr/>
                    <a:lstStyle/>
                    <a:p>
                      <a:endParaRPr lang="en-US" dirty="0"/>
                    </a:p>
                  </a:txBody>
                  <a:tcPr>
                    <a:solidFill>
                      <a:schemeClr val="tx1">
                        <a:lumMod val="85000"/>
                        <a:lumOff val="15000"/>
                      </a:schemeClr>
                    </a:solidFill>
                  </a:tcPr>
                </a:tc>
                <a:tc>
                  <a:txBody>
                    <a:bodyPr/>
                    <a:lstStyle/>
                    <a:p>
                      <a:endParaRPr lang="en-US"/>
                    </a:p>
                  </a:txBody>
                  <a:tcPr>
                    <a:solidFill>
                      <a:schemeClr val="accent4"/>
                    </a:solidFill>
                  </a:tcPr>
                </a:tc>
                <a:tc>
                  <a:txBody>
                    <a:bodyPr/>
                    <a:lstStyle/>
                    <a:p>
                      <a:endParaRPr lang="en-US"/>
                    </a:p>
                  </a:txBody>
                  <a:tcPr>
                    <a:solidFill>
                      <a:schemeClr val="accent4"/>
                    </a:solidFill>
                  </a:tcPr>
                </a:tc>
                <a:tc>
                  <a:txBody>
                    <a:bodyPr/>
                    <a:lstStyle/>
                    <a:p>
                      <a:endParaRPr lang="en-US" dirty="0"/>
                    </a:p>
                  </a:txBody>
                  <a:tcPr>
                    <a:solidFill>
                      <a:schemeClr val="accent4"/>
                    </a:solidFill>
                  </a:tcPr>
                </a:tc>
                <a:tc>
                  <a:txBody>
                    <a:bodyPr/>
                    <a:lstStyle/>
                    <a:p>
                      <a:endParaRPr lang="en-US"/>
                    </a:p>
                  </a:txBody>
                  <a:tcPr>
                    <a:solidFill>
                      <a:schemeClr val="bg2"/>
                    </a:solidFill>
                  </a:tcPr>
                </a:tc>
                <a:tc>
                  <a:txBody>
                    <a:bodyPr/>
                    <a:lstStyle/>
                    <a:p>
                      <a:endParaRPr lang="en-US" dirty="0"/>
                    </a:p>
                  </a:txBody>
                  <a:tcPr>
                    <a:solidFill>
                      <a:schemeClr val="bg2"/>
                    </a:solidFill>
                  </a:tcPr>
                </a:tc>
                <a:tc>
                  <a:txBody>
                    <a:bodyPr/>
                    <a:lstStyle/>
                    <a:p>
                      <a:endParaRPr lang="en-US" dirty="0"/>
                    </a:p>
                  </a:txBody>
                  <a:tcPr>
                    <a:solidFill>
                      <a:schemeClr val="bg2"/>
                    </a:solidFill>
                  </a:tcPr>
                </a:tc>
                <a:tc>
                  <a:txBody>
                    <a:bodyPr/>
                    <a:lstStyle/>
                    <a:p>
                      <a:endParaRPr lang="en-US"/>
                    </a:p>
                  </a:txBody>
                  <a:tcPr>
                    <a:solidFill>
                      <a:srgbClr val="0000FF"/>
                    </a:solidFill>
                  </a:tcPr>
                </a:tc>
                <a:tc>
                  <a:txBody>
                    <a:bodyPr/>
                    <a:lstStyle/>
                    <a:p>
                      <a:endParaRPr lang="en-US" dirty="0"/>
                    </a:p>
                  </a:txBody>
                  <a:tcPr>
                    <a:solidFill>
                      <a:srgbClr val="0000FF"/>
                    </a:solidFill>
                  </a:tcPr>
                </a:tc>
                <a:tc>
                  <a:txBody>
                    <a:bodyPr/>
                    <a:lstStyle/>
                    <a:p>
                      <a:endParaRPr lang="en-US" dirty="0"/>
                    </a:p>
                  </a:txBody>
                  <a:tcPr>
                    <a:solidFill>
                      <a:srgbClr val="0000FF"/>
                    </a:solidFill>
                  </a:tcPr>
                </a:tc>
              </a:tr>
            </a:tbl>
          </a:graphicData>
        </a:graphic>
      </p:graphicFrame>
      <p:sp>
        <p:nvSpPr>
          <p:cNvPr id="5" name="TextBox 4"/>
          <p:cNvSpPr txBox="1"/>
          <p:nvPr/>
        </p:nvSpPr>
        <p:spPr>
          <a:xfrm>
            <a:off x="640204" y="1986280"/>
            <a:ext cx="1326004" cy="369332"/>
          </a:xfrm>
          <a:prstGeom prst="rect">
            <a:avLst/>
          </a:prstGeom>
          <a:noFill/>
        </p:spPr>
        <p:txBody>
          <a:bodyPr wrap="none" rtlCol="0">
            <a:spAutoFit/>
          </a:bodyPr>
          <a:lstStyle/>
          <a:p>
            <a:r>
              <a:rPr lang="en-US" b="1" dirty="0" smtClean="0"/>
              <a:t>Test Sample</a:t>
            </a:r>
            <a:endParaRPr lang="en-US" b="1" dirty="0"/>
          </a:p>
        </p:txBody>
      </p:sp>
      <p:sp>
        <p:nvSpPr>
          <p:cNvPr id="7" name="TextBox 6"/>
          <p:cNvSpPr txBox="1"/>
          <p:nvPr/>
        </p:nvSpPr>
        <p:spPr>
          <a:xfrm>
            <a:off x="609600" y="2734548"/>
            <a:ext cx="1326004" cy="369332"/>
          </a:xfrm>
          <a:prstGeom prst="rect">
            <a:avLst/>
          </a:prstGeom>
          <a:noFill/>
        </p:spPr>
        <p:txBody>
          <a:bodyPr wrap="none" rtlCol="0">
            <a:spAutoFit/>
          </a:bodyPr>
          <a:lstStyle/>
          <a:p>
            <a:r>
              <a:rPr lang="en-US" b="1" dirty="0" smtClean="0"/>
              <a:t>Test Sample</a:t>
            </a:r>
            <a:endParaRPr lang="en-US" b="1" dirty="0"/>
          </a:p>
        </p:txBody>
      </p:sp>
      <p:sp>
        <p:nvSpPr>
          <p:cNvPr id="8" name="TextBox 7"/>
          <p:cNvSpPr txBox="1"/>
          <p:nvPr/>
        </p:nvSpPr>
        <p:spPr>
          <a:xfrm>
            <a:off x="640204" y="3420348"/>
            <a:ext cx="1326004" cy="369332"/>
          </a:xfrm>
          <a:prstGeom prst="rect">
            <a:avLst/>
          </a:prstGeom>
          <a:noFill/>
        </p:spPr>
        <p:txBody>
          <a:bodyPr wrap="none" rtlCol="0">
            <a:spAutoFit/>
          </a:bodyPr>
          <a:lstStyle/>
          <a:p>
            <a:r>
              <a:rPr lang="en-US" b="1" dirty="0" smtClean="0"/>
              <a:t>Test Sample</a:t>
            </a:r>
            <a:endParaRPr lang="en-US" b="1" dirty="0"/>
          </a:p>
        </p:txBody>
      </p:sp>
      <p:sp>
        <p:nvSpPr>
          <p:cNvPr id="9" name="TextBox 8"/>
          <p:cNvSpPr txBox="1"/>
          <p:nvPr/>
        </p:nvSpPr>
        <p:spPr>
          <a:xfrm>
            <a:off x="640204" y="4182348"/>
            <a:ext cx="1326004" cy="369332"/>
          </a:xfrm>
          <a:prstGeom prst="rect">
            <a:avLst/>
          </a:prstGeom>
          <a:noFill/>
        </p:spPr>
        <p:txBody>
          <a:bodyPr wrap="none" rtlCol="0">
            <a:spAutoFit/>
          </a:bodyPr>
          <a:lstStyle/>
          <a:p>
            <a:r>
              <a:rPr lang="en-US" b="1" dirty="0" smtClean="0"/>
              <a:t>Test Sample</a:t>
            </a:r>
            <a:endParaRPr lang="en-US" b="1" dirty="0"/>
          </a:p>
        </p:txBody>
      </p:sp>
      <p:sp>
        <p:nvSpPr>
          <p:cNvPr id="10" name="TextBox 9"/>
          <p:cNvSpPr txBox="1"/>
          <p:nvPr/>
        </p:nvSpPr>
        <p:spPr>
          <a:xfrm>
            <a:off x="728641" y="2353548"/>
            <a:ext cx="1130763" cy="369332"/>
          </a:xfrm>
          <a:prstGeom prst="rect">
            <a:avLst/>
          </a:prstGeom>
          <a:noFill/>
        </p:spPr>
        <p:txBody>
          <a:bodyPr wrap="none" rtlCol="0">
            <a:spAutoFit/>
          </a:bodyPr>
          <a:lstStyle/>
          <a:p>
            <a:r>
              <a:rPr lang="en-US" b="1" dirty="0" smtClean="0"/>
              <a:t>Calibrator</a:t>
            </a:r>
            <a:endParaRPr lang="en-US" b="1" dirty="0"/>
          </a:p>
        </p:txBody>
      </p:sp>
      <p:sp>
        <p:nvSpPr>
          <p:cNvPr id="11" name="TextBox 10"/>
          <p:cNvSpPr txBox="1"/>
          <p:nvPr/>
        </p:nvSpPr>
        <p:spPr>
          <a:xfrm>
            <a:off x="716404" y="3039348"/>
            <a:ext cx="1130763" cy="369332"/>
          </a:xfrm>
          <a:prstGeom prst="rect">
            <a:avLst/>
          </a:prstGeom>
          <a:noFill/>
        </p:spPr>
        <p:txBody>
          <a:bodyPr wrap="none" rtlCol="0">
            <a:spAutoFit/>
          </a:bodyPr>
          <a:lstStyle/>
          <a:p>
            <a:r>
              <a:rPr lang="en-US" b="1" dirty="0" smtClean="0"/>
              <a:t>Calibrator</a:t>
            </a:r>
            <a:endParaRPr lang="en-US" b="1" dirty="0"/>
          </a:p>
        </p:txBody>
      </p:sp>
      <p:sp>
        <p:nvSpPr>
          <p:cNvPr id="12" name="TextBox 11"/>
          <p:cNvSpPr txBox="1"/>
          <p:nvPr/>
        </p:nvSpPr>
        <p:spPr>
          <a:xfrm>
            <a:off x="716404" y="3801348"/>
            <a:ext cx="1130763" cy="369332"/>
          </a:xfrm>
          <a:prstGeom prst="rect">
            <a:avLst/>
          </a:prstGeom>
          <a:noFill/>
        </p:spPr>
        <p:txBody>
          <a:bodyPr wrap="none" rtlCol="0">
            <a:spAutoFit/>
          </a:bodyPr>
          <a:lstStyle/>
          <a:p>
            <a:r>
              <a:rPr lang="en-US" b="1" dirty="0" smtClean="0"/>
              <a:t>Calibrator</a:t>
            </a:r>
            <a:endParaRPr lang="en-US" b="1" dirty="0"/>
          </a:p>
        </p:txBody>
      </p:sp>
      <p:sp>
        <p:nvSpPr>
          <p:cNvPr id="13" name="TextBox 12"/>
          <p:cNvSpPr txBox="1"/>
          <p:nvPr/>
        </p:nvSpPr>
        <p:spPr>
          <a:xfrm>
            <a:off x="716404" y="4563348"/>
            <a:ext cx="1130763" cy="369332"/>
          </a:xfrm>
          <a:prstGeom prst="rect">
            <a:avLst/>
          </a:prstGeom>
          <a:noFill/>
        </p:spPr>
        <p:txBody>
          <a:bodyPr wrap="none" rtlCol="0">
            <a:spAutoFit/>
          </a:bodyPr>
          <a:lstStyle/>
          <a:p>
            <a:r>
              <a:rPr lang="en-US" b="1" dirty="0" smtClean="0"/>
              <a:t>Calibrator</a:t>
            </a:r>
            <a:endParaRPr lang="en-US" b="1" dirty="0"/>
          </a:p>
        </p:txBody>
      </p:sp>
      <p:sp>
        <p:nvSpPr>
          <p:cNvPr id="14" name="TextBox 13"/>
          <p:cNvSpPr txBox="1"/>
          <p:nvPr/>
        </p:nvSpPr>
        <p:spPr>
          <a:xfrm>
            <a:off x="2568158" y="1535668"/>
            <a:ext cx="4442242" cy="369332"/>
          </a:xfrm>
          <a:prstGeom prst="rect">
            <a:avLst/>
          </a:prstGeom>
          <a:noFill/>
        </p:spPr>
        <p:txBody>
          <a:bodyPr wrap="none" rtlCol="0">
            <a:spAutoFit/>
          </a:bodyPr>
          <a:lstStyle/>
          <a:p>
            <a:r>
              <a:rPr lang="en-US" dirty="0" smtClean="0"/>
              <a:t>Test run – each color is a different primer pair</a:t>
            </a:r>
            <a:endParaRPr lang="en-US" dirty="0"/>
          </a:p>
        </p:txBody>
      </p:sp>
      <p:sp>
        <p:nvSpPr>
          <p:cNvPr id="15" name="TextBox 14"/>
          <p:cNvSpPr txBox="1"/>
          <p:nvPr/>
        </p:nvSpPr>
        <p:spPr>
          <a:xfrm>
            <a:off x="1600200" y="6292334"/>
            <a:ext cx="6698581" cy="369332"/>
          </a:xfrm>
          <a:prstGeom prst="rect">
            <a:avLst/>
          </a:prstGeom>
          <a:noFill/>
        </p:spPr>
        <p:txBody>
          <a:bodyPr wrap="none" rtlCol="0">
            <a:spAutoFit/>
          </a:bodyPr>
          <a:lstStyle/>
          <a:p>
            <a:r>
              <a:rPr lang="en-US" dirty="0" smtClean="0"/>
              <a:t>Each plate should have &gt;= 1 normalizer site, the rest can be test sites.</a:t>
            </a:r>
            <a:endParaRPr lang="en-US" dirty="0"/>
          </a:p>
        </p:txBody>
      </p:sp>
    </p:spTree>
    <p:extLst>
      <p:ext uri="{BB962C8B-B14F-4D97-AF65-F5344CB8AC3E}">
        <p14:creationId xmlns:p14="http://schemas.microsoft.com/office/powerpoint/2010/main" val="51379173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875" y="15875"/>
            <a:ext cx="8540750" cy="6740308"/>
          </a:xfrm>
          <a:prstGeom prst="rect">
            <a:avLst/>
          </a:prstGeom>
          <a:noFill/>
        </p:spPr>
        <p:txBody>
          <a:bodyPr wrap="square" rtlCol="0">
            <a:spAutoFit/>
          </a:bodyPr>
          <a:lstStyle/>
          <a:p>
            <a:r>
              <a:rPr lang="en-US" dirty="0" smtClean="0"/>
              <a:t>What is the haploid genome length?</a:t>
            </a:r>
          </a:p>
          <a:p>
            <a:endParaRPr lang="en-US" dirty="0"/>
          </a:p>
          <a:p>
            <a:endParaRPr lang="en-US" dirty="0" smtClean="0"/>
          </a:p>
          <a:p>
            <a:r>
              <a:rPr lang="en-US" dirty="0" smtClean="0"/>
              <a:t>Convert the haploid genome length (G) to </a:t>
            </a:r>
            <a:r>
              <a:rPr lang="en-US" dirty="0" err="1" smtClean="0"/>
              <a:t>picograms</a:t>
            </a:r>
            <a:r>
              <a:rPr lang="en-US" dirty="0" smtClean="0"/>
              <a:t> (</a:t>
            </a:r>
            <a:r>
              <a:rPr lang="en-US" dirty="0" err="1" smtClean="0"/>
              <a:t>pg</a:t>
            </a:r>
            <a:r>
              <a:rPr lang="en-US" dirty="0" smtClean="0"/>
              <a:t>) using the </a:t>
            </a:r>
            <a:r>
              <a:rPr lang="en-US" dirty="0" err="1" smtClean="0"/>
              <a:t>Dolzel</a:t>
            </a:r>
            <a:r>
              <a:rPr lang="en-US" dirty="0" smtClean="0"/>
              <a:t> conversion where 1 </a:t>
            </a:r>
            <a:r>
              <a:rPr lang="en-US" dirty="0" err="1" smtClean="0"/>
              <a:t>pg</a:t>
            </a:r>
            <a:r>
              <a:rPr lang="en-US" dirty="0" smtClean="0"/>
              <a:t> typically contains 978 Mb: </a:t>
            </a:r>
            <a:br>
              <a:rPr lang="en-US" dirty="0" smtClean="0"/>
            </a:br>
            <a:r>
              <a:rPr lang="en-US" dirty="0" err="1" smtClean="0"/>
              <a:t>G_pg</a:t>
            </a:r>
            <a:r>
              <a:rPr lang="en-US" dirty="0" smtClean="0"/>
              <a:t> = G/978e6 = </a:t>
            </a:r>
          </a:p>
          <a:p>
            <a:endParaRPr lang="en-US" dirty="0"/>
          </a:p>
          <a:p>
            <a:endParaRPr lang="en-US" dirty="0" smtClean="0"/>
          </a:p>
          <a:p>
            <a:r>
              <a:rPr lang="en-US" dirty="0" smtClean="0"/>
              <a:t>Write the number of genome copies expected in the following </a:t>
            </a:r>
            <a:r>
              <a:rPr lang="en-US" dirty="0" err="1" smtClean="0"/>
              <a:t>pg</a:t>
            </a:r>
            <a:r>
              <a:rPr lang="en-US" dirty="0" smtClean="0"/>
              <a:t> quantities:</a:t>
            </a:r>
          </a:p>
          <a:p>
            <a:r>
              <a:rPr lang="en-US" dirty="0" err="1" smtClean="0"/>
              <a:t>Num</a:t>
            </a:r>
            <a:r>
              <a:rPr lang="en-US" dirty="0" smtClean="0"/>
              <a:t> copies in 4000 </a:t>
            </a:r>
            <a:r>
              <a:rPr lang="en-US" dirty="0" err="1" smtClean="0"/>
              <a:t>pg</a:t>
            </a:r>
            <a:r>
              <a:rPr lang="en-US" dirty="0" smtClean="0"/>
              <a:t> = 4000/</a:t>
            </a:r>
            <a:r>
              <a:rPr lang="en-US" dirty="0" err="1" smtClean="0"/>
              <a:t>G_pg</a:t>
            </a:r>
            <a:r>
              <a:rPr lang="en-US" dirty="0" smtClean="0"/>
              <a:t> = </a:t>
            </a:r>
          </a:p>
          <a:p>
            <a:r>
              <a:rPr lang="en-US" dirty="0" err="1" smtClean="0"/>
              <a:t>Num</a:t>
            </a:r>
            <a:r>
              <a:rPr lang="en-US" dirty="0" smtClean="0"/>
              <a:t> copies in </a:t>
            </a:r>
            <a:r>
              <a:rPr lang="en-US" dirty="0"/>
              <a:t>2</a:t>
            </a:r>
            <a:r>
              <a:rPr lang="en-US" dirty="0" smtClean="0"/>
              <a:t>000 </a:t>
            </a:r>
            <a:r>
              <a:rPr lang="en-US" dirty="0" err="1" smtClean="0"/>
              <a:t>pg</a:t>
            </a:r>
            <a:r>
              <a:rPr lang="en-US" dirty="0" smtClean="0"/>
              <a:t> = 2000/</a:t>
            </a:r>
            <a:r>
              <a:rPr lang="en-US" dirty="0" err="1" smtClean="0"/>
              <a:t>G_pg</a:t>
            </a:r>
            <a:r>
              <a:rPr lang="en-US" dirty="0" smtClean="0"/>
              <a:t> =</a:t>
            </a:r>
          </a:p>
          <a:p>
            <a:r>
              <a:rPr lang="en-US" dirty="0" err="1" smtClean="0"/>
              <a:t>Num</a:t>
            </a:r>
            <a:r>
              <a:rPr lang="en-US" dirty="0" smtClean="0"/>
              <a:t> copies in 1000 </a:t>
            </a:r>
            <a:r>
              <a:rPr lang="en-US" dirty="0" err="1" smtClean="0"/>
              <a:t>pg</a:t>
            </a:r>
            <a:r>
              <a:rPr lang="en-US" dirty="0" smtClean="0"/>
              <a:t> = 1000/</a:t>
            </a:r>
            <a:r>
              <a:rPr lang="en-US" dirty="0" err="1" smtClean="0"/>
              <a:t>G_pg</a:t>
            </a:r>
            <a:r>
              <a:rPr lang="en-US" dirty="0" smtClean="0"/>
              <a:t> =</a:t>
            </a:r>
          </a:p>
          <a:p>
            <a:r>
              <a:rPr lang="en-US" dirty="0" err="1" smtClean="0"/>
              <a:t>Num</a:t>
            </a:r>
            <a:r>
              <a:rPr lang="en-US" dirty="0" smtClean="0"/>
              <a:t> copies in 500 </a:t>
            </a:r>
            <a:r>
              <a:rPr lang="en-US" dirty="0" err="1" smtClean="0"/>
              <a:t>pg</a:t>
            </a:r>
            <a:r>
              <a:rPr lang="en-US" dirty="0" smtClean="0"/>
              <a:t> = 500/</a:t>
            </a:r>
            <a:r>
              <a:rPr lang="en-US" dirty="0" err="1" smtClean="0"/>
              <a:t>G_pg</a:t>
            </a:r>
            <a:r>
              <a:rPr lang="en-US" dirty="0" smtClean="0"/>
              <a:t> =</a:t>
            </a:r>
          </a:p>
          <a:p>
            <a:r>
              <a:rPr lang="en-US" dirty="0" err="1" smtClean="0"/>
              <a:t>Num</a:t>
            </a:r>
            <a:r>
              <a:rPr lang="en-US" dirty="0" smtClean="0"/>
              <a:t> copies in 250 </a:t>
            </a:r>
            <a:r>
              <a:rPr lang="en-US" dirty="0" err="1" smtClean="0"/>
              <a:t>pg</a:t>
            </a:r>
            <a:r>
              <a:rPr lang="en-US" dirty="0" smtClean="0"/>
              <a:t> = 250/</a:t>
            </a:r>
            <a:r>
              <a:rPr lang="en-US" dirty="0" err="1" smtClean="0"/>
              <a:t>G_pg</a:t>
            </a:r>
            <a:r>
              <a:rPr lang="en-US" dirty="0" smtClean="0"/>
              <a:t> =</a:t>
            </a:r>
          </a:p>
          <a:p>
            <a:r>
              <a:rPr lang="en-US" dirty="0" err="1" smtClean="0"/>
              <a:t>Num</a:t>
            </a:r>
            <a:r>
              <a:rPr lang="en-US" dirty="0" smtClean="0"/>
              <a:t> copies in 100 </a:t>
            </a:r>
            <a:r>
              <a:rPr lang="en-US" dirty="0" err="1" smtClean="0"/>
              <a:t>pg</a:t>
            </a:r>
            <a:r>
              <a:rPr lang="en-US" dirty="0" smtClean="0"/>
              <a:t> = 100/</a:t>
            </a:r>
            <a:r>
              <a:rPr lang="en-US" dirty="0" err="1" smtClean="0"/>
              <a:t>G_pg</a:t>
            </a:r>
            <a:r>
              <a:rPr lang="en-US" dirty="0" smtClean="0"/>
              <a:t> =</a:t>
            </a:r>
          </a:p>
          <a:p>
            <a:r>
              <a:rPr lang="en-US" dirty="0" err="1" smtClean="0"/>
              <a:t>Num</a:t>
            </a:r>
            <a:r>
              <a:rPr lang="en-US" dirty="0" smtClean="0"/>
              <a:t> copies in 50 </a:t>
            </a:r>
            <a:r>
              <a:rPr lang="en-US" dirty="0" err="1" smtClean="0"/>
              <a:t>pg</a:t>
            </a:r>
            <a:r>
              <a:rPr lang="en-US" dirty="0" smtClean="0"/>
              <a:t> = 50/</a:t>
            </a:r>
            <a:r>
              <a:rPr lang="en-US" dirty="0" err="1" smtClean="0"/>
              <a:t>G_pg</a:t>
            </a:r>
            <a:r>
              <a:rPr lang="en-US" dirty="0" smtClean="0"/>
              <a:t> =</a:t>
            </a:r>
          </a:p>
          <a:p>
            <a:r>
              <a:rPr lang="en-US" dirty="0" err="1" smtClean="0"/>
              <a:t>Num</a:t>
            </a:r>
            <a:r>
              <a:rPr lang="en-US" dirty="0" smtClean="0"/>
              <a:t> copies in 25 </a:t>
            </a:r>
            <a:r>
              <a:rPr lang="en-US" dirty="0" err="1" smtClean="0"/>
              <a:t>pg</a:t>
            </a:r>
            <a:r>
              <a:rPr lang="en-US" dirty="0" smtClean="0"/>
              <a:t> = 25/</a:t>
            </a:r>
            <a:r>
              <a:rPr lang="en-US" dirty="0" err="1" smtClean="0"/>
              <a:t>G_pg</a:t>
            </a:r>
            <a:r>
              <a:rPr lang="en-US" dirty="0" smtClean="0"/>
              <a:t> =</a:t>
            </a:r>
          </a:p>
          <a:p>
            <a:r>
              <a:rPr lang="en-US" dirty="0" err="1" smtClean="0"/>
              <a:t>Num</a:t>
            </a:r>
            <a:r>
              <a:rPr lang="en-US" dirty="0" smtClean="0"/>
              <a:t> copies in 10 </a:t>
            </a:r>
            <a:r>
              <a:rPr lang="en-US" dirty="0" err="1" smtClean="0"/>
              <a:t>pg</a:t>
            </a:r>
            <a:r>
              <a:rPr lang="en-US" dirty="0" smtClean="0"/>
              <a:t> = 10/</a:t>
            </a:r>
            <a:r>
              <a:rPr lang="en-US" dirty="0" err="1" smtClean="0"/>
              <a:t>G_pg</a:t>
            </a:r>
            <a:r>
              <a:rPr lang="en-US" dirty="0" smtClean="0"/>
              <a:t> =</a:t>
            </a:r>
          </a:p>
          <a:p>
            <a:r>
              <a:rPr lang="en-US" dirty="0" err="1" smtClean="0"/>
              <a:t>Num</a:t>
            </a:r>
            <a:r>
              <a:rPr lang="en-US" dirty="0" smtClean="0"/>
              <a:t> copies in 5 </a:t>
            </a:r>
            <a:r>
              <a:rPr lang="en-US" dirty="0" err="1" smtClean="0"/>
              <a:t>pg</a:t>
            </a:r>
            <a:r>
              <a:rPr lang="en-US" dirty="0" smtClean="0"/>
              <a:t> = 5/</a:t>
            </a:r>
            <a:r>
              <a:rPr lang="en-US" dirty="0" err="1" smtClean="0"/>
              <a:t>G_pg</a:t>
            </a:r>
            <a:r>
              <a:rPr lang="en-US" dirty="0" smtClean="0"/>
              <a:t> =</a:t>
            </a:r>
          </a:p>
          <a:p>
            <a:r>
              <a:rPr lang="en-US" dirty="0" err="1" smtClean="0"/>
              <a:t>Num</a:t>
            </a:r>
            <a:r>
              <a:rPr lang="en-US" dirty="0" smtClean="0"/>
              <a:t> copies in 1 </a:t>
            </a:r>
            <a:r>
              <a:rPr lang="en-US" dirty="0" err="1" smtClean="0"/>
              <a:t>pg</a:t>
            </a:r>
            <a:r>
              <a:rPr lang="en-US" dirty="0" smtClean="0"/>
              <a:t> = 1/</a:t>
            </a:r>
            <a:r>
              <a:rPr lang="en-US" dirty="0" err="1" smtClean="0"/>
              <a:t>G_pg</a:t>
            </a:r>
            <a:r>
              <a:rPr lang="en-US" dirty="0" smtClean="0"/>
              <a:t> =</a:t>
            </a:r>
          </a:p>
          <a:p>
            <a:r>
              <a:rPr lang="en-US" dirty="0" err="1" smtClean="0"/>
              <a:t>Num</a:t>
            </a:r>
            <a:r>
              <a:rPr lang="en-US" dirty="0" smtClean="0"/>
              <a:t> copies in 0.5 </a:t>
            </a:r>
            <a:r>
              <a:rPr lang="en-US" dirty="0" err="1" smtClean="0"/>
              <a:t>pg</a:t>
            </a:r>
            <a:r>
              <a:rPr lang="en-US" dirty="0" smtClean="0"/>
              <a:t> = 0.5/</a:t>
            </a:r>
            <a:r>
              <a:rPr lang="en-US" dirty="0" err="1" smtClean="0"/>
              <a:t>G_pg</a:t>
            </a:r>
            <a:r>
              <a:rPr lang="en-US" dirty="0" smtClean="0"/>
              <a:t> =</a:t>
            </a:r>
          </a:p>
          <a:p>
            <a:r>
              <a:rPr lang="en-US" dirty="0" err="1" smtClean="0"/>
              <a:t>Num</a:t>
            </a:r>
            <a:r>
              <a:rPr lang="en-US" dirty="0" smtClean="0"/>
              <a:t> copies in 1000 </a:t>
            </a:r>
            <a:r>
              <a:rPr lang="en-US" dirty="0" err="1" smtClean="0"/>
              <a:t>pg</a:t>
            </a:r>
            <a:r>
              <a:rPr lang="en-US" dirty="0" smtClean="0"/>
              <a:t> = 0.25/</a:t>
            </a:r>
            <a:r>
              <a:rPr lang="en-US" dirty="0" err="1" smtClean="0"/>
              <a:t>G_pg</a:t>
            </a:r>
            <a:r>
              <a:rPr lang="en-US" dirty="0" smtClean="0"/>
              <a:t> =</a:t>
            </a:r>
          </a:p>
          <a:p>
            <a:r>
              <a:rPr lang="en-US" dirty="0" err="1" smtClean="0"/>
              <a:t>Num</a:t>
            </a:r>
            <a:r>
              <a:rPr lang="en-US" dirty="0" smtClean="0"/>
              <a:t> copies in 1000 </a:t>
            </a:r>
            <a:r>
              <a:rPr lang="en-US" dirty="0" err="1" smtClean="0"/>
              <a:t>pg</a:t>
            </a:r>
            <a:r>
              <a:rPr lang="en-US" dirty="0" smtClean="0"/>
              <a:t> = 0.1/</a:t>
            </a:r>
            <a:r>
              <a:rPr lang="en-US" dirty="0" err="1" smtClean="0"/>
              <a:t>G_pg</a:t>
            </a:r>
            <a:r>
              <a:rPr lang="en-US" dirty="0" smtClean="0"/>
              <a:t> =</a:t>
            </a:r>
            <a:endParaRPr lang="en-US" dirty="0"/>
          </a:p>
          <a:p>
            <a:r>
              <a:rPr lang="en-US" dirty="0" err="1" smtClean="0"/>
              <a:t>Num</a:t>
            </a:r>
            <a:r>
              <a:rPr lang="en-US" dirty="0" smtClean="0"/>
              <a:t> copies in 1000 </a:t>
            </a:r>
            <a:r>
              <a:rPr lang="en-US" dirty="0" err="1" smtClean="0"/>
              <a:t>pg</a:t>
            </a:r>
            <a:r>
              <a:rPr lang="en-US" dirty="0" smtClean="0"/>
              <a:t> = 0.05/</a:t>
            </a:r>
            <a:r>
              <a:rPr lang="en-US" dirty="0" err="1" smtClean="0"/>
              <a:t>G_pg</a:t>
            </a:r>
            <a:r>
              <a:rPr lang="en-US" dirty="0" smtClean="0"/>
              <a:t> =</a:t>
            </a:r>
          </a:p>
        </p:txBody>
      </p:sp>
    </p:spTree>
    <p:extLst>
      <p:ext uri="{BB962C8B-B14F-4D97-AF65-F5344CB8AC3E}">
        <p14:creationId xmlns:p14="http://schemas.microsoft.com/office/powerpoint/2010/main" val="206440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61195"/>
            <a:ext cx="9144001" cy="7294305"/>
          </a:xfrm>
          <a:prstGeom prst="rect">
            <a:avLst/>
          </a:prstGeom>
          <a:noFill/>
        </p:spPr>
        <p:txBody>
          <a:bodyPr wrap="square" rtlCol="0">
            <a:spAutoFit/>
          </a:bodyPr>
          <a:lstStyle/>
          <a:p>
            <a:r>
              <a:rPr lang="en-US" dirty="0" smtClean="0"/>
              <a:t>Determine the dynamic range (copy number and corresponding </a:t>
            </a:r>
            <a:r>
              <a:rPr lang="en-US" dirty="0" err="1" smtClean="0"/>
              <a:t>pg</a:t>
            </a:r>
            <a:r>
              <a:rPr lang="en-US" dirty="0" smtClean="0"/>
              <a:t> quantity) that you want to validate primers over. </a:t>
            </a:r>
          </a:p>
          <a:p>
            <a:endParaRPr lang="en-US" dirty="0"/>
          </a:p>
          <a:p>
            <a:r>
              <a:rPr lang="en-US" dirty="0" smtClean="0"/>
              <a:t>The dynamic range should cover the range expected in future tests after validation. </a:t>
            </a:r>
          </a:p>
          <a:p>
            <a:endParaRPr lang="en-US" dirty="0"/>
          </a:p>
          <a:p>
            <a:r>
              <a:rPr lang="en-US" dirty="0" smtClean="0"/>
              <a:t>On the lower end, the number of genome copies should probably not go below 30 to keep random variation small relative to the mean and to avoid having 0 copies of your specific locus of interest present. Moreover, the target low </a:t>
            </a:r>
            <a:r>
              <a:rPr lang="en-US" dirty="0" smtClean="0"/>
              <a:t>end (copy number) </a:t>
            </a:r>
            <a:r>
              <a:rPr lang="en-US" dirty="0" smtClean="0"/>
              <a:t>Ct value is </a:t>
            </a:r>
            <a:r>
              <a:rPr lang="en-US" dirty="0" smtClean="0"/>
              <a:t>30</a:t>
            </a:r>
            <a:r>
              <a:rPr lang="en-US" dirty="0" smtClean="0"/>
              <a:t>. </a:t>
            </a:r>
          </a:p>
          <a:p>
            <a:endParaRPr lang="en-US" dirty="0"/>
          </a:p>
          <a:p>
            <a:r>
              <a:rPr lang="en-US" dirty="0" smtClean="0"/>
              <a:t>On the higher </a:t>
            </a:r>
            <a:r>
              <a:rPr lang="en-US" dirty="0" smtClean="0"/>
              <a:t>end for </a:t>
            </a:r>
            <a:r>
              <a:rPr lang="en-US" smtClean="0"/>
              <a:t>copy number, </a:t>
            </a:r>
            <a:r>
              <a:rPr lang="en-US" dirty="0" smtClean="0"/>
              <a:t>the target Ct value is </a:t>
            </a:r>
            <a:r>
              <a:rPr lang="en-US" smtClean="0"/>
              <a:t>around </a:t>
            </a:r>
            <a:r>
              <a:rPr lang="en-US" smtClean="0"/>
              <a:t>20</a:t>
            </a:r>
            <a:r>
              <a:rPr lang="en-US" dirty="0" smtClean="0"/>
              <a:t>. There is a 2</a:t>
            </a:r>
            <a:r>
              <a:rPr lang="en-US" baseline="30000" dirty="0" smtClean="0"/>
              <a:t>10</a:t>
            </a:r>
            <a:r>
              <a:rPr lang="en-US" dirty="0" smtClean="0"/>
              <a:t> = 1024-fold difference from a Ct of 20 to 30. This means that once you pick your low-end, if you plan to validate across the entire dynamic range, then high end can be found by multiply by 1024 – or vice versa if the upper end is selected first. If you plan to do 4-fold dilutions, then multiply or divide by 64.</a:t>
            </a:r>
          </a:p>
          <a:p>
            <a:endParaRPr lang="en-US" dirty="0"/>
          </a:p>
          <a:p>
            <a:r>
              <a:rPr lang="en-US" dirty="0" smtClean="0"/>
              <a:t>If you need a larger dynamic range, a Ct range of 19-32 could be ok.</a:t>
            </a:r>
          </a:p>
          <a:p>
            <a:endParaRPr lang="en-US" dirty="0"/>
          </a:p>
          <a:p>
            <a:r>
              <a:rPr lang="en-US" dirty="0" smtClean="0"/>
              <a:t>Next, take the high-end </a:t>
            </a:r>
            <a:r>
              <a:rPr lang="en-US" dirty="0" err="1" smtClean="0"/>
              <a:t>pg</a:t>
            </a:r>
            <a:r>
              <a:rPr lang="en-US" dirty="0" smtClean="0"/>
              <a:t> amount (H), divide it by 2 (H/2 = h), and make that (h) your starting concentration: h </a:t>
            </a:r>
            <a:r>
              <a:rPr lang="en-US" dirty="0" err="1" smtClean="0"/>
              <a:t>pg</a:t>
            </a:r>
            <a:r>
              <a:rPr lang="en-US" dirty="0" smtClean="0"/>
              <a:t>/</a:t>
            </a:r>
            <a:r>
              <a:rPr lang="en-US" dirty="0" err="1" smtClean="0"/>
              <a:t>ul</a:t>
            </a:r>
            <a:r>
              <a:rPr lang="en-US" dirty="0" smtClean="0"/>
              <a:t>.</a:t>
            </a:r>
          </a:p>
          <a:p>
            <a:r>
              <a:rPr lang="en-US" dirty="0"/>
              <a:t>	</a:t>
            </a:r>
            <a:r>
              <a:rPr lang="en-US" dirty="0" smtClean="0"/>
              <a:t>h = </a:t>
            </a:r>
          </a:p>
          <a:p>
            <a:endParaRPr lang="en-US" dirty="0" smtClean="0"/>
          </a:p>
          <a:p>
            <a:r>
              <a:rPr lang="en-US" dirty="0" smtClean="0"/>
              <a:t>Determine dilution factor by: </a:t>
            </a:r>
          </a:p>
          <a:p>
            <a:r>
              <a:rPr lang="en-US" dirty="0" smtClean="0"/>
              <a:t>	DF = </a:t>
            </a:r>
            <a:r>
              <a:rPr lang="en-US" dirty="0"/>
              <a:t>e^(log(H/L)</a:t>
            </a:r>
            <a:r>
              <a:rPr lang="en-US" dirty="0" smtClean="0"/>
              <a:t>/</a:t>
            </a:r>
            <a:r>
              <a:rPr lang="en-US" dirty="0"/>
              <a:t>3</a:t>
            </a:r>
            <a:r>
              <a:rPr lang="en-US" dirty="0" smtClean="0"/>
              <a:t>) =</a:t>
            </a:r>
          </a:p>
          <a:p>
            <a:endParaRPr lang="en-US" dirty="0"/>
          </a:p>
          <a:p>
            <a:endParaRPr lang="en-US" dirty="0" smtClean="0"/>
          </a:p>
          <a:p>
            <a:endParaRPr lang="en-US" dirty="0"/>
          </a:p>
        </p:txBody>
      </p:sp>
    </p:spTree>
    <p:extLst>
      <p:ext uri="{BB962C8B-B14F-4D97-AF65-F5344CB8AC3E}">
        <p14:creationId xmlns:p14="http://schemas.microsoft.com/office/powerpoint/2010/main" val="1490599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9946" y="0"/>
            <a:ext cx="8767216" cy="7017307"/>
          </a:xfrm>
          <a:prstGeom prst="rect">
            <a:avLst/>
          </a:prstGeom>
          <a:noFill/>
        </p:spPr>
        <p:txBody>
          <a:bodyPr wrap="square" rtlCol="0">
            <a:spAutoFit/>
          </a:bodyPr>
          <a:lstStyle/>
          <a:p>
            <a:r>
              <a:rPr lang="en-US" b="1" u="sng" dirty="0" smtClean="0"/>
              <a:t>Replace example values below with values for your experiments</a:t>
            </a:r>
          </a:p>
          <a:p>
            <a:endParaRPr lang="en-US" b="1" u="sng" dirty="0" smtClean="0"/>
          </a:p>
          <a:p>
            <a:r>
              <a:rPr lang="en-US" b="1" u="sng" dirty="0" smtClean="0"/>
              <a:t>Validation plates for yeast:</a:t>
            </a:r>
            <a:endParaRPr lang="en-US" b="1" u="sng" dirty="0"/>
          </a:p>
          <a:p>
            <a:endParaRPr lang="en-US" b="1" u="sng" dirty="0" smtClean="0"/>
          </a:p>
          <a:p>
            <a:r>
              <a:rPr lang="en-US" b="1" u="sng" dirty="0" smtClean="0"/>
              <a:t>Using 2 </a:t>
            </a:r>
            <a:r>
              <a:rPr lang="en-US" b="1" u="sng" dirty="0" err="1" smtClean="0"/>
              <a:t>ul</a:t>
            </a:r>
            <a:r>
              <a:rPr lang="en-US" b="1" u="sng" dirty="0" smtClean="0"/>
              <a:t> for the </a:t>
            </a:r>
            <a:r>
              <a:rPr lang="en-US" b="1" u="sng" dirty="0" err="1" smtClean="0"/>
              <a:t>ng</a:t>
            </a:r>
            <a:r>
              <a:rPr lang="en-US" b="1" u="sng" dirty="0" smtClean="0"/>
              <a:t> and </a:t>
            </a:r>
            <a:r>
              <a:rPr lang="en-US" b="1" u="sng" dirty="0" err="1" smtClean="0"/>
              <a:t>pg</a:t>
            </a:r>
            <a:r>
              <a:rPr lang="en-US" b="1" u="sng" dirty="0" smtClean="0"/>
              <a:t> calculations:</a:t>
            </a:r>
          </a:p>
          <a:p>
            <a:r>
              <a:rPr lang="en-US" b="1" u="sng" dirty="0" smtClean="0"/>
              <a:t>Ratio    </a:t>
            </a:r>
            <a:r>
              <a:rPr lang="en-US" b="1" u="sng" dirty="0" err="1" smtClean="0"/>
              <a:t>ng</a:t>
            </a:r>
            <a:r>
              <a:rPr lang="en-US" b="1" u="sng" dirty="0" smtClean="0"/>
              <a:t>/</a:t>
            </a:r>
            <a:r>
              <a:rPr lang="en-US" b="1" u="sng" dirty="0" err="1" smtClean="0"/>
              <a:t>ul</a:t>
            </a:r>
            <a:r>
              <a:rPr lang="en-US" b="1" u="sng" dirty="0" smtClean="0"/>
              <a:t>                           </a:t>
            </a:r>
            <a:r>
              <a:rPr lang="en-US" b="1" u="sng" dirty="0" err="1" smtClean="0"/>
              <a:t>pg</a:t>
            </a:r>
            <a:r>
              <a:rPr lang="en-US" b="1" u="sng" dirty="0" smtClean="0"/>
              <a:t>/</a:t>
            </a:r>
            <a:r>
              <a:rPr lang="en-US" b="1" u="sng" dirty="0" err="1" smtClean="0"/>
              <a:t>ul</a:t>
            </a:r>
            <a:r>
              <a:rPr lang="en-US" b="1" u="sng" dirty="0" smtClean="0"/>
              <a:t>             </a:t>
            </a:r>
            <a:r>
              <a:rPr lang="en-US" b="1" u="sng" dirty="0" err="1" smtClean="0"/>
              <a:t>ng</a:t>
            </a:r>
            <a:r>
              <a:rPr lang="en-US" b="1" u="sng" dirty="0" smtClean="0"/>
              <a:t>                    </a:t>
            </a:r>
            <a:r>
              <a:rPr lang="en-US" b="1" u="sng" dirty="0" err="1" smtClean="0"/>
              <a:t>pg</a:t>
            </a:r>
            <a:r>
              <a:rPr lang="en-US" b="1" u="sng" dirty="0" smtClean="0"/>
              <a:t>          #</a:t>
            </a:r>
            <a:r>
              <a:rPr lang="en-US" b="1" u="sng" dirty="0" err="1" smtClean="0"/>
              <a:t>genomecopies</a:t>
            </a:r>
            <a:r>
              <a:rPr lang="en-US" b="1" u="sng" dirty="0" smtClean="0"/>
              <a:t>(coverage)</a:t>
            </a:r>
          </a:p>
          <a:p>
            <a:r>
              <a:rPr lang="en-US" dirty="0" smtClean="0"/>
              <a:t>1:1  =  0.5 </a:t>
            </a:r>
            <a:r>
              <a:rPr lang="en-US" dirty="0" err="1" smtClean="0"/>
              <a:t>ng</a:t>
            </a:r>
            <a:r>
              <a:rPr lang="en-US" dirty="0" smtClean="0"/>
              <a:t>/</a:t>
            </a:r>
            <a:r>
              <a:rPr lang="en-US" dirty="0" err="1" smtClean="0"/>
              <a:t>ul</a:t>
            </a:r>
            <a:r>
              <a:rPr lang="en-US" dirty="0" smtClean="0"/>
              <a:t>                 </a:t>
            </a:r>
            <a:r>
              <a:rPr lang="en-US" dirty="0"/>
              <a:t>5</a:t>
            </a:r>
            <a:r>
              <a:rPr lang="en-US" dirty="0" smtClean="0"/>
              <a:t>00 </a:t>
            </a:r>
            <a:r>
              <a:rPr lang="en-US" dirty="0" err="1" smtClean="0"/>
              <a:t>pg</a:t>
            </a:r>
            <a:r>
              <a:rPr lang="en-US" dirty="0" smtClean="0"/>
              <a:t>/</a:t>
            </a:r>
            <a:r>
              <a:rPr lang="en-US" dirty="0" err="1" smtClean="0"/>
              <a:t>ul</a:t>
            </a:r>
            <a:r>
              <a:rPr lang="en-US" dirty="0" smtClean="0"/>
              <a:t>         1 </a:t>
            </a:r>
            <a:r>
              <a:rPr lang="en-US" dirty="0" err="1" smtClean="0"/>
              <a:t>ng</a:t>
            </a:r>
            <a:r>
              <a:rPr lang="en-US" dirty="0" smtClean="0"/>
              <a:t>               1000 </a:t>
            </a:r>
            <a:r>
              <a:rPr lang="en-US" dirty="0" err="1" smtClean="0"/>
              <a:t>pg</a:t>
            </a:r>
            <a:r>
              <a:rPr lang="en-US" dirty="0" smtClean="0"/>
              <a:t>         </a:t>
            </a:r>
            <a:r>
              <a:rPr lang="en-US" dirty="0"/>
              <a:t>80447</a:t>
            </a:r>
          </a:p>
          <a:p>
            <a:r>
              <a:rPr lang="en-US" dirty="0" smtClean="0"/>
              <a:t>1:10  =  0.05 </a:t>
            </a:r>
            <a:r>
              <a:rPr lang="en-US" dirty="0" err="1" smtClean="0"/>
              <a:t>ng</a:t>
            </a:r>
            <a:r>
              <a:rPr lang="en-US" dirty="0" smtClean="0"/>
              <a:t>/</a:t>
            </a:r>
            <a:r>
              <a:rPr lang="en-US" dirty="0" err="1" smtClean="0"/>
              <a:t>ul</a:t>
            </a:r>
            <a:r>
              <a:rPr lang="en-US" dirty="0" smtClean="0"/>
              <a:t>            50 </a:t>
            </a:r>
            <a:r>
              <a:rPr lang="en-US" dirty="0" err="1" smtClean="0"/>
              <a:t>pg</a:t>
            </a:r>
            <a:r>
              <a:rPr lang="en-US" dirty="0" smtClean="0"/>
              <a:t>/</a:t>
            </a:r>
            <a:r>
              <a:rPr lang="en-US" dirty="0" err="1" smtClean="0"/>
              <a:t>ul</a:t>
            </a:r>
            <a:r>
              <a:rPr lang="en-US" dirty="0" smtClean="0"/>
              <a:t>         0.1 </a:t>
            </a:r>
            <a:r>
              <a:rPr lang="en-US" dirty="0" err="1" smtClean="0"/>
              <a:t>ng</a:t>
            </a:r>
            <a:r>
              <a:rPr lang="en-US" dirty="0" smtClean="0"/>
              <a:t>              100 </a:t>
            </a:r>
            <a:r>
              <a:rPr lang="en-US" dirty="0" err="1" smtClean="0"/>
              <a:t>pg</a:t>
            </a:r>
            <a:r>
              <a:rPr lang="en-US" dirty="0" smtClean="0"/>
              <a:t>            </a:t>
            </a:r>
            <a:r>
              <a:rPr lang="en-US" dirty="0"/>
              <a:t>8045</a:t>
            </a:r>
          </a:p>
          <a:p>
            <a:r>
              <a:rPr lang="en-US" dirty="0" smtClean="0"/>
              <a:t>1:100 = 0.005 </a:t>
            </a:r>
            <a:r>
              <a:rPr lang="en-US" dirty="0" err="1" smtClean="0"/>
              <a:t>ng</a:t>
            </a:r>
            <a:r>
              <a:rPr lang="en-US" dirty="0" smtClean="0"/>
              <a:t>/</a:t>
            </a:r>
            <a:r>
              <a:rPr lang="en-US" dirty="0" err="1" smtClean="0"/>
              <a:t>ul</a:t>
            </a:r>
            <a:r>
              <a:rPr lang="en-US" dirty="0" smtClean="0"/>
              <a:t>          5 </a:t>
            </a:r>
            <a:r>
              <a:rPr lang="en-US" dirty="0" err="1" smtClean="0"/>
              <a:t>pg</a:t>
            </a:r>
            <a:r>
              <a:rPr lang="en-US" dirty="0" smtClean="0"/>
              <a:t>/</a:t>
            </a:r>
            <a:r>
              <a:rPr lang="en-US" dirty="0" err="1" smtClean="0"/>
              <a:t>ul</a:t>
            </a:r>
            <a:r>
              <a:rPr lang="en-US" dirty="0" smtClean="0"/>
              <a:t>           0.01 </a:t>
            </a:r>
            <a:r>
              <a:rPr lang="en-US" dirty="0" err="1" smtClean="0"/>
              <a:t>ng</a:t>
            </a:r>
            <a:r>
              <a:rPr lang="en-US" dirty="0" smtClean="0"/>
              <a:t>            10 </a:t>
            </a:r>
            <a:r>
              <a:rPr lang="en-US" dirty="0" err="1" smtClean="0"/>
              <a:t>pg</a:t>
            </a:r>
            <a:r>
              <a:rPr lang="en-US" dirty="0" smtClean="0"/>
              <a:t>              804</a:t>
            </a:r>
          </a:p>
          <a:p>
            <a:r>
              <a:rPr lang="en-US" dirty="0" smtClean="0"/>
              <a:t>1:1000 = 0.0005 </a:t>
            </a:r>
            <a:r>
              <a:rPr lang="en-US" dirty="0" err="1" smtClean="0"/>
              <a:t>ng</a:t>
            </a:r>
            <a:r>
              <a:rPr lang="en-US" dirty="0" smtClean="0"/>
              <a:t>/</a:t>
            </a:r>
            <a:r>
              <a:rPr lang="en-US" dirty="0" err="1" smtClean="0"/>
              <a:t>ul</a:t>
            </a:r>
            <a:r>
              <a:rPr lang="en-US" dirty="0" smtClean="0"/>
              <a:t>      0.5 </a:t>
            </a:r>
            <a:r>
              <a:rPr lang="en-US" dirty="0" err="1" smtClean="0"/>
              <a:t>pg</a:t>
            </a:r>
            <a:r>
              <a:rPr lang="en-US" dirty="0" smtClean="0"/>
              <a:t>/</a:t>
            </a:r>
            <a:r>
              <a:rPr lang="en-US" dirty="0" err="1" smtClean="0"/>
              <a:t>ul</a:t>
            </a:r>
            <a:r>
              <a:rPr lang="en-US" dirty="0" smtClean="0"/>
              <a:t>       0.001 </a:t>
            </a:r>
            <a:r>
              <a:rPr lang="en-US" dirty="0" err="1" smtClean="0"/>
              <a:t>ng</a:t>
            </a:r>
            <a:r>
              <a:rPr lang="en-US" dirty="0" smtClean="0"/>
              <a:t>          1 </a:t>
            </a:r>
            <a:r>
              <a:rPr lang="en-US" dirty="0" err="1" smtClean="0"/>
              <a:t>pg</a:t>
            </a:r>
            <a:r>
              <a:rPr lang="en-US" dirty="0" smtClean="0"/>
              <a:t>                8       </a:t>
            </a:r>
          </a:p>
          <a:p>
            <a:endParaRPr lang="en-US" dirty="0"/>
          </a:p>
          <a:p>
            <a:endParaRPr lang="en-US" dirty="0" smtClean="0"/>
          </a:p>
          <a:p>
            <a:r>
              <a:rPr lang="en-US" b="1" u="sng" dirty="0" smtClean="0"/>
              <a:t>Test plates:</a:t>
            </a:r>
            <a:endParaRPr lang="en-US" b="1" u="sng" dirty="0"/>
          </a:p>
          <a:p>
            <a:r>
              <a:rPr lang="en-US" dirty="0" smtClean="0"/>
              <a:t>Next, you need to determine what is the most sensible </a:t>
            </a:r>
            <a:r>
              <a:rPr lang="en-US" dirty="0" err="1" smtClean="0"/>
              <a:t>pg</a:t>
            </a:r>
            <a:r>
              <a:rPr lang="en-US" dirty="0" smtClean="0"/>
              <a:t> amount to use in future tests after validation. The </a:t>
            </a:r>
            <a:r>
              <a:rPr lang="en-US" dirty="0" err="1" smtClean="0"/>
              <a:t>pg</a:t>
            </a:r>
            <a:r>
              <a:rPr lang="en-US" dirty="0" smtClean="0"/>
              <a:t> quantity needs to allow for enriched regions to reach copy numbers under the high end of the validated range, but it also needs to allow for depleted regions (e.g. control sites) to stay above the low end of the validated range.</a:t>
            </a:r>
          </a:p>
          <a:p>
            <a:endParaRPr lang="en-US" dirty="0"/>
          </a:p>
          <a:p>
            <a:r>
              <a:rPr lang="en-US" dirty="0" smtClean="0"/>
              <a:t>For example, if you expect enrichments to reach 40-fold, then 1000/40 = 25 – meaning you may want to start with 25 </a:t>
            </a:r>
            <a:r>
              <a:rPr lang="en-US" dirty="0" err="1" smtClean="0"/>
              <a:t>pg</a:t>
            </a:r>
            <a:r>
              <a:rPr lang="en-US" dirty="0" smtClean="0"/>
              <a:t> per reaction. This will allow a 25-fold </a:t>
            </a:r>
            <a:r>
              <a:rPr lang="en-US" dirty="0" err="1" smtClean="0"/>
              <a:t>depleteion</a:t>
            </a:r>
            <a:r>
              <a:rPr lang="en-US" dirty="0" smtClean="0"/>
              <a:t> (25/1) for the 1-1000 </a:t>
            </a:r>
            <a:r>
              <a:rPr lang="en-US" dirty="0" err="1" smtClean="0"/>
              <a:t>pg</a:t>
            </a:r>
            <a:r>
              <a:rPr lang="en-US" dirty="0" smtClean="0"/>
              <a:t> range we are testing. If you want to allow for 25-fold enrichment and 40-fold depletion, start with 40 pg. I imagine you should use somewhere between 25-40 </a:t>
            </a:r>
            <a:r>
              <a:rPr lang="en-US" dirty="0" err="1" smtClean="0"/>
              <a:t>pg</a:t>
            </a:r>
            <a:r>
              <a:rPr lang="en-US" dirty="0" smtClean="0"/>
              <a:t> DNA per reaction.</a:t>
            </a:r>
          </a:p>
          <a:p>
            <a:endParaRPr lang="en-US" dirty="0"/>
          </a:p>
          <a:p>
            <a:endParaRPr lang="en-US" dirty="0" smtClean="0"/>
          </a:p>
        </p:txBody>
      </p:sp>
    </p:spTree>
    <p:extLst>
      <p:ext uri="{BB962C8B-B14F-4D97-AF65-F5344CB8AC3E}">
        <p14:creationId xmlns:p14="http://schemas.microsoft.com/office/powerpoint/2010/main" val="809419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958"/>
            <a:ext cx="9143999" cy="7232751"/>
          </a:xfrm>
          <a:prstGeom prst="rect">
            <a:avLst/>
          </a:prstGeom>
          <a:noFill/>
        </p:spPr>
        <p:txBody>
          <a:bodyPr wrap="square" rtlCol="0">
            <a:spAutoFit/>
          </a:bodyPr>
          <a:lstStyle/>
          <a:p>
            <a:r>
              <a:rPr lang="en-US" sz="1600" b="1" u="sng" dirty="0" smtClean="0"/>
              <a:t>Primer design</a:t>
            </a:r>
            <a:r>
              <a:rPr lang="en-US" sz="1600" dirty="0" smtClean="0"/>
              <a:t>:</a:t>
            </a:r>
          </a:p>
          <a:p>
            <a:r>
              <a:rPr lang="en-US" sz="1600" dirty="0"/>
              <a:t>PCR product size 60–120, minimum primer size = 18, optimum primer size = 20–21, maximum primer size = 25, minimum Tm = 57, optimal Tm = 61–62, maximum Tm = 66, maximum Tm difference = 1-, maximum 3’ self complementarity = 2, maximum self complementarity = 8 (preference given to lower), maximum poly-X = 4. In cases where other primers needed to be tested, we increased the maximum primer size to 135, the primer size range to 16–26, the Tm range to 55–66, the maximum Tm difference to 2–3, and the maximum poly-X to 5. A minimum of twenty candidate primer pairs were returned and screened for specificity in the genome</a:t>
            </a:r>
            <a:r>
              <a:rPr lang="en-US" sz="1600" dirty="0" smtClean="0"/>
              <a:t>.</a:t>
            </a:r>
          </a:p>
          <a:p>
            <a:endParaRPr lang="en-US" sz="1600" dirty="0"/>
          </a:p>
          <a:p>
            <a:r>
              <a:rPr lang="en-US" sz="1600" dirty="0" smtClean="0"/>
              <a:t>If NCBI has the genome make sure to test the primers for specificity in that genome.</a:t>
            </a:r>
          </a:p>
          <a:p>
            <a:endParaRPr lang="en-US" sz="1600" dirty="0"/>
          </a:p>
          <a:p>
            <a:r>
              <a:rPr lang="en-US" sz="1600" dirty="0" smtClean="0"/>
              <a:t>Else use my </a:t>
            </a:r>
            <a:r>
              <a:rPr lang="en-US" sz="1600" dirty="0" err="1" smtClean="0"/>
              <a:t>analyzePrimerPairs.py</a:t>
            </a:r>
            <a:r>
              <a:rPr lang="en-US" sz="1600" dirty="0" smtClean="0"/>
              <a:t> script to analyze the specificity.</a:t>
            </a:r>
          </a:p>
          <a:p>
            <a:endParaRPr lang="en-US" sz="1600" dirty="0"/>
          </a:p>
          <a:p>
            <a:r>
              <a:rPr lang="en-US" sz="1600" dirty="0" smtClean="0"/>
              <a:t>Ordering </a:t>
            </a:r>
            <a:r>
              <a:rPr lang="en-US" sz="1600" dirty="0" err="1" smtClean="0"/>
              <a:t>invitrogen</a:t>
            </a:r>
            <a:r>
              <a:rPr lang="en-US" sz="1600" dirty="0" smtClean="0"/>
              <a:t> primers is cheap and they work great. IDT is as good (some will say better), but much more expensive. I’ve seen no difference whatsoever between </a:t>
            </a:r>
            <a:r>
              <a:rPr lang="en-US" sz="1600" dirty="0" err="1" smtClean="0"/>
              <a:t>pimers</a:t>
            </a:r>
            <a:r>
              <a:rPr lang="en-US" sz="1600" dirty="0" smtClean="0"/>
              <a:t> ordered from the two companies.</a:t>
            </a:r>
          </a:p>
          <a:p>
            <a:r>
              <a:rPr lang="en-US" sz="1600" dirty="0"/>
              <a:t>25 </a:t>
            </a:r>
            <a:r>
              <a:rPr lang="en-US" sz="1600" dirty="0" err="1"/>
              <a:t>nmole</a:t>
            </a:r>
            <a:r>
              <a:rPr lang="en-US" sz="1600" dirty="0"/>
              <a:t> is plenty; desalted and dry is fine (default)</a:t>
            </a:r>
          </a:p>
          <a:p>
            <a:r>
              <a:rPr lang="en-US" sz="1600" dirty="0"/>
              <a:t>Name </a:t>
            </a:r>
            <a:r>
              <a:rPr lang="en-US" sz="1600" dirty="0" err="1"/>
              <a:t>oligo</a:t>
            </a:r>
            <a:r>
              <a:rPr lang="en-US" sz="1600" dirty="0"/>
              <a:t>: o-name-fwd-01, o-name-rev-01</a:t>
            </a:r>
          </a:p>
          <a:p>
            <a:r>
              <a:rPr lang="en-US" sz="1600" dirty="0"/>
              <a:t>(if need to try another pair, that is 02, </a:t>
            </a:r>
            <a:r>
              <a:rPr lang="en-US" sz="1600" dirty="0" err="1"/>
              <a:t>etc</a:t>
            </a:r>
            <a:r>
              <a:rPr lang="en-US" sz="1600" dirty="0" smtClean="0"/>
              <a:t>)</a:t>
            </a:r>
          </a:p>
          <a:p>
            <a:endParaRPr lang="en-US" sz="1600" dirty="0"/>
          </a:p>
          <a:p>
            <a:r>
              <a:rPr lang="en-US" sz="1600" dirty="0"/>
              <a:t>When Primers arrive:</a:t>
            </a:r>
          </a:p>
          <a:p>
            <a:pPr marL="285750" indent="-285750">
              <a:buFontTx/>
              <a:buChar char="-"/>
            </a:pPr>
            <a:r>
              <a:rPr lang="en-US" sz="1600" dirty="0"/>
              <a:t>For each primer, label two tubes – 1 for 10 </a:t>
            </a:r>
            <a:r>
              <a:rPr lang="en-US" sz="1600" dirty="0" err="1"/>
              <a:t>uM</a:t>
            </a:r>
            <a:r>
              <a:rPr lang="en-US" sz="1600" dirty="0"/>
              <a:t> and 1 for 1 </a:t>
            </a:r>
            <a:r>
              <a:rPr lang="en-US" sz="1600" dirty="0" err="1"/>
              <a:t>uM</a:t>
            </a:r>
            <a:endParaRPr lang="en-US" sz="1600" dirty="0"/>
          </a:p>
          <a:p>
            <a:pPr marL="285750" indent="-285750">
              <a:buFontTx/>
              <a:buChar char="-"/>
            </a:pPr>
            <a:r>
              <a:rPr lang="en-US" sz="1600" dirty="0"/>
              <a:t>Re-suspend in UPW to make 100 </a:t>
            </a:r>
            <a:r>
              <a:rPr lang="en-US" sz="1600" dirty="0" err="1"/>
              <a:t>uM</a:t>
            </a:r>
            <a:r>
              <a:rPr lang="en-US" sz="1600" dirty="0"/>
              <a:t> stock</a:t>
            </a:r>
          </a:p>
          <a:p>
            <a:pPr marL="285750" indent="-285750">
              <a:buFontTx/>
              <a:buChar char="-"/>
            </a:pPr>
            <a:r>
              <a:rPr lang="en-US" sz="1600" dirty="0"/>
              <a:t>Make 10 </a:t>
            </a:r>
            <a:r>
              <a:rPr lang="en-US" sz="1600" dirty="0" err="1"/>
              <a:t>uM</a:t>
            </a:r>
            <a:r>
              <a:rPr lang="en-US" sz="1600" dirty="0"/>
              <a:t> working stock by adding 20 </a:t>
            </a:r>
            <a:r>
              <a:rPr lang="en-US" sz="1600" dirty="0" err="1"/>
              <a:t>ul</a:t>
            </a:r>
            <a:r>
              <a:rPr lang="en-US" sz="1600" dirty="0"/>
              <a:t> 100 </a:t>
            </a:r>
            <a:r>
              <a:rPr lang="en-US" sz="1600" dirty="0" err="1"/>
              <a:t>uM</a:t>
            </a:r>
            <a:r>
              <a:rPr lang="en-US" sz="1600" dirty="0"/>
              <a:t> stock to 180ul UPW</a:t>
            </a:r>
          </a:p>
          <a:p>
            <a:pPr marL="285750" indent="-285750">
              <a:buFontTx/>
              <a:buChar char="-"/>
            </a:pPr>
            <a:r>
              <a:rPr lang="en-US" sz="1600" b="1" dirty="0"/>
              <a:t>1 </a:t>
            </a:r>
            <a:r>
              <a:rPr lang="en-US" sz="1600" b="1" dirty="0" err="1"/>
              <a:t>uM</a:t>
            </a:r>
            <a:r>
              <a:rPr lang="en-US" sz="1600" b="1" dirty="0"/>
              <a:t> primer solutions (for 15 </a:t>
            </a:r>
            <a:r>
              <a:rPr lang="en-US" sz="1600" b="1" dirty="0" err="1"/>
              <a:t>ul</a:t>
            </a:r>
            <a:r>
              <a:rPr lang="en-US" sz="1600" b="1" dirty="0"/>
              <a:t> reactions):</a:t>
            </a:r>
            <a:endParaRPr lang="en-US" sz="1600" dirty="0"/>
          </a:p>
          <a:p>
            <a:r>
              <a:rPr lang="en-US" sz="1600" dirty="0"/>
              <a:t>	- 180 </a:t>
            </a:r>
            <a:r>
              <a:rPr lang="en-US" sz="1600" dirty="0" err="1"/>
              <a:t>ul</a:t>
            </a:r>
            <a:r>
              <a:rPr lang="en-US" sz="1600" dirty="0"/>
              <a:t> of UPW</a:t>
            </a:r>
          </a:p>
          <a:p>
            <a:r>
              <a:rPr lang="en-US" sz="1600" dirty="0"/>
              <a:t>	- 20 </a:t>
            </a:r>
            <a:r>
              <a:rPr lang="en-US" sz="1600" dirty="0" err="1"/>
              <a:t>ul</a:t>
            </a:r>
            <a:r>
              <a:rPr lang="en-US" sz="1600" dirty="0"/>
              <a:t> of corresponding 10 </a:t>
            </a:r>
            <a:r>
              <a:rPr lang="en-US" sz="1600" dirty="0" err="1"/>
              <a:t>uM</a:t>
            </a:r>
            <a:r>
              <a:rPr lang="en-US" sz="1600" dirty="0"/>
              <a:t> primer to each</a:t>
            </a:r>
          </a:p>
          <a:p>
            <a:endParaRPr lang="en-US" sz="1600" dirty="0"/>
          </a:p>
          <a:p>
            <a:endParaRPr lang="en-US" sz="1600" dirty="0"/>
          </a:p>
          <a:p>
            <a:endParaRPr lang="en-US" sz="1600" dirty="0"/>
          </a:p>
        </p:txBody>
      </p:sp>
    </p:spTree>
    <p:extLst>
      <p:ext uri="{BB962C8B-B14F-4D97-AF65-F5344CB8AC3E}">
        <p14:creationId xmlns:p14="http://schemas.microsoft.com/office/powerpoint/2010/main" val="1490599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399" y="152400"/>
            <a:ext cx="4800599" cy="3754874"/>
          </a:xfrm>
          <a:prstGeom prst="rect">
            <a:avLst/>
          </a:prstGeom>
          <a:noFill/>
        </p:spPr>
        <p:txBody>
          <a:bodyPr wrap="square" rtlCol="0">
            <a:spAutoFit/>
          </a:bodyPr>
          <a:lstStyle/>
          <a:p>
            <a:pPr lvl="1" algn="ctr"/>
            <a:r>
              <a:rPr lang="en-US" sz="1400" b="1" u="sng" dirty="0" smtClean="0"/>
              <a:t>An analysis of the primers I used in the past that did well had these qualities as reported by NCBI primer blast</a:t>
            </a:r>
            <a:r>
              <a:rPr lang="en-US" sz="1400" dirty="0" smtClean="0"/>
              <a:t>:</a:t>
            </a:r>
          </a:p>
          <a:p>
            <a:pPr lvl="1" algn="ctr"/>
            <a:r>
              <a:rPr lang="en-US" sz="1400" dirty="0"/>
              <a:t>mean Tm = 60.8895 - 61.0595 [[57.5 - 65.5 ]]</a:t>
            </a:r>
          </a:p>
          <a:p>
            <a:pPr lvl="1" algn="ctr"/>
            <a:r>
              <a:rPr lang="en-US" sz="1400" dirty="0"/>
              <a:t>basically mean Tm = 61.</a:t>
            </a:r>
          </a:p>
          <a:p>
            <a:pPr lvl="1" algn="ctr"/>
            <a:endParaRPr lang="en-US" sz="1400" dirty="0"/>
          </a:p>
          <a:p>
            <a:pPr lvl="1" algn="ctr"/>
            <a:r>
              <a:rPr lang="en-US" sz="1400" dirty="0"/>
              <a:t>mean </a:t>
            </a:r>
            <a:r>
              <a:rPr lang="en-US" sz="1400" dirty="0" err="1"/>
              <a:t>len</a:t>
            </a:r>
            <a:r>
              <a:rPr lang="en-US" sz="1400" dirty="0"/>
              <a:t> = 21.7 [[15 - 26 ]]</a:t>
            </a:r>
          </a:p>
          <a:p>
            <a:pPr lvl="1" algn="ctr"/>
            <a:r>
              <a:rPr lang="en-US" sz="1400" dirty="0"/>
              <a:t>most were 24</a:t>
            </a:r>
          </a:p>
          <a:p>
            <a:pPr lvl="1" algn="ctr"/>
            <a:endParaRPr lang="en-US" sz="1400" dirty="0"/>
          </a:p>
          <a:p>
            <a:pPr lvl="1" algn="ctr"/>
            <a:r>
              <a:rPr lang="en-US" sz="1400" dirty="0"/>
              <a:t>mean GC = 52.17 [[43.48 - 68.75 ]]</a:t>
            </a:r>
          </a:p>
          <a:p>
            <a:pPr lvl="1" algn="ctr"/>
            <a:r>
              <a:rPr lang="en-US" sz="1400" dirty="0"/>
              <a:t>majority were 50</a:t>
            </a:r>
            <a:r>
              <a:rPr lang="en-US" sz="1400" dirty="0" smtClean="0"/>
              <a:t>%</a:t>
            </a:r>
            <a:endParaRPr lang="en-US" sz="1400" dirty="0"/>
          </a:p>
          <a:p>
            <a:pPr lvl="1" algn="ctr"/>
            <a:endParaRPr lang="en-US" sz="1400" dirty="0"/>
          </a:p>
          <a:p>
            <a:pPr lvl="1" algn="ctr"/>
            <a:r>
              <a:rPr lang="en-US" sz="1400" dirty="0"/>
              <a:t>mean self comp = 4.85 [[2.00 - 8.00]]</a:t>
            </a:r>
          </a:p>
          <a:p>
            <a:pPr lvl="1" algn="ctr"/>
            <a:r>
              <a:rPr lang="en-US" sz="1400" dirty="0"/>
              <a:t>--&gt; this does not seem to matter as much as 3'</a:t>
            </a:r>
          </a:p>
          <a:p>
            <a:pPr lvl="1" algn="ctr"/>
            <a:endParaRPr lang="en-US" sz="1400" dirty="0"/>
          </a:p>
          <a:p>
            <a:pPr lvl="1" algn="ctr"/>
            <a:r>
              <a:rPr lang="en-US" sz="1400" dirty="0"/>
              <a:t>mean self-3'-comp = 1.45 [[0 - 6]] -- mostly 0-2</a:t>
            </a:r>
          </a:p>
          <a:p>
            <a:pPr lvl="1" algn="ctr"/>
            <a:r>
              <a:rPr lang="en-US" sz="1400" dirty="0"/>
              <a:t>   </a:t>
            </a:r>
          </a:p>
        </p:txBody>
      </p:sp>
      <p:sp>
        <p:nvSpPr>
          <p:cNvPr id="3" name="TextBox 2"/>
          <p:cNvSpPr txBox="1"/>
          <p:nvPr/>
        </p:nvSpPr>
        <p:spPr>
          <a:xfrm>
            <a:off x="3886200" y="0"/>
            <a:ext cx="4800599" cy="2677656"/>
          </a:xfrm>
          <a:prstGeom prst="rect">
            <a:avLst/>
          </a:prstGeom>
          <a:noFill/>
        </p:spPr>
        <p:txBody>
          <a:bodyPr wrap="square" rtlCol="0">
            <a:spAutoFit/>
          </a:bodyPr>
          <a:lstStyle/>
          <a:p>
            <a:pPr lvl="1" algn="ctr"/>
            <a:r>
              <a:rPr lang="en-US" sz="1400" b="1" u="sng" dirty="0" smtClean="0"/>
              <a:t>Primers that did less well had these qualities as reported by NCBI primer blast</a:t>
            </a:r>
            <a:r>
              <a:rPr lang="en-US" sz="1400" dirty="0" smtClean="0"/>
              <a:t>:</a:t>
            </a:r>
          </a:p>
          <a:p>
            <a:pPr lvl="1" algn="ctr"/>
            <a:r>
              <a:rPr lang="en-US" sz="1400" dirty="0"/>
              <a:t>mean Tm = 58.3236 [[ 53.21 62.12 ]]</a:t>
            </a:r>
          </a:p>
          <a:p>
            <a:pPr lvl="1" algn="ctr"/>
            <a:r>
              <a:rPr lang="en-US" sz="1400" dirty="0"/>
              <a:t>Basically mean Tm = 58, range 53-62</a:t>
            </a:r>
          </a:p>
          <a:p>
            <a:pPr lvl="1" algn="ctr"/>
            <a:endParaRPr lang="en-US" sz="1400" dirty="0"/>
          </a:p>
          <a:p>
            <a:pPr lvl="1" algn="ctr"/>
            <a:r>
              <a:rPr lang="en-US" sz="1400" dirty="0" err="1"/>
              <a:t>meanlen</a:t>
            </a:r>
            <a:r>
              <a:rPr lang="en-US" sz="1400" dirty="0"/>
              <a:t> = 20.2143 [[17 24]]</a:t>
            </a:r>
          </a:p>
          <a:p>
            <a:pPr lvl="1" algn="ctr"/>
            <a:endParaRPr lang="en-US" sz="1400" dirty="0"/>
          </a:p>
          <a:p>
            <a:pPr lvl="1" algn="ctr"/>
            <a:r>
              <a:rPr lang="en-US" sz="1400" dirty="0"/>
              <a:t>mean GC = 51.5014  [[40.00 66.67]]</a:t>
            </a:r>
          </a:p>
          <a:p>
            <a:pPr lvl="1" algn="ctr"/>
            <a:endParaRPr lang="en-US" sz="1400" dirty="0"/>
          </a:p>
          <a:p>
            <a:pPr lvl="1" algn="ctr"/>
            <a:r>
              <a:rPr lang="en-US" sz="1400" dirty="0"/>
              <a:t>mean self comp = 4.1428  [[2.00 8.00]]</a:t>
            </a:r>
          </a:p>
          <a:p>
            <a:pPr lvl="1" algn="ctr"/>
            <a:endParaRPr lang="en-US" sz="1400" dirty="0"/>
          </a:p>
          <a:p>
            <a:pPr lvl="1" algn="ctr"/>
            <a:r>
              <a:rPr lang="en-US" sz="1400" dirty="0"/>
              <a:t>mean 3' self comp = 1.14286  [[0.00 3.00]</a:t>
            </a:r>
            <a:r>
              <a:rPr lang="en-US" sz="1400" dirty="0" smtClean="0"/>
              <a:t>]</a:t>
            </a:r>
            <a:endParaRPr lang="en-US" sz="1400" dirty="0"/>
          </a:p>
        </p:txBody>
      </p:sp>
      <p:sp>
        <p:nvSpPr>
          <p:cNvPr id="5" name="TextBox 4"/>
          <p:cNvSpPr txBox="1"/>
          <p:nvPr/>
        </p:nvSpPr>
        <p:spPr>
          <a:xfrm>
            <a:off x="3962400" y="3048000"/>
            <a:ext cx="4800599" cy="3539431"/>
          </a:xfrm>
          <a:prstGeom prst="rect">
            <a:avLst/>
          </a:prstGeom>
          <a:noFill/>
        </p:spPr>
        <p:txBody>
          <a:bodyPr wrap="square" rtlCol="0">
            <a:spAutoFit/>
          </a:bodyPr>
          <a:lstStyle/>
          <a:p>
            <a:pPr lvl="1" algn="ctr"/>
            <a:r>
              <a:rPr lang="en-US" sz="1400" b="1" u="sng" dirty="0" smtClean="0"/>
              <a:t>Primers that did bad had these qualities as reported by NCBI primer blast</a:t>
            </a:r>
            <a:r>
              <a:rPr lang="en-US" sz="1400" dirty="0" smtClean="0"/>
              <a:t>:</a:t>
            </a:r>
          </a:p>
          <a:p>
            <a:pPr lvl="1" algn="ctr"/>
            <a:r>
              <a:rPr lang="en-US" sz="1400" dirty="0"/>
              <a:t>mean </a:t>
            </a:r>
            <a:r>
              <a:rPr lang="en-US" sz="1400" dirty="0" smtClean="0"/>
              <a:t>Tm = 56.3817</a:t>
            </a:r>
            <a:endParaRPr lang="en-US" sz="1400" dirty="0"/>
          </a:p>
          <a:p>
            <a:pPr lvl="1" algn="ctr"/>
            <a:r>
              <a:rPr lang="en-US" sz="1400" dirty="0"/>
              <a:t>53.21 60.08</a:t>
            </a:r>
          </a:p>
          <a:p>
            <a:pPr lvl="1" algn="ctr"/>
            <a:endParaRPr lang="en-US" sz="1400" dirty="0"/>
          </a:p>
          <a:p>
            <a:pPr lvl="1" algn="ctr"/>
            <a:r>
              <a:rPr lang="en-US" sz="1400" dirty="0"/>
              <a:t>mean </a:t>
            </a:r>
            <a:r>
              <a:rPr lang="en-US" sz="1400" dirty="0" err="1" smtClean="0"/>
              <a:t>len</a:t>
            </a:r>
            <a:r>
              <a:rPr lang="en-US" sz="1400" dirty="0" smtClean="0"/>
              <a:t> = 19.6667</a:t>
            </a:r>
            <a:endParaRPr lang="en-US" sz="1400" dirty="0"/>
          </a:p>
          <a:p>
            <a:pPr lvl="1" algn="ctr"/>
            <a:r>
              <a:rPr lang="en-US" sz="1400" dirty="0"/>
              <a:t>15 24</a:t>
            </a:r>
          </a:p>
          <a:p>
            <a:pPr lvl="1" algn="ctr"/>
            <a:endParaRPr lang="en-US" sz="1400" dirty="0"/>
          </a:p>
          <a:p>
            <a:pPr lvl="1" algn="ctr"/>
            <a:r>
              <a:rPr lang="en-US" sz="1400" dirty="0"/>
              <a:t>mean </a:t>
            </a:r>
            <a:r>
              <a:rPr lang="en-US" sz="1400" dirty="0" smtClean="0"/>
              <a:t>GC = 48.7358</a:t>
            </a:r>
            <a:endParaRPr lang="en-US" sz="1400" dirty="0"/>
          </a:p>
          <a:p>
            <a:pPr lvl="1" algn="ctr"/>
            <a:r>
              <a:rPr lang="en-US" sz="1400" dirty="0"/>
              <a:t>40.00 61.11</a:t>
            </a:r>
          </a:p>
          <a:p>
            <a:pPr lvl="1" algn="ctr"/>
            <a:endParaRPr lang="en-US" sz="1400" dirty="0"/>
          </a:p>
          <a:p>
            <a:pPr lvl="1" algn="ctr"/>
            <a:r>
              <a:rPr lang="en-US" sz="1400" dirty="0"/>
              <a:t>mean self </a:t>
            </a:r>
            <a:r>
              <a:rPr lang="en-US" sz="1400" dirty="0" smtClean="0"/>
              <a:t>comp = 4.91667</a:t>
            </a:r>
            <a:endParaRPr lang="en-US" sz="1400" dirty="0"/>
          </a:p>
          <a:p>
            <a:pPr lvl="1" algn="ctr"/>
            <a:r>
              <a:rPr lang="en-US" sz="1400" dirty="0"/>
              <a:t>2.00 9.00</a:t>
            </a:r>
          </a:p>
          <a:p>
            <a:pPr lvl="1" algn="ctr"/>
            <a:endParaRPr lang="en-US" sz="1400" dirty="0"/>
          </a:p>
          <a:p>
            <a:pPr lvl="1" algn="ctr"/>
            <a:r>
              <a:rPr lang="en-US" sz="1400" dirty="0"/>
              <a:t>mean 3p self </a:t>
            </a:r>
            <a:r>
              <a:rPr lang="en-US" sz="1400" dirty="0" smtClean="0"/>
              <a:t>comp = 1.08333</a:t>
            </a:r>
            <a:endParaRPr lang="en-US" sz="1400" dirty="0"/>
          </a:p>
          <a:p>
            <a:pPr lvl="1" algn="ctr"/>
            <a:r>
              <a:rPr lang="en-US" sz="1400" dirty="0"/>
              <a:t>0.00 4.00</a:t>
            </a:r>
            <a:endParaRPr lang="en-US" sz="1400" dirty="0" smtClean="0"/>
          </a:p>
        </p:txBody>
      </p:sp>
      <p:sp>
        <p:nvSpPr>
          <p:cNvPr id="2" name="TextBox 1"/>
          <p:cNvSpPr txBox="1"/>
          <p:nvPr/>
        </p:nvSpPr>
        <p:spPr>
          <a:xfrm>
            <a:off x="304800" y="3907274"/>
            <a:ext cx="4419600" cy="2585323"/>
          </a:xfrm>
          <a:prstGeom prst="rect">
            <a:avLst/>
          </a:prstGeom>
          <a:solidFill>
            <a:schemeClr val="bg1">
              <a:lumMod val="85000"/>
            </a:schemeClr>
          </a:solidFill>
          <a:ln>
            <a:solidFill>
              <a:schemeClr val="tx1"/>
            </a:solidFill>
          </a:ln>
        </p:spPr>
        <p:txBody>
          <a:bodyPr wrap="square" rtlCol="0">
            <a:spAutoFit/>
          </a:bodyPr>
          <a:lstStyle/>
          <a:p>
            <a:pPr algn="ctr"/>
            <a:r>
              <a:rPr lang="en-US" b="1" u="sng" dirty="0" smtClean="0"/>
              <a:t>Ultimate summary:</a:t>
            </a:r>
          </a:p>
          <a:p>
            <a:pPr algn="ctr"/>
            <a:r>
              <a:rPr lang="en-US" dirty="0" smtClean="0"/>
              <a:t>The lower the Tm, worse performance.</a:t>
            </a:r>
          </a:p>
          <a:p>
            <a:pPr algn="ctr"/>
            <a:r>
              <a:rPr lang="en-US" dirty="0" smtClean="0"/>
              <a:t>Lower primer </a:t>
            </a:r>
            <a:r>
              <a:rPr lang="en-US" dirty="0" err="1" smtClean="0"/>
              <a:t>len</a:t>
            </a:r>
            <a:r>
              <a:rPr lang="en-US" dirty="0" smtClean="0"/>
              <a:t>, worse performance.</a:t>
            </a:r>
          </a:p>
          <a:p>
            <a:pPr algn="ctr"/>
            <a:r>
              <a:rPr lang="en-US" dirty="0" smtClean="0"/>
              <a:t>Lower GC, </a:t>
            </a:r>
            <a:r>
              <a:rPr lang="en-US" dirty="0" err="1" smtClean="0"/>
              <a:t>worser</a:t>
            </a:r>
            <a:r>
              <a:rPr lang="en-US" dirty="0" smtClean="0"/>
              <a:t> performance.</a:t>
            </a:r>
          </a:p>
          <a:p>
            <a:pPr algn="ctr"/>
            <a:endParaRPr lang="en-US" dirty="0"/>
          </a:p>
          <a:p>
            <a:pPr algn="ctr"/>
            <a:r>
              <a:rPr lang="en-US" dirty="0" smtClean="0"/>
              <a:t>Probably b/c of what the qPCR machine is automatically set to for cycling parameter – i.e. melt, anneal, extend temps default to Tm=61-ish.</a:t>
            </a:r>
            <a:endParaRPr lang="en-US" dirty="0"/>
          </a:p>
        </p:txBody>
      </p:sp>
    </p:spTree>
    <p:extLst>
      <p:ext uri="{BB962C8B-B14F-4D97-AF65-F5344CB8AC3E}">
        <p14:creationId xmlns:p14="http://schemas.microsoft.com/office/powerpoint/2010/main" val="4060877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467</TotalTime>
  <Words>1964</Words>
  <Application>Microsoft Macintosh PowerPoint</Application>
  <PresentationFormat>On-screen Show (4:3)</PresentationFormat>
  <Paragraphs>310</Paragraphs>
  <Slides>8</Slides>
  <Notes>5</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Genomic DNA qPCR Preparation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Brown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Genomic DNA qPCR Preparation</dc:title>
  <dc:creator>John Urban</dc:creator>
  <cp:lastModifiedBy>John Urban</cp:lastModifiedBy>
  <cp:revision>80</cp:revision>
  <dcterms:created xsi:type="dcterms:W3CDTF">2017-01-24T15:34:58Z</dcterms:created>
  <dcterms:modified xsi:type="dcterms:W3CDTF">2017-02-04T23:30:23Z</dcterms:modified>
</cp:coreProperties>
</file>