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8" r:id="rId3"/>
    <p:sldId id="259" r:id="rId4"/>
    <p:sldId id="270"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30" autoAdjust="0"/>
  </p:normalViewPr>
  <p:slideViewPr>
    <p:cSldViewPr snapToGrid="0" snapToObjects="1">
      <p:cViewPr varScale="1">
        <p:scale>
          <a:sx n="70" d="100"/>
          <a:sy n="70" d="100"/>
        </p:scale>
        <p:origin x="-21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55E70-64E8-0A4B-AD44-5EB99FB60343}" type="datetimeFigureOut">
              <a:rPr lang="en-US" smtClean="0"/>
              <a:t>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AB960A-BBA0-5742-9E7D-81CD16CB01AF}" type="slidenum">
              <a:rPr lang="en-US" smtClean="0"/>
              <a:t>‹#›</a:t>
            </a:fld>
            <a:endParaRPr lang="en-US"/>
          </a:p>
        </p:txBody>
      </p:sp>
    </p:spTree>
    <p:extLst>
      <p:ext uri="{BB962C8B-B14F-4D97-AF65-F5344CB8AC3E}">
        <p14:creationId xmlns:p14="http://schemas.microsoft.com/office/powerpoint/2010/main" val="20446049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dirty="0" smtClean="0"/>
              <a:t>For Human:</a:t>
            </a:r>
          </a:p>
          <a:p>
            <a:r>
              <a:rPr lang="en-US" sz="1200" dirty="0" smtClean="0"/>
              <a:t>Starting concentration is 0.5 </a:t>
            </a:r>
            <a:r>
              <a:rPr lang="en-US" sz="1200" dirty="0" err="1" smtClean="0"/>
              <a:t>ng</a:t>
            </a:r>
            <a:r>
              <a:rPr lang="en-US" sz="1200" dirty="0" smtClean="0"/>
              <a:t>/</a:t>
            </a:r>
            <a:r>
              <a:rPr lang="en-US" sz="1200" dirty="0" err="1" smtClean="0"/>
              <a:t>ul</a:t>
            </a:r>
            <a:r>
              <a:rPr lang="en-US" sz="1200" dirty="0" smtClean="0"/>
              <a:t> and will use 2 </a:t>
            </a:r>
            <a:r>
              <a:rPr lang="en-US" sz="1200" dirty="0" err="1" smtClean="0"/>
              <a:t>ul</a:t>
            </a:r>
            <a:r>
              <a:rPr lang="en-US" sz="1200" dirty="0" smtClean="0"/>
              <a:t> per reaction.</a:t>
            </a:r>
            <a:r>
              <a:rPr lang="en-US" sz="1200" b="1" u="sng" dirty="0" smtClean="0"/>
              <a:t> </a:t>
            </a:r>
            <a:r>
              <a:rPr lang="en-US" sz="1200" b="1" u="sng" dirty="0" err="1" smtClean="0"/>
              <a:t>Qubit</a:t>
            </a:r>
            <a:r>
              <a:rPr lang="en-US" sz="1200" b="1" u="sng" dirty="0" smtClean="0"/>
              <a:t> </a:t>
            </a:r>
            <a:r>
              <a:rPr lang="en-US" sz="1200" dirty="0" err="1" smtClean="0"/>
              <a:t>gDNA</a:t>
            </a:r>
            <a:r>
              <a:rPr lang="en-US" sz="1200" dirty="0" smtClean="0"/>
              <a:t> first to get concentration. </a:t>
            </a:r>
          </a:p>
          <a:p>
            <a:r>
              <a:rPr lang="en-US" sz="1200" dirty="0" smtClean="0"/>
              <a:t>Then dilute down to 1 </a:t>
            </a:r>
            <a:r>
              <a:rPr lang="en-US" sz="1200" dirty="0" err="1" smtClean="0"/>
              <a:t>ng</a:t>
            </a:r>
            <a:r>
              <a:rPr lang="en-US" sz="1200" dirty="0" smtClean="0"/>
              <a:t>/</a:t>
            </a:r>
            <a:r>
              <a:rPr lang="en-US" sz="1200" dirty="0" err="1" smtClean="0"/>
              <a:t>ul</a:t>
            </a:r>
            <a:r>
              <a:rPr lang="en-US" sz="1200" dirty="0" smtClean="0"/>
              <a:t> in sufficient volume for all reactions (24/plate) and dilution series.</a:t>
            </a:r>
          </a:p>
          <a:p>
            <a:r>
              <a:rPr lang="en-US" sz="1200" dirty="0" smtClean="0"/>
              <a:t> This is 1:1. Need at least 48 </a:t>
            </a:r>
            <a:r>
              <a:rPr lang="en-US" sz="1200" dirty="0" err="1" smtClean="0"/>
              <a:t>ul</a:t>
            </a:r>
            <a:r>
              <a:rPr lang="en-US" sz="1200" dirty="0" smtClean="0"/>
              <a:t> at 2 </a:t>
            </a:r>
            <a:r>
              <a:rPr lang="en-US" sz="1200" dirty="0" err="1" smtClean="0"/>
              <a:t>ul</a:t>
            </a:r>
            <a:r>
              <a:rPr lang="en-US" sz="1200" dirty="0" smtClean="0"/>
              <a:t> per reaction, 24 </a:t>
            </a:r>
            <a:r>
              <a:rPr lang="en-US" sz="1200" dirty="0" err="1" smtClean="0"/>
              <a:t>rxn</a:t>
            </a:r>
            <a:r>
              <a:rPr lang="en-US" sz="1200" dirty="0" smtClean="0"/>
              <a:t> per plate + 10 </a:t>
            </a:r>
            <a:r>
              <a:rPr lang="en-US" sz="1200" dirty="0" err="1" smtClean="0"/>
              <a:t>ul</a:t>
            </a:r>
            <a:r>
              <a:rPr lang="en-US" sz="1200" dirty="0" smtClean="0"/>
              <a:t> for dilution + </a:t>
            </a:r>
            <a:r>
              <a:rPr lang="en-US" sz="1200" dirty="0" err="1" smtClean="0"/>
              <a:t>pipeting</a:t>
            </a:r>
            <a:r>
              <a:rPr lang="en-US" sz="1200" dirty="0" smtClean="0"/>
              <a:t> error. So need &gt;60 </a:t>
            </a:r>
            <a:r>
              <a:rPr lang="en-US" sz="1200" dirty="0" err="1" smtClean="0"/>
              <a:t>ul</a:t>
            </a:r>
            <a:r>
              <a:rPr lang="en-US" sz="1200" dirty="0" smtClean="0"/>
              <a:t> – get 70 </a:t>
            </a:r>
            <a:r>
              <a:rPr lang="en-US" sz="1200" dirty="0" err="1" smtClean="0"/>
              <a:t>ul</a:t>
            </a:r>
            <a:r>
              <a:rPr lang="en-US" sz="1200" dirty="0" smtClean="0"/>
              <a:t> at 0.5 </a:t>
            </a:r>
            <a:r>
              <a:rPr lang="en-US" sz="1200" dirty="0" err="1" smtClean="0"/>
              <a:t>ng</a:t>
            </a:r>
            <a:r>
              <a:rPr lang="en-US" sz="1200" dirty="0" smtClean="0"/>
              <a:t>/</a:t>
            </a:r>
            <a:r>
              <a:rPr lang="en-US" sz="1200" dirty="0" err="1" smtClean="0"/>
              <a:t>ul</a:t>
            </a:r>
            <a:r>
              <a:rPr lang="en-US" sz="1200" dirty="0" smtClean="0"/>
              <a:t> (35 </a:t>
            </a:r>
            <a:r>
              <a:rPr lang="en-US" sz="1200" dirty="0" err="1" smtClean="0"/>
              <a:t>ng</a:t>
            </a:r>
            <a:r>
              <a:rPr lang="en-US" sz="1200" dirty="0" smtClean="0"/>
              <a:t> total is all you need per 96-well validation plate). </a:t>
            </a:r>
          </a:p>
          <a:p>
            <a:r>
              <a:rPr lang="en-US" sz="1200" dirty="0" smtClean="0"/>
              <a:t>Make 1:10 by combining 10 </a:t>
            </a:r>
            <a:r>
              <a:rPr lang="en-US" sz="1200" dirty="0" err="1" smtClean="0"/>
              <a:t>ul</a:t>
            </a:r>
            <a:r>
              <a:rPr lang="en-US" sz="1200" dirty="0" smtClean="0"/>
              <a:t> 1:1 with 90 </a:t>
            </a:r>
            <a:r>
              <a:rPr lang="en-US" sz="1200" dirty="0" err="1" smtClean="0"/>
              <a:t>ul</a:t>
            </a:r>
            <a:r>
              <a:rPr lang="en-US" sz="1200" dirty="0" smtClean="0"/>
              <a:t> UPW.        [[Use new tips!]]</a:t>
            </a:r>
          </a:p>
          <a:p>
            <a:r>
              <a:rPr lang="en-US" sz="1200" dirty="0" smtClean="0"/>
              <a:t>Make 1:100 by combining 10 </a:t>
            </a:r>
            <a:r>
              <a:rPr lang="en-US" sz="1200" dirty="0" err="1" smtClean="0"/>
              <a:t>ul</a:t>
            </a:r>
            <a:r>
              <a:rPr lang="en-US" sz="1200" dirty="0" smtClean="0"/>
              <a:t> 1:10 with 90 </a:t>
            </a:r>
            <a:r>
              <a:rPr lang="en-US" sz="1200" dirty="0" err="1" smtClean="0"/>
              <a:t>ul</a:t>
            </a:r>
            <a:r>
              <a:rPr lang="en-US" sz="1200" dirty="0" smtClean="0"/>
              <a:t> UPW.      [[Use new tips!]]</a:t>
            </a:r>
          </a:p>
          <a:p>
            <a:r>
              <a:rPr lang="en-US" sz="1200" dirty="0" smtClean="0"/>
              <a:t>Make 1:1000 by combining 10 </a:t>
            </a:r>
            <a:r>
              <a:rPr lang="en-US" sz="1200" dirty="0" err="1" smtClean="0"/>
              <a:t>ul</a:t>
            </a:r>
            <a:r>
              <a:rPr lang="en-US" sz="1200" dirty="0" smtClean="0"/>
              <a:t> 1:100 with 90 </a:t>
            </a:r>
            <a:r>
              <a:rPr lang="en-US" sz="1200" dirty="0" err="1" smtClean="0"/>
              <a:t>ul</a:t>
            </a:r>
            <a:r>
              <a:rPr lang="en-US" sz="1200" dirty="0" smtClean="0"/>
              <a:t> UPW.   [[Use new tips!]]</a:t>
            </a:r>
          </a:p>
          <a:p>
            <a:endParaRPr lang="en-US" dirty="0"/>
          </a:p>
        </p:txBody>
      </p:sp>
      <p:sp>
        <p:nvSpPr>
          <p:cNvPr id="4" name="Slide Number Placeholder 3"/>
          <p:cNvSpPr>
            <a:spLocks noGrp="1"/>
          </p:cNvSpPr>
          <p:nvPr>
            <p:ph type="sldNum" sz="quarter" idx="10"/>
          </p:nvPr>
        </p:nvSpPr>
        <p:spPr/>
        <p:txBody>
          <a:bodyPr/>
          <a:lstStyle/>
          <a:p>
            <a:fld id="{27AB960A-BBA0-5742-9E7D-81CD16CB01AF}" type="slidenum">
              <a:rPr lang="en-US" smtClean="0"/>
              <a:t>3</a:t>
            </a:fld>
            <a:endParaRPr lang="en-US"/>
          </a:p>
        </p:txBody>
      </p:sp>
    </p:spTree>
    <p:extLst>
      <p:ext uri="{BB962C8B-B14F-4D97-AF65-F5344CB8AC3E}">
        <p14:creationId xmlns:p14="http://schemas.microsoft.com/office/powerpoint/2010/main" val="281739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Add 2 </a:t>
            </a:r>
            <a:r>
              <a:rPr lang="en-US" sz="1200" dirty="0" err="1" smtClean="0"/>
              <a:t>ul</a:t>
            </a:r>
            <a:r>
              <a:rPr lang="en-US" sz="1200" dirty="0" smtClean="0"/>
              <a:t> DNA one row at a time according to plate guide (keeping all rows beneath it covered)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Spin down ~1-1.5k RPM for 1 min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16867D08-03D6-DF46-9ACD-F8806DC6DCC7}" type="slidenum">
              <a:rPr lang="en-US" smtClean="0"/>
              <a:t>5</a:t>
            </a:fld>
            <a:endParaRPr lang="en-US"/>
          </a:p>
        </p:txBody>
      </p:sp>
    </p:spTree>
    <p:extLst>
      <p:ext uri="{BB962C8B-B14F-4D97-AF65-F5344CB8AC3E}">
        <p14:creationId xmlns:p14="http://schemas.microsoft.com/office/powerpoint/2010/main" val="311281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89812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27219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49631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6DF951-62CB-E543-814B-92A008CB6EE1}"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79287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6DF951-62CB-E543-814B-92A008CB6EE1}"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40622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6DF951-62CB-E543-814B-92A008CB6EE1}"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70456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6DF951-62CB-E543-814B-92A008CB6EE1}" type="datetimeFigureOut">
              <a:rPr lang="en-US" smtClean="0"/>
              <a:t>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43084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6DF951-62CB-E543-814B-92A008CB6EE1}" type="datetimeFigureOut">
              <a:rPr lang="en-US" smtClean="0"/>
              <a:t>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5034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6DF951-62CB-E543-814B-92A008CB6EE1}" type="datetimeFigureOut">
              <a:rPr lang="en-US" smtClean="0"/>
              <a:t>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121189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DF951-62CB-E543-814B-92A008CB6EE1}"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282289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6DF951-62CB-E543-814B-92A008CB6EE1}"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98C54-A312-E742-A3D4-8D5CFDB52F7E}" type="slidenum">
              <a:rPr lang="en-US" smtClean="0"/>
              <a:t>‹#›</a:t>
            </a:fld>
            <a:endParaRPr lang="en-US"/>
          </a:p>
        </p:txBody>
      </p:sp>
    </p:spTree>
    <p:extLst>
      <p:ext uri="{BB962C8B-B14F-4D97-AF65-F5344CB8AC3E}">
        <p14:creationId xmlns:p14="http://schemas.microsoft.com/office/powerpoint/2010/main" val="30215641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DF951-62CB-E543-814B-92A008CB6EE1}" type="datetimeFigureOut">
              <a:rPr lang="en-US" smtClean="0"/>
              <a:t>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98C54-A312-E742-A3D4-8D5CFDB52F7E}" type="slidenum">
              <a:rPr lang="en-US" smtClean="0"/>
              <a:t>‹#›</a:t>
            </a:fld>
            <a:endParaRPr lang="en-US"/>
          </a:p>
        </p:txBody>
      </p:sp>
    </p:spTree>
    <p:extLst>
      <p:ext uri="{BB962C8B-B14F-4D97-AF65-F5344CB8AC3E}">
        <p14:creationId xmlns:p14="http://schemas.microsoft.com/office/powerpoint/2010/main" val="1356664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8675"/>
            <a:ext cx="7772400" cy="1470025"/>
          </a:xfrm>
        </p:spPr>
        <p:txBody>
          <a:bodyPr/>
          <a:lstStyle/>
          <a:p>
            <a:r>
              <a:rPr lang="en-US" dirty="0" smtClean="0"/>
              <a:t>DNA Puff qPCR</a:t>
            </a:r>
            <a:endParaRPr lang="en-US" dirty="0"/>
          </a:p>
        </p:txBody>
      </p:sp>
      <p:sp>
        <p:nvSpPr>
          <p:cNvPr id="3" name="Subtitle 2"/>
          <p:cNvSpPr>
            <a:spLocks noGrp="1"/>
          </p:cNvSpPr>
          <p:nvPr>
            <p:ph type="subTitle" idx="1"/>
          </p:nvPr>
        </p:nvSpPr>
        <p:spPr>
          <a:xfrm>
            <a:off x="0" y="2275589"/>
            <a:ext cx="9144000" cy="4153786"/>
          </a:xfrm>
        </p:spPr>
        <p:txBody>
          <a:bodyPr>
            <a:normAutofit fontScale="92500" lnSpcReduction="10000"/>
          </a:bodyPr>
          <a:lstStyle/>
          <a:p>
            <a:r>
              <a:rPr lang="en-US" dirty="0" smtClean="0"/>
              <a:t>DATE</a:t>
            </a:r>
          </a:p>
          <a:p>
            <a:r>
              <a:rPr lang="en-US" dirty="0" smtClean="0"/>
              <a:t>Project/plate #:</a:t>
            </a:r>
          </a:p>
          <a:p>
            <a:r>
              <a:rPr lang="en-US" dirty="0" smtClean="0"/>
              <a:t>e.g. Validation Practice Plate 001</a:t>
            </a:r>
          </a:p>
          <a:p>
            <a:endParaRPr lang="en-US" dirty="0"/>
          </a:p>
          <a:p>
            <a:r>
              <a:rPr lang="en-US" dirty="0" smtClean="0"/>
              <a:t>Your Name</a:t>
            </a:r>
          </a:p>
          <a:p>
            <a:endParaRPr lang="en-US" dirty="0"/>
          </a:p>
          <a:p>
            <a:r>
              <a:rPr lang="en-US" dirty="0" smtClean="0"/>
              <a:t>Fill in the primer names on next slide of primers you will use and columns they will take up.</a:t>
            </a:r>
            <a:endParaRPr lang="en-US" dirty="0"/>
          </a:p>
        </p:txBody>
      </p:sp>
    </p:spTree>
    <p:extLst>
      <p:ext uri="{BB962C8B-B14F-4D97-AF65-F5344CB8AC3E}">
        <p14:creationId xmlns:p14="http://schemas.microsoft.com/office/powerpoint/2010/main" val="352559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67656435"/>
              </p:ext>
            </p:extLst>
          </p:nvPr>
        </p:nvGraphicFramePr>
        <p:xfrm>
          <a:off x="559358" y="143149"/>
          <a:ext cx="4357080" cy="6644640"/>
        </p:xfrm>
        <a:graphic>
          <a:graphicData uri="http://schemas.openxmlformats.org/drawingml/2006/table">
            <a:tbl>
              <a:tblPr firstRow="1" bandRow="1">
                <a:tableStyleId>{3C2FFA5D-87B4-456A-9821-1D502468CF0F}</a:tableStyleId>
              </a:tblPr>
              <a:tblGrid>
                <a:gridCol w="871416"/>
                <a:gridCol w="871416"/>
                <a:gridCol w="871416"/>
                <a:gridCol w="871416"/>
                <a:gridCol w="871416"/>
              </a:tblGrid>
              <a:tr h="218038">
                <a:tc>
                  <a:txBody>
                    <a:bodyPr/>
                    <a:lstStyle/>
                    <a:p>
                      <a:r>
                        <a:rPr lang="en-US" sz="1100" dirty="0" smtClean="0"/>
                        <a:t>Normalizer pair</a:t>
                      </a:r>
                      <a:endParaRPr lang="en-US" sz="1100" dirty="0"/>
                    </a:p>
                  </a:txBody>
                  <a:tcPr/>
                </a:tc>
                <a:tc>
                  <a:txBody>
                    <a:bodyPr/>
                    <a:lstStyle/>
                    <a:p>
                      <a:r>
                        <a:rPr lang="en-US" sz="1100" dirty="0" smtClean="0"/>
                        <a:t>Test pair</a:t>
                      </a:r>
                      <a:endParaRPr lang="en-US" sz="1100" dirty="0"/>
                    </a:p>
                  </a:txBody>
                  <a:tcPr/>
                </a:tc>
                <a:tc>
                  <a:txBody>
                    <a:bodyPr/>
                    <a:lstStyle/>
                    <a:p>
                      <a:r>
                        <a:rPr lang="en-US" sz="1100" dirty="0" smtClean="0"/>
                        <a:t>Slope</a:t>
                      </a:r>
                      <a:endParaRPr lang="en-US" sz="1100" dirty="0"/>
                    </a:p>
                  </a:txBody>
                  <a:tcPr/>
                </a:tc>
                <a:tc>
                  <a:txBody>
                    <a:bodyPr/>
                    <a:lstStyle/>
                    <a:p>
                      <a:r>
                        <a:rPr lang="en-US" sz="1100" dirty="0" smtClean="0"/>
                        <a:t>Pass</a:t>
                      </a:r>
                      <a:endParaRPr lang="en-US" sz="1100" dirty="0"/>
                    </a:p>
                  </a:txBody>
                  <a:tcPr/>
                </a:tc>
                <a:tc>
                  <a:txBody>
                    <a:bodyPr/>
                    <a:lstStyle/>
                    <a:p>
                      <a:r>
                        <a:rPr lang="en-US" sz="1100" dirty="0" smtClean="0"/>
                        <a:t>date</a:t>
                      </a:r>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r>
            </a:tbl>
          </a:graphicData>
        </a:graphic>
      </p:graphicFrame>
      <p:sp>
        <p:nvSpPr>
          <p:cNvPr id="3" name="Title 1"/>
          <p:cNvSpPr>
            <a:spLocks noGrp="1"/>
          </p:cNvSpPr>
          <p:nvPr>
            <p:ph type="title"/>
          </p:nvPr>
        </p:nvSpPr>
        <p:spPr>
          <a:xfrm>
            <a:off x="6372668" y="1417638"/>
            <a:ext cx="2771331" cy="1143000"/>
          </a:xfrm>
        </p:spPr>
        <p:txBody>
          <a:bodyPr>
            <a:normAutofit fontScale="90000"/>
          </a:bodyPr>
          <a:lstStyle/>
          <a:p>
            <a:r>
              <a:rPr lang="en-US" dirty="0" smtClean="0"/>
              <a:t>Primer pair </a:t>
            </a:r>
            <a:r>
              <a:rPr lang="en-US" dirty="0" err="1" smtClean="0"/>
              <a:t>vs</a:t>
            </a:r>
            <a:r>
              <a:rPr lang="en-US" dirty="0" smtClean="0"/>
              <a:t> normalizer relative efficiency test results</a:t>
            </a:r>
            <a:endParaRPr lang="en-US" dirty="0"/>
          </a:p>
        </p:txBody>
      </p:sp>
    </p:spTree>
    <p:extLst>
      <p:ext uri="{BB962C8B-B14F-4D97-AF65-F5344CB8AC3E}">
        <p14:creationId xmlns:p14="http://schemas.microsoft.com/office/powerpoint/2010/main" val="155997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52600" y="2291080"/>
          <a:ext cx="6096000" cy="2966720"/>
        </p:xfrm>
        <a:graphic>
          <a:graphicData uri="http://schemas.openxmlformats.org/drawingml/2006/table">
            <a:tbl>
              <a:tblPr firstRow="1" bandRow="1">
                <a:tableStyleId>{69CF1AB2-1976-4502-BF36-3FF5EA218861}</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schemeClr>
                    </a:solidFill>
                  </a:tcPr>
                </a:tc>
                <a:tc>
                  <a:txBody>
                    <a:bodyPr/>
                    <a:lstStyle/>
                    <a:p>
                      <a:endParaRPr lang="en-US" dirty="0"/>
                    </a:p>
                  </a:txBody>
                  <a:tcPr>
                    <a:solidFill>
                      <a:schemeClr val="bg2">
                        <a:lumMod val="25000"/>
                      </a:schemeClr>
                    </a:solidFill>
                  </a:tcPr>
                </a:tc>
                <a:tc>
                  <a:txBody>
                    <a:bodyPr/>
                    <a:lstStyle/>
                    <a:p>
                      <a:endParaRPr lang="en-US" dirty="0"/>
                    </a:p>
                  </a:txBody>
                  <a:tcPr>
                    <a:solidFill>
                      <a:schemeClr val="tx2">
                        <a:lumMod val="75000"/>
                      </a:schemeClr>
                    </a:solidFill>
                  </a:tcPr>
                </a:tc>
                <a:tc>
                  <a:txBody>
                    <a:bodyPr/>
                    <a:lstStyle/>
                    <a:p>
                      <a:endParaRPr lang="en-US" dirty="0"/>
                    </a:p>
                  </a:txBody>
                  <a:tcPr>
                    <a:solidFill>
                      <a:schemeClr val="accent2">
                        <a:lumMod val="50000"/>
                      </a:schemeClr>
                    </a:solidFill>
                  </a:tcPr>
                </a:tc>
                <a:tc>
                  <a:txBody>
                    <a:bodyPr/>
                    <a:lstStyle/>
                    <a:p>
                      <a:endParaRPr lang="en-US" dirty="0"/>
                    </a:p>
                  </a:txBody>
                  <a:tcPr>
                    <a:solidFill>
                      <a:schemeClr val="accent3">
                        <a:lumMod val="50000"/>
                      </a:schemeClr>
                    </a:solidFill>
                  </a:tcPr>
                </a:tc>
                <a:tc>
                  <a:txBody>
                    <a:bodyPr/>
                    <a:lstStyle/>
                    <a:p>
                      <a:endParaRPr lang="en-US" dirty="0"/>
                    </a:p>
                  </a:txBody>
                  <a:tcPr>
                    <a:solidFill>
                      <a:schemeClr val="accent4">
                        <a:lumMod val="50000"/>
                      </a:schemeClr>
                    </a:solidFill>
                  </a:tcPr>
                </a:tc>
                <a:tc>
                  <a:txBody>
                    <a:bodyPr/>
                    <a:lstStyle/>
                    <a:p>
                      <a:endParaRPr lang="en-US" dirty="0"/>
                    </a:p>
                  </a:txBody>
                  <a:tcPr>
                    <a:solidFill>
                      <a:schemeClr val="accent5">
                        <a:lumMod val="50000"/>
                      </a:schemeClr>
                    </a:solidFill>
                  </a:tcPr>
                </a:tc>
                <a:tc>
                  <a:txBody>
                    <a:bodyPr/>
                    <a:lstStyle/>
                    <a:p>
                      <a:endParaRPr lang="en-US" dirty="0"/>
                    </a:p>
                  </a:txBody>
                  <a:tcPr>
                    <a:solidFill>
                      <a:schemeClr val="accent6">
                        <a:lumMod val="50000"/>
                      </a:schemeClr>
                    </a:solidFill>
                  </a:tcPr>
                </a:tc>
                <a:tc>
                  <a:txBody>
                    <a:bodyPr/>
                    <a:lstStyle/>
                    <a:p>
                      <a:endParaRPr lang="en-US" dirty="0"/>
                    </a:p>
                  </a:txBody>
                  <a:tcPr>
                    <a:solidFill>
                      <a:srgbClr val="008000"/>
                    </a:solidFill>
                  </a:tcPr>
                </a:tc>
                <a:tc>
                  <a:txBody>
                    <a:bodyPr/>
                    <a:lstStyle/>
                    <a:p>
                      <a:endParaRPr lang="en-US" dirty="0"/>
                    </a:p>
                  </a:txBody>
                  <a:tcPr>
                    <a:solidFill>
                      <a:srgbClr val="FF0000"/>
                    </a:solidFill>
                  </a:tcPr>
                </a:tc>
                <a:tc>
                  <a:txBody>
                    <a:bodyPr/>
                    <a:lstStyle/>
                    <a:p>
                      <a:endParaRPr lang="en-US" dirty="0"/>
                    </a:p>
                  </a:txBody>
                  <a:tcPr>
                    <a:solidFill>
                      <a:srgbClr val="0000FF"/>
                    </a:solidFill>
                  </a:tcPr>
                </a:tc>
                <a:tc>
                  <a:txBody>
                    <a:bodyPr/>
                    <a:lstStyle/>
                    <a:p>
                      <a:endParaRPr lang="en-US" dirty="0"/>
                    </a:p>
                  </a:txBody>
                  <a:tcPr>
                    <a:solidFill>
                      <a:srgbClr val="FF6600"/>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77000"/>
                      </a:schemeClr>
                    </a:solidFill>
                  </a:tcPr>
                </a:tc>
                <a:tc>
                  <a:txBody>
                    <a:bodyPr/>
                    <a:lstStyle/>
                    <a:p>
                      <a:endParaRPr lang="en-US" dirty="0"/>
                    </a:p>
                  </a:txBody>
                  <a:tcPr>
                    <a:solidFill>
                      <a:schemeClr val="bg2">
                        <a:lumMod val="25000"/>
                        <a:alpha val="72000"/>
                      </a:schemeClr>
                    </a:solidFill>
                  </a:tcPr>
                </a:tc>
                <a:tc>
                  <a:txBody>
                    <a:bodyPr/>
                    <a:lstStyle/>
                    <a:p>
                      <a:endParaRPr lang="en-US" dirty="0"/>
                    </a:p>
                  </a:txBody>
                  <a:tcPr>
                    <a:solidFill>
                      <a:schemeClr val="tx2">
                        <a:lumMod val="75000"/>
                        <a:alpha val="80000"/>
                      </a:schemeClr>
                    </a:solidFill>
                  </a:tcPr>
                </a:tc>
                <a:tc>
                  <a:txBody>
                    <a:bodyPr/>
                    <a:lstStyle/>
                    <a:p>
                      <a:endParaRPr lang="en-US" dirty="0"/>
                    </a:p>
                  </a:txBody>
                  <a:tcPr>
                    <a:solidFill>
                      <a:schemeClr val="accent2">
                        <a:lumMod val="50000"/>
                        <a:alpha val="80000"/>
                      </a:schemeClr>
                    </a:solidFill>
                  </a:tcPr>
                </a:tc>
                <a:tc>
                  <a:txBody>
                    <a:bodyPr/>
                    <a:lstStyle/>
                    <a:p>
                      <a:endParaRPr lang="en-US" dirty="0"/>
                    </a:p>
                  </a:txBody>
                  <a:tcPr>
                    <a:solidFill>
                      <a:schemeClr val="accent3">
                        <a:lumMod val="50000"/>
                        <a:alpha val="80000"/>
                      </a:schemeClr>
                    </a:solidFill>
                  </a:tcPr>
                </a:tc>
                <a:tc>
                  <a:txBody>
                    <a:bodyPr/>
                    <a:lstStyle/>
                    <a:p>
                      <a:endParaRPr lang="en-US" dirty="0"/>
                    </a:p>
                  </a:txBody>
                  <a:tcPr>
                    <a:solidFill>
                      <a:schemeClr val="accent4">
                        <a:lumMod val="50000"/>
                        <a:alpha val="80000"/>
                      </a:schemeClr>
                    </a:solidFill>
                  </a:tcPr>
                </a:tc>
                <a:tc>
                  <a:txBody>
                    <a:bodyPr/>
                    <a:lstStyle/>
                    <a:p>
                      <a:endParaRPr lang="en-US" dirty="0"/>
                    </a:p>
                  </a:txBody>
                  <a:tcPr>
                    <a:solidFill>
                      <a:schemeClr val="accent5">
                        <a:lumMod val="50000"/>
                        <a:alpha val="80000"/>
                      </a:schemeClr>
                    </a:solidFill>
                  </a:tcPr>
                </a:tc>
                <a:tc>
                  <a:txBody>
                    <a:bodyPr/>
                    <a:lstStyle/>
                    <a:p>
                      <a:endParaRPr lang="en-US" dirty="0"/>
                    </a:p>
                  </a:txBody>
                  <a:tcPr>
                    <a:solidFill>
                      <a:schemeClr val="accent6">
                        <a:lumMod val="50000"/>
                        <a:alpha val="80000"/>
                      </a:schemeClr>
                    </a:solidFill>
                  </a:tcPr>
                </a:tc>
                <a:tc>
                  <a:txBody>
                    <a:bodyPr/>
                    <a:lstStyle/>
                    <a:p>
                      <a:endParaRPr lang="en-US" dirty="0"/>
                    </a:p>
                  </a:txBody>
                  <a:tcPr>
                    <a:solidFill>
                      <a:srgbClr val="008000">
                        <a:alpha val="80000"/>
                      </a:srgbClr>
                    </a:solidFill>
                  </a:tcPr>
                </a:tc>
                <a:tc>
                  <a:txBody>
                    <a:bodyPr/>
                    <a:lstStyle/>
                    <a:p>
                      <a:endParaRPr lang="en-US" dirty="0"/>
                    </a:p>
                  </a:txBody>
                  <a:tcPr>
                    <a:solidFill>
                      <a:srgbClr val="FF0000">
                        <a:alpha val="80000"/>
                      </a:srgbClr>
                    </a:solidFill>
                  </a:tcPr>
                </a:tc>
                <a:tc>
                  <a:txBody>
                    <a:bodyPr/>
                    <a:lstStyle/>
                    <a:p>
                      <a:endParaRPr lang="en-US" dirty="0"/>
                    </a:p>
                  </a:txBody>
                  <a:tcPr>
                    <a:solidFill>
                      <a:srgbClr val="0000FF">
                        <a:alpha val="80000"/>
                      </a:srgbClr>
                    </a:solidFill>
                  </a:tcPr>
                </a:tc>
                <a:tc>
                  <a:txBody>
                    <a:bodyPr/>
                    <a:lstStyle/>
                    <a:p>
                      <a:endParaRPr lang="en-US" dirty="0"/>
                    </a:p>
                  </a:txBody>
                  <a:tcPr>
                    <a:solidFill>
                      <a:srgbClr val="FF6600">
                        <a:alpha val="8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50000"/>
                      </a:schemeClr>
                    </a:solidFill>
                  </a:tcPr>
                </a:tc>
                <a:tc>
                  <a:txBody>
                    <a:bodyPr/>
                    <a:lstStyle/>
                    <a:p>
                      <a:endParaRPr lang="en-US" dirty="0"/>
                    </a:p>
                  </a:txBody>
                  <a:tcPr>
                    <a:solidFill>
                      <a:schemeClr val="bg2">
                        <a:lumMod val="25000"/>
                        <a:alpha val="50000"/>
                      </a:schemeClr>
                    </a:solidFill>
                  </a:tcPr>
                </a:tc>
                <a:tc>
                  <a:txBody>
                    <a:bodyPr/>
                    <a:lstStyle/>
                    <a:p>
                      <a:endParaRPr lang="en-US" dirty="0"/>
                    </a:p>
                  </a:txBody>
                  <a:tcPr>
                    <a:solidFill>
                      <a:schemeClr val="tx2">
                        <a:lumMod val="75000"/>
                        <a:alpha val="50000"/>
                      </a:schemeClr>
                    </a:solidFill>
                  </a:tcPr>
                </a:tc>
                <a:tc>
                  <a:txBody>
                    <a:bodyPr/>
                    <a:lstStyle/>
                    <a:p>
                      <a:endParaRPr lang="en-US" dirty="0"/>
                    </a:p>
                  </a:txBody>
                  <a:tcPr>
                    <a:solidFill>
                      <a:schemeClr val="accent2">
                        <a:lumMod val="50000"/>
                        <a:alpha val="50000"/>
                      </a:schemeClr>
                    </a:solidFill>
                  </a:tcPr>
                </a:tc>
                <a:tc>
                  <a:txBody>
                    <a:bodyPr/>
                    <a:lstStyle/>
                    <a:p>
                      <a:endParaRPr lang="en-US" dirty="0"/>
                    </a:p>
                  </a:txBody>
                  <a:tcPr>
                    <a:solidFill>
                      <a:schemeClr val="accent3">
                        <a:lumMod val="50000"/>
                        <a:alpha val="50000"/>
                      </a:schemeClr>
                    </a:solidFill>
                  </a:tcPr>
                </a:tc>
                <a:tc>
                  <a:txBody>
                    <a:bodyPr/>
                    <a:lstStyle/>
                    <a:p>
                      <a:endParaRPr lang="en-US" dirty="0"/>
                    </a:p>
                  </a:txBody>
                  <a:tcPr>
                    <a:solidFill>
                      <a:schemeClr val="accent4">
                        <a:lumMod val="50000"/>
                        <a:alpha val="50000"/>
                      </a:schemeClr>
                    </a:solidFill>
                  </a:tcPr>
                </a:tc>
                <a:tc>
                  <a:txBody>
                    <a:bodyPr/>
                    <a:lstStyle/>
                    <a:p>
                      <a:endParaRPr lang="en-US" dirty="0"/>
                    </a:p>
                  </a:txBody>
                  <a:tcPr>
                    <a:solidFill>
                      <a:schemeClr val="accent5">
                        <a:lumMod val="50000"/>
                        <a:alpha val="50000"/>
                      </a:schemeClr>
                    </a:solidFill>
                  </a:tcPr>
                </a:tc>
                <a:tc>
                  <a:txBody>
                    <a:bodyPr/>
                    <a:lstStyle/>
                    <a:p>
                      <a:endParaRPr lang="en-US" dirty="0"/>
                    </a:p>
                  </a:txBody>
                  <a:tcPr>
                    <a:solidFill>
                      <a:schemeClr val="accent6">
                        <a:lumMod val="50000"/>
                        <a:alpha val="50000"/>
                      </a:schemeClr>
                    </a:solidFill>
                  </a:tcPr>
                </a:tc>
                <a:tc>
                  <a:txBody>
                    <a:bodyPr/>
                    <a:lstStyle/>
                    <a:p>
                      <a:endParaRPr lang="en-US" dirty="0"/>
                    </a:p>
                  </a:txBody>
                  <a:tcPr>
                    <a:solidFill>
                      <a:srgbClr val="008000">
                        <a:alpha val="50000"/>
                      </a:srgbClr>
                    </a:solidFill>
                  </a:tcPr>
                </a:tc>
                <a:tc>
                  <a:txBody>
                    <a:bodyPr/>
                    <a:lstStyle/>
                    <a:p>
                      <a:endParaRPr lang="en-US" dirty="0"/>
                    </a:p>
                  </a:txBody>
                  <a:tcPr>
                    <a:solidFill>
                      <a:srgbClr val="FF0000">
                        <a:alpha val="50000"/>
                      </a:srgbClr>
                    </a:solidFill>
                  </a:tcPr>
                </a:tc>
                <a:tc>
                  <a:txBody>
                    <a:bodyPr/>
                    <a:lstStyle/>
                    <a:p>
                      <a:endParaRPr lang="en-US" dirty="0"/>
                    </a:p>
                  </a:txBody>
                  <a:tcPr>
                    <a:solidFill>
                      <a:srgbClr val="0000FF">
                        <a:alpha val="50000"/>
                      </a:srgbClr>
                    </a:solidFill>
                  </a:tcPr>
                </a:tc>
                <a:tc>
                  <a:txBody>
                    <a:bodyPr/>
                    <a:lstStyle/>
                    <a:p>
                      <a:endParaRPr lang="en-US" dirty="0"/>
                    </a:p>
                  </a:txBody>
                  <a:tcPr>
                    <a:solidFill>
                      <a:srgbClr val="FF6600">
                        <a:alpha val="5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r h="370840">
                <a:tc>
                  <a:txBody>
                    <a:bodyPr/>
                    <a:lstStyle/>
                    <a:p>
                      <a:endParaRPr lang="en-US" dirty="0"/>
                    </a:p>
                  </a:txBody>
                  <a:tcPr>
                    <a:solidFill>
                      <a:schemeClr val="bg1">
                        <a:lumMod val="50000"/>
                        <a:alpha val="23000"/>
                      </a:schemeClr>
                    </a:solidFill>
                  </a:tcPr>
                </a:tc>
                <a:tc>
                  <a:txBody>
                    <a:bodyPr/>
                    <a:lstStyle/>
                    <a:p>
                      <a:endParaRPr lang="en-US" dirty="0"/>
                    </a:p>
                  </a:txBody>
                  <a:tcPr>
                    <a:solidFill>
                      <a:schemeClr val="bg2">
                        <a:lumMod val="25000"/>
                        <a:alpha val="25000"/>
                      </a:schemeClr>
                    </a:solidFill>
                  </a:tcPr>
                </a:tc>
                <a:tc>
                  <a:txBody>
                    <a:bodyPr/>
                    <a:lstStyle/>
                    <a:p>
                      <a:endParaRPr lang="en-US" dirty="0"/>
                    </a:p>
                  </a:txBody>
                  <a:tcPr>
                    <a:solidFill>
                      <a:schemeClr val="tx2">
                        <a:lumMod val="75000"/>
                        <a:alpha val="30000"/>
                      </a:schemeClr>
                    </a:solidFill>
                  </a:tcPr>
                </a:tc>
                <a:tc>
                  <a:txBody>
                    <a:bodyPr/>
                    <a:lstStyle/>
                    <a:p>
                      <a:endParaRPr lang="en-US" dirty="0"/>
                    </a:p>
                  </a:txBody>
                  <a:tcPr>
                    <a:solidFill>
                      <a:schemeClr val="accent2">
                        <a:lumMod val="50000"/>
                        <a:alpha val="30000"/>
                      </a:schemeClr>
                    </a:solidFill>
                  </a:tcPr>
                </a:tc>
                <a:tc>
                  <a:txBody>
                    <a:bodyPr/>
                    <a:lstStyle/>
                    <a:p>
                      <a:endParaRPr lang="en-US" dirty="0"/>
                    </a:p>
                  </a:txBody>
                  <a:tcPr>
                    <a:solidFill>
                      <a:schemeClr val="accent3">
                        <a:lumMod val="50000"/>
                        <a:alpha val="30000"/>
                      </a:schemeClr>
                    </a:solidFill>
                  </a:tcPr>
                </a:tc>
                <a:tc>
                  <a:txBody>
                    <a:bodyPr/>
                    <a:lstStyle/>
                    <a:p>
                      <a:endParaRPr lang="en-US" dirty="0"/>
                    </a:p>
                  </a:txBody>
                  <a:tcPr>
                    <a:solidFill>
                      <a:schemeClr val="accent4">
                        <a:lumMod val="50000"/>
                        <a:alpha val="30000"/>
                      </a:schemeClr>
                    </a:solidFill>
                  </a:tcPr>
                </a:tc>
                <a:tc>
                  <a:txBody>
                    <a:bodyPr/>
                    <a:lstStyle/>
                    <a:p>
                      <a:endParaRPr lang="en-US" dirty="0"/>
                    </a:p>
                  </a:txBody>
                  <a:tcPr>
                    <a:solidFill>
                      <a:schemeClr val="accent5">
                        <a:lumMod val="50000"/>
                        <a:alpha val="30000"/>
                      </a:schemeClr>
                    </a:solidFill>
                  </a:tcPr>
                </a:tc>
                <a:tc>
                  <a:txBody>
                    <a:bodyPr/>
                    <a:lstStyle/>
                    <a:p>
                      <a:endParaRPr lang="en-US" dirty="0"/>
                    </a:p>
                  </a:txBody>
                  <a:tcPr>
                    <a:solidFill>
                      <a:schemeClr val="accent6">
                        <a:lumMod val="50000"/>
                        <a:alpha val="30000"/>
                      </a:schemeClr>
                    </a:solidFill>
                  </a:tcPr>
                </a:tc>
                <a:tc>
                  <a:txBody>
                    <a:bodyPr/>
                    <a:lstStyle/>
                    <a:p>
                      <a:endParaRPr lang="en-US" dirty="0"/>
                    </a:p>
                  </a:txBody>
                  <a:tcPr>
                    <a:solidFill>
                      <a:srgbClr val="008000">
                        <a:alpha val="30000"/>
                      </a:srgbClr>
                    </a:solidFill>
                  </a:tcPr>
                </a:tc>
                <a:tc>
                  <a:txBody>
                    <a:bodyPr/>
                    <a:lstStyle/>
                    <a:p>
                      <a:endParaRPr lang="en-US" dirty="0"/>
                    </a:p>
                  </a:txBody>
                  <a:tcPr>
                    <a:solidFill>
                      <a:srgbClr val="FF0000">
                        <a:alpha val="30000"/>
                      </a:srgbClr>
                    </a:solidFill>
                  </a:tcPr>
                </a:tc>
                <a:tc>
                  <a:txBody>
                    <a:bodyPr/>
                    <a:lstStyle/>
                    <a:p>
                      <a:endParaRPr lang="en-US" dirty="0"/>
                    </a:p>
                  </a:txBody>
                  <a:tcPr>
                    <a:solidFill>
                      <a:srgbClr val="0000FF">
                        <a:alpha val="30000"/>
                      </a:srgbClr>
                    </a:solidFill>
                  </a:tcPr>
                </a:tc>
                <a:tc>
                  <a:txBody>
                    <a:bodyPr/>
                    <a:lstStyle/>
                    <a:p>
                      <a:endParaRPr lang="en-US" dirty="0"/>
                    </a:p>
                  </a:txBody>
                  <a:tcPr>
                    <a:solidFill>
                      <a:srgbClr val="FF6600">
                        <a:alpha val="30000"/>
                      </a:srgbClr>
                    </a:solidFill>
                  </a:tcPr>
                </a:tc>
              </a:tr>
            </a:tbl>
          </a:graphicData>
        </a:graphic>
      </p:graphicFrame>
      <p:sp>
        <p:nvSpPr>
          <p:cNvPr id="13" name="TextBox 12"/>
          <p:cNvSpPr txBox="1"/>
          <p:nvPr/>
        </p:nvSpPr>
        <p:spPr>
          <a:xfrm>
            <a:off x="1270264" y="2438400"/>
            <a:ext cx="482336" cy="369332"/>
          </a:xfrm>
          <a:prstGeom prst="rect">
            <a:avLst/>
          </a:prstGeom>
          <a:noFill/>
        </p:spPr>
        <p:txBody>
          <a:bodyPr wrap="none" rtlCol="0">
            <a:spAutoFit/>
          </a:bodyPr>
          <a:lstStyle/>
          <a:p>
            <a:r>
              <a:rPr lang="en-US" b="1" dirty="0" smtClean="0"/>
              <a:t>1:1</a:t>
            </a:r>
            <a:endParaRPr lang="en-US" b="1" dirty="0"/>
          </a:p>
        </p:txBody>
      </p:sp>
      <p:sp>
        <p:nvSpPr>
          <p:cNvPr id="14" name="TextBox 13"/>
          <p:cNvSpPr txBox="1"/>
          <p:nvPr/>
        </p:nvSpPr>
        <p:spPr>
          <a:xfrm>
            <a:off x="0" y="-3705"/>
            <a:ext cx="3440164" cy="523220"/>
          </a:xfrm>
          <a:prstGeom prst="rect">
            <a:avLst/>
          </a:prstGeom>
          <a:noFill/>
        </p:spPr>
        <p:txBody>
          <a:bodyPr wrap="none" rtlCol="0">
            <a:spAutoFit/>
          </a:bodyPr>
          <a:lstStyle/>
          <a:p>
            <a:r>
              <a:rPr lang="en-US" sz="2800" dirty="0" smtClean="0"/>
              <a:t>Validation Plate: DATE</a:t>
            </a:r>
            <a:endParaRPr lang="en-US" sz="2800" dirty="0"/>
          </a:p>
        </p:txBody>
      </p:sp>
      <p:sp>
        <p:nvSpPr>
          <p:cNvPr id="26" name="TextBox 25"/>
          <p:cNvSpPr txBox="1"/>
          <p:nvPr/>
        </p:nvSpPr>
        <p:spPr>
          <a:xfrm>
            <a:off x="613906" y="3212068"/>
            <a:ext cx="1210588" cy="369332"/>
          </a:xfrm>
          <a:prstGeom prst="rect">
            <a:avLst/>
          </a:prstGeom>
          <a:noFill/>
        </p:spPr>
        <p:txBody>
          <a:bodyPr wrap="none" rtlCol="0">
            <a:spAutoFit/>
          </a:bodyPr>
          <a:lstStyle/>
          <a:p>
            <a:r>
              <a:rPr lang="en-US" b="1" dirty="0" smtClean="0"/>
              <a:t>1:</a:t>
            </a:r>
            <a:r>
              <a:rPr lang="en-US" b="1" dirty="0" smtClean="0"/>
              <a:t>4 or 1:10</a:t>
            </a:r>
          </a:p>
        </p:txBody>
      </p:sp>
      <p:sp>
        <p:nvSpPr>
          <p:cNvPr id="27" name="TextBox 26"/>
          <p:cNvSpPr txBox="1"/>
          <p:nvPr/>
        </p:nvSpPr>
        <p:spPr>
          <a:xfrm>
            <a:off x="307390" y="3897868"/>
            <a:ext cx="1441508" cy="369332"/>
          </a:xfrm>
          <a:prstGeom prst="rect">
            <a:avLst/>
          </a:prstGeom>
          <a:noFill/>
        </p:spPr>
        <p:txBody>
          <a:bodyPr wrap="none" rtlCol="0">
            <a:spAutoFit/>
          </a:bodyPr>
          <a:lstStyle/>
          <a:p>
            <a:r>
              <a:rPr lang="en-US" b="1" dirty="0" smtClean="0"/>
              <a:t>1:</a:t>
            </a:r>
            <a:r>
              <a:rPr lang="en-US" b="1" dirty="0" smtClean="0"/>
              <a:t>16 or 1:100</a:t>
            </a:r>
            <a:endParaRPr lang="en-US" b="1" dirty="0"/>
          </a:p>
        </p:txBody>
      </p:sp>
      <p:sp>
        <p:nvSpPr>
          <p:cNvPr id="28" name="TextBox 27"/>
          <p:cNvSpPr txBox="1"/>
          <p:nvPr/>
        </p:nvSpPr>
        <p:spPr>
          <a:xfrm>
            <a:off x="268709" y="4648200"/>
            <a:ext cx="1558502" cy="369332"/>
          </a:xfrm>
          <a:prstGeom prst="rect">
            <a:avLst/>
          </a:prstGeom>
          <a:noFill/>
        </p:spPr>
        <p:txBody>
          <a:bodyPr wrap="none" rtlCol="0">
            <a:spAutoFit/>
          </a:bodyPr>
          <a:lstStyle/>
          <a:p>
            <a:r>
              <a:rPr lang="en-US" b="1" dirty="0" smtClean="0"/>
              <a:t>1:</a:t>
            </a:r>
            <a:r>
              <a:rPr lang="en-US" b="1" dirty="0" smtClean="0"/>
              <a:t>64 or 1:1000</a:t>
            </a:r>
            <a:endParaRPr lang="en-US" b="1" dirty="0"/>
          </a:p>
        </p:txBody>
      </p:sp>
      <p:sp>
        <p:nvSpPr>
          <p:cNvPr id="29" name="TextBox 28"/>
          <p:cNvSpPr txBox="1"/>
          <p:nvPr/>
        </p:nvSpPr>
        <p:spPr>
          <a:xfrm>
            <a:off x="2105749" y="5334000"/>
            <a:ext cx="5416868" cy="923330"/>
          </a:xfrm>
          <a:prstGeom prst="rect">
            <a:avLst/>
          </a:prstGeom>
          <a:noFill/>
        </p:spPr>
        <p:txBody>
          <a:bodyPr wrap="none" rtlCol="0">
            <a:spAutoFit/>
          </a:bodyPr>
          <a:lstStyle/>
          <a:p>
            <a:pPr marL="342900" indent="-342900">
              <a:buAutoNum type="arabicPeriod"/>
            </a:pPr>
            <a:r>
              <a:rPr lang="en-US" dirty="0" smtClean="0"/>
              <a:t>Add primer pair master mixes column by column</a:t>
            </a:r>
          </a:p>
          <a:p>
            <a:pPr marL="342900" indent="-342900">
              <a:buAutoNum type="arabicPeriod"/>
            </a:pPr>
            <a:r>
              <a:rPr lang="en-US" dirty="0" smtClean="0"/>
              <a:t>Add </a:t>
            </a:r>
            <a:r>
              <a:rPr lang="en-US" dirty="0" err="1" smtClean="0"/>
              <a:t>gDNA</a:t>
            </a:r>
            <a:r>
              <a:rPr lang="en-US" dirty="0" smtClean="0"/>
              <a:t> dilution series concentrations row by row</a:t>
            </a:r>
          </a:p>
          <a:p>
            <a:pPr marL="342900" indent="-342900">
              <a:buAutoNum type="arabicPeriod"/>
            </a:pPr>
            <a:r>
              <a:rPr lang="en-US" dirty="0" smtClean="0"/>
              <a:t>Seal with lid, spin, bring to qPCR machine</a:t>
            </a:r>
            <a:endParaRPr lang="en-US" dirty="0"/>
          </a:p>
        </p:txBody>
      </p:sp>
      <p:sp>
        <p:nvSpPr>
          <p:cNvPr id="2" name="TextBox 1"/>
          <p:cNvSpPr txBox="1"/>
          <p:nvPr/>
        </p:nvSpPr>
        <p:spPr>
          <a:xfrm rot="16200000">
            <a:off x="-940129" y="2711515"/>
            <a:ext cx="2271369" cy="369332"/>
          </a:xfrm>
          <a:prstGeom prst="rect">
            <a:avLst/>
          </a:prstGeom>
          <a:noFill/>
        </p:spPr>
        <p:txBody>
          <a:bodyPr wrap="square" rtlCol="0">
            <a:spAutoFit/>
          </a:bodyPr>
          <a:lstStyle/>
          <a:p>
            <a:r>
              <a:rPr lang="en-US" dirty="0" err="1" smtClean="0"/>
              <a:t>gDNA</a:t>
            </a:r>
            <a:r>
              <a:rPr lang="en-US" dirty="0"/>
              <a:t> </a:t>
            </a:r>
            <a:r>
              <a:rPr lang="en-US" dirty="0" smtClean="0"/>
              <a:t>dilution</a:t>
            </a:r>
            <a:endParaRPr lang="en-US" dirty="0"/>
          </a:p>
        </p:txBody>
      </p:sp>
      <p:sp>
        <p:nvSpPr>
          <p:cNvPr id="30" name="TextBox 29"/>
          <p:cNvSpPr txBox="1"/>
          <p:nvPr/>
        </p:nvSpPr>
        <p:spPr>
          <a:xfrm>
            <a:off x="838200" y="6477000"/>
            <a:ext cx="7494359" cy="369332"/>
          </a:xfrm>
          <a:prstGeom prst="rect">
            <a:avLst/>
          </a:prstGeom>
          <a:noFill/>
        </p:spPr>
        <p:txBody>
          <a:bodyPr wrap="none" rtlCol="0">
            <a:spAutoFit/>
          </a:bodyPr>
          <a:lstStyle/>
          <a:p>
            <a:r>
              <a:rPr lang="en-US" dirty="0" smtClean="0"/>
              <a:t>Each plate should have the normalizer site as well to look at relative efficiency.</a:t>
            </a:r>
            <a:endParaRPr lang="en-US" dirty="0"/>
          </a:p>
        </p:txBody>
      </p:sp>
      <p:sp>
        <p:nvSpPr>
          <p:cNvPr id="38" name="TextBox 37"/>
          <p:cNvSpPr txBox="1"/>
          <p:nvPr/>
        </p:nvSpPr>
        <p:spPr>
          <a:xfrm rot="18176434">
            <a:off x="2691173" y="1450969"/>
            <a:ext cx="1357538" cy="369332"/>
          </a:xfrm>
          <a:prstGeom prst="rect">
            <a:avLst/>
          </a:prstGeom>
          <a:noFill/>
        </p:spPr>
        <p:txBody>
          <a:bodyPr wrap="none" rtlCol="0">
            <a:spAutoFit/>
          </a:bodyPr>
          <a:lstStyle/>
          <a:p>
            <a:r>
              <a:rPr lang="en-US" b="1" dirty="0" smtClean="0"/>
              <a:t>JU-control-1</a:t>
            </a:r>
            <a:endParaRPr lang="en-US" b="1" dirty="0"/>
          </a:p>
        </p:txBody>
      </p:sp>
      <p:sp>
        <p:nvSpPr>
          <p:cNvPr id="39" name="TextBox 38"/>
          <p:cNvSpPr txBox="1"/>
          <p:nvPr/>
        </p:nvSpPr>
        <p:spPr>
          <a:xfrm rot="18176434">
            <a:off x="2125054" y="1444599"/>
            <a:ext cx="1441508" cy="369332"/>
          </a:xfrm>
          <a:prstGeom prst="rect">
            <a:avLst/>
          </a:prstGeom>
          <a:noFill/>
        </p:spPr>
        <p:txBody>
          <a:bodyPr wrap="none" rtlCol="0">
            <a:spAutoFit/>
          </a:bodyPr>
          <a:lstStyle/>
          <a:p>
            <a:r>
              <a:rPr lang="en-US" b="1" dirty="0" smtClean="0"/>
              <a:t>MSF-target-1</a:t>
            </a:r>
            <a:endParaRPr lang="en-US" b="1" dirty="0"/>
          </a:p>
        </p:txBody>
      </p:sp>
      <p:sp>
        <p:nvSpPr>
          <p:cNvPr id="40" name="TextBox 39"/>
          <p:cNvSpPr txBox="1"/>
          <p:nvPr/>
        </p:nvSpPr>
        <p:spPr>
          <a:xfrm rot="18176434">
            <a:off x="1522067" y="1409318"/>
            <a:ext cx="1547231" cy="369332"/>
          </a:xfrm>
          <a:prstGeom prst="rect">
            <a:avLst/>
          </a:prstGeom>
          <a:noFill/>
        </p:spPr>
        <p:txBody>
          <a:bodyPr wrap="none" rtlCol="0">
            <a:spAutoFit/>
          </a:bodyPr>
          <a:lstStyle/>
          <a:p>
            <a:r>
              <a:rPr lang="en-US" b="1" dirty="0" smtClean="0"/>
              <a:t>MSF-control-1</a:t>
            </a:r>
            <a:endParaRPr lang="en-US" b="1" dirty="0"/>
          </a:p>
        </p:txBody>
      </p:sp>
      <p:sp>
        <p:nvSpPr>
          <p:cNvPr id="41" name="TextBox 40"/>
          <p:cNvSpPr txBox="1"/>
          <p:nvPr/>
        </p:nvSpPr>
        <p:spPr>
          <a:xfrm rot="18176434">
            <a:off x="3125813" y="1444600"/>
            <a:ext cx="1357538" cy="369332"/>
          </a:xfrm>
          <a:prstGeom prst="rect">
            <a:avLst/>
          </a:prstGeom>
          <a:noFill/>
        </p:spPr>
        <p:txBody>
          <a:bodyPr wrap="none" rtlCol="0">
            <a:spAutoFit/>
          </a:bodyPr>
          <a:lstStyle/>
          <a:p>
            <a:r>
              <a:rPr lang="en-US" b="1" dirty="0" smtClean="0"/>
              <a:t>JU-control-2</a:t>
            </a:r>
            <a:endParaRPr lang="en-US" b="1" dirty="0"/>
          </a:p>
        </p:txBody>
      </p:sp>
      <p:sp>
        <p:nvSpPr>
          <p:cNvPr id="42" name="TextBox 41"/>
          <p:cNvSpPr txBox="1"/>
          <p:nvPr/>
        </p:nvSpPr>
        <p:spPr>
          <a:xfrm rot="18176434">
            <a:off x="3619733" y="1444600"/>
            <a:ext cx="1357538" cy="369332"/>
          </a:xfrm>
          <a:prstGeom prst="rect">
            <a:avLst/>
          </a:prstGeom>
          <a:noFill/>
        </p:spPr>
        <p:txBody>
          <a:bodyPr wrap="none" rtlCol="0">
            <a:spAutoFit/>
          </a:bodyPr>
          <a:lstStyle/>
          <a:p>
            <a:r>
              <a:rPr lang="en-US" b="1" dirty="0" smtClean="0"/>
              <a:t>JU-control-3</a:t>
            </a:r>
            <a:endParaRPr lang="en-US" b="1" dirty="0"/>
          </a:p>
        </p:txBody>
      </p:sp>
      <p:sp>
        <p:nvSpPr>
          <p:cNvPr id="43" name="TextBox 42"/>
          <p:cNvSpPr txBox="1"/>
          <p:nvPr/>
        </p:nvSpPr>
        <p:spPr>
          <a:xfrm rot="18176434">
            <a:off x="4054373" y="1438231"/>
            <a:ext cx="1357538" cy="369332"/>
          </a:xfrm>
          <a:prstGeom prst="rect">
            <a:avLst/>
          </a:prstGeom>
          <a:noFill/>
        </p:spPr>
        <p:txBody>
          <a:bodyPr wrap="none" rtlCol="0">
            <a:spAutoFit/>
          </a:bodyPr>
          <a:lstStyle/>
          <a:p>
            <a:r>
              <a:rPr lang="en-US" b="1" dirty="0" smtClean="0"/>
              <a:t>JU-control-4</a:t>
            </a:r>
            <a:endParaRPr lang="en-US" b="1" dirty="0"/>
          </a:p>
        </p:txBody>
      </p:sp>
      <p:sp>
        <p:nvSpPr>
          <p:cNvPr id="44" name="TextBox 43"/>
          <p:cNvSpPr txBox="1"/>
          <p:nvPr/>
        </p:nvSpPr>
        <p:spPr>
          <a:xfrm rot="18176434">
            <a:off x="4559573" y="1431862"/>
            <a:ext cx="1357538" cy="369332"/>
          </a:xfrm>
          <a:prstGeom prst="rect">
            <a:avLst/>
          </a:prstGeom>
          <a:noFill/>
        </p:spPr>
        <p:txBody>
          <a:bodyPr wrap="none" rtlCol="0">
            <a:spAutoFit/>
          </a:bodyPr>
          <a:lstStyle/>
          <a:p>
            <a:r>
              <a:rPr lang="en-US" b="1" dirty="0" smtClean="0"/>
              <a:t>JU-control-5</a:t>
            </a:r>
            <a:endParaRPr lang="en-US" b="1" dirty="0"/>
          </a:p>
        </p:txBody>
      </p:sp>
      <p:sp>
        <p:nvSpPr>
          <p:cNvPr id="45" name="TextBox 44"/>
          <p:cNvSpPr txBox="1"/>
          <p:nvPr/>
        </p:nvSpPr>
        <p:spPr>
          <a:xfrm rot="18176434">
            <a:off x="5223477" y="1460775"/>
            <a:ext cx="1251815" cy="369332"/>
          </a:xfrm>
          <a:prstGeom prst="rect">
            <a:avLst/>
          </a:prstGeom>
          <a:noFill/>
        </p:spPr>
        <p:txBody>
          <a:bodyPr wrap="none" rtlCol="0">
            <a:spAutoFit/>
          </a:bodyPr>
          <a:lstStyle/>
          <a:p>
            <a:r>
              <a:rPr lang="en-US" b="1" dirty="0" smtClean="0"/>
              <a:t>JU-target-1</a:t>
            </a:r>
            <a:endParaRPr lang="en-US" b="1" dirty="0"/>
          </a:p>
        </p:txBody>
      </p:sp>
      <p:sp>
        <p:nvSpPr>
          <p:cNvPr id="46" name="TextBox 45"/>
          <p:cNvSpPr txBox="1"/>
          <p:nvPr/>
        </p:nvSpPr>
        <p:spPr>
          <a:xfrm rot="18176434">
            <a:off x="5711037" y="1454406"/>
            <a:ext cx="1251815" cy="369332"/>
          </a:xfrm>
          <a:prstGeom prst="rect">
            <a:avLst/>
          </a:prstGeom>
          <a:noFill/>
        </p:spPr>
        <p:txBody>
          <a:bodyPr wrap="none" rtlCol="0">
            <a:spAutoFit/>
          </a:bodyPr>
          <a:lstStyle/>
          <a:p>
            <a:r>
              <a:rPr lang="en-US" b="1" dirty="0" smtClean="0"/>
              <a:t>JU-target-2</a:t>
            </a:r>
            <a:endParaRPr lang="en-US" b="1" dirty="0"/>
          </a:p>
        </p:txBody>
      </p:sp>
      <p:sp>
        <p:nvSpPr>
          <p:cNvPr id="47" name="TextBox 46"/>
          <p:cNvSpPr txBox="1"/>
          <p:nvPr/>
        </p:nvSpPr>
        <p:spPr>
          <a:xfrm rot="18176434">
            <a:off x="6187317" y="1454406"/>
            <a:ext cx="1251815" cy="369332"/>
          </a:xfrm>
          <a:prstGeom prst="rect">
            <a:avLst/>
          </a:prstGeom>
          <a:noFill/>
        </p:spPr>
        <p:txBody>
          <a:bodyPr wrap="none" rtlCol="0">
            <a:spAutoFit/>
          </a:bodyPr>
          <a:lstStyle/>
          <a:p>
            <a:r>
              <a:rPr lang="en-US" b="1" dirty="0" smtClean="0"/>
              <a:t>JU-target-3</a:t>
            </a:r>
            <a:endParaRPr lang="en-US" b="1" dirty="0"/>
          </a:p>
        </p:txBody>
      </p:sp>
      <p:sp>
        <p:nvSpPr>
          <p:cNvPr id="48" name="TextBox 47"/>
          <p:cNvSpPr txBox="1"/>
          <p:nvPr/>
        </p:nvSpPr>
        <p:spPr>
          <a:xfrm rot="18176434">
            <a:off x="6674877" y="1448037"/>
            <a:ext cx="1251815" cy="369332"/>
          </a:xfrm>
          <a:prstGeom prst="rect">
            <a:avLst/>
          </a:prstGeom>
          <a:noFill/>
        </p:spPr>
        <p:txBody>
          <a:bodyPr wrap="none" rtlCol="0">
            <a:spAutoFit/>
          </a:bodyPr>
          <a:lstStyle/>
          <a:p>
            <a:r>
              <a:rPr lang="en-US" b="1" dirty="0" smtClean="0"/>
              <a:t>JU-target-4</a:t>
            </a:r>
            <a:endParaRPr lang="en-US" b="1" dirty="0"/>
          </a:p>
        </p:txBody>
      </p:sp>
      <p:sp>
        <p:nvSpPr>
          <p:cNvPr id="49" name="TextBox 48"/>
          <p:cNvSpPr txBox="1"/>
          <p:nvPr/>
        </p:nvSpPr>
        <p:spPr>
          <a:xfrm rot="18176434">
            <a:off x="7180077" y="1459309"/>
            <a:ext cx="1251815" cy="369332"/>
          </a:xfrm>
          <a:prstGeom prst="rect">
            <a:avLst/>
          </a:prstGeom>
          <a:noFill/>
        </p:spPr>
        <p:txBody>
          <a:bodyPr wrap="none" rtlCol="0">
            <a:spAutoFit/>
          </a:bodyPr>
          <a:lstStyle/>
          <a:p>
            <a:r>
              <a:rPr lang="en-US" b="1" dirty="0" smtClean="0"/>
              <a:t>JU-target-5</a:t>
            </a:r>
            <a:endParaRPr lang="en-US" b="1" dirty="0"/>
          </a:p>
        </p:txBody>
      </p:sp>
    </p:spTree>
    <p:extLst>
      <p:ext uri="{BB962C8B-B14F-4D97-AF65-F5344CB8AC3E}">
        <p14:creationId xmlns:p14="http://schemas.microsoft.com/office/powerpoint/2010/main" val="302538789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680"/>
            <a:ext cx="9144000" cy="7017303"/>
          </a:xfrm>
          <a:prstGeom prst="rect">
            <a:avLst/>
          </a:prstGeom>
          <a:noFill/>
        </p:spPr>
        <p:txBody>
          <a:bodyPr wrap="square" rtlCol="0">
            <a:spAutoFit/>
          </a:bodyPr>
          <a:lstStyle/>
          <a:p>
            <a:r>
              <a:rPr lang="en-US" sz="1600" b="1" u="sng" dirty="0" smtClean="0"/>
              <a:t>Validation plate protocol - 15 </a:t>
            </a:r>
            <a:r>
              <a:rPr lang="en-US" sz="1600" b="1" u="sng" dirty="0" err="1" smtClean="0"/>
              <a:t>ul</a:t>
            </a:r>
            <a:r>
              <a:rPr lang="en-US" sz="1600" b="1" u="sng" dirty="0" smtClean="0"/>
              <a:t> Reaction </a:t>
            </a:r>
          </a:p>
          <a:p>
            <a:r>
              <a:rPr lang="en-US" sz="1400" b="1" dirty="0" smtClean="0"/>
              <a:t>Sign up for the qPCR machine for when you expect to be done preparing the plate. </a:t>
            </a:r>
          </a:p>
          <a:p>
            <a:r>
              <a:rPr lang="en-US" sz="1400" dirty="0" smtClean="0"/>
              <a:t>Over-estimating is better than under-estimating, you can always store the taped-up plate wrapped in tin foil (to protect from light) at 4*C for a while. Most important is making sure you get a time-slot at all. Wipe down entire area with 70% </a:t>
            </a:r>
            <a:r>
              <a:rPr lang="en-US" sz="1400" dirty="0" err="1" smtClean="0"/>
              <a:t>etoh</a:t>
            </a:r>
            <a:r>
              <a:rPr lang="en-US" sz="1400" dirty="0" smtClean="0"/>
              <a:t>. Get rid of dust from shelves. Use flame. Get 3 ice buckets.</a:t>
            </a:r>
          </a:p>
          <a:p>
            <a:endParaRPr lang="en-US" sz="1400" b="1" dirty="0"/>
          </a:p>
          <a:p>
            <a:r>
              <a:rPr lang="en-US" sz="1400" b="1" dirty="0" smtClean="0"/>
              <a:t>Step </a:t>
            </a:r>
            <a:r>
              <a:rPr lang="en-US" sz="1400" b="1" dirty="0"/>
              <a:t>1 </a:t>
            </a:r>
            <a:r>
              <a:rPr lang="en-US" sz="1400" b="1" dirty="0" smtClean="0"/>
              <a:t>– if have not made 1 </a:t>
            </a:r>
            <a:r>
              <a:rPr lang="en-US" sz="1400" b="1" dirty="0" err="1"/>
              <a:t>uM</a:t>
            </a:r>
            <a:r>
              <a:rPr lang="en-US" sz="1400" b="1" dirty="0"/>
              <a:t> primer </a:t>
            </a:r>
            <a:r>
              <a:rPr lang="en-US" sz="1400" b="1" dirty="0" smtClean="0"/>
              <a:t>solutions, do so:</a:t>
            </a:r>
            <a:endParaRPr lang="en-US" sz="1400" dirty="0"/>
          </a:p>
          <a:p>
            <a:r>
              <a:rPr lang="en-US" sz="1400" dirty="0"/>
              <a:t>- </a:t>
            </a:r>
            <a:r>
              <a:rPr lang="en-US" sz="1400" dirty="0" smtClean="0"/>
              <a:t>Add 180 </a:t>
            </a:r>
            <a:r>
              <a:rPr lang="en-US" sz="1400" dirty="0" err="1"/>
              <a:t>ul</a:t>
            </a:r>
            <a:r>
              <a:rPr lang="en-US" sz="1400" dirty="0"/>
              <a:t> of UPW to 12 pre-labeled tubes</a:t>
            </a:r>
          </a:p>
          <a:p>
            <a:r>
              <a:rPr lang="en-US" sz="1400" dirty="0" smtClean="0"/>
              <a:t>- Add </a:t>
            </a:r>
            <a:r>
              <a:rPr lang="en-US" sz="1400" dirty="0" smtClean="0"/>
              <a:t>20 </a:t>
            </a:r>
            <a:r>
              <a:rPr lang="en-US" sz="1400" dirty="0" err="1"/>
              <a:t>ul</a:t>
            </a:r>
            <a:r>
              <a:rPr lang="en-US" sz="1400" dirty="0"/>
              <a:t> of corresponding 10 </a:t>
            </a:r>
            <a:r>
              <a:rPr lang="en-US" sz="1400" dirty="0" err="1"/>
              <a:t>uM</a:t>
            </a:r>
            <a:r>
              <a:rPr lang="en-US" sz="1400" dirty="0"/>
              <a:t> primer to </a:t>
            </a:r>
            <a:r>
              <a:rPr lang="en-US" sz="1400" dirty="0" smtClean="0"/>
              <a:t>each</a:t>
            </a:r>
          </a:p>
          <a:p>
            <a:r>
              <a:rPr lang="en-US" sz="1400" dirty="0" smtClean="0"/>
              <a:t> - Thaw </a:t>
            </a:r>
            <a:r>
              <a:rPr lang="en-US" sz="1400" dirty="0"/>
              <a:t>primers on ice, and set up workbench (fill 3 ice buckets, empty waste container, wipe down surfaces with EtOH, etc.</a:t>
            </a:r>
            <a:r>
              <a:rPr lang="en-US" sz="1400" dirty="0" smtClean="0"/>
              <a:t>)</a:t>
            </a:r>
            <a:endParaRPr lang="en-US" sz="1400" dirty="0"/>
          </a:p>
          <a:p>
            <a:endParaRPr lang="en-US" sz="1400" dirty="0"/>
          </a:p>
          <a:p>
            <a:r>
              <a:rPr lang="en-US" sz="1400" b="1" dirty="0"/>
              <a:t>Step 2 -- </a:t>
            </a:r>
            <a:r>
              <a:rPr lang="en-US" sz="1400" b="1" dirty="0" err="1"/>
              <a:t>gDNA</a:t>
            </a:r>
            <a:r>
              <a:rPr lang="en-US" sz="1400" b="1" dirty="0"/>
              <a:t> dilutions</a:t>
            </a:r>
            <a:endParaRPr lang="en-US" sz="1400" dirty="0"/>
          </a:p>
          <a:p>
            <a:r>
              <a:rPr lang="en-US" sz="1400" dirty="0" smtClean="0"/>
              <a:t>For Sciara (can also do 10-fold dilutions as with yeast – but may want to revisit the Upper/Lower limits of series):</a:t>
            </a:r>
            <a:br>
              <a:rPr lang="en-US" sz="1400" dirty="0" smtClean="0"/>
            </a:br>
            <a:r>
              <a:rPr lang="en-US" sz="1400" dirty="0" smtClean="0"/>
              <a:t>Starting </a:t>
            </a:r>
            <a:r>
              <a:rPr lang="en-US" sz="1400" dirty="0" smtClean="0"/>
              <a:t>concentration is 1 </a:t>
            </a:r>
            <a:r>
              <a:rPr lang="en-US" sz="1400" dirty="0" err="1" smtClean="0"/>
              <a:t>ng</a:t>
            </a:r>
            <a:r>
              <a:rPr lang="en-US" sz="1400" dirty="0" smtClean="0"/>
              <a:t>/</a:t>
            </a:r>
            <a:r>
              <a:rPr lang="en-US" sz="1400" dirty="0" err="1" smtClean="0"/>
              <a:t>ul</a:t>
            </a:r>
            <a:r>
              <a:rPr lang="en-US" sz="1400" dirty="0" smtClean="0"/>
              <a:t> and will use </a:t>
            </a:r>
            <a:r>
              <a:rPr lang="en-US" sz="1400" dirty="0" smtClean="0"/>
              <a:t>2 </a:t>
            </a:r>
            <a:r>
              <a:rPr lang="en-US" sz="1400" dirty="0" err="1" smtClean="0"/>
              <a:t>ul</a:t>
            </a:r>
            <a:r>
              <a:rPr lang="en-US" sz="1400" dirty="0" smtClean="0"/>
              <a:t> </a:t>
            </a:r>
            <a:r>
              <a:rPr lang="en-US" sz="1400" dirty="0" smtClean="0"/>
              <a:t>per </a:t>
            </a:r>
            <a:r>
              <a:rPr lang="en-US" sz="1400" dirty="0" smtClean="0"/>
              <a:t>reaction (for 1:1).</a:t>
            </a:r>
            <a:r>
              <a:rPr lang="en-US" sz="1400" b="1" u="sng" dirty="0" smtClean="0"/>
              <a:t> </a:t>
            </a:r>
            <a:r>
              <a:rPr lang="en-US" sz="1400" b="1" u="sng" dirty="0" err="1" smtClean="0"/>
              <a:t>Qubit</a:t>
            </a:r>
            <a:r>
              <a:rPr lang="en-US" sz="1400" b="1" u="sng" dirty="0" smtClean="0"/>
              <a:t> </a:t>
            </a:r>
            <a:r>
              <a:rPr lang="en-US" sz="1400" dirty="0" err="1" smtClean="0"/>
              <a:t>gDNA</a:t>
            </a:r>
            <a:r>
              <a:rPr lang="en-US" sz="1400" dirty="0"/>
              <a:t> </a:t>
            </a:r>
            <a:r>
              <a:rPr lang="en-US" sz="1400" dirty="0" smtClean="0"/>
              <a:t>first to get concentration. </a:t>
            </a:r>
          </a:p>
          <a:p>
            <a:r>
              <a:rPr lang="en-US" sz="1400" dirty="0" smtClean="0"/>
              <a:t>Then </a:t>
            </a:r>
            <a:r>
              <a:rPr lang="en-US" sz="1400" dirty="0"/>
              <a:t>d</a:t>
            </a:r>
            <a:r>
              <a:rPr lang="en-US" sz="1400" dirty="0" smtClean="0"/>
              <a:t>ilute down to 1 </a:t>
            </a:r>
            <a:r>
              <a:rPr lang="en-US" sz="1400" dirty="0" err="1" smtClean="0"/>
              <a:t>ng</a:t>
            </a:r>
            <a:r>
              <a:rPr lang="en-US" sz="1400" dirty="0"/>
              <a:t>/</a:t>
            </a:r>
            <a:r>
              <a:rPr lang="en-US" sz="1400" dirty="0" err="1" smtClean="0"/>
              <a:t>ul</a:t>
            </a:r>
            <a:r>
              <a:rPr lang="en-US" sz="1400" dirty="0" smtClean="0"/>
              <a:t> in sufficient volume for all reactions (24/plate) and dilution series. </a:t>
            </a:r>
            <a:endParaRPr lang="en-US" sz="1400" dirty="0" smtClean="0"/>
          </a:p>
          <a:p>
            <a:r>
              <a:rPr lang="en-US" sz="1400" dirty="0" smtClean="0"/>
              <a:t>This </a:t>
            </a:r>
            <a:r>
              <a:rPr lang="en-US" sz="1400" dirty="0" smtClean="0"/>
              <a:t>is 1:1. </a:t>
            </a:r>
            <a:r>
              <a:rPr lang="en-US" sz="1400" dirty="0" smtClean="0"/>
              <a:t>Need </a:t>
            </a:r>
            <a:r>
              <a:rPr lang="en-US" sz="1400" dirty="0" smtClean="0"/>
              <a:t>at least 48 </a:t>
            </a:r>
            <a:r>
              <a:rPr lang="en-US" sz="1400" dirty="0" err="1" smtClean="0"/>
              <a:t>ul</a:t>
            </a:r>
            <a:r>
              <a:rPr lang="en-US" sz="1400" dirty="0" smtClean="0"/>
              <a:t> at 2 </a:t>
            </a:r>
            <a:r>
              <a:rPr lang="en-US" sz="1400" dirty="0" err="1" smtClean="0"/>
              <a:t>ul</a:t>
            </a:r>
            <a:r>
              <a:rPr lang="en-US" sz="1400" dirty="0" smtClean="0"/>
              <a:t> per reaction, 24</a:t>
            </a:r>
            <a:r>
              <a:rPr lang="en-US" sz="1400" dirty="0"/>
              <a:t> </a:t>
            </a:r>
            <a:r>
              <a:rPr lang="en-US" sz="1400" dirty="0" err="1" smtClean="0"/>
              <a:t>rxn</a:t>
            </a:r>
            <a:r>
              <a:rPr lang="en-US" sz="1400" dirty="0" smtClean="0"/>
              <a:t> per plate + 25 </a:t>
            </a:r>
            <a:r>
              <a:rPr lang="en-US" sz="1400" dirty="0" err="1" smtClean="0"/>
              <a:t>ul</a:t>
            </a:r>
            <a:r>
              <a:rPr lang="en-US" sz="1400" dirty="0" smtClean="0"/>
              <a:t> for dilution + </a:t>
            </a:r>
            <a:r>
              <a:rPr lang="en-US" sz="1400" dirty="0" err="1" smtClean="0"/>
              <a:t>pipeting</a:t>
            </a:r>
            <a:r>
              <a:rPr lang="en-US" sz="1400" dirty="0" smtClean="0"/>
              <a:t> error. So need &gt;75</a:t>
            </a:r>
            <a:r>
              <a:rPr lang="en-US" sz="1400" dirty="0"/>
              <a:t> </a:t>
            </a:r>
            <a:r>
              <a:rPr lang="en-US" sz="1400" dirty="0" err="1" smtClean="0"/>
              <a:t>ul</a:t>
            </a:r>
            <a:r>
              <a:rPr lang="en-US" sz="1400" dirty="0" smtClean="0"/>
              <a:t> – get 100 </a:t>
            </a:r>
            <a:r>
              <a:rPr lang="en-US" sz="1400" dirty="0" err="1" smtClean="0"/>
              <a:t>ul</a:t>
            </a:r>
            <a:r>
              <a:rPr lang="en-US" sz="1400" dirty="0" smtClean="0"/>
              <a:t> at 1 </a:t>
            </a:r>
            <a:r>
              <a:rPr lang="en-US" sz="1400" dirty="0" err="1" smtClean="0"/>
              <a:t>ng</a:t>
            </a:r>
            <a:r>
              <a:rPr lang="en-US" sz="1400" dirty="0" smtClean="0"/>
              <a:t>/</a:t>
            </a:r>
            <a:r>
              <a:rPr lang="en-US" sz="1400" dirty="0" err="1" smtClean="0"/>
              <a:t>ul</a:t>
            </a:r>
            <a:r>
              <a:rPr lang="en-US" sz="1400" dirty="0" smtClean="0"/>
              <a:t> (100 </a:t>
            </a:r>
            <a:r>
              <a:rPr lang="en-US" sz="1400" dirty="0" err="1" smtClean="0"/>
              <a:t>ng</a:t>
            </a:r>
            <a:r>
              <a:rPr lang="en-US" sz="1400" dirty="0" smtClean="0"/>
              <a:t> total is all you need per 96-well validation plate). </a:t>
            </a:r>
            <a:endParaRPr lang="en-US" sz="1400" dirty="0" smtClean="0"/>
          </a:p>
          <a:p>
            <a:r>
              <a:rPr lang="en-US" sz="1400" dirty="0" smtClean="0"/>
              <a:t>Make 1:4 by combining 25 </a:t>
            </a:r>
            <a:r>
              <a:rPr lang="en-US" sz="1400" dirty="0" err="1" smtClean="0"/>
              <a:t>ul</a:t>
            </a:r>
            <a:r>
              <a:rPr lang="en-US" sz="1400" dirty="0" smtClean="0"/>
              <a:t> 1:1 with 75 </a:t>
            </a:r>
            <a:r>
              <a:rPr lang="en-US" sz="1400" dirty="0" err="1" smtClean="0"/>
              <a:t>ul</a:t>
            </a:r>
            <a:r>
              <a:rPr lang="en-US" sz="1400" dirty="0" smtClean="0"/>
              <a:t> UPW.        [[Use new tips!]]</a:t>
            </a:r>
          </a:p>
          <a:p>
            <a:r>
              <a:rPr lang="en-US" sz="1400" dirty="0" smtClean="0"/>
              <a:t>Make 1:16 by combining 25 </a:t>
            </a:r>
            <a:r>
              <a:rPr lang="en-US" sz="1400" dirty="0" err="1" smtClean="0"/>
              <a:t>ul</a:t>
            </a:r>
            <a:r>
              <a:rPr lang="en-US" sz="1400" dirty="0" smtClean="0"/>
              <a:t> 1:4 with 75 </a:t>
            </a:r>
            <a:r>
              <a:rPr lang="en-US" sz="1400" dirty="0" err="1" smtClean="0"/>
              <a:t>ul</a:t>
            </a:r>
            <a:r>
              <a:rPr lang="en-US" sz="1400" dirty="0" smtClean="0"/>
              <a:t> UPW.      [[Use new tips!]]</a:t>
            </a:r>
          </a:p>
          <a:p>
            <a:r>
              <a:rPr lang="en-US" sz="1400" dirty="0" smtClean="0"/>
              <a:t>Make 1:64 by combining 25 </a:t>
            </a:r>
            <a:r>
              <a:rPr lang="en-US" sz="1400" dirty="0" err="1" smtClean="0"/>
              <a:t>ul</a:t>
            </a:r>
            <a:r>
              <a:rPr lang="en-US" sz="1400" dirty="0" smtClean="0"/>
              <a:t> 1:16 with 75 </a:t>
            </a:r>
            <a:r>
              <a:rPr lang="en-US" sz="1400" dirty="0" err="1" smtClean="0"/>
              <a:t>ul</a:t>
            </a:r>
            <a:r>
              <a:rPr lang="en-US" sz="1400" dirty="0" smtClean="0"/>
              <a:t> UPW.   [[Use new tips!]]</a:t>
            </a:r>
            <a:endParaRPr lang="en-US" sz="1400" dirty="0"/>
          </a:p>
          <a:p>
            <a:endParaRPr lang="en-US" sz="1400" b="1" dirty="0" smtClean="0"/>
          </a:p>
          <a:p>
            <a:endParaRPr lang="en-US" sz="1400" b="1" dirty="0" smtClean="0"/>
          </a:p>
          <a:p>
            <a:r>
              <a:rPr lang="ro-RO" sz="1400" dirty="0" smtClean="0"/>
              <a:t>For yeast:</a:t>
            </a:r>
          </a:p>
          <a:p>
            <a:r>
              <a:rPr lang="en-US" sz="1400" dirty="0" smtClean="0"/>
              <a:t>Starting </a:t>
            </a:r>
            <a:r>
              <a:rPr lang="en-US" sz="1400" dirty="0"/>
              <a:t>concentration is </a:t>
            </a:r>
            <a:r>
              <a:rPr lang="en-US" sz="1400" dirty="0" smtClean="0"/>
              <a:t>0.5 </a:t>
            </a:r>
            <a:r>
              <a:rPr lang="en-US" sz="1400" dirty="0" err="1"/>
              <a:t>ng</a:t>
            </a:r>
            <a:r>
              <a:rPr lang="en-US" sz="1400" dirty="0"/>
              <a:t>/</a:t>
            </a:r>
            <a:r>
              <a:rPr lang="en-US" sz="1400" dirty="0" err="1"/>
              <a:t>ul</a:t>
            </a:r>
            <a:r>
              <a:rPr lang="en-US" sz="1400" dirty="0"/>
              <a:t> and will use </a:t>
            </a:r>
            <a:r>
              <a:rPr lang="en-US" sz="1400" dirty="0" smtClean="0"/>
              <a:t>2 </a:t>
            </a:r>
            <a:r>
              <a:rPr lang="en-US" sz="1400" dirty="0" err="1" smtClean="0"/>
              <a:t>ul</a:t>
            </a:r>
            <a:r>
              <a:rPr lang="en-US" sz="1400" dirty="0" smtClean="0"/>
              <a:t> </a:t>
            </a:r>
            <a:r>
              <a:rPr lang="en-US" sz="1400" dirty="0"/>
              <a:t>per reaction.</a:t>
            </a:r>
            <a:r>
              <a:rPr lang="en-US" sz="1400" b="1" u="sng" dirty="0"/>
              <a:t> </a:t>
            </a:r>
            <a:r>
              <a:rPr lang="en-US" sz="1400" b="1" u="sng" dirty="0" err="1" smtClean="0"/>
              <a:t>Qubit</a:t>
            </a:r>
            <a:r>
              <a:rPr lang="en-US" sz="1400" b="1" u="sng" dirty="0" smtClean="0"/>
              <a:t> </a:t>
            </a:r>
            <a:r>
              <a:rPr lang="en-US" sz="1400" dirty="0" err="1"/>
              <a:t>gDNA</a:t>
            </a:r>
            <a:r>
              <a:rPr lang="en-US" sz="1400" dirty="0"/>
              <a:t> first to get concentration. </a:t>
            </a:r>
          </a:p>
          <a:p>
            <a:r>
              <a:rPr lang="en-US" sz="1400" dirty="0"/>
              <a:t>Then dilute down to 1 </a:t>
            </a:r>
            <a:r>
              <a:rPr lang="en-US" sz="1400" dirty="0" err="1"/>
              <a:t>ng</a:t>
            </a:r>
            <a:r>
              <a:rPr lang="en-US" sz="1400" dirty="0"/>
              <a:t>/</a:t>
            </a:r>
            <a:r>
              <a:rPr lang="en-US" sz="1400" dirty="0" err="1"/>
              <a:t>ul</a:t>
            </a:r>
            <a:r>
              <a:rPr lang="en-US" sz="1400" dirty="0"/>
              <a:t> in sufficient volume for all reactions (24/plate) and dilution series</a:t>
            </a:r>
            <a:r>
              <a:rPr lang="en-US" sz="1400" dirty="0" smtClean="0"/>
              <a:t>.</a:t>
            </a:r>
          </a:p>
          <a:p>
            <a:r>
              <a:rPr lang="en-US" sz="1400" dirty="0" smtClean="0"/>
              <a:t> </a:t>
            </a:r>
            <a:r>
              <a:rPr lang="en-US" sz="1400" dirty="0"/>
              <a:t>This is 1:1. Need at least 48 </a:t>
            </a:r>
            <a:r>
              <a:rPr lang="en-US" sz="1400" dirty="0" err="1"/>
              <a:t>ul</a:t>
            </a:r>
            <a:r>
              <a:rPr lang="en-US" sz="1400" dirty="0"/>
              <a:t> at 2 </a:t>
            </a:r>
            <a:r>
              <a:rPr lang="en-US" sz="1400" dirty="0" err="1"/>
              <a:t>ul</a:t>
            </a:r>
            <a:r>
              <a:rPr lang="en-US" sz="1400" dirty="0"/>
              <a:t> per reaction, 24 </a:t>
            </a:r>
            <a:r>
              <a:rPr lang="en-US" sz="1400" dirty="0" err="1"/>
              <a:t>rxn</a:t>
            </a:r>
            <a:r>
              <a:rPr lang="en-US" sz="1400" dirty="0"/>
              <a:t> per plate + </a:t>
            </a:r>
            <a:r>
              <a:rPr lang="en-US" sz="1400" dirty="0" smtClean="0"/>
              <a:t>10 </a:t>
            </a:r>
            <a:r>
              <a:rPr lang="en-US" sz="1400" dirty="0" err="1"/>
              <a:t>ul</a:t>
            </a:r>
            <a:r>
              <a:rPr lang="en-US" sz="1400" dirty="0"/>
              <a:t> for dilution + </a:t>
            </a:r>
            <a:r>
              <a:rPr lang="en-US" sz="1400" dirty="0" err="1" smtClean="0"/>
              <a:t>pipeting</a:t>
            </a:r>
            <a:r>
              <a:rPr lang="en-US" sz="1400" dirty="0" smtClean="0"/>
              <a:t> </a:t>
            </a:r>
            <a:r>
              <a:rPr lang="en-US" sz="1400" dirty="0"/>
              <a:t>error. So need </a:t>
            </a:r>
            <a:r>
              <a:rPr lang="en-US" sz="1400" dirty="0" smtClean="0"/>
              <a:t>&gt;60 </a:t>
            </a:r>
            <a:r>
              <a:rPr lang="en-US" sz="1400" dirty="0" err="1"/>
              <a:t>ul</a:t>
            </a:r>
            <a:r>
              <a:rPr lang="en-US" sz="1400" dirty="0"/>
              <a:t> – get </a:t>
            </a:r>
            <a:r>
              <a:rPr lang="en-US" sz="1400" dirty="0" smtClean="0"/>
              <a:t>70 </a:t>
            </a:r>
            <a:r>
              <a:rPr lang="en-US" sz="1400" dirty="0" err="1"/>
              <a:t>ul</a:t>
            </a:r>
            <a:r>
              <a:rPr lang="en-US" sz="1400" dirty="0"/>
              <a:t> at </a:t>
            </a:r>
            <a:r>
              <a:rPr lang="en-US" sz="1400" dirty="0" smtClean="0"/>
              <a:t>0.5 </a:t>
            </a:r>
            <a:r>
              <a:rPr lang="en-US" sz="1400" dirty="0" err="1"/>
              <a:t>ng</a:t>
            </a:r>
            <a:r>
              <a:rPr lang="en-US" sz="1400" dirty="0"/>
              <a:t>/</a:t>
            </a:r>
            <a:r>
              <a:rPr lang="en-US" sz="1400" dirty="0" err="1" smtClean="0"/>
              <a:t>ul</a:t>
            </a:r>
            <a:r>
              <a:rPr lang="en-US" sz="1400" dirty="0" smtClean="0"/>
              <a:t> (35 </a:t>
            </a:r>
            <a:r>
              <a:rPr lang="en-US" sz="1400" dirty="0" err="1" smtClean="0"/>
              <a:t>ng</a:t>
            </a:r>
            <a:r>
              <a:rPr lang="en-US" sz="1400" dirty="0" smtClean="0"/>
              <a:t> total is all you need per 96-well validation plate). </a:t>
            </a:r>
            <a:endParaRPr lang="en-US" sz="1400" dirty="0"/>
          </a:p>
          <a:p>
            <a:r>
              <a:rPr lang="en-US" sz="1400" dirty="0"/>
              <a:t>Make 1</a:t>
            </a:r>
            <a:r>
              <a:rPr lang="en-US" sz="1400" dirty="0" smtClean="0"/>
              <a:t>:10 </a:t>
            </a:r>
            <a:r>
              <a:rPr lang="en-US" sz="1400" dirty="0"/>
              <a:t>by combining </a:t>
            </a:r>
            <a:r>
              <a:rPr lang="en-US" sz="1400" dirty="0" smtClean="0"/>
              <a:t>10 </a:t>
            </a:r>
            <a:r>
              <a:rPr lang="en-US" sz="1400" dirty="0" err="1"/>
              <a:t>ul</a:t>
            </a:r>
            <a:r>
              <a:rPr lang="en-US" sz="1400" dirty="0"/>
              <a:t> 1:1 with </a:t>
            </a:r>
            <a:r>
              <a:rPr lang="en-US" sz="1400" dirty="0" smtClean="0"/>
              <a:t>90 </a:t>
            </a:r>
            <a:r>
              <a:rPr lang="en-US" sz="1400" dirty="0" err="1"/>
              <a:t>ul</a:t>
            </a:r>
            <a:r>
              <a:rPr lang="en-US" sz="1400" dirty="0"/>
              <a:t> UPW.        [[Use new tips!]]</a:t>
            </a:r>
          </a:p>
          <a:p>
            <a:r>
              <a:rPr lang="en-US" sz="1400" dirty="0"/>
              <a:t>Make 1:</a:t>
            </a:r>
            <a:r>
              <a:rPr lang="en-US" sz="1400" dirty="0" smtClean="0"/>
              <a:t>100 </a:t>
            </a:r>
            <a:r>
              <a:rPr lang="en-US" sz="1400" dirty="0"/>
              <a:t>by combining </a:t>
            </a:r>
            <a:r>
              <a:rPr lang="en-US" sz="1400" dirty="0" smtClean="0"/>
              <a:t>10 </a:t>
            </a:r>
            <a:r>
              <a:rPr lang="en-US" sz="1400" dirty="0" err="1"/>
              <a:t>ul</a:t>
            </a:r>
            <a:r>
              <a:rPr lang="en-US" sz="1400" dirty="0"/>
              <a:t> 1</a:t>
            </a:r>
            <a:r>
              <a:rPr lang="en-US" sz="1400" dirty="0" smtClean="0"/>
              <a:t>:10 with 90 </a:t>
            </a:r>
            <a:r>
              <a:rPr lang="en-US" sz="1400" dirty="0" err="1"/>
              <a:t>ul</a:t>
            </a:r>
            <a:r>
              <a:rPr lang="en-US" sz="1400" dirty="0"/>
              <a:t> UPW.      [[Use new tips!]]</a:t>
            </a:r>
          </a:p>
          <a:p>
            <a:r>
              <a:rPr lang="en-US" sz="1400" dirty="0"/>
              <a:t>Make 1</a:t>
            </a:r>
            <a:r>
              <a:rPr lang="en-US" sz="1400" dirty="0" smtClean="0"/>
              <a:t>:1000 </a:t>
            </a:r>
            <a:r>
              <a:rPr lang="en-US" sz="1400" dirty="0"/>
              <a:t>by combining </a:t>
            </a:r>
            <a:r>
              <a:rPr lang="en-US" sz="1400" dirty="0" smtClean="0"/>
              <a:t>10 </a:t>
            </a:r>
            <a:r>
              <a:rPr lang="en-US" sz="1400" dirty="0" err="1"/>
              <a:t>ul</a:t>
            </a:r>
            <a:r>
              <a:rPr lang="en-US" sz="1400" dirty="0"/>
              <a:t> 1:</a:t>
            </a:r>
            <a:r>
              <a:rPr lang="en-US" sz="1400" dirty="0" smtClean="0"/>
              <a:t>100 </a:t>
            </a:r>
            <a:r>
              <a:rPr lang="en-US" sz="1400" dirty="0"/>
              <a:t>with </a:t>
            </a:r>
            <a:r>
              <a:rPr lang="en-US" sz="1400" dirty="0" smtClean="0"/>
              <a:t>90 </a:t>
            </a:r>
            <a:r>
              <a:rPr lang="en-US" sz="1400" dirty="0" err="1"/>
              <a:t>ul</a:t>
            </a:r>
            <a:r>
              <a:rPr lang="en-US" sz="1400" dirty="0"/>
              <a:t> UPW.   [[Use new tips!]]</a:t>
            </a:r>
          </a:p>
          <a:p>
            <a:endParaRPr lang="ro-RO" sz="1400" dirty="0"/>
          </a:p>
        </p:txBody>
      </p:sp>
    </p:spTree>
    <p:extLst>
      <p:ext uri="{BB962C8B-B14F-4D97-AF65-F5344CB8AC3E}">
        <p14:creationId xmlns:p14="http://schemas.microsoft.com/office/powerpoint/2010/main" val="302123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2680"/>
            <a:ext cx="9144000" cy="7448190"/>
          </a:xfrm>
          <a:prstGeom prst="rect">
            <a:avLst/>
          </a:prstGeom>
          <a:noFill/>
        </p:spPr>
        <p:txBody>
          <a:bodyPr wrap="square" rtlCol="0">
            <a:spAutoFit/>
          </a:bodyPr>
          <a:lstStyle/>
          <a:p>
            <a:r>
              <a:rPr lang="en-US" sz="1600" b="1" u="sng" dirty="0" smtClean="0"/>
              <a:t>Validation plate protocol - 15 </a:t>
            </a:r>
            <a:r>
              <a:rPr lang="en-US" sz="1600" b="1" u="sng" dirty="0" err="1" smtClean="0"/>
              <a:t>ul</a:t>
            </a:r>
            <a:r>
              <a:rPr lang="en-US" sz="1600" b="1" u="sng" dirty="0" smtClean="0"/>
              <a:t> Reaction </a:t>
            </a:r>
          </a:p>
          <a:p>
            <a:endParaRPr lang="en-US" sz="1400" b="1" dirty="0" smtClean="0"/>
          </a:p>
          <a:p>
            <a:r>
              <a:rPr lang="en-US" sz="1400" b="1" dirty="0" smtClean="0"/>
              <a:t>Step </a:t>
            </a:r>
            <a:r>
              <a:rPr lang="en-US" sz="1400" b="1" dirty="0"/>
              <a:t>3 </a:t>
            </a:r>
            <a:r>
              <a:rPr lang="en-US" sz="1400" b="1" dirty="0" smtClean="0"/>
              <a:t>– make all master mixes – keep on ice – 8 </a:t>
            </a:r>
            <a:r>
              <a:rPr lang="en-US" sz="1400" b="1" dirty="0" err="1" smtClean="0"/>
              <a:t>rxns</a:t>
            </a:r>
            <a:r>
              <a:rPr lang="en-US" sz="1400" b="1" dirty="0" smtClean="0"/>
              <a:t> per primer pair; 12 primer pairs per plate; Make enough for </a:t>
            </a:r>
            <a:r>
              <a:rPr lang="en-US" sz="1400" b="1" dirty="0"/>
              <a:t>9</a:t>
            </a:r>
            <a:r>
              <a:rPr lang="en-US" sz="1400" b="1" dirty="0" smtClean="0"/>
              <a:t> </a:t>
            </a:r>
            <a:r>
              <a:rPr lang="en-US" sz="1400" b="1" dirty="0" err="1" smtClean="0"/>
              <a:t>rxn</a:t>
            </a:r>
            <a:endParaRPr lang="en-US" sz="1400" dirty="0"/>
          </a:p>
          <a:p>
            <a:r>
              <a:rPr lang="en-US" sz="1400" dirty="0"/>
              <a:t>- label 12 tubes with primer pair names</a:t>
            </a:r>
          </a:p>
          <a:p>
            <a:pPr marL="285750" indent="-285750">
              <a:buFontTx/>
              <a:buChar char="-"/>
            </a:pPr>
            <a:r>
              <a:rPr lang="en-US" sz="1400" dirty="0" smtClean="0"/>
              <a:t>Tape pipette to appropriate volume</a:t>
            </a:r>
          </a:p>
          <a:p>
            <a:pPr marL="285750" indent="-285750">
              <a:buFontTx/>
              <a:buChar char="-"/>
            </a:pPr>
            <a:r>
              <a:rPr lang="en-US" sz="1400" dirty="0" smtClean="0"/>
              <a:t>in </a:t>
            </a:r>
            <a:r>
              <a:rPr lang="en-US" sz="1400" dirty="0" smtClean="0"/>
              <a:t>each add </a:t>
            </a:r>
            <a:r>
              <a:rPr lang="en-US" sz="1400" dirty="0" smtClean="0">
                <a:sym typeface="Wingdings"/>
              </a:rPr>
              <a:t></a:t>
            </a:r>
            <a:r>
              <a:rPr lang="en-US" sz="1400" dirty="0" smtClean="0"/>
              <a:t> </a:t>
            </a:r>
          </a:p>
          <a:p>
            <a:pPr marL="285750" indent="-285750">
              <a:buFontTx/>
              <a:buChar char="-"/>
            </a:pPr>
            <a:r>
              <a:rPr lang="en-US" sz="1400" dirty="0" smtClean="0"/>
              <a:t>After all in, </a:t>
            </a:r>
          </a:p>
          <a:p>
            <a:pPr marL="285750" indent="-285750">
              <a:buFontTx/>
              <a:buChar char="-"/>
            </a:pPr>
            <a:r>
              <a:rPr lang="en-US" sz="1400" dirty="0" smtClean="0"/>
              <a:t>Short spin</a:t>
            </a:r>
          </a:p>
          <a:p>
            <a:pPr marL="285750" indent="-285750">
              <a:buFontTx/>
              <a:buChar char="-"/>
            </a:pPr>
            <a:r>
              <a:rPr lang="en-US" sz="1400" dirty="0" smtClean="0"/>
              <a:t>mix up/down twice</a:t>
            </a:r>
            <a:endParaRPr lang="ro-RO" sz="1400" dirty="0" smtClean="0"/>
          </a:p>
          <a:p>
            <a:pPr marL="285750" indent="-285750">
              <a:buFontTx/>
              <a:buChar char="-"/>
            </a:pPr>
            <a:r>
              <a:rPr lang="ro-RO" sz="1400" dirty="0" smtClean="0"/>
              <a:t>Short spin down</a:t>
            </a:r>
          </a:p>
          <a:p>
            <a:pPr marL="285750" indent="-285750">
              <a:buFontTx/>
              <a:buChar char="-"/>
            </a:pPr>
            <a:r>
              <a:rPr lang="ro-RO" sz="1400" dirty="0" smtClean="0"/>
              <a:t>(put primers back in freezer</a:t>
            </a:r>
            <a:r>
              <a:rPr lang="ro-RO" sz="1400" dirty="0" smtClean="0"/>
              <a:t>)</a:t>
            </a:r>
          </a:p>
          <a:p>
            <a:pPr marL="285750" indent="-285750">
              <a:buFontTx/>
              <a:buChar char="-"/>
            </a:pPr>
            <a:endParaRPr lang="ro-RO" sz="1400" dirty="0"/>
          </a:p>
          <a:p>
            <a:r>
              <a:rPr lang="ro-RO" sz="1400" b="1" dirty="0"/>
              <a:t>Step 4 - load columns of plate with corresponding primer master mixes:</a:t>
            </a:r>
            <a:endParaRPr lang="ro-RO" sz="1400" dirty="0"/>
          </a:p>
          <a:p>
            <a:pPr marL="285750" indent="-285750">
              <a:buFontTx/>
              <a:buChar char="-"/>
            </a:pPr>
            <a:r>
              <a:rPr lang="ro-RO" sz="1400" dirty="0" smtClean="0"/>
              <a:t>Place </a:t>
            </a:r>
            <a:r>
              <a:rPr lang="ro-RO" sz="1400" dirty="0"/>
              <a:t>plate on empty tip platform, and place platform on ice with barcode facing you</a:t>
            </a:r>
          </a:p>
          <a:p>
            <a:pPr marL="285750" indent="-285750">
              <a:buFontTx/>
              <a:buChar char="-"/>
            </a:pPr>
            <a:r>
              <a:rPr lang="ro-RO" sz="1400" dirty="0" smtClean="0"/>
              <a:t>13 </a:t>
            </a:r>
            <a:r>
              <a:rPr lang="ro-RO" sz="1400" dirty="0"/>
              <a:t>ul of master mix in each </a:t>
            </a:r>
            <a:r>
              <a:rPr lang="ro-RO" sz="1400" dirty="0" smtClean="0"/>
              <a:t>well</a:t>
            </a:r>
          </a:p>
          <a:p>
            <a:pPr marL="285750" indent="-285750">
              <a:buFontTx/>
              <a:buChar char="-"/>
            </a:pPr>
            <a:r>
              <a:rPr lang="ro-RO" sz="1400" dirty="0" smtClean="0"/>
              <a:t>Master mix </a:t>
            </a:r>
            <a:r>
              <a:rPr lang="ro-RO" sz="1400" dirty="0" smtClean="0"/>
              <a:t>‘n’</a:t>
            </a:r>
            <a:r>
              <a:rPr lang="ro-RO" sz="1400" dirty="0" smtClean="0"/>
              <a:t> </a:t>
            </a:r>
            <a:r>
              <a:rPr lang="ro-RO" sz="1400" dirty="0" smtClean="0"/>
              <a:t>goes into every row cell of column </a:t>
            </a:r>
            <a:r>
              <a:rPr lang="ro-RO" sz="1400" dirty="0" smtClean="0"/>
              <a:t>‘n’ </a:t>
            </a:r>
            <a:r>
              <a:rPr lang="ro-RO" sz="1400" dirty="0" smtClean="0"/>
              <a:t>(see plate guide)</a:t>
            </a:r>
            <a:endParaRPr lang="ro-RO" sz="1400" dirty="0"/>
          </a:p>
          <a:p>
            <a:r>
              <a:rPr lang="en-US" sz="1400" dirty="0" smtClean="0"/>
              <a:t>---&gt; keep all columns of plate to right of current column covered with optical tape/lid (without exposing sticky part)</a:t>
            </a:r>
          </a:p>
          <a:p>
            <a:r>
              <a:rPr lang="en-US" sz="1400" dirty="0" smtClean="0"/>
              <a:t>--&gt; Only </a:t>
            </a:r>
            <a:r>
              <a:rPr lang="en-US" sz="1400" dirty="0" smtClean="0"/>
              <a:t>move pipette over the covered regions and current </a:t>
            </a:r>
            <a:r>
              <a:rPr lang="en-US" sz="1400" dirty="0" smtClean="0"/>
              <a:t>well</a:t>
            </a:r>
          </a:p>
          <a:p>
            <a:r>
              <a:rPr lang="en-US" sz="1400" dirty="0">
                <a:sym typeface="Wingdings"/>
              </a:rPr>
              <a:t>--&gt; Drop solution along side of well, using same tip for each column</a:t>
            </a:r>
            <a:endParaRPr lang="ro-RO" sz="1400" dirty="0"/>
          </a:p>
          <a:p>
            <a:r>
              <a:rPr lang="ro-RO" sz="1400" dirty="0" smtClean="0"/>
              <a:t>      (need to change tips when going to next column for new master mix)</a:t>
            </a:r>
          </a:p>
          <a:p>
            <a:r>
              <a:rPr lang="ro-RO" sz="1400" dirty="0"/>
              <a:t> </a:t>
            </a:r>
            <a:r>
              <a:rPr lang="ro-RO" sz="1400" dirty="0" smtClean="0"/>
              <a:t>     (in step 5 you will need to change tips for every single well)</a:t>
            </a:r>
          </a:p>
          <a:p>
            <a:endParaRPr lang="ro-RO" sz="1400" dirty="0"/>
          </a:p>
          <a:p>
            <a:r>
              <a:rPr lang="ro-RO" sz="1400" b="1" dirty="0"/>
              <a:t>Step 5 - load rows with corresponding DNA concentrations (high to low):</a:t>
            </a:r>
            <a:endParaRPr lang="ro-RO" sz="1400" dirty="0"/>
          </a:p>
          <a:p>
            <a:pPr marL="285750" indent="-285750">
              <a:buFontTx/>
              <a:buChar char="-"/>
            </a:pPr>
            <a:r>
              <a:rPr lang="ro-RO" sz="1400" dirty="0"/>
              <a:t>Add 2ul of DNA to each well. Drop DNA along side of each well. Often the drop won’t go down the well. Consider this helpful as it indicates you already put DNA in the well. Do not try to force it down.</a:t>
            </a:r>
          </a:p>
          <a:p>
            <a:pPr marL="285750" indent="-285750">
              <a:buFontTx/>
              <a:buChar char="-"/>
            </a:pPr>
            <a:r>
              <a:rPr lang="ro-RO" sz="1400" dirty="0"/>
              <a:t>Whereas primers were added left to right, one column at a time, DNA is now added top to bottom, one row at a time (or 2 rows at a time depending on how you think/work).</a:t>
            </a:r>
          </a:p>
          <a:p>
            <a:r>
              <a:rPr lang="ro-RO" sz="1400" dirty="0"/>
              <a:t>Rows A,B = 1:1         (1:1)</a:t>
            </a:r>
          </a:p>
          <a:p>
            <a:r>
              <a:rPr lang="ro-RO" sz="1400" dirty="0"/>
              <a:t>Rows C,D = 1:10       (1:4) or (1:10)</a:t>
            </a:r>
          </a:p>
          <a:p>
            <a:r>
              <a:rPr lang="ro-RO" sz="1400" dirty="0"/>
              <a:t>Rows E,F = 1:100      (1:16) or (1:100)</a:t>
            </a:r>
          </a:p>
          <a:p>
            <a:r>
              <a:rPr lang="ro-RO" sz="1400" dirty="0"/>
              <a:t>Rows G,H = 1:1000  (1:64) or (1:1000)</a:t>
            </a:r>
          </a:p>
          <a:p>
            <a:endParaRPr lang="ro-RO" sz="1400" dirty="0"/>
          </a:p>
          <a:p>
            <a:pPr marL="285750" indent="-285750">
              <a:buFontTx/>
              <a:buChar char="-"/>
            </a:pPr>
            <a:endParaRPr lang="ro-RO" sz="1400" dirty="0"/>
          </a:p>
        </p:txBody>
      </p:sp>
      <p:sp>
        <p:nvSpPr>
          <p:cNvPr id="3" name="TextBox 2"/>
          <p:cNvSpPr txBox="1"/>
          <p:nvPr/>
        </p:nvSpPr>
        <p:spPr>
          <a:xfrm>
            <a:off x="3413557" y="824226"/>
            <a:ext cx="1953467" cy="1384995"/>
          </a:xfrm>
          <a:prstGeom prst="rect">
            <a:avLst/>
          </a:prstGeom>
          <a:noFill/>
        </p:spPr>
        <p:txBody>
          <a:bodyPr wrap="none" rtlCol="0">
            <a:spAutoFit/>
          </a:bodyPr>
          <a:lstStyle/>
          <a:p>
            <a:r>
              <a:rPr lang="en-US" sz="1400" b="1" u="sng" dirty="0" smtClean="0"/>
              <a:t> 9 reactions using 1 </a:t>
            </a:r>
            <a:r>
              <a:rPr lang="en-US" sz="1400" b="1" u="sng" dirty="0" err="1" smtClean="0"/>
              <a:t>uM</a:t>
            </a:r>
            <a:r>
              <a:rPr lang="en-US" sz="1400" b="1" u="sng" dirty="0" smtClean="0"/>
              <a:t>:</a:t>
            </a:r>
          </a:p>
          <a:p>
            <a:r>
              <a:rPr lang="en-US" sz="1400" dirty="0" smtClean="0"/>
              <a:t>67.5 </a:t>
            </a:r>
            <a:r>
              <a:rPr lang="en-US" sz="1400" dirty="0" err="1" smtClean="0"/>
              <a:t>ul</a:t>
            </a:r>
            <a:r>
              <a:rPr lang="en-US" sz="1400" dirty="0" smtClean="0"/>
              <a:t> 2X SYBR Green</a:t>
            </a:r>
          </a:p>
          <a:p>
            <a:r>
              <a:rPr lang="en-US" sz="1400" dirty="0" smtClean="0"/>
              <a:t>22.5 </a:t>
            </a:r>
            <a:r>
              <a:rPr lang="en-US" sz="1400" dirty="0" err="1" smtClean="0"/>
              <a:t>ul</a:t>
            </a:r>
            <a:r>
              <a:rPr lang="en-US" sz="1400" dirty="0" smtClean="0"/>
              <a:t> UPW</a:t>
            </a:r>
          </a:p>
          <a:p>
            <a:r>
              <a:rPr lang="en-US" sz="1400" dirty="0" smtClean="0"/>
              <a:t>13.5 </a:t>
            </a:r>
            <a:r>
              <a:rPr lang="en-US" sz="1400" dirty="0" err="1" smtClean="0"/>
              <a:t>ul</a:t>
            </a:r>
            <a:r>
              <a:rPr lang="en-US" sz="1400" dirty="0" smtClean="0"/>
              <a:t> 1 </a:t>
            </a:r>
            <a:r>
              <a:rPr lang="en-US" sz="1400" dirty="0" err="1" smtClean="0"/>
              <a:t>uM</a:t>
            </a:r>
            <a:r>
              <a:rPr lang="en-US" sz="1400" dirty="0" smtClean="0"/>
              <a:t> </a:t>
            </a:r>
            <a:r>
              <a:rPr lang="en-US" sz="1400" dirty="0" err="1" smtClean="0"/>
              <a:t>Fwd</a:t>
            </a:r>
            <a:endParaRPr lang="en-US" sz="1400" dirty="0" smtClean="0"/>
          </a:p>
          <a:p>
            <a:r>
              <a:rPr lang="en-US" sz="1400" u="sng" dirty="0" smtClean="0"/>
              <a:t>13.5 </a:t>
            </a:r>
            <a:r>
              <a:rPr lang="en-US" sz="1400" u="sng" dirty="0" err="1" smtClean="0"/>
              <a:t>ul</a:t>
            </a:r>
            <a:r>
              <a:rPr lang="en-US" sz="1400" u="sng" dirty="0" smtClean="0"/>
              <a:t> 1 </a:t>
            </a:r>
            <a:r>
              <a:rPr lang="en-US" sz="1400" u="sng" dirty="0" err="1" smtClean="0"/>
              <a:t>uM</a:t>
            </a:r>
            <a:r>
              <a:rPr lang="en-US" sz="1400" u="sng" dirty="0" smtClean="0"/>
              <a:t> Rev</a:t>
            </a:r>
          </a:p>
          <a:p>
            <a:r>
              <a:rPr lang="en-US" sz="1400" dirty="0" smtClean="0"/>
              <a:t>117 </a:t>
            </a:r>
            <a:r>
              <a:rPr lang="en-US" sz="1400" dirty="0" err="1" smtClean="0"/>
              <a:t>ul</a:t>
            </a:r>
            <a:endParaRPr lang="en-US" sz="1400" dirty="0"/>
          </a:p>
        </p:txBody>
      </p:sp>
    </p:spTree>
    <p:extLst>
      <p:ext uri="{BB962C8B-B14F-4D97-AF65-F5344CB8AC3E}">
        <p14:creationId xmlns:p14="http://schemas.microsoft.com/office/powerpoint/2010/main" val="11004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00" y="25400"/>
            <a:ext cx="9144000" cy="6124752"/>
          </a:xfrm>
          <a:prstGeom prst="rect">
            <a:avLst/>
          </a:prstGeom>
          <a:noFill/>
        </p:spPr>
        <p:txBody>
          <a:bodyPr wrap="square" rtlCol="0">
            <a:spAutoFit/>
          </a:bodyPr>
          <a:lstStyle/>
          <a:p>
            <a:r>
              <a:rPr lang="en-US" sz="1400" b="1" u="sng" dirty="0" smtClean="0"/>
              <a:t>Validation plate protocol - 15 </a:t>
            </a:r>
            <a:r>
              <a:rPr lang="en-US" sz="1400" b="1" u="sng" dirty="0" err="1" smtClean="0"/>
              <a:t>ul</a:t>
            </a:r>
            <a:r>
              <a:rPr lang="en-US" sz="1400" b="1" u="sng" dirty="0" smtClean="0"/>
              <a:t> Reaction </a:t>
            </a:r>
          </a:p>
          <a:p>
            <a:endParaRPr lang="en-US" sz="1400" dirty="0"/>
          </a:p>
          <a:p>
            <a:r>
              <a:rPr lang="ro-RO" sz="1400" b="1" dirty="0" smtClean="0"/>
              <a:t>Step 6 - process plate</a:t>
            </a:r>
            <a:endParaRPr lang="ro-RO" sz="1400" dirty="0" smtClean="0"/>
          </a:p>
          <a:p>
            <a:r>
              <a:rPr lang="ro-RO" sz="1400" dirty="0" smtClean="0"/>
              <a:t>- add seal</a:t>
            </a:r>
          </a:p>
          <a:p>
            <a:pPr marL="742950" lvl="1" indent="-285750">
              <a:buFontTx/>
              <a:buChar char="-"/>
            </a:pPr>
            <a:r>
              <a:rPr lang="ro-RO" sz="1400" dirty="0" smtClean="0"/>
              <a:t>spin down at 1000 RPM for 1 </a:t>
            </a:r>
            <a:r>
              <a:rPr lang="ro-RO" sz="1400" dirty="0" smtClean="0"/>
              <a:t>min</a:t>
            </a:r>
          </a:p>
          <a:p>
            <a:pPr marL="742950" lvl="1" indent="-285750">
              <a:buFontTx/>
              <a:buChar char="-"/>
            </a:pPr>
            <a:r>
              <a:rPr lang="ro-RO" sz="1400" dirty="0" smtClean="0"/>
              <a:t>Will need to change rotor to the plate-holding rotor</a:t>
            </a:r>
            <a:endParaRPr lang="ro-RO" sz="1400" dirty="0"/>
          </a:p>
          <a:p>
            <a:pPr marL="742950" lvl="1" indent="-285750">
              <a:buFontTx/>
              <a:buChar char="-"/>
            </a:pPr>
            <a:r>
              <a:rPr lang="ro-RO" sz="1400" dirty="0"/>
              <a:t>Check plate after spinning down to make sure no bubbles are present </a:t>
            </a:r>
            <a:r>
              <a:rPr lang="ro-RO" sz="1400" dirty="0">
                <a:sym typeface="Wingdings"/>
              </a:rPr>
              <a:t> Spin plate at 1500 RPM to pop any remaining </a:t>
            </a:r>
            <a:r>
              <a:rPr lang="ro-RO" sz="1400" dirty="0" smtClean="0">
                <a:sym typeface="Wingdings"/>
              </a:rPr>
              <a:t>bubbles. Can also flick to help pop bubbles before spinning again.</a:t>
            </a:r>
            <a:endParaRPr lang="ro-RO" sz="1400" dirty="0"/>
          </a:p>
          <a:p>
            <a:pPr marL="285750" indent="-285750">
              <a:buFontTx/>
              <a:buChar char="-"/>
            </a:pPr>
            <a:endParaRPr lang="ro-RO" sz="1400" dirty="0" smtClean="0"/>
          </a:p>
          <a:p>
            <a:endParaRPr lang="en-US" sz="1400" dirty="0"/>
          </a:p>
          <a:p>
            <a:r>
              <a:rPr lang="en-US" sz="1400" b="1" dirty="0" smtClean="0"/>
              <a:t>Step 7 . Load plate into qPCR machine, set it up on computer, run it </a:t>
            </a:r>
          </a:p>
          <a:p>
            <a:pPr marL="285750" indent="-285750">
              <a:buFontTx/>
              <a:buChar char="-"/>
            </a:pPr>
            <a:r>
              <a:rPr lang="en-US" sz="1400" dirty="0" smtClean="0"/>
              <a:t>It is thought that one should restart both the qPCR machine and computer before </a:t>
            </a:r>
            <a:r>
              <a:rPr lang="en-US" sz="1400" dirty="0"/>
              <a:t>beginning (no password needed, just press “OK”). </a:t>
            </a:r>
            <a:endParaRPr lang="en-US" sz="1400" dirty="0" smtClean="0"/>
          </a:p>
          <a:p>
            <a:pPr marL="285750" indent="-285750">
              <a:buFontTx/>
              <a:buChar char="-"/>
            </a:pPr>
            <a:r>
              <a:rPr lang="en-US" sz="1400" dirty="0" smtClean="0"/>
              <a:t>Click/open the qPCR program on computer</a:t>
            </a:r>
          </a:p>
          <a:p>
            <a:pPr marL="285750" indent="-285750">
              <a:buFontTx/>
              <a:buChar char="-"/>
            </a:pPr>
            <a:r>
              <a:rPr lang="en-US" sz="1400" dirty="0" smtClean="0"/>
              <a:t>New document</a:t>
            </a:r>
          </a:p>
          <a:p>
            <a:pPr marL="285750" indent="-285750">
              <a:buFontTx/>
              <a:buChar char="-"/>
            </a:pPr>
            <a:r>
              <a:rPr lang="en-US" sz="1400" dirty="0" smtClean="0"/>
              <a:t>Accept settings, click next (validation plate </a:t>
            </a:r>
            <a:r>
              <a:rPr lang="en-US" sz="1400" dirty="0" smtClean="0">
                <a:sym typeface="Wingdings"/>
              </a:rPr>
              <a:t> absolute quant)</a:t>
            </a:r>
            <a:endParaRPr lang="en-US" sz="1400" dirty="0" smtClean="0"/>
          </a:p>
          <a:p>
            <a:pPr marL="285750" indent="-285750">
              <a:buFontTx/>
              <a:buChar char="-"/>
            </a:pPr>
            <a:r>
              <a:rPr lang="en-US" sz="1400" dirty="0" smtClean="0"/>
              <a:t>Add appropriate primer sets or make them. Remember to choose unique color if making. Reporter Dye = SYBR. Quencher Dye = None. Passive Reference Dye = ROX.</a:t>
            </a:r>
          </a:p>
          <a:p>
            <a:pPr marL="285750" indent="-285750">
              <a:buFontTx/>
              <a:buChar char="-"/>
            </a:pPr>
            <a:r>
              <a:rPr lang="en-US" sz="1400" dirty="0" smtClean="0"/>
              <a:t>Click Next</a:t>
            </a:r>
          </a:p>
          <a:p>
            <a:pPr marL="285750" indent="-285750">
              <a:buFontTx/>
              <a:buChar char="-"/>
            </a:pPr>
            <a:r>
              <a:rPr lang="en-US" sz="1400" dirty="0" smtClean="0"/>
              <a:t>Highlight appropriate wells and label as that particular primer set</a:t>
            </a:r>
          </a:p>
          <a:p>
            <a:pPr marL="285750" indent="-285750">
              <a:buFontTx/>
              <a:buChar char="-"/>
            </a:pPr>
            <a:r>
              <a:rPr lang="en-US" sz="1400" dirty="0" smtClean="0"/>
              <a:t>Within each primer set, label wells as either standard, NTC, or “unknown” according to what they are</a:t>
            </a:r>
          </a:p>
          <a:p>
            <a:pPr marL="285750" indent="-285750">
              <a:buFontTx/>
              <a:buChar char="-"/>
            </a:pPr>
            <a:r>
              <a:rPr lang="en-US" sz="1400" dirty="0" smtClean="0"/>
              <a:t>Click Next or Finish</a:t>
            </a:r>
          </a:p>
          <a:p>
            <a:pPr marL="285750" indent="-285750">
              <a:buFontTx/>
              <a:buChar char="-"/>
            </a:pPr>
            <a:r>
              <a:rPr lang="en-US" sz="1400" dirty="0" smtClean="0"/>
              <a:t>Be in Instrument tab</a:t>
            </a:r>
          </a:p>
          <a:p>
            <a:pPr marL="285750" indent="-285750">
              <a:buFontTx/>
              <a:buChar char="-"/>
            </a:pPr>
            <a:r>
              <a:rPr lang="en-US" sz="1400" dirty="0" smtClean="0"/>
              <a:t>Add dissociation stage</a:t>
            </a:r>
          </a:p>
          <a:p>
            <a:pPr marL="285750" indent="-285750">
              <a:buFontTx/>
              <a:buChar char="-"/>
            </a:pPr>
            <a:r>
              <a:rPr lang="en-US" sz="1400" dirty="0" smtClean="0"/>
              <a:t>make sample volume = </a:t>
            </a:r>
            <a:r>
              <a:rPr lang="en-US" sz="1400" dirty="0" err="1" smtClean="0"/>
              <a:t>SampleVol</a:t>
            </a:r>
            <a:r>
              <a:rPr lang="en-US" sz="1400" dirty="0" smtClean="0"/>
              <a:t> (</a:t>
            </a:r>
            <a:r>
              <a:rPr lang="en-US" sz="1400" dirty="0" err="1" smtClean="0"/>
              <a:t>i.e</a:t>
            </a:r>
            <a:r>
              <a:rPr lang="en-US" sz="1400" dirty="0" smtClean="0"/>
              <a:t> 15-25 </a:t>
            </a:r>
            <a:r>
              <a:rPr lang="en-US" sz="1400" dirty="0" err="1" smtClean="0"/>
              <a:t>ul</a:t>
            </a:r>
            <a:r>
              <a:rPr lang="en-US" sz="1400" dirty="0" smtClean="0"/>
              <a:t>)</a:t>
            </a:r>
          </a:p>
          <a:p>
            <a:pPr marL="285750" indent="-285750">
              <a:buFontTx/>
              <a:buChar char="-"/>
            </a:pPr>
            <a:r>
              <a:rPr lang="en-US" sz="1400" dirty="0" smtClean="0"/>
              <a:t>Take plate from ice, wipe bottom of wells with </a:t>
            </a:r>
            <a:r>
              <a:rPr lang="en-US" sz="1400" dirty="0" err="1" smtClean="0"/>
              <a:t>kimwipe</a:t>
            </a:r>
            <a:r>
              <a:rPr lang="en-US" sz="1400" dirty="0" smtClean="0"/>
              <a:t>, put </a:t>
            </a:r>
            <a:r>
              <a:rPr lang="en-US" sz="1400" dirty="0" smtClean="0"/>
              <a:t>plate into machine</a:t>
            </a:r>
          </a:p>
          <a:p>
            <a:pPr marL="285750" indent="-285750">
              <a:buFontTx/>
              <a:buChar char="-"/>
            </a:pPr>
            <a:r>
              <a:rPr lang="en-US" sz="1400" dirty="0" smtClean="0"/>
              <a:t>start the qPCR cycles</a:t>
            </a:r>
          </a:p>
          <a:p>
            <a:pPr marL="285750" indent="-285750">
              <a:buFontTx/>
              <a:buChar char="-"/>
            </a:pPr>
            <a:endParaRPr lang="en-US" sz="1400" dirty="0" smtClean="0"/>
          </a:p>
        </p:txBody>
      </p:sp>
    </p:spTree>
    <p:extLst>
      <p:ext uri="{BB962C8B-B14F-4D97-AF65-F5344CB8AC3E}">
        <p14:creationId xmlns:p14="http://schemas.microsoft.com/office/powerpoint/2010/main" val="116527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8100"/>
            <a:ext cx="9144000" cy="5909308"/>
          </a:xfrm>
          <a:prstGeom prst="rect">
            <a:avLst/>
          </a:prstGeom>
          <a:noFill/>
        </p:spPr>
        <p:txBody>
          <a:bodyPr wrap="square" rtlCol="0">
            <a:spAutoFit/>
          </a:bodyPr>
          <a:lstStyle/>
          <a:p>
            <a:r>
              <a:rPr lang="en-US" sz="1400" b="1" u="sng" dirty="0" smtClean="0"/>
              <a:t>Validation plate protocol - 15 </a:t>
            </a:r>
            <a:r>
              <a:rPr lang="en-US" sz="1400" b="1" u="sng" dirty="0" err="1" smtClean="0"/>
              <a:t>ul</a:t>
            </a:r>
            <a:r>
              <a:rPr lang="en-US" sz="1400" b="1" u="sng" dirty="0" smtClean="0"/>
              <a:t> Reaction </a:t>
            </a:r>
          </a:p>
          <a:p>
            <a:r>
              <a:rPr lang="en-US" sz="1400" b="1" dirty="0" smtClean="0"/>
              <a:t>Step 8. Finalize qPCR run and obtain data</a:t>
            </a:r>
          </a:p>
          <a:p>
            <a:pPr marL="285750" indent="-285750">
              <a:buFontTx/>
              <a:buChar char="-"/>
            </a:pPr>
            <a:r>
              <a:rPr lang="en-US" sz="1400" dirty="0" smtClean="0"/>
              <a:t>When qPCR complete, go to Analysis tab </a:t>
            </a:r>
          </a:p>
          <a:p>
            <a:pPr marL="285750" indent="-285750">
              <a:buFontTx/>
              <a:buChar char="-"/>
            </a:pPr>
            <a:r>
              <a:rPr lang="en-US" sz="1400" dirty="0" smtClean="0"/>
              <a:t>start cycle = 3 </a:t>
            </a:r>
          </a:p>
          <a:p>
            <a:pPr marL="285750" indent="-285750">
              <a:buFontTx/>
              <a:buChar char="-"/>
            </a:pPr>
            <a:r>
              <a:rPr lang="en-US" sz="1400" dirty="0" smtClean="0"/>
              <a:t>double click y-axis, make linear  </a:t>
            </a:r>
          </a:p>
          <a:p>
            <a:pPr marL="285750" indent="-285750">
              <a:buFontTx/>
              <a:buChar char="-"/>
            </a:pPr>
            <a:r>
              <a:rPr lang="en-US" sz="1400" dirty="0" smtClean="0"/>
              <a:t>look at cycle number where traces begin to lift off baseline  </a:t>
            </a:r>
          </a:p>
          <a:p>
            <a:pPr marL="285750" indent="-285750">
              <a:buFontTx/>
              <a:buChar char="-"/>
            </a:pPr>
            <a:r>
              <a:rPr lang="en-US" sz="1400" dirty="0" smtClean="0"/>
              <a:t>subtract 3 from that cycle number and make that the “end cycle”  </a:t>
            </a:r>
          </a:p>
          <a:p>
            <a:pPr marL="285750" indent="-285750">
              <a:buFontTx/>
              <a:buChar char="-"/>
            </a:pPr>
            <a:r>
              <a:rPr lang="en-US" sz="1400" dirty="0" smtClean="0"/>
              <a:t>This is setting cycle threshold </a:t>
            </a:r>
          </a:p>
          <a:p>
            <a:pPr marL="285750" indent="-285750">
              <a:buFontTx/>
              <a:buChar char="-"/>
            </a:pPr>
            <a:r>
              <a:rPr lang="en-US" sz="1400" dirty="0" smtClean="0"/>
              <a:t>Export results to thumb drive</a:t>
            </a:r>
          </a:p>
          <a:p>
            <a:endParaRPr lang="en-US" sz="1400" dirty="0" smtClean="0"/>
          </a:p>
          <a:p>
            <a:r>
              <a:rPr lang="en-US" sz="1400" b="1" dirty="0" smtClean="0"/>
              <a:t>Step 9. Analyze results in Excel or R</a:t>
            </a:r>
          </a:p>
          <a:p>
            <a:r>
              <a:rPr lang="en-US" sz="1400" b="1" dirty="0" smtClean="0"/>
              <a:t>– results – check slope, </a:t>
            </a:r>
            <a:r>
              <a:rPr lang="en-US" sz="1400" b="1" dirty="0" err="1" smtClean="0"/>
              <a:t>eff</a:t>
            </a:r>
            <a:r>
              <a:rPr lang="en-US" sz="1400" b="1" dirty="0" smtClean="0"/>
              <a:t>, </a:t>
            </a:r>
            <a:r>
              <a:rPr lang="en-US" sz="1400" b="1" dirty="0" err="1" smtClean="0"/>
              <a:t>Rsqr</a:t>
            </a:r>
            <a:r>
              <a:rPr lang="en-US" sz="1400" b="1" dirty="0" smtClean="0"/>
              <a:t> – pass/fail – example:</a:t>
            </a:r>
            <a:endParaRPr lang="en-US" sz="1400" dirty="0"/>
          </a:p>
          <a:p>
            <a:endParaRPr lang="en-US" sz="1400" b="1" dirty="0"/>
          </a:p>
          <a:p>
            <a:r>
              <a:rPr lang="en-US" sz="1400" b="1" dirty="0"/>
              <a:t>       </a:t>
            </a:r>
            <a:r>
              <a:rPr lang="en-US" sz="1400" b="1" dirty="0" err="1"/>
              <a:t>primerPair</a:t>
            </a:r>
            <a:r>
              <a:rPr lang="en-US" sz="1400" b="1" dirty="0"/>
              <a:t>     slope       efficiency       </a:t>
            </a:r>
            <a:r>
              <a:rPr lang="en-US" sz="1400" b="1" dirty="0" err="1"/>
              <a:t>Rsqr</a:t>
            </a:r>
            <a:r>
              <a:rPr lang="en-US" sz="1400" b="1" dirty="0"/>
              <a:t>      pass</a:t>
            </a:r>
            <a:endParaRPr lang="en-US" sz="1400" dirty="0"/>
          </a:p>
          <a:p>
            <a:r>
              <a:rPr lang="ro-RO" sz="1400" dirty="0"/>
              <a:t>1     </a:t>
            </a:r>
            <a:r>
              <a:rPr lang="ro-RO" sz="1400" dirty="0" smtClean="0"/>
              <a:t>n1</a:t>
            </a:r>
            <a:r>
              <a:rPr lang="ro-RO" sz="1400" dirty="0"/>
              <a:t>     </a:t>
            </a:r>
            <a:r>
              <a:rPr lang="ro-RO" sz="1400" dirty="0" smtClean="0"/>
              <a:t>      </a:t>
            </a:r>
            <a:r>
              <a:rPr lang="ro-RO" sz="1400" dirty="0"/>
              <a:t>-3.120475  1.0915297     0.9934686    1</a:t>
            </a:r>
          </a:p>
          <a:p>
            <a:r>
              <a:rPr lang="ro-RO" sz="1400" dirty="0"/>
              <a:t>2     </a:t>
            </a:r>
            <a:r>
              <a:rPr lang="ro-RO" sz="1400" dirty="0" smtClean="0"/>
              <a:t>n2</a:t>
            </a:r>
            <a:r>
              <a:rPr lang="ro-RO" sz="1400" dirty="0"/>
              <a:t>      </a:t>
            </a:r>
            <a:r>
              <a:rPr lang="ro-RO" sz="1400" dirty="0" smtClean="0"/>
              <a:t>    -</a:t>
            </a:r>
            <a:r>
              <a:rPr lang="ro-RO" sz="1400" dirty="0"/>
              <a:t>3.711285  0.8597238     0.9795718    0</a:t>
            </a:r>
          </a:p>
          <a:p>
            <a:r>
              <a:rPr lang="ro-RO" sz="1400" dirty="0"/>
              <a:t>3     </a:t>
            </a:r>
            <a:r>
              <a:rPr lang="ro-RO" sz="1400" dirty="0" smtClean="0"/>
              <a:t>n3</a:t>
            </a:r>
            <a:r>
              <a:rPr lang="ro-RO" sz="1400" dirty="0"/>
              <a:t>     </a:t>
            </a:r>
            <a:r>
              <a:rPr lang="ro-RO" sz="1400" dirty="0" smtClean="0"/>
              <a:t>   </a:t>
            </a:r>
            <a:r>
              <a:rPr lang="ro-RO" sz="1400" dirty="0"/>
              <a:t>-3.229430  1.0401033     0.9985078    1</a:t>
            </a:r>
          </a:p>
          <a:p>
            <a:r>
              <a:rPr lang="ro-RO" sz="1400" dirty="0"/>
              <a:t>4     </a:t>
            </a:r>
            <a:r>
              <a:rPr lang="ro-RO" sz="1400" dirty="0" smtClean="0"/>
              <a:t>n4</a:t>
            </a:r>
            <a:r>
              <a:rPr lang="ro-RO" sz="1400" dirty="0"/>
              <a:t>    </a:t>
            </a:r>
            <a:r>
              <a:rPr lang="ro-RO" sz="1400" dirty="0" smtClean="0"/>
              <a:t>  </a:t>
            </a:r>
            <a:r>
              <a:rPr lang="ro-RO" sz="1400" dirty="0"/>
              <a:t>  -3.254095  1.0291077     0.9960876    1</a:t>
            </a:r>
          </a:p>
          <a:p>
            <a:r>
              <a:rPr lang="ro-RO" sz="1400" dirty="0"/>
              <a:t>5     </a:t>
            </a:r>
            <a:r>
              <a:rPr lang="ro-RO" sz="1400" dirty="0" smtClean="0"/>
              <a:t>n5</a:t>
            </a:r>
            <a:r>
              <a:rPr lang="ro-RO" sz="1400" dirty="0"/>
              <a:t>     -3.218725  1.0449468      0.9955501    1</a:t>
            </a:r>
          </a:p>
          <a:p>
            <a:r>
              <a:rPr lang="ro-RO" sz="1400" dirty="0"/>
              <a:t>6     </a:t>
            </a:r>
            <a:r>
              <a:rPr lang="ro-RO" sz="1400" dirty="0" smtClean="0"/>
              <a:t>n6</a:t>
            </a:r>
            <a:r>
              <a:rPr lang="ro-RO" sz="1400" dirty="0"/>
              <a:t>      -3.155280  1.0745747     0.9966649    1</a:t>
            </a:r>
          </a:p>
          <a:p>
            <a:r>
              <a:rPr lang="ro-RO" sz="1400" dirty="0"/>
              <a:t>7     </a:t>
            </a:r>
            <a:r>
              <a:rPr lang="ro-RO" sz="1400" dirty="0" smtClean="0"/>
              <a:t>n7</a:t>
            </a:r>
            <a:r>
              <a:rPr lang="ro-RO" sz="1400" dirty="0"/>
              <a:t>        -3.246655  1.0324006     0.9964864    1</a:t>
            </a:r>
          </a:p>
          <a:p>
            <a:r>
              <a:rPr lang="ro-RO" sz="1400" dirty="0"/>
              <a:t>8       </a:t>
            </a:r>
            <a:r>
              <a:rPr lang="ro-RO" sz="1400" dirty="0" smtClean="0"/>
              <a:t>n8</a:t>
            </a:r>
            <a:r>
              <a:rPr lang="ro-RO" sz="1400" dirty="0"/>
              <a:t>        -3.253750  1.0292600      0.9846853    1</a:t>
            </a:r>
          </a:p>
          <a:p>
            <a:r>
              <a:rPr lang="ro-RO" sz="1400" dirty="0"/>
              <a:t>9      </a:t>
            </a:r>
            <a:r>
              <a:rPr lang="ro-RO" sz="1400" dirty="0" smtClean="0"/>
              <a:t>n9</a:t>
            </a:r>
            <a:r>
              <a:rPr lang="ro-RO" sz="1400" dirty="0"/>
              <a:t>        -3.194015  1.0562957      0.9970389    1</a:t>
            </a:r>
          </a:p>
          <a:p>
            <a:r>
              <a:rPr lang="ro-RO" sz="1400" dirty="0"/>
              <a:t>10      </a:t>
            </a:r>
            <a:r>
              <a:rPr lang="ro-RO" sz="1400" dirty="0" smtClean="0"/>
              <a:t>n10</a:t>
            </a:r>
            <a:r>
              <a:rPr lang="ro-RO" sz="1400" dirty="0"/>
              <a:t>      -3.145015  1.0795219      0.9932453    1</a:t>
            </a:r>
          </a:p>
          <a:p>
            <a:r>
              <a:rPr lang="ro-RO" sz="1400" dirty="0"/>
              <a:t>11     </a:t>
            </a:r>
            <a:r>
              <a:rPr lang="ro-RO" sz="1400" dirty="0" smtClean="0"/>
              <a:t>n11</a:t>
            </a:r>
            <a:r>
              <a:rPr lang="ro-RO" sz="1400" dirty="0"/>
              <a:t>     -3.192585  1.0569598      0.9935030    1</a:t>
            </a:r>
          </a:p>
          <a:p>
            <a:r>
              <a:rPr lang="ro-RO" sz="1400" dirty="0"/>
              <a:t>12     </a:t>
            </a:r>
            <a:r>
              <a:rPr lang="ro-RO" sz="1400" dirty="0" smtClean="0"/>
              <a:t>n12</a:t>
            </a:r>
            <a:r>
              <a:rPr lang="ro-RO" sz="1400" dirty="0"/>
              <a:t>     -3.352260  0.9874958      0.9971362    1</a:t>
            </a:r>
          </a:p>
          <a:p>
            <a:endParaRPr lang="ro-RO" sz="1400" dirty="0" smtClean="0"/>
          </a:p>
        </p:txBody>
      </p:sp>
      <p:sp>
        <p:nvSpPr>
          <p:cNvPr id="5" name="TextBox 4"/>
          <p:cNvSpPr txBox="1"/>
          <p:nvPr/>
        </p:nvSpPr>
        <p:spPr>
          <a:xfrm>
            <a:off x="4228350" y="2175669"/>
            <a:ext cx="4915650" cy="4401204"/>
          </a:xfrm>
          <a:prstGeom prst="rect">
            <a:avLst/>
          </a:prstGeom>
          <a:noFill/>
        </p:spPr>
        <p:txBody>
          <a:bodyPr wrap="square" rtlCol="0">
            <a:spAutoFit/>
          </a:bodyPr>
          <a:lstStyle/>
          <a:p>
            <a:r>
              <a:rPr lang="ro-RO" sz="1400" b="1" dirty="0" smtClean="0"/>
              <a:t>Relative Eficiency</a:t>
            </a:r>
            <a:endParaRPr lang="ro-RO" sz="1400" dirty="0"/>
          </a:p>
          <a:p>
            <a:r>
              <a:rPr lang="ro-RO" sz="1400" dirty="0" smtClean="0"/>
              <a:t>Using a given normalizer --- this helps pick the best normalization site, if testing more than 1.</a:t>
            </a:r>
            <a:r>
              <a:rPr lang="ro-RO" sz="1400" dirty="0"/>
              <a:t> </a:t>
            </a:r>
            <a:r>
              <a:rPr lang="ro-RO" sz="1400" dirty="0" smtClean="0"/>
              <a:t>The goal is to have the same ratio of test:normalizer across serial dilution conditions.In other words, a line drawn through should have a slope close to 0.</a:t>
            </a:r>
            <a:endParaRPr lang="ro-RO" sz="1400" dirty="0"/>
          </a:p>
          <a:p>
            <a:r>
              <a:rPr lang="ro-RO" sz="1400" b="1" dirty="0" smtClean="0"/>
              <a:t>Example Norm-site-1 </a:t>
            </a:r>
            <a:r>
              <a:rPr lang="ro-RO" sz="1400" b="1" dirty="0"/>
              <a:t>as normalizer</a:t>
            </a:r>
            <a:r>
              <a:rPr lang="ro-RO" sz="1400" dirty="0"/>
              <a:t>:</a:t>
            </a:r>
          </a:p>
          <a:p>
            <a:r>
              <a:rPr lang="es-ES_tradnl" sz="1400" b="1" dirty="0"/>
              <a:t>primer               </a:t>
            </a:r>
            <a:r>
              <a:rPr lang="es-ES_tradnl" sz="1400" b="1" dirty="0" err="1"/>
              <a:t>slope</a:t>
            </a:r>
            <a:r>
              <a:rPr lang="es-ES_tradnl" sz="1400" b="1" dirty="0"/>
              <a:t>                           </a:t>
            </a:r>
            <a:r>
              <a:rPr lang="es-ES_tradnl" sz="1400" b="1" dirty="0" err="1"/>
              <a:t>pass</a:t>
            </a:r>
            <a:endParaRPr lang="es-ES_tradnl" sz="1400" dirty="0"/>
          </a:p>
          <a:p>
            <a:r>
              <a:rPr lang="ro-RO" sz="1400" dirty="0" smtClean="0"/>
              <a:t>n1</a:t>
            </a:r>
            <a:r>
              <a:rPr lang="ro-RO" sz="1400" dirty="0"/>
              <a:t>        0.0735400000000006      TRUE</a:t>
            </a:r>
          </a:p>
          <a:p>
            <a:r>
              <a:rPr lang="ro-RO" sz="1400" dirty="0" smtClean="0"/>
              <a:t>n2</a:t>
            </a:r>
            <a:r>
              <a:rPr lang="ro-RO" sz="1400" dirty="0"/>
              <a:t>        -0.517269999999997      FALSE</a:t>
            </a:r>
          </a:p>
          <a:p>
            <a:r>
              <a:rPr lang="ro-RO" sz="1400" dirty="0" smtClean="0"/>
              <a:t>n3</a:t>
            </a:r>
            <a:r>
              <a:rPr lang="ro-RO" sz="1400" dirty="0"/>
              <a:t>        -0.0354149999999997     TRUE</a:t>
            </a:r>
          </a:p>
          <a:p>
            <a:r>
              <a:rPr lang="ro-RO" sz="1400" dirty="0" smtClean="0"/>
              <a:t>n4</a:t>
            </a:r>
            <a:r>
              <a:rPr lang="ro-RO" sz="1400" dirty="0"/>
              <a:t>       -0.0600799999999992     TRUE</a:t>
            </a:r>
          </a:p>
          <a:p>
            <a:r>
              <a:rPr lang="ro-RO" sz="1400" dirty="0" smtClean="0"/>
              <a:t>n5</a:t>
            </a:r>
            <a:r>
              <a:rPr lang="ro-RO" sz="1400" dirty="0"/>
              <a:t>       -0.0247099999999982    TRUE</a:t>
            </a:r>
          </a:p>
          <a:p>
            <a:r>
              <a:rPr lang="ro-RO" sz="1400" dirty="0" smtClean="0"/>
              <a:t>n6</a:t>
            </a:r>
            <a:r>
              <a:rPr lang="ro-RO" sz="1400" dirty="0"/>
              <a:t>       0.0387350000000001      TRUE</a:t>
            </a:r>
          </a:p>
          <a:p>
            <a:r>
              <a:rPr lang="ro-RO" sz="1400" dirty="0" smtClean="0"/>
              <a:t>n7</a:t>
            </a:r>
            <a:r>
              <a:rPr lang="ro-RO" sz="1400" dirty="0"/>
              <a:t>       -0.0526399999999992       TRUE</a:t>
            </a:r>
          </a:p>
          <a:p>
            <a:r>
              <a:rPr lang="ro-RO" sz="1400" dirty="0" smtClean="0"/>
              <a:t>n8</a:t>
            </a:r>
            <a:r>
              <a:rPr lang="ro-RO" sz="1400" dirty="0"/>
              <a:t>           -0.0597349999999995      TRUE</a:t>
            </a:r>
          </a:p>
          <a:p>
            <a:r>
              <a:rPr lang="ro-RO" sz="1400" dirty="0" smtClean="0"/>
              <a:t>n9</a:t>
            </a:r>
            <a:r>
              <a:rPr lang="ro-RO" sz="1400" dirty="0"/>
              <a:t>                  0                           TRUE</a:t>
            </a:r>
          </a:p>
          <a:p>
            <a:r>
              <a:rPr lang="ro-RO" sz="1400" dirty="0" smtClean="0"/>
              <a:t>n10</a:t>
            </a:r>
            <a:r>
              <a:rPr lang="ro-RO" sz="1400" dirty="0"/>
              <a:t>         0.0490000000000006     TRUE</a:t>
            </a:r>
          </a:p>
          <a:p>
            <a:r>
              <a:rPr lang="ro-RO" sz="1400" dirty="0" smtClean="0"/>
              <a:t>n11</a:t>
            </a:r>
            <a:r>
              <a:rPr lang="ro-RO" sz="1400" dirty="0"/>
              <a:t>        0.00143000000000023   TRUE</a:t>
            </a:r>
          </a:p>
          <a:p>
            <a:r>
              <a:rPr lang="ro-RO" sz="1400" dirty="0" smtClean="0"/>
              <a:t>n12</a:t>
            </a:r>
            <a:r>
              <a:rPr lang="ro-RO" sz="1400" dirty="0"/>
              <a:t>         -0.158244999999999    FALSE</a:t>
            </a:r>
            <a:endParaRPr lang="en-US" sz="1400" dirty="0" smtClean="0"/>
          </a:p>
          <a:p>
            <a:endParaRPr lang="en-US" sz="1400" dirty="0"/>
          </a:p>
        </p:txBody>
      </p:sp>
      <p:sp>
        <p:nvSpPr>
          <p:cNvPr id="3" name="TextBox 2"/>
          <p:cNvSpPr txBox="1"/>
          <p:nvPr/>
        </p:nvSpPr>
        <p:spPr>
          <a:xfrm>
            <a:off x="4574574" y="141823"/>
            <a:ext cx="4296112" cy="954107"/>
          </a:xfrm>
          <a:prstGeom prst="rect">
            <a:avLst/>
          </a:prstGeom>
          <a:noFill/>
        </p:spPr>
        <p:txBody>
          <a:bodyPr wrap="square" rtlCol="0">
            <a:spAutoFit/>
          </a:bodyPr>
          <a:lstStyle/>
          <a:p>
            <a:r>
              <a:rPr lang="en-US" sz="1400" b="1" dirty="0" smtClean="0"/>
              <a:t>When qPCR finishes, take notes on melt curve and what each reaction looks like.</a:t>
            </a:r>
          </a:p>
          <a:p>
            <a:endParaRPr lang="en-US" sz="1400" b="1" dirty="0" smtClean="0"/>
          </a:p>
          <a:p>
            <a:endParaRPr lang="en-US" sz="1400" b="1" dirty="0"/>
          </a:p>
        </p:txBody>
      </p:sp>
      <p:sp>
        <p:nvSpPr>
          <p:cNvPr id="6" name="TextBox 5"/>
          <p:cNvSpPr txBox="1"/>
          <p:nvPr/>
        </p:nvSpPr>
        <p:spPr>
          <a:xfrm>
            <a:off x="192929" y="6359519"/>
            <a:ext cx="8826471" cy="738664"/>
          </a:xfrm>
          <a:prstGeom prst="rect">
            <a:avLst/>
          </a:prstGeom>
          <a:noFill/>
        </p:spPr>
        <p:txBody>
          <a:bodyPr wrap="square" rtlCol="0">
            <a:spAutoFit/>
          </a:bodyPr>
          <a:lstStyle/>
          <a:p>
            <a:pPr algn="ctr"/>
            <a:r>
              <a:rPr lang="en-US" sz="1400" dirty="0" smtClean="0"/>
              <a:t>For those that do not immediately pass validation, check if there is a clear outlier. When that is removed, does it then pass? If so, it is worth trying re-validation.</a:t>
            </a:r>
          </a:p>
          <a:p>
            <a:pPr algn="ctr"/>
            <a:endParaRPr lang="en-US" sz="1400" dirty="0"/>
          </a:p>
        </p:txBody>
      </p:sp>
    </p:spTree>
    <p:extLst>
      <p:ext uri="{BB962C8B-B14F-4D97-AF65-F5344CB8AC3E}">
        <p14:creationId xmlns:p14="http://schemas.microsoft.com/office/powerpoint/2010/main" val="90679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Dissociation notes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19128588"/>
              </p:ext>
            </p:extLst>
          </p:nvPr>
        </p:nvGraphicFramePr>
        <p:xfrm>
          <a:off x="457200" y="1397000"/>
          <a:ext cx="8367224" cy="5090160"/>
        </p:xfrm>
        <a:graphic>
          <a:graphicData uri="http://schemas.openxmlformats.org/drawingml/2006/table">
            <a:tbl>
              <a:tblPr firstRow="1" bandRow="1">
                <a:tableStyleId>{3C2FFA5D-87B4-456A-9821-1D502468CF0F}</a:tableStyleId>
              </a:tblPr>
              <a:tblGrid>
                <a:gridCol w="1340673"/>
                <a:gridCol w="7026551"/>
              </a:tblGrid>
              <a:tr h="370840">
                <a:tc>
                  <a:txBody>
                    <a:bodyPr/>
                    <a:lstStyle/>
                    <a:p>
                      <a:r>
                        <a:rPr lang="en-US" dirty="0" smtClean="0"/>
                        <a:t>Sample/condition</a:t>
                      </a:r>
                      <a:endParaRPr lang="en-US" dirty="0"/>
                    </a:p>
                  </a:txBody>
                  <a:tcPr/>
                </a:tc>
                <a:tc>
                  <a:txBody>
                    <a:bodyPr/>
                    <a:lstStyle/>
                    <a:p>
                      <a:r>
                        <a:rPr lang="en-US" dirty="0" smtClean="0"/>
                        <a:t>observations</a:t>
                      </a:r>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extLst>
      <p:ext uri="{BB962C8B-B14F-4D97-AF65-F5344CB8AC3E}">
        <p14:creationId xmlns:p14="http://schemas.microsoft.com/office/powerpoint/2010/main" val="213328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Amp plot notes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73762855"/>
              </p:ext>
            </p:extLst>
          </p:nvPr>
        </p:nvGraphicFramePr>
        <p:xfrm>
          <a:off x="457200" y="1397000"/>
          <a:ext cx="7620000" cy="5090160"/>
        </p:xfrm>
        <a:graphic>
          <a:graphicData uri="http://schemas.openxmlformats.org/drawingml/2006/table">
            <a:tbl>
              <a:tblPr firstRow="1" bandRow="1">
                <a:tableStyleId>{3C2FFA5D-87B4-456A-9821-1D502468CF0F}</a:tableStyleId>
              </a:tblPr>
              <a:tblGrid>
                <a:gridCol w="1524000"/>
                <a:gridCol w="1524000"/>
                <a:gridCol w="1524000"/>
                <a:gridCol w="1524000"/>
                <a:gridCol w="1524000"/>
              </a:tblGrid>
              <a:tr h="370840">
                <a:tc>
                  <a:txBody>
                    <a:bodyPr/>
                    <a:lstStyle/>
                    <a:p>
                      <a:r>
                        <a:rPr lang="en-US" dirty="0" smtClean="0"/>
                        <a:t>Sample/condition</a:t>
                      </a:r>
                      <a:endParaRPr lang="en-US" dirty="0"/>
                    </a:p>
                  </a:txBody>
                  <a:tcPr/>
                </a:tc>
                <a:tc>
                  <a:txBody>
                    <a:bodyPr/>
                    <a:lstStyle/>
                    <a:p>
                      <a:r>
                        <a:rPr lang="en-US" dirty="0" smtClean="0"/>
                        <a:t>spacing</a:t>
                      </a:r>
                      <a:endParaRPr lang="en-US" dirty="0"/>
                    </a:p>
                  </a:txBody>
                  <a:tcPr/>
                </a:tc>
                <a:tc>
                  <a:txBody>
                    <a:bodyPr/>
                    <a:lstStyle/>
                    <a:p>
                      <a:r>
                        <a:rPr lang="en-US" dirty="0" smtClean="0"/>
                        <a:t>tightness</a:t>
                      </a:r>
                      <a:endParaRPr lang="en-US" dirty="0"/>
                    </a:p>
                  </a:txBody>
                  <a:tcPr/>
                </a:tc>
                <a:tc>
                  <a:txBody>
                    <a:bodyPr/>
                    <a:lstStyle/>
                    <a:p>
                      <a:r>
                        <a:rPr lang="en-US" dirty="0" smtClean="0"/>
                        <a:t>Not tight</a:t>
                      </a:r>
                      <a:endParaRPr lang="en-US" dirty="0"/>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81026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4010522"/>
              </p:ext>
            </p:extLst>
          </p:nvPr>
        </p:nvGraphicFramePr>
        <p:xfrm>
          <a:off x="2341923" y="143149"/>
          <a:ext cx="5228496" cy="6477000"/>
        </p:xfrm>
        <a:graphic>
          <a:graphicData uri="http://schemas.openxmlformats.org/drawingml/2006/table">
            <a:tbl>
              <a:tblPr firstRow="1" bandRow="1">
                <a:tableStyleId>{3C2FFA5D-87B4-456A-9821-1D502468CF0F}</a:tableStyleId>
              </a:tblPr>
              <a:tblGrid>
                <a:gridCol w="871416"/>
                <a:gridCol w="871416"/>
                <a:gridCol w="871416"/>
                <a:gridCol w="871416"/>
                <a:gridCol w="871416"/>
                <a:gridCol w="871416"/>
              </a:tblGrid>
              <a:tr h="218038">
                <a:tc>
                  <a:txBody>
                    <a:bodyPr/>
                    <a:lstStyle/>
                    <a:p>
                      <a:r>
                        <a:rPr lang="en-US" sz="1100" dirty="0" smtClean="0"/>
                        <a:t>Primer pair</a:t>
                      </a:r>
                      <a:endParaRPr lang="en-US" sz="1100" dirty="0"/>
                    </a:p>
                  </a:txBody>
                  <a:tcPr/>
                </a:tc>
                <a:tc>
                  <a:txBody>
                    <a:bodyPr/>
                    <a:lstStyle/>
                    <a:p>
                      <a:r>
                        <a:rPr lang="en-US" sz="1100" dirty="0" smtClean="0"/>
                        <a:t>Slope</a:t>
                      </a:r>
                      <a:endParaRPr lang="en-US" sz="1100" dirty="0"/>
                    </a:p>
                  </a:txBody>
                  <a:tcPr/>
                </a:tc>
                <a:tc>
                  <a:txBody>
                    <a:bodyPr/>
                    <a:lstStyle/>
                    <a:p>
                      <a:r>
                        <a:rPr lang="en-US" sz="1100" dirty="0" smtClean="0"/>
                        <a:t>Efficiency</a:t>
                      </a:r>
                      <a:endParaRPr lang="en-US" sz="1100" dirty="0"/>
                    </a:p>
                  </a:txBody>
                  <a:tcPr/>
                </a:tc>
                <a:tc>
                  <a:txBody>
                    <a:bodyPr/>
                    <a:lstStyle/>
                    <a:p>
                      <a:r>
                        <a:rPr lang="en-US" sz="1100" dirty="0" err="1" smtClean="0"/>
                        <a:t>Rsqr</a:t>
                      </a:r>
                      <a:endParaRPr lang="en-US" sz="1100" dirty="0"/>
                    </a:p>
                  </a:txBody>
                  <a:tcPr/>
                </a:tc>
                <a:tc>
                  <a:txBody>
                    <a:bodyPr/>
                    <a:lstStyle/>
                    <a:p>
                      <a:r>
                        <a:rPr lang="en-US" sz="1100" dirty="0" smtClean="0"/>
                        <a:t>pass</a:t>
                      </a:r>
                      <a:endParaRPr lang="en-US" sz="1100" dirty="0"/>
                    </a:p>
                  </a:txBody>
                  <a:tcPr/>
                </a:tc>
                <a:tc>
                  <a:txBody>
                    <a:bodyPr/>
                    <a:lstStyle/>
                    <a:p>
                      <a:r>
                        <a:rPr lang="en-US" sz="1100" dirty="0" smtClean="0"/>
                        <a:t>date</a:t>
                      </a:r>
                      <a:endParaRPr lang="en-US" sz="1100" dirty="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a:p>
                  </a:txBody>
                  <a:tcPr/>
                </a:tc>
              </a:tr>
              <a:tr h="218038">
                <a:tc>
                  <a:txBody>
                    <a:bodyPr/>
                    <a:lstStyle/>
                    <a:p>
                      <a:endParaRPr lang="en-US" sz="1100" dirty="0"/>
                    </a:p>
                  </a:txBody>
                  <a:tcPr/>
                </a:tc>
                <a:tc>
                  <a:txBody>
                    <a:bodyPr/>
                    <a:lstStyle/>
                    <a:p>
                      <a:endParaRPr lang="en-US" sz="1100"/>
                    </a:p>
                  </a:txBody>
                  <a:tcPr/>
                </a:tc>
                <a:tc>
                  <a:txBody>
                    <a:bodyPr/>
                    <a:lstStyle/>
                    <a:p>
                      <a:endParaRPr lang="en-US" sz="1100"/>
                    </a:p>
                  </a:txBody>
                  <a:tcPr/>
                </a:tc>
                <a:tc>
                  <a:txBody>
                    <a:bodyPr/>
                    <a:lstStyle/>
                    <a:p>
                      <a:endParaRPr lang="en-US" sz="1100"/>
                    </a:p>
                  </a:txBody>
                  <a:tcPr/>
                </a:tc>
                <a:tc>
                  <a:txBody>
                    <a:bodyPr/>
                    <a:lstStyle/>
                    <a:p>
                      <a:endParaRPr lang="en-US" sz="1100" dirty="0"/>
                    </a:p>
                  </a:txBody>
                  <a:tcPr/>
                </a:tc>
                <a:tc>
                  <a:txBody>
                    <a:bodyPr/>
                    <a:lstStyle/>
                    <a:p>
                      <a:endParaRPr lang="en-US" sz="1100" dirty="0"/>
                    </a:p>
                  </a:txBody>
                  <a:tcPr/>
                </a:tc>
              </a:tr>
            </a:tbl>
          </a:graphicData>
        </a:graphic>
      </p:graphicFrame>
      <p:sp>
        <p:nvSpPr>
          <p:cNvPr id="3" name="Title 1"/>
          <p:cNvSpPr>
            <a:spLocks noGrp="1"/>
          </p:cNvSpPr>
          <p:nvPr>
            <p:ph type="title"/>
          </p:nvPr>
        </p:nvSpPr>
        <p:spPr>
          <a:xfrm>
            <a:off x="0" y="846138"/>
            <a:ext cx="2372622" cy="1143000"/>
          </a:xfrm>
        </p:spPr>
        <p:txBody>
          <a:bodyPr>
            <a:normAutofit fontScale="90000"/>
          </a:bodyPr>
          <a:lstStyle/>
          <a:p>
            <a:r>
              <a:rPr lang="en-US" dirty="0" smtClean="0"/>
              <a:t>Primer pair test </a:t>
            </a:r>
            <a:r>
              <a:rPr lang="en-US" dirty="0" err="1" smtClean="0"/>
              <a:t>restults</a:t>
            </a:r>
            <a:endParaRPr lang="en-US" dirty="0"/>
          </a:p>
        </p:txBody>
      </p:sp>
    </p:spTree>
    <p:extLst>
      <p:ext uri="{BB962C8B-B14F-4D97-AF65-F5344CB8AC3E}">
        <p14:creationId xmlns:p14="http://schemas.microsoft.com/office/powerpoint/2010/main" val="244349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1161</Words>
  <Application>Microsoft Macintosh PowerPoint</Application>
  <PresentationFormat>On-screen Show (4:3)</PresentationFormat>
  <Paragraphs>190</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DNA Puff qPCR</vt:lpstr>
      <vt:lpstr>PowerPoint Presentation</vt:lpstr>
      <vt:lpstr>PowerPoint Presentation</vt:lpstr>
      <vt:lpstr>PowerPoint Presentation</vt:lpstr>
      <vt:lpstr>PowerPoint Presentation</vt:lpstr>
      <vt:lpstr>PowerPoint Presentation</vt:lpstr>
      <vt:lpstr>Dissociation notes</vt:lpstr>
      <vt:lpstr>Amp plot notes</vt:lpstr>
      <vt:lpstr>Primer pair test restults</vt:lpstr>
      <vt:lpstr>Primer pair vs normalizer relative efficiency test results</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 Puff qPCR</dc:title>
  <dc:creator>John Urban</dc:creator>
  <cp:lastModifiedBy>John Urban</cp:lastModifiedBy>
  <cp:revision>49</cp:revision>
  <dcterms:created xsi:type="dcterms:W3CDTF">2016-04-16T19:59:59Z</dcterms:created>
  <dcterms:modified xsi:type="dcterms:W3CDTF">2017-02-04T23:02:59Z</dcterms:modified>
</cp:coreProperties>
</file>