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1" r:id="rId5"/>
    <p:sldId id="262" r:id="rId6"/>
    <p:sldId id="266" r:id="rId7"/>
    <p:sldId id="263" r:id="rId8"/>
    <p:sldId id="264" r:id="rId9"/>
    <p:sldId id="265" r:id="rId1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6" autoAdjust="0"/>
    <p:restoredTop sz="94660"/>
  </p:normalViewPr>
  <p:slideViewPr>
    <p:cSldViewPr snapToGrid="0">
      <p:cViewPr>
        <p:scale>
          <a:sx n="60" d="100"/>
          <a:sy n="60" d="100"/>
        </p:scale>
        <p:origin x="1411"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B02D40D-4F04-DFB5-74A8-7360C3AB26B9}"/>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4D329E82-3CD4-CE1E-ADDC-CEBCA74E1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B731E55D-5745-0292-1C6D-C4033FE333DD}"/>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5" name="Θέση υποσέλιδου 4">
            <a:extLst>
              <a:ext uri="{FF2B5EF4-FFF2-40B4-BE49-F238E27FC236}">
                <a16:creationId xmlns:a16="http://schemas.microsoft.com/office/drawing/2014/main" id="{30C7FF1D-1E85-0DBF-19CF-24F6862B7F7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5E3D4B9-1BE5-FA23-FC8B-A9954E4D4475}"/>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122530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774CC8-C674-1331-EC1D-4D823BD9105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511B88D2-F441-F7E5-1A81-71D95B378703}"/>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894492A3-9C65-17BF-B7DC-BFD89BC34E60}"/>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5" name="Θέση υποσέλιδου 4">
            <a:extLst>
              <a:ext uri="{FF2B5EF4-FFF2-40B4-BE49-F238E27FC236}">
                <a16:creationId xmlns:a16="http://schemas.microsoft.com/office/drawing/2014/main" id="{168B0E9E-4679-87E8-B530-38E047C2AA9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FC998191-94A6-BC89-283C-F36F37956F70}"/>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401125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E323A27F-4BB3-428F-A874-5A7A19DF7242}"/>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61631ADA-F49B-2F90-83E6-52330DB5894A}"/>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10A62AA1-8C59-5267-C432-763E099CEE1E}"/>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5" name="Θέση υποσέλιδου 4">
            <a:extLst>
              <a:ext uri="{FF2B5EF4-FFF2-40B4-BE49-F238E27FC236}">
                <a16:creationId xmlns:a16="http://schemas.microsoft.com/office/drawing/2014/main" id="{0124AB53-62A5-0F2C-AF8C-2A0AE2899AA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9209C64-06CF-4EDD-0B12-F450A3F89179}"/>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11872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5066F21-ADC6-3015-8087-33C21F44418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2960889E-D8A6-D129-6F4A-11277527491B}"/>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78DDD609-0B48-FA2B-2FB9-D4A1FEA1A14D}"/>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5" name="Θέση υποσέλιδου 4">
            <a:extLst>
              <a:ext uri="{FF2B5EF4-FFF2-40B4-BE49-F238E27FC236}">
                <a16:creationId xmlns:a16="http://schemas.microsoft.com/office/drawing/2014/main" id="{70EE842D-8AE8-C267-FC33-79E3DA93B02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925AF74-AE60-0265-F51E-1CE2E3154A6F}"/>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10543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1BBA293-BECD-76C3-878C-5160244CCBA4}"/>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EC58EF6-4DFF-9D09-7674-39E9E2351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7D93D1E-DCA9-1191-C172-E7F7255AA798}"/>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5" name="Θέση υποσέλιδου 4">
            <a:extLst>
              <a:ext uri="{FF2B5EF4-FFF2-40B4-BE49-F238E27FC236}">
                <a16:creationId xmlns:a16="http://schemas.microsoft.com/office/drawing/2014/main" id="{A30FFBF7-BF73-1B01-2365-F87BA2ACAA52}"/>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C152D32-A587-2247-784F-1CF5FD608A04}"/>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184828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61DA3E9-72F5-C53D-B448-A4F26EBF87FB}"/>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26FEDDE0-5346-B764-BE77-3624399B5043}"/>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3FBFDE8F-3F58-A7AC-7DD2-064573D725FA}"/>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1420CAB-B768-AEAA-CFE3-DE7CF1219DE1}"/>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6" name="Θέση υποσέλιδου 5">
            <a:extLst>
              <a:ext uri="{FF2B5EF4-FFF2-40B4-BE49-F238E27FC236}">
                <a16:creationId xmlns:a16="http://schemas.microsoft.com/office/drawing/2014/main" id="{60D48B47-D375-CF1A-3681-42A212DC5DA1}"/>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22418207-497F-E388-1D4E-9D71D4DEC1D2}"/>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175364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D82973C-213B-09D7-B853-2FB0968D1201}"/>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AB78EA93-11DC-F58D-FB18-BA06CBDE1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6B2561F5-3C00-70F4-4576-BA383F40DA8C}"/>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AFDB3DB9-9D74-DEDB-C233-ABC72AEB5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4BE36799-161D-86E2-AF16-48C6EF278989}"/>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51C8B5D4-D10B-109F-CDD2-45595A9F28AB}"/>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8" name="Θέση υποσέλιδου 7">
            <a:extLst>
              <a:ext uri="{FF2B5EF4-FFF2-40B4-BE49-F238E27FC236}">
                <a16:creationId xmlns:a16="http://schemas.microsoft.com/office/drawing/2014/main" id="{DDD79A59-0F33-29AF-31F6-ECDF0DF41E25}"/>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0E16194D-AC17-4C3A-0F19-FCDFE88BC205}"/>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259284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D7E8E1E-EEC3-C253-6B0A-AF2E04AF5FFF}"/>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25C17512-42EF-DB72-F0EA-63A2313975B2}"/>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4" name="Θέση υποσέλιδου 3">
            <a:extLst>
              <a:ext uri="{FF2B5EF4-FFF2-40B4-BE49-F238E27FC236}">
                <a16:creationId xmlns:a16="http://schemas.microsoft.com/office/drawing/2014/main" id="{2DAE7217-8FB8-6ECC-0CD7-66C3B2B49D09}"/>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9F04BEFC-BBA9-2F66-7C28-B202ABC4AE87}"/>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324163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A2ED72C0-9177-B613-8C52-CE138D1321DD}"/>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3" name="Θέση υποσέλιδου 2">
            <a:extLst>
              <a:ext uri="{FF2B5EF4-FFF2-40B4-BE49-F238E27FC236}">
                <a16:creationId xmlns:a16="http://schemas.microsoft.com/office/drawing/2014/main" id="{9B86D072-F185-2E99-945D-12C41745E511}"/>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EC98DC00-4A4C-3202-506E-29655C3B6B5B}"/>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153972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A69A08-7DC2-8210-00EA-BEF247101B4C}"/>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1DD22B7-FE97-6373-18B5-2194FF598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8642148C-92E6-1CB6-B85D-2B45AD67F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C23AA33D-9ACD-5C72-284D-9C7D3D8BCBDE}"/>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6" name="Θέση υποσέλιδου 5">
            <a:extLst>
              <a:ext uri="{FF2B5EF4-FFF2-40B4-BE49-F238E27FC236}">
                <a16:creationId xmlns:a16="http://schemas.microsoft.com/office/drawing/2014/main" id="{5A159757-5219-9884-C10C-98AD7286BC8B}"/>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27747C18-CCEF-B3EF-04FE-5CC3E3D3DBB4}"/>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294872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194F2F1-5B2C-41AB-6E96-0C1B60CF8F2A}"/>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0BC74A2D-3D49-E6D1-2482-7DA321ED46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AE4F62E4-B0F5-17D3-F880-B2AAE77FF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93001268-C438-9CF8-E9BB-6A0E70C8F3CD}"/>
              </a:ext>
            </a:extLst>
          </p:cNvPr>
          <p:cNvSpPr>
            <a:spLocks noGrp="1"/>
          </p:cNvSpPr>
          <p:nvPr>
            <p:ph type="dt" sz="half" idx="10"/>
          </p:nvPr>
        </p:nvSpPr>
        <p:spPr/>
        <p:txBody>
          <a:bodyPr/>
          <a:lstStyle/>
          <a:p>
            <a:fld id="{0411CC29-E8E6-4784-8FF6-3B3CA3F39BA5}" type="datetimeFigureOut">
              <a:rPr lang="el-GR" smtClean="0"/>
              <a:t>7/10/2023</a:t>
            </a:fld>
            <a:endParaRPr lang="el-GR"/>
          </a:p>
        </p:txBody>
      </p:sp>
      <p:sp>
        <p:nvSpPr>
          <p:cNvPr id="6" name="Θέση υποσέλιδου 5">
            <a:extLst>
              <a:ext uri="{FF2B5EF4-FFF2-40B4-BE49-F238E27FC236}">
                <a16:creationId xmlns:a16="http://schemas.microsoft.com/office/drawing/2014/main" id="{20D264D1-5D15-B9FF-7094-954D63D167C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90DB700-BC21-A3CA-EBD4-7770785D4D20}"/>
              </a:ext>
            </a:extLst>
          </p:cNvPr>
          <p:cNvSpPr>
            <a:spLocks noGrp="1"/>
          </p:cNvSpPr>
          <p:nvPr>
            <p:ph type="sldNum" sz="quarter" idx="12"/>
          </p:nvPr>
        </p:nvSpPr>
        <p:spPr/>
        <p:txBody>
          <a:bodyPr/>
          <a:lstStyle/>
          <a:p>
            <a:fld id="{5E383ADB-E351-475C-8C89-FF9EEC28DA69}" type="slidenum">
              <a:rPr lang="el-GR" smtClean="0"/>
              <a:t>‹#›</a:t>
            </a:fld>
            <a:endParaRPr lang="el-GR"/>
          </a:p>
        </p:txBody>
      </p:sp>
    </p:spTree>
    <p:extLst>
      <p:ext uri="{BB962C8B-B14F-4D97-AF65-F5344CB8AC3E}">
        <p14:creationId xmlns:p14="http://schemas.microsoft.com/office/powerpoint/2010/main" val="417245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8A1E7843-3B3F-0D24-EE58-36CE2DFB9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F751D0B-C339-1BCC-D132-9049A5B7F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7138D9DF-5E2B-800C-4FE8-FF87E6901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1CC29-E8E6-4784-8FF6-3B3CA3F39BA5}" type="datetimeFigureOut">
              <a:rPr lang="el-GR" smtClean="0"/>
              <a:t>7/10/2023</a:t>
            </a:fld>
            <a:endParaRPr lang="el-GR"/>
          </a:p>
        </p:txBody>
      </p:sp>
      <p:sp>
        <p:nvSpPr>
          <p:cNvPr id="5" name="Θέση υποσέλιδου 4">
            <a:extLst>
              <a:ext uri="{FF2B5EF4-FFF2-40B4-BE49-F238E27FC236}">
                <a16:creationId xmlns:a16="http://schemas.microsoft.com/office/drawing/2014/main" id="{6AD2357A-8C74-18CD-CECF-CB9277BD5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E6BAA2C0-E2CE-1C61-44EB-8817A34C4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83ADB-E351-475C-8C89-FF9EEC28DA69}" type="slidenum">
              <a:rPr lang="el-GR" smtClean="0"/>
              <a:t>‹#›</a:t>
            </a:fld>
            <a:endParaRPr lang="el-GR"/>
          </a:p>
        </p:txBody>
      </p:sp>
    </p:spTree>
    <p:extLst>
      <p:ext uri="{BB962C8B-B14F-4D97-AF65-F5344CB8AC3E}">
        <p14:creationId xmlns:p14="http://schemas.microsoft.com/office/powerpoint/2010/main" val="383547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8CB277D3-63FA-9B80-29C6-F46540F86CF2}"/>
              </a:ext>
            </a:extLst>
          </p:cNvPr>
          <p:cNvSpPr>
            <a:spLocks noGrp="1"/>
          </p:cNvSpPr>
          <p:nvPr>
            <p:ph type="ctrTitle"/>
          </p:nvPr>
        </p:nvSpPr>
        <p:spPr>
          <a:xfrm>
            <a:off x="573605" y="4918320"/>
            <a:ext cx="11041740" cy="1497426"/>
          </a:xfrm>
        </p:spPr>
        <p:txBody>
          <a:bodyPr anchor="t">
            <a:noAutofit/>
          </a:bodyPr>
          <a:lstStyle/>
          <a:p>
            <a:r>
              <a:rPr lang="en-US" sz="3200" dirty="0">
                <a:latin typeface="Source Sans Pro" panose="020B0503030403020204" pitchFamily="34" charset="0"/>
                <a:ea typeface="Source Sans Pro" panose="020B0503030403020204" pitchFamily="34" charset="0"/>
              </a:rPr>
              <a:t>Team Name: Angels</a:t>
            </a:r>
            <a:br>
              <a:rPr lang="en-US" sz="3200" dirty="0">
                <a:latin typeface="Source Sans Pro" panose="020B0503030403020204" pitchFamily="34" charset="0"/>
                <a:ea typeface="Source Sans Pro" panose="020B0503030403020204" pitchFamily="34" charset="0"/>
              </a:rPr>
            </a:br>
            <a:r>
              <a:rPr lang="en-US" sz="3200" dirty="0">
                <a:latin typeface="Source Sans Pro" panose="020B0503030403020204" pitchFamily="34" charset="0"/>
                <a:ea typeface="Source Sans Pro" panose="020B0503030403020204" pitchFamily="34" charset="0"/>
              </a:rPr>
              <a:t>Challenge Name: Challenge 1</a:t>
            </a:r>
            <a:br>
              <a:rPr lang="en-US" sz="3200" dirty="0">
                <a:latin typeface="Source Sans Pro" panose="020B0503030403020204" pitchFamily="34" charset="0"/>
                <a:ea typeface="Source Sans Pro" panose="020B0503030403020204" pitchFamily="34" charset="0"/>
              </a:rPr>
            </a:br>
            <a:r>
              <a:rPr lang="en-US" sz="3200" dirty="0">
                <a:latin typeface="Source Sans Pro" panose="020B0503030403020204" pitchFamily="34" charset="0"/>
                <a:ea typeface="Source Sans Pro" panose="020B0503030403020204" pitchFamily="34" charset="0"/>
              </a:rPr>
              <a:t>Idea Name: Angels “A food rescue and redistribution platform”</a:t>
            </a:r>
            <a:br>
              <a:rPr lang="en-US" sz="3200" dirty="0">
                <a:latin typeface="Source Sans Pro" panose="020B0503030403020204" pitchFamily="34" charset="0"/>
                <a:ea typeface="Source Sans Pro" panose="020B0503030403020204" pitchFamily="34" charset="0"/>
              </a:rPr>
            </a:br>
            <a:endParaRPr lang="el-GR" sz="3200" dirty="0">
              <a:latin typeface="Source Sans Pro" panose="020B0503030403020204" pitchFamily="34" charset="0"/>
              <a:ea typeface="Source Sans Pro" panose="020B0503030403020204" pitchFamily="34" charset="0"/>
            </a:endParaRPr>
          </a:p>
        </p:txBody>
      </p:sp>
      <p:pic>
        <p:nvPicPr>
          <p:cNvPr id="1026" name="Picture 2">
            <a:extLst>
              <a:ext uri="{FF2B5EF4-FFF2-40B4-BE49-F238E27FC236}">
                <a16:creationId xmlns:a16="http://schemas.microsoft.com/office/drawing/2014/main" id="{2395104D-4F7C-DDEE-40C1-CE5BBFA352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105"/>
          <a:stretch/>
        </p:blipFill>
        <p:spPr bwMode="auto">
          <a:xfrm>
            <a:off x="0" y="10"/>
            <a:ext cx="12192000" cy="3888409"/>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034" name="Freeform: Shape 103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035" name="Freeform: Shape 103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Υπότιτλος 2">
            <a:extLst>
              <a:ext uri="{FF2B5EF4-FFF2-40B4-BE49-F238E27FC236}">
                <a16:creationId xmlns:a16="http://schemas.microsoft.com/office/drawing/2014/main" id="{FA5A0EC3-4ACF-37D2-E3B0-85367A136292}"/>
              </a:ext>
            </a:extLst>
          </p:cNvPr>
          <p:cNvSpPr>
            <a:spLocks noGrp="1"/>
          </p:cNvSpPr>
          <p:nvPr>
            <p:ph type="subTitle" idx="1"/>
          </p:nvPr>
        </p:nvSpPr>
        <p:spPr>
          <a:xfrm>
            <a:off x="804671" y="4580785"/>
            <a:ext cx="10592173" cy="484374"/>
          </a:xfrm>
        </p:spPr>
        <p:txBody>
          <a:bodyPr anchor="b">
            <a:normAutofit fontScale="92500" lnSpcReduction="20000"/>
          </a:bodyPr>
          <a:lstStyle/>
          <a:p>
            <a:br>
              <a:rPr lang="en-US" sz="1600" dirty="0"/>
            </a:br>
            <a:endParaRPr lang="el-GR" sz="2000" dirty="0">
              <a:solidFill>
                <a:schemeClr val="tx2"/>
              </a:solidFill>
            </a:endParaRPr>
          </a:p>
        </p:txBody>
      </p:sp>
      <p:sp>
        <p:nvSpPr>
          <p:cNvPr id="4" name="TextBox 3">
            <a:extLst>
              <a:ext uri="{FF2B5EF4-FFF2-40B4-BE49-F238E27FC236}">
                <a16:creationId xmlns:a16="http://schemas.microsoft.com/office/drawing/2014/main" id="{8181FC59-A585-7138-3F79-52A2ED0172AB}"/>
              </a:ext>
            </a:extLst>
          </p:cNvPr>
          <p:cNvSpPr txBox="1"/>
          <p:nvPr/>
        </p:nvSpPr>
        <p:spPr>
          <a:xfrm>
            <a:off x="4300187" y="4324763"/>
            <a:ext cx="3151573" cy="400110"/>
          </a:xfrm>
          <a:prstGeom prst="rect">
            <a:avLst/>
          </a:prstGeom>
          <a:noFill/>
        </p:spPr>
        <p:txBody>
          <a:bodyPr wrap="square" rtlCol="0">
            <a:spAutoFit/>
          </a:bodyPr>
          <a:lstStyle/>
          <a:p>
            <a:pPr algn="ctr"/>
            <a:r>
              <a:rPr lang="en-US" sz="2000" b="1" i="0" u="none" strike="noStrike" dirty="0">
                <a:solidFill>
                  <a:srgbClr val="E36C09"/>
                </a:solidFill>
                <a:effectLst/>
                <a:latin typeface="Calibri" panose="020F0502020204030204" pitchFamily="34" charset="0"/>
              </a:rPr>
              <a:t>DELIVERABLE 2</a:t>
            </a:r>
            <a:endParaRPr lang="el-GR" sz="2000" dirty="0"/>
          </a:p>
        </p:txBody>
      </p:sp>
    </p:spTree>
    <p:extLst>
      <p:ext uri="{BB962C8B-B14F-4D97-AF65-F5344CB8AC3E}">
        <p14:creationId xmlns:p14="http://schemas.microsoft.com/office/powerpoint/2010/main" val="2190493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6">
            <a:extLst>
              <a:ext uri="{FF2B5EF4-FFF2-40B4-BE49-F238E27FC236}">
                <a16:creationId xmlns:a16="http://schemas.microsoft.com/office/drawing/2014/main" id="{65A0E609-0295-073C-B946-E05A3C0098A2}"/>
              </a:ext>
            </a:extLst>
          </p:cNvPr>
          <p:cNvPicPr>
            <a:picLocks noChangeAspect="1"/>
          </p:cNvPicPr>
          <p:nvPr/>
        </p:nvPicPr>
        <p:blipFill rotWithShape="1">
          <a:blip r:embed="rId2"/>
          <a:srcRect t="4802"/>
          <a:stretch/>
        </p:blipFill>
        <p:spPr>
          <a:xfrm>
            <a:off x="2522356" y="10"/>
            <a:ext cx="9669642"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253969E3-BC02-A9D1-A1C7-A82DDC9C97F1}"/>
              </a:ext>
            </a:extLst>
          </p:cNvPr>
          <p:cNvSpPr>
            <a:spLocks noGrp="1"/>
          </p:cNvSpPr>
          <p:nvPr>
            <p:ph type="title"/>
          </p:nvPr>
        </p:nvSpPr>
        <p:spPr>
          <a:xfrm>
            <a:off x="-4" y="471813"/>
            <a:ext cx="4431789" cy="1899912"/>
          </a:xfrm>
        </p:spPr>
        <p:txBody>
          <a:bodyPr>
            <a:normAutofit/>
          </a:bodyPr>
          <a:lstStyle/>
          <a:p>
            <a:pPr algn="ctr"/>
            <a:r>
              <a:rPr lang="en-US" sz="4000" b="1" dirty="0">
                <a:effectLst>
                  <a:outerShdw blurRad="38100" dist="38100" dir="2700000" algn="tl">
                    <a:srgbClr val="000000">
                      <a:alpha val="43137"/>
                    </a:srgbClr>
                  </a:outerShdw>
                </a:effectLst>
              </a:rPr>
              <a:t>What is angels?</a:t>
            </a:r>
            <a:endParaRPr lang="el-GR" sz="4000" b="1" dirty="0">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6A545A12-8A0B-E459-9A73-36A9EBD83878}"/>
              </a:ext>
            </a:extLst>
          </p:cNvPr>
          <p:cNvSpPr>
            <a:spLocks noGrp="1"/>
          </p:cNvSpPr>
          <p:nvPr>
            <p:ph idx="1"/>
          </p:nvPr>
        </p:nvSpPr>
        <p:spPr>
          <a:xfrm>
            <a:off x="228600" y="2387599"/>
            <a:ext cx="4546600" cy="4105275"/>
          </a:xfrm>
        </p:spPr>
        <p:txBody>
          <a:bodyPr>
            <a:normAutofit/>
          </a:bodyPr>
          <a:lstStyle/>
          <a:p>
            <a:pPr marL="0" indent="0">
              <a:buNone/>
            </a:pPr>
            <a:r>
              <a:rPr lang="en-US" sz="2000" dirty="0">
                <a:latin typeface="Source Sans Pro" panose="020B0503030403020204" pitchFamily="34" charset="0"/>
                <a:ea typeface="Source Sans Pro" panose="020B0503030403020204" pitchFamily="34" charset="0"/>
              </a:rPr>
              <a:t>Angels is a platform </a:t>
            </a:r>
            <a:r>
              <a:rPr lang="en-US" sz="2000" dirty="0">
                <a:effectLst/>
                <a:latin typeface="Source Sans Pro" panose="020B0503030403020204" pitchFamily="34" charset="0"/>
                <a:ea typeface="Source Sans Pro" panose="020B0503030403020204" pitchFamily="34" charset="0"/>
                <a:cs typeface="Times New Roman" panose="02020603050405020304" pitchFamily="18" charset="0"/>
              </a:rPr>
              <a:t>whose purpose is to contribute to transforming goods and products from stores, food suppliers or restaurants to people in need. So, instead of this waste, the food stock can be given to those who need it with some volunteer effort, through Angels platform. </a:t>
            </a:r>
            <a:endParaRPr lang="el-GR" sz="2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346955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0" name="Rectangle 311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E8E8B3F-7D08-E57A-84BE-3BA3FA5D83E5}"/>
              </a:ext>
            </a:extLst>
          </p:cNvPr>
          <p:cNvSpPr>
            <a:spLocks noGrp="1"/>
          </p:cNvSpPr>
          <p:nvPr>
            <p:ph type="title"/>
          </p:nvPr>
        </p:nvSpPr>
        <p:spPr>
          <a:xfrm>
            <a:off x="589560" y="856180"/>
            <a:ext cx="5279408" cy="1128068"/>
          </a:xfrm>
        </p:spPr>
        <p:txBody>
          <a:bodyPr anchor="ctr">
            <a:normAutofit fontScale="90000"/>
          </a:bodyPr>
          <a:lstStyle/>
          <a:p>
            <a:r>
              <a:rPr lang="en-US" sz="4000" b="1" dirty="0">
                <a:latin typeface="Calibri "/>
              </a:rPr>
              <a:t>What is the problem Angels want to solve?</a:t>
            </a:r>
            <a:endParaRPr lang="el-GR" sz="4000" b="1" dirty="0">
              <a:latin typeface="Calibri "/>
            </a:endParaRPr>
          </a:p>
        </p:txBody>
      </p:sp>
      <p:grpSp>
        <p:nvGrpSpPr>
          <p:cNvPr id="3122" name="Group 31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123" name="Rectangle 31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Rectangle 31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26" name="Rectangle 31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3F58D32-1317-DA6B-3780-980F39526EEF}"/>
              </a:ext>
            </a:extLst>
          </p:cNvPr>
          <p:cNvSpPr>
            <a:spLocks noGrp="1" noChangeArrowheads="1"/>
          </p:cNvSpPr>
          <p:nvPr>
            <p:ph idx="1"/>
          </p:nvPr>
        </p:nvSpPr>
        <p:spPr bwMode="auto">
          <a:xfrm>
            <a:off x="590719" y="2330505"/>
            <a:ext cx="5278066" cy="397958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0" numCol="1" anchor="ctr"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en-US" altLang="el-GR" sz="1900" b="0" i="0" u="none" strike="noStrike" cap="none" normalizeH="0" baseline="0" dirty="0">
                <a:ln>
                  <a:noFill/>
                </a:ln>
                <a:effectLst/>
                <a:latin typeface="Source Sans Pro" panose="020B0503030403020204" pitchFamily="34" charset="0"/>
                <a:ea typeface="Times New Roman" panose="02020603050405020304" pitchFamily="18" charset="0"/>
                <a:cs typeface="Courier New" panose="02070309020205020404" pitchFamily="49" charset="0"/>
              </a:rPr>
              <a:t>The goal of this platform is not only to reduce food waste by helping the poor, but to boost and highlight the values of volunteering, as well. Moreover, it is important that more</a:t>
            </a:r>
            <a:r>
              <a:rPr lang="en-US" altLang="el-GR" sz="1900" dirty="0">
                <a:latin typeface="Source Sans Pro" panose="020B0503030403020204" pitchFamily="34" charset="0"/>
                <a:ea typeface="Times New Roman" panose="02020603050405020304" pitchFamily="18" charset="0"/>
                <a:cs typeface="Courier New" panose="02070309020205020404" pitchFamily="49" charset="0"/>
              </a:rPr>
              <a:t> and more businesses will change their functional habits and they will inspire others. As a result, the number of businesses that donate their food instead of throwing it away is expected to double by the end of 2024.</a:t>
            </a:r>
            <a:endParaRPr kumimoji="0" lang="el-GR" altLang="el-GR" sz="1900" b="0" i="0" u="none" strike="noStrike" cap="none" normalizeH="0" baseline="0" dirty="0">
              <a:ln>
                <a:noFill/>
              </a:ln>
              <a:effectLst/>
              <a:latin typeface="Arial" panose="020B0604020202020204" pitchFamily="34" charset="0"/>
            </a:endParaRPr>
          </a:p>
        </p:txBody>
      </p:sp>
      <p:sp>
        <p:nvSpPr>
          <p:cNvPr id="3128" name="Rectangle 31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0" name="Rectangle 31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6">
            <a:extLst>
              <a:ext uri="{FF2B5EF4-FFF2-40B4-BE49-F238E27FC236}">
                <a16:creationId xmlns:a16="http://schemas.microsoft.com/office/drawing/2014/main" id="{D0CC2A4F-625C-0437-7624-01C72666C541}"/>
              </a:ext>
            </a:extLst>
          </p:cNvPr>
          <p:cNvPicPr>
            <a:picLocks noChangeAspect="1"/>
          </p:cNvPicPr>
          <p:nvPr/>
        </p:nvPicPr>
        <p:blipFill>
          <a:blip r:embed="rId2"/>
          <a:stretch>
            <a:fillRect/>
          </a:stretch>
        </p:blipFill>
        <p:spPr>
          <a:xfrm>
            <a:off x="7083423" y="741912"/>
            <a:ext cx="4397433" cy="2198716"/>
          </a:xfrm>
          <a:prstGeom prst="rect">
            <a:avLst/>
          </a:prstGeom>
        </p:spPr>
      </p:pic>
      <p:sp>
        <p:nvSpPr>
          <p:cNvPr id="3132" name="Rectangle 313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Εικόνα 7">
            <a:extLst>
              <a:ext uri="{FF2B5EF4-FFF2-40B4-BE49-F238E27FC236}">
                <a16:creationId xmlns:a16="http://schemas.microsoft.com/office/drawing/2014/main" id="{27E7ABAE-D37F-DEDF-0238-E349AE5F3D17}"/>
              </a:ext>
            </a:extLst>
          </p:cNvPr>
          <p:cNvPicPr>
            <a:picLocks noChangeAspect="1"/>
          </p:cNvPicPr>
          <p:nvPr/>
        </p:nvPicPr>
        <p:blipFill>
          <a:blip r:embed="rId3"/>
          <a:stretch>
            <a:fillRect/>
          </a:stretch>
        </p:blipFill>
        <p:spPr>
          <a:xfrm>
            <a:off x="8094887" y="3707894"/>
            <a:ext cx="2372640" cy="2518756"/>
          </a:xfrm>
          <a:prstGeom prst="rect">
            <a:avLst/>
          </a:prstGeom>
        </p:spPr>
      </p:pic>
    </p:spTree>
    <p:extLst>
      <p:ext uri="{BB962C8B-B14F-4D97-AF65-F5344CB8AC3E}">
        <p14:creationId xmlns:p14="http://schemas.microsoft.com/office/powerpoint/2010/main" val="37008019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Τίτλος 1">
            <a:extLst>
              <a:ext uri="{FF2B5EF4-FFF2-40B4-BE49-F238E27FC236}">
                <a16:creationId xmlns:a16="http://schemas.microsoft.com/office/drawing/2014/main" id="{0110C83D-4987-363E-9072-2187E70EEC04}"/>
              </a:ext>
            </a:extLst>
          </p:cNvPr>
          <p:cNvSpPr>
            <a:spLocks noGrp="1"/>
          </p:cNvSpPr>
          <p:nvPr>
            <p:ph type="title"/>
          </p:nvPr>
        </p:nvSpPr>
        <p:spPr>
          <a:xfrm>
            <a:off x="840353" y="448726"/>
            <a:ext cx="4707671" cy="1225650"/>
          </a:xfrm>
        </p:spPr>
        <p:txBody>
          <a:bodyPr anchor="b">
            <a:normAutofit/>
          </a:bodyPr>
          <a:lstStyle/>
          <a:p>
            <a:r>
              <a:rPr lang="en-US" sz="3800" b="1" dirty="0">
                <a:solidFill>
                  <a:schemeClr val="bg1"/>
                </a:solidFill>
              </a:rPr>
              <a:t>Functionality of the solution</a:t>
            </a:r>
            <a:endParaRPr lang="el-GR" sz="3800" b="1" dirty="0">
              <a:solidFill>
                <a:schemeClr val="bg1"/>
              </a:solidFill>
            </a:endParaRPr>
          </a:p>
        </p:txBody>
      </p:sp>
      <p:cxnSp>
        <p:nvCxnSpPr>
          <p:cNvPr id="17" name="Straight Connector 1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3414CEC5-FBB8-72BD-1A70-5AB53649F70E}"/>
              </a:ext>
            </a:extLst>
          </p:cNvPr>
          <p:cNvSpPr>
            <a:spLocks noGrp="1" noChangeArrowheads="1"/>
          </p:cNvSpPr>
          <p:nvPr>
            <p:ph idx="1"/>
          </p:nvPr>
        </p:nvSpPr>
        <p:spPr bwMode="auto">
          <a:xfrm>
            <a:off x="-198702" y="1850746"/>
            <a:ext cx="6525453" cy="450008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056" tIns="45720" rIns="91440" bIns="0" numCol="1" anchorCtr="0" compatLnSpc="1">
            <a:prstTxWarp prst="textNoShape">
              <a:avLst/>
            </a:prstTxWarp>
            <a:normAutofit/>
          </a:bodyPr>
          <a:lstStyle/>
          <a:p>
            <a:pPr marL="342900" indent="-342900" eaLnBrk="0" fontAlgn="base" hangingPunct="0">
              <a:spcBef>
                <a:spcPct val="0"/>
              </a:spcBef>
              <a:spcAft>
                <a:spcPts val="600"/>
              </a:spcAft>
              <a:buFont typeface="+mj-lt"/>
              <a:buAutoNum type="arabicPeriod"/>
            </a:pPr>
            <a:r>
              <a:rPr kumimoji="0" lang="en-US" altLang="el-GR" sz="1700" b="0" i="0" u="none" strike="noStrike" cap="none" normalizeH="0" baseline="0" dirty="0">
                <a:ln>
                  <a:noFill/>
                </a:ln>
                <a:solidFill>
                  <a:schemeClr val="bg1"/>
                </a:solidFill>
                <a:effectLst/>
                <a:latin typeface="Source Sans Pro" panose="020B0503030403020204" pitchFamily="34" charset="0"/>
                <a:ea typeface="Times New Roman" panose="02020603050405020304" pitchFamily="18" charset="0"/>
                <a:cs typeface="Courier New" panose="02070309020205020404" pitchFamily="49" charset="0"/>
              </a:rPr>
              <a:t>The Angels’ members will do a research in order to enlist the places where non-profit organizations are to contact with them, informing them about our platform.</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l-GR" sz="1700" b="0" i="0" u="none" strike="noStrike" cap="none" normalizeH="0" baseline="0" dirty="0">
                <a:ln>
                  <a:noFill/>
                </a:ln>
                <a:solidFill>
                  <a:schemeClr val="bg1"/>
                </a:solidFill>
                <a:effectLst/>
                <a:latin typeface="Source Sans Pro" panose="020B0503030403020204" pitchFamily="34" charset="0"/>
                <a:ea typeface="Times New Roman" panose="02020603050405020304" pitchFamily="18" charset="0"/>
                <a:cs typeface="Courier New" panose="02070309020205020404" pitchFamily="49" charset="0"/>
              </a:rPr>
              <a:t>The volunteers will be greeted to a homepage that explains analytically Angels’ objectives by highlighting what we want to achieve and how volunteers can help us do it. Moreover, our homepage will encourage all our visitors to become volunteers as long as the values of volunteering and the disadvantages of food waste will be listed.</a:t>
            </a:r>
            <a:endParaRPr lang="en-US" altLang="el-GR" sz="1700" dirty="0">
              <a:solidFill>
                <a:schemeClr val="bg1"/>
              </a:solidFill>
              <a:latin typeface="Source Sans Pro" panose="020B0503030403020204" pitchFamily="34" charset="0"/>
              <a:ea typeface="Times New Roman" panose="02020603050405020304" pitchFamily="18" charset="0"/>
              <a:cs typeface="Courier New" panose="02070309020205020404" pitchFamily="49" charset="0"/>
            </a:endParaRP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l-GR" sz="1700" b="0" i="0" u="none" strike="noStrike" cap="none" normalizeH="0" baseline="0" dirty="0">
                <a:ln>
                  <a:noFill/>
                </a:ln>
                <a:solidFill>
                  <a:schemeClr val="bg1"/>
                </a:solidFill>
                <a:effectLst/>
                <a:latin typeface="Source Sans Pro" panose="020B0503030403020204" pitchFamily="34" charset="0"/>
                <a:ea typeface="Times New Roman" panose="02020603050405020304" pitchFamily="18" charset="0"/>
                <a:cs typeface="Courier New" panose="02070309020205020404" pitchFamily="49" charset="0"/>
              </a:rPr>
              <a:t>After they decide whether they want to provide their services, or not, there will be a sign-up button in the top right of the page. By tapping on it, volunteers will be transferred to the sign-up page where they will have two options: a) register as a business (The stores that are about to throw products away), b) as a volunteer (Basically the delivery personnel).</a:t>
            </a:r>
          </a:p>
          <a:p>
            <a:pPr marL="0" marR="0" lvl="0" indent="0" defTabSz="914400" rtl="0" eaLnBrk="0" fontAlgn="base" latinLnBrk="0" hangingPunct="0">
              <a:spcBef>
                <a:spcPct val="0"/>
              </a:spcBef>
              <a:spcAft>
                <a:spcPts val="600"/>
              </a:spcAft>
              <a:buClrTx/>
              <a:buSzTx/>
              <a:buFontTx/>
              <a:buNone/>
              <a:tabLst/>
            </a:pPr>
            <a:endParaRPr kumimoji="0" lang="el-GR" altLang="el-GR" sz="1600" b="0" i="0" u="none" strike="noStrike" cap="none" normalizeH="0" baseline="0" dirty="0">
              <a:ln>
                <a:noFill/>
              </a:ln>
              <a:solidFill>
                <a:schemeClr val="bg1"/>
              </a:solidFill>
              <a:effectLst/>
              <a:latin typeface="Arial" panose="020B0604020202020204" pitchFamily="34" charset="0"/>
            </a:endParaRPr>
          </a:p>
        </p:txBody>
      </p:sp>
      <p:cxnSp>
        <p:nvCxnSpPr>
          <p:cNvPr id="19" name="Straight Connector 1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Εικόνα 9">
            <a:extLst>
              <a:ext uri="{FF2B5EF4-FFF2-40B4-BE49-F238E27FC236}">
                <a16:creationId xmlns:a16="http://schemas.microsoft.com/office/drawing/2014/main" id="{10ADC7AE-8357-7A07-44E6-F80647D4603A}"/>
              </a:ext>
            </a:extLst>
          </p:cNvPr>
          <p:cNvPicPr>
            <a:picLocks noChangeAspect="1"/>
          </p:cNvPicPr>
          <p:nvPr/>
        </p:nvPicPr>
        <p:blipFill rotWithShape="1">
          <a:blip r:embed="rId2"/>
          <a:srcRect l="9717" r="16581" b="1"/>
          <a:stretch/>
        </p:blipFill>
        <p:spPr>
          <a:xfrm>
            <a:off x="6525453" y="517026"/>
            <a:ext cx="5666547" cy="5823947"/>
          </a:xfrm>
          <a:prstGeom prst="rect">
            <a:avLst/>
          </a:prstGeom>
        </p:spPr>
      </p:pic>
    </p:spTree>
    <p:extLst>
      <p:ext uri="{BB962C8B-B14F-4D97-AF65-F5344CB8AC3E}">
        <p14:creationId xmlns:p14="http://schemas.microsoft.com/office/powerpoint/2010/main" val="50042659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Τίτλος 1">
            <a:extLst>
              <a:ext uri="{FF2B5EF4-FFF2-40B4-BE49-F238E27FC236}">
                <a16:creationId xmlns:a16="http://schemas.microsoft.com/office/drawing/2014/main" id="{988BC7DE-BCC6-2234-D63D-8B4C8CAAECBC}"/>
              </a:ext>
            </a:extLst>
          </p:cNvPr>
          <p:cNvSpPr>
            <a:spLocks noGrp="1"/>
          </p:cNvSpPr>
          <p:nvPr>
            <p:ph type="title"/>
          </p:nvPr>
        </p:nvSpPr>
        <p:spPr>
          <a:xfrm>
            <a:off x="838200" y="448721"/>
            <a:ext cx="4707671" cy="1225650"/>
          </a:xfrm>
        </p:spPr>
        <p:txBody>
          <a:bodyPr anchor="b">
            <a:normAutofit/>
          </a:bodyPr>
          <a:lstStyle/>
          <a:p>
            <a:endParaRPr lang="el-GR" sz="3800">
              <a:solidFill>
                <a:schemeClr val="bg1"/>
              </a:solidFill>
            </a:endParaRP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64160534-2888-F71F-1A01-5BA064E8A83E}"/>
              </a:ext>
            </a:extLst>
          </p:cNvPr>
          <p:cNvSpPr>
            <a:spLocks noGrp="1"/>
          </p:cNvSpPr>
          <p:nvPr>
            <p:ph idx="1"/>
          </p:nvPr>
        </p:nvSpPr>
        <p:spPr>
          <a:xfrm>
            <a:off x="429453" y="1853932"/>
            <a:ext cx="5666547" cy="4035210"/>
          </a:xfrm>
        </p:spPr>
        <p:txBody>
          <a:bodyPr>
            <a:normAutofit lnSpcReduction="10000"/>
          </a:bodyPr>
          <a:lstStyle/>
          <a:p>
            <a:pPr marL="0" indent="0" eaLnBrk="0" fontAlgn="base" hangingPunct="0">
              <a:spcBef>
                <a:spcPct val="0"/>
              </a:spcBef>
              <a:spcAft>
                <a:spcPct val="0"/>
              </a:spcAft>
              <a:buNone/>
            </a:pPr>
            <a:r>
              <a:rPr kumimoji="0" lang="en-US" altLang="el-GR" sz="2000" b="0" i="0" u="none" strike="noStrike" cap="none" normalizeH="0" baseline="0" dirty="0">
                <a:ln>
                  <a:noFill/>
                </a:ln>
                <a:solidFill>
                  <a:schemeClr val="bg1"/>
                </a:solidFill>
                <a:effectLst/>
                <a:latin typeface="Source Sans Pro" panose="020B0503030403020204" pitchFamily="34" charset="0"/>
                <a:ea typeface="Times New Roman" panose="02020603050405020304" pitchFamily="18" charset="0"/>
                <a:cs typeface="Courier New" panose="02070309020205020404" pitchFamily="49" charset="0"/>
              </a:rPr>
              <a:t>4. Businesses will be greeted with an «excess stock» button and then they will be asked to answer a questionnaire concerning the quality and the quantity of the stock. </a:t>
            </a:r>
          </a:p>
          <a:p>
            <a:pPr marL="0" marR="0" lvl="0" indent="0" defTabSz="914400" rtl="0" eaLnBrk="0" fontAlgn="base" latinLnBrk="0" hangingPunct="0">
              <a:spcBef>
                <a:spcPct val="0"/>
              </a:spcBef>
              <a:spcAft>
                <a:spcPct val="0"/>
              </a:spcAft>
              <a:buClrTx/>
              <a:buSzTx/>
              <a:buNone/>
              <a:tabLst/>
            </a:pPr>
            <a:r>
              <a:rPr lang="en-US" altLang="el-GR" sz="2000" dirty="0">
                <a:solidFill>
                  <a:schemeClr val="bg1"/>
                </a:solidFill>
                <a:latin typeface="Source Sans Pro" panose="020B0503030403020204" pitchFamily="34" charset="0"/>
                <a:ea typeface="Times New Roman" panose="02020603050405020304" pitchFamily="18" charset="0"/>
                <a:cs typeface="Courier New" panose="02070309020205020404" pitchFamily="49" charset="0"/>
              </a:rPr>
              <a:t>5.  </a:t>
            </a:r>
            <a:r>
              <a:rPr kumimoji="0" lang="en-US" altLang="el-GR" sz="2000" b="0" i="0" u="none" strike="noStrike" cap="none" normalizeH="0" baseline="0" dirty="0">
                <a:ln>
                  <a:noFill/>
                </a:ln>
                <a:solidFill>
                  <a:schemeClr val="bg1"/>
                </a:solidFill>
                <a:effectLst/>
                <a:latin typeface="Source Sans Pro" panose="020B0503030403020204" pitchFamily="34" charset="0"/>
                <a:ea typeface="Times New Roman" panose="02020603050405020304" pitchFamily="18" charset="0"/>
                <a:cs typeface="Courier New" panose="02070309020205020404" pitchFamily="49" charset="0"/>
              </a:rPr>
              <a:t>   After all the information is collected, the volunteers will be greeted with a map that presents all the stores that have a product or good ready for pick up within the next 12 hours. There will be a count down from the time the organizations will tap the “excess stock” button until the volunteers pick up the product and tap “done” at their delivery. </a:t>
            </a:r>
          </a:p>
          <a:p>
            <a:pPr marL="0" marR="0" lvl="0" indent="0" defTabSz="914400" rtl="0" eaLnBrk="0" fontAlgn="base" latinLnBrk="0" hangingPunct="0">
              <a:spcBef>
                <a:spcPct val="0"/>
              </a:spcBef>
              <a:spcAft>
                <a:spcPct val="0"/>
              </a:spcAft>
              <a:buClrTx/>
              <a:buSzTx/>
              <a:buNone/>
              <a:tabLst/>
            </a:pPr>
            <a:r>
              <a:rPr kumimoji="0" lang="en-US" altLang="el-GR" sz="2000" b="0" i="0" u="none" strike="noStrike" cap="none" normalizeH="0" baseline="0" dirty="0">
                <a:ln>
                  <a:noFill/>
                </a:ln>
                <a:solidFill>
                  <a:schemeClr val="bg1"/>
                </a:solidFill>
                <a:effectLst/>
                <a:latin typeface="Source Sans Pro" panose="020B0503030403020204" pitchFamily="34" charset="0"/>
                <a:ea typeface="Times New Roman" panose="02020603050405020304" pitchFamily="18" charset="0"/>
                <a:cs typeface="Courier New" panose="02070309020205020404" pitchFamily="49" charset="0"/>
              </a:rPr>
              <a:t>6.      When the delivery is done the process is done over and over again</a:t>
            </a:r>
            <a:r>
              <a:rPr lang="en-US" altLang="el-GR" sz="2000" dirty="0">
                <a:solidFill>
                  <a:schemeClr val="bg1"/>
                </a:solidFill>
                <a:latin typeface="Source Sans Pro" panose="020B0503030403020204" pitchFamily="34" charset="0"/>
                <a:ea typeface="Times New Roman" panose="02020603050405020304" pitchFamily="18" charset="0"/>
                <a:cs typeface="Courier New" panose="02070309020205020404" pitchFamily="49" charset="0"/>
              </a:rPr>
              <a:t> </a:t>
            </a:r>
            <a:r>
              <a:rPr kumimoji="0" lang="en-US" altLang="el-GR" sz="2000" b="0" i="0" u="none" strike="noStrike" cap="none" normalizeH="0" baseline="0" dirty="0">
                <a:ln>
                  <a:noFill/>
                </a:ln>
                <a:solidFill>
                  <a:schemeClr val="bg1"/>
                </a:solidFill>
                <a:effectLst/>
                <a:latin typeface="Source Sans Pro" panose="020B0503030403020204" pitchFamily="34" charset="0"/>
                <a:ea typeface="Times New Roman" panose="02020603050405020304" pitchFamily="18" charset="0"/>
                <a:cs typeface="Courier New" panose="02070309020205020404" pitchFamily="49" charset="0"/>
              </a:rPr>
              <a:t>ultimately stopping the problem of food getting thrown away for no reason.</a:t>
            </a:r>
            <a:r>
              <a:rPr kumimoji="0" lang="el-GR" altLang="el-GR" sz="2000" b="0" i="0" u="none" strike="noStrike" cap="none" normalizeH="0" baseline="0" dirty="0">
                <a:ln>
                  <a:noFill/>
                </a:ln>
                <a:solidFill>
                  <a:schemeClr val="bg1"/>
                </a:solidFill>
                <a:effectLst/>
              </a:rPr>
              <a:t> </a:t>
            </a:r>
            <a:endParaRPr kumimoji="0" lang="el-GR" altLang="el-GR" sz="2000" b="0" i="0" u="none" strike="noStrike" cap="none" normalizeH="0" baseline="0" dirty="0">
              <a:ln>
                <a:noFill/>
              </a:ln>
              <a:solidFill>
                <a:schemeClr val="bg1"/>
              </a:solidFill>
              <a:effectLst/>
              <a:latin typeface="Arial" panose="020B0604020202020204" pitchFamily="34" charset="0"/>
            </a:endParaRPr>
          </a:p>
          <a:p>
            <a:pPr marL="0" indent="0">
              <a:buNone/>
            </a:pPr>
            <a:endParaRPr lang="el-GR" sz="2000" dirty="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Εικόνα 4">
            <a:extLst>
              <a:ext uri="{FF2B5EF4-FFF2-40B4-BE49-F238E27FC236}">
                <a16:creationId xmlns:a16="http://schemas.microsoft.com/office/drawing/2014/main" id="{37F8F235-C7F1-83C6-434B-3A4DB7D91017}"/>
              </a:ext>
            </a:extLst>
          </p:cNvPr>
          <p:cNvPicPr>
            <a:picLocks noChangeAspect="1"/>
          </p:cNvPicPr>
          <p:nvPr/>
        </p:nvPicPr>
        <p:blipFill>
          <a:blip r:embed="rId2"/>
          <a:stretch>
            <a:fillRect/>
          </a:stretch>
        </p:blipFill>
        <p:spPr>
          <a:xfrm>
            <a:off x="6525453" y="45986"/>
            <a:ext cx="5666547" cy="6766027"/>
          </a:xfrm>
          <a:prstGeom prst="rect">
            <a:avLst/>
          </a:prstGeom>
        </p:spPr>
      </p:pic>
    </p:spTree>
    <p:extLst>
      <p:ext uri="{BB962C8B-B14F-4D97-AF65-F5344CB8AC3E}">
        <p14:creationId xmlns:p14="http://schemas.microsoft.com/office/powerpoint/2010/main" val="93571108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60A4C4-0F04-F3A8-2AAF-C4B0554C349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How Angels strands out?</a:t>
            </a:r>
            <a:endParaRPr lang="el-GR" b="1" dirty="0">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A542C320-C61F-14CC-C77C-B6FBBF470B44}"/>
              </a:ext>
            </a:extLst>
          </p:cNvPr>
          <p:cNvSpPr>
            <a:spLocks noGrp="1"/>
          </p:cNvSpPr>
          <p:nvPr>
            <p:ph idx="1"/>
          </p:nvPr>
        </p:nvSpPr>
        <p:spPr>
          <a:xfrm>
            <a:off x="190500" y="1574800"/>
            <a:ext cx="8775700" cy="4918075"/>
          </a:xfrm>
        </p:spPr>
        <p:txBody>
          <a:bodyPr>
            <a:normAutofit lnSpcReduction="10000"/>
          </a:bodyPr>
          <a:lstStyle/>
          <a:p>
            <a:pPr algn="just"/>
            <a:r>
              <a:rPr lang="en-US" dirty="0"/>
              <a:t>Angels is a unique platform that doesn’t look like any other volunteering platform for several reasons</a:t>
            </a:r>
          </a:p>
          <a:p>
            <a:pPr marL="514350" indent="-514350" algn="just">
              <a:buFont typeface="+mj-lt"/>
              <a:buAutoNum type="arabicPeriod"/>
            </a:pPr>
            <a:r>
              <a:rPr lang="en-US" dirty="0"/>
              <a:t>It contains a detailed map to help both volunteers and organizations</a:t>
            </a:r>
          </a:p>
          <a:p>
            <a:pPr marL="514350" indent="-514350" algn="just">
              <a:buFont typeface="+mj-lt"/>
              <a:buAutoNum type="arabicPeriod"/>
            </a:pPr>
            <a:r>
              <a:rPr lang="en-US" dirty="0"/>
              <a:t>Angels encourages more and more people to provide their services through volunteering and sensitizes them, by informing them about the world’s problems. By 2024 volunteering personnel is expected to double.</a:t>
            </a:r>
          </a:p>
          <a:p>
            <a:pPr marL="514350" indent="-514350" algn="just">
              <a:buFont typeface="+mj-lt"/>
              <a:buAutoNum type="arabicPeriod"/>
            </a:pPr>
            <a:r>
              <a:rPr lang="en-US" dirty="0"/>
              <a:t>Poor people are thankful, and more lives are improving as we give courage to these people. Our unique volunteers have saved people who were even dying from starvation.</a:t>
            </a:r>
          </a:p>
          <a:p>
            <a:pPr marL="514350" indent="-514350" algn="just">
              <a:buFont typeface="+mj-lt"/>
              <a:buAutoNum type="arabicPeriod"/>
            </a:pPr>
            <a:endParaRPr lang="el-GR" dirty="0"/>
          </a:p>
        </p:txBody>
      </p:sp>
      <p:pic>
        <p:nvPicPr>
          <p:cNvPr id="4" name="Εικόνα 3">
            <a:extLst>
              <a:ext uri="{FF2B5EF4-FFF2-40B4-BE49-F238E27FC236}">
                <a16:creationId xmlns:a16="http://schemas.microsoft.com/office/drawing/2014/main" id="{E0DD75E8-4C1A-647B-2065-0D8F114B162F}"/>
              </a:ext>
            </a:extLst>
          </p:cNvPr>
          <p:cNvPicPr>
            <a:picLocks noChangeAspect="1"/>
          </p:cNvPicPr>
          <p:nvPr/>
        </p:nvPicPr>
        <p:blipFill>
          <a:blip r:embed="rId2"/>
          <a:stretch>
            <a:fillRect/>
          </a:stretch>
        </p:blipFill>
        <p:spPr>
          <a:xfrm>
            <a:off x="9293225" y="1690688"/>
            <a:ext cx="2619375" cy="1743075"/>
          </a:xfrm>
          <a:prstGeom prst="rect">
            <a:avLst/>
          </a:prstGeom>
        </p:spPr>
      </p:pic>
    </p:spTree>
    <p:extLst>
      <p:ext uri="{BB962C8B-B14F-4D97-AF65-F5344CB8AC3E}">
        <p14:creationId xmlns:p14="http://schemas.microsoft.com/office/powerpoint/2010/main" val="2294748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3D6F925-8580-D79A-720D-E930F559DC19}"/>
              </a:ext>
            </a:extLst>
          </p:cNvPr>
          <p:cNvSpPr>
            <a:spLocks noGrp="1"/>
          </p:cNvSpPr>
          <p:nvPr>
            <p:ph type="title"/>
          </p:nvPr>
        </p:nvSpPr>
        <p:spPr/>
        <p:txBody>
          <a:bodyPr/>
          <a:lstStyle/>
          <a:p>
            <a:r>
              <a:rPr lang="en-US" b="1" dirty="0">
                <a:latin typeface="Calibri    "/>
              </a:rPr>
              <a:t>Tools we used</a:t>
            </a:r>
            <a:endParaRPr lang="el-GR" b="1" dirty="0">
              <a:latin typeface="Calibri    "/>
            </a:endParaRPr>
          </a:p>
        </p:txBody>
      </p:sp>
      <p:pic>
        <p:nvPicPr>
          <p:cNvPr id="6146" name="Picture 2">
            <a:extLst>
              <a:ext uri="{FF2B5EF4-FFF2-40B4-BE49-F238E27FC236}">
                <a16:creationId xmlns:a16="http://schemas.microsoft.com/office/drawing/2014/main" id="{6364EDE9-543A-4B4A-4022-64F0939C6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562159" cy="15621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95526C-0DF4-00EC-A013-E5CAE5D601EC}"/>
              </a:ext>
            </a:extLst>
          </p:cNvPr>
          <p:cNvSpPr txBox="1"/>
          <p:nvPr/>
        </p:nvSpPr>
        <p:spPr>
          <a:xfrm>
            <a:off x="2717800" y="2056269"/>
            <a:ext cx="8966200" cy="830997"/>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Visual Studio Code</a:t>
            </a:r>
            <a:r>
              <a:rPr lang="en-US" sz="2400" dirty="0">
                <a:latin typeface="Source Sans Pro" panose="020B0503030403020204" pitchFamily="34" charset="0"/>
                <a:ea typeface="Source Sans Pro" panose="020B0503030403020204" pitchFamily="34" charset="0"/>
              </a:rPr>
              <a:t>: We used Visual Studio Code to modify our code and be able to test it at the same time.</a:t>
            </a:r>
            <a:endParaRPr lang="el-GR" sz="2400" dirty="0">
              <a:latin typeface="Source Sans Pro" panose="020B0503030403020204" pitchFamily="34" charset="0"/>
              <a:ea typeface="Source Sans Pro" panose="020B0503030403020204" pitchFamily="34" charset="0"/>
            </a:endParaRPr>
          </a:p>
        </p:txBody>
      </p:sp>
      <p:pic>
        <p:nvPicPr>
          <p:cNvPr id="5" name="Εικόνα 4">
            <a:extLst>
              <a:ext uri="{FF2B5EF4-FFF2-40B4-BE49-F238E27FC236}">
                <a16:creationId xmlns:a16="http://schemas.microsoft.com/office/drawing/2014/main" id="{F3D66641-2799-BCAB-E3BC-C2D250A702D9}"/>
              </a:ext>
            </a:extLst>
          </p:cNvPr>
          <p:cNvPicPr>
            <a:picLocks noChangeAspect="1"/>
          </p:cNvPicPr>
          <p:nvPr/>
        </p:nvPicPr>
        <p:blipFill>
          <a:blip r:embed="rId3"/>
          <a:stretch>
            <a:fillRect/>
          </a:stretch>
        </p:blipFill>
        <p:spPr>
          <a:xfrm>
            <a:off x="1039195" y="3410289"/>
            <a:ext cx="1450064" cy="1450064"/>
          </a:xfrm>
          <a:prstGeom prst="rect">
            <a:avLst/>
          </a:prstGeom>
        </p:spPr>
      </p:pic>
      <p:sp>
        <p:nvSpPr>
          <p:cNvPr id="6" name="TextBox 5">
            <a:extLst>
              <a:ext uri="{FF2B5EF4-FFF2-40B4-BE49-F238E27FC236}">
                <a16:creationId xmlns:a16="http://schemas.microsoft.com/office/drawing/2014/main" id="{E4C5A0D3-DDC6-3959-0425-B25DA6ECF243}"/>
              </a:ext>
            </a:extLst>
          </p:cNvPr>
          <p:cNvSpPr txBox="1"/>
          <p:nvPr/>
        </p:nvSpPr>
        <p:spPr>
          <a:xfrm>
            <a:off x="2717800" y="3708400"/>
            <a:ext cx="8763000" cy="830997"/>
          </a:xfrm>
          <a:prstGeom prst="rect">
            <a:avLst/>
          </a:prstGeom>
          <a:noFill/>
        </p:spPr>
        <p:txBody>
          <a:bodyPr wrap="square" rtlCol="0">
            <a:spAutoFit/>
          </a:bodyPr>
          <a:lstStyle/>
          <a:p>
            <a:r>
              <a:rPr lang="en-US" sz="2400" b="1" dirty="0" err="1">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Github</a:t>
            </a:r>
            <a:r>
              <a:rPr lang="en-US" sz="2400" dirty="0">
                <a:latin typeface="Source Sans Pro" panose="020B0503030403020204" pitchFamily="34" charset="0"/>
                <a:ea typeface="Source Sans Pro" panose="020B0503030403020204" pitchFamily="34" charset="0"/>
              </a:rPr>
              <a:t>: We used </a:t>
            </a:r>
            <a:r>
              <a:rPr lang="en-US" sz="2400" dirty="0" err="1">
                <a:latin typeface="Source Sans Pro" panose="020B0503030403020204" pitchFamily="34" charset="0"/>
                <a:ea typeface="Source Sans Pro" panose="020B0503030403020204" pitchFamily="34" charset="0"/>
              </a:rPr>
              <a:t>Github</a:t>
            </a:r>
            <a:r>
              <a:rPr lang="en-US" sz="2400" dirty="0">
                <a:latin typeface="Source Sans Pro" panose="020B0503030403020204" pitchFamily="34" charset="0"/>
                <a:ea typeface="Source Sans Pro" panose="020B0503030403020204" pitchFamily="34" charset="0"/>
              </a:rPr>
              <a:t> to collaborate and bring all our thoughts (files, photos)  in one place </a:t>
            </a:r>
            <a:endParaRPr lang="el-GR" sz="2400" dirty="0">
              <a:latin typeface="Source Sans Pro" panose="020B0503030403020204" pitchFamily="34" charset="0"/>
              <a:ea typeface="Source Sans Pro" panose="020B0503030403020204" pitchFamily="34" charset="0"/>
            </a:endParaRPr>
          </a:p>
        </p:txBody>
      </p:sp>
      <p:pic>
        <p:nvPicPr>
          <p:cNvPr id="7" name="Εικόνα 6">
            <a:extLst>
              <a:ext uri="{FF2B5EF4-FFF2-40B4-BE49-F238E27FC236}">
                <a16:creationId xmlns:a16="http://schemas.microsoft.com/office/drawing/2014/main" id="{F0BBAEE1-004C-F869-D471-25B0DF3E0474}"/>
              </a:ext>
            </a:extLst>
          </p:cNvPr>
          <p:cNvPicPr>
            <a:picLocks noChangeAspect="1"/>
          </p:cNvPicPr>
          <p:nvPr/>
        </p:nvPicPr>
        <p:blipFill>
          <a:blip r:embed="rId4"/>
          <a:stretch>
            <a:fillRect/>
          </a:stretch>
        </p:blipFill>
        <p:spPr>
          <a:xfrm>
            <a:off x="950295" y="5129890"/>
            <a:ext cx="1450064" cy="1450064"/>
          </a:xfrm>
          <a:prstGeom prst="rect">
            <a:avLst/>
          </a:prstGeom>
        </p:spPr>
      </p:pic>
      <p:sp>
        <p:nvSpPr>
          <p:cNvPr id="8" name="TextBox 7">
            <a:extLst>
              <a:ext uri="{FF2B5EF4-FFF2-40B4-BE49-F238E27FC236}">
                <a16:creationId xmlns:a16="http://schemas.microsoft.com/office/drawing/2014/main" id="{2A08D2FD-88C9-3BDC-9523-8E992024BC40}"/>
              </a:ext>
            </a:extLst>
          </p:cNvPr>
          <p:cNvSpPr txBox="1"/>
          <p:nvPr/>
        </p:nvSpPr>
        <p:spPr>
          <a:xfrm>
            <a:off x="2717800" y="5476845"/>
            <a:ext cx="8534400" cy="830997"/>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CSV</a:t>
            </a:r>
            <a:r>
              <a:rPr lang="en-US" sz="2400" dirty="0">
                <a:latin typeface="Source Sans Pro" panose="020B0503030403020204" pitchFamily="34" charset="0"/>
                <a:ea typeface="Source Sans Pro" panose="020B0503030403020204" pitchFamily="34" charset="0"/>
              </a:rPr>
              <a:t>: We used CSV files to keep in track all the businesses and volunteers (our database)</a:t>
            </a:r>
            <a:endParaRPr lang="el-GR"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095827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0F59E1A-B174-508D-B390-B2A900C9D9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381" y="356927"/>
            <a:ext cx="1509098" cy="15033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6EAC2A1-20DD-FD81-87A4-A085EEC1F72C}"/>
              </a:ext>
            </a:extLst>
          </p:cNvPr>
          <p:cNvSpPr txBox="1"/>
          <p:nvPr/>
        </p:nvSpPr>
        <p:spPr>
          <a:xfrm>
            <a:off x="2895600" y="875842"/>
            <a:ext cx="862330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Python</a:t>
            </a:r>
            <a:r>
              <a:rPr lang="en-US" sz="2400" dirty="0"/>
              <a:t>: We used Python to manage and read the database</a:t>
            </a:r>
            <a:endParaRPr lang="el-GR" sz="2400" dirty="0"/>
          </a:p>
        </p:txBody>
      </p:sp>
      <p:pic>
        <p:nvPicPr>
          <p:cNvPr id="7" name="Εικόνα 6">
            <a:extLst>
              <a:ext uri="{FF2B5EF4-FFF2-40B4-BE49-F238E27FC236}">
                <a16:creationId xmlns:a16="http://schemas.microsoft.com/office/drawing/2014/main" id="{0BB296A1-0C00-DFEA-ADBD-C57B2870E484}"/>
              </a:ext>
            </a:extLst>
          </p:cNvPr>
          <p:cNvPicPr>
            <a:picLocks noChangeAspect="1"/>
          </p:cNvPicPr>
          <p:nvPr/>
        </p:nvPicPr>
        <p:blipFill>
          <a:blip r:embed="rId3"/>
          <a:stretch>
            <a:fillRect/>
          </a:stretch>
        </p:blipFill>
        <p:spPr>
          <a:xfrm>
            <a:off x="1161381" y="2067785"/>
            <a:ext cx="1509098" cy="1509098"/>
          </a:xfrm>
          <a:prstGeom prst="rect">
            <a:avLst/>
          </a:prstGeom>
        </p:spPr>
      </p:pic>
      <p:sp>
        <p:nvSpPr>
          <p:cNvPr id="8" name="TextBox 7">
            <a:extLst>
              <a:ext uri="{FF2B5EF4-FFF2-40B4-BE49-F238E27FC236}">
                <a16:creationId xmlns:a16="http://schemas.microsoft.com/office/drawing/2014/main" id="{DBA3092F-C3E6-C3B5-C03E-983E02DDF54B}"/>
              </a:ext>
            </a:extLst>
          </p:cNvPr>
          <p:cNvSpPr txBox="1"/>
          <p:nvPr/>
        </p:nvSpPr>
        <p:spPr>
          <a:xfrm>
            <a:off x="2895600" y="2406835"/>
            <a:ext cx="8623300" cy="830997"/>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Hypertext Markup Language (HTML): </a:t>
            </a:r>
            <a:r>
              <a:rPr lang="en-US" sz="2400" dirty="0"/>
              <a:t>We used HTML to build the websites and make the webpages.</a:t>
            </a:r>
            <a:endParaRPr lang="el-GR" sz="2400" dirty="0"/>
          </a:p>
        </p:txBody>
      </p:sp>
      <p:pic>
        <p:nvPicPr>
          <p:cNvPr id="9" name="Εικόνα 8">
            <a:extLst>
              <a:ext uri="{FF2B5EF4-FFF2-40B4-BE49-F238E27FC236}">
                <a16:creationId xmlns:a16="http://schemas.microsoft.com/office/drawing/2014/main" id="{2D1F30F0-2F91-E41B-4C6B-1AD4EE958E95}"/>
              </a:ext>
            </a:extLst>
          </p:cNvPr>
          <p:cNvPicPr>
            <a:picLocks noChangeAspect="1"/>
          </p:cNvPicPr>
          <p:nvPr/>
        </p:nvPicPr>
        <p:blipFill>
          <a:blip r:embed="rId4"/>
          <a:stretch>
            <a:fillRect/>
          </a:stretch>
        </p:blipFill>
        <p:spPr>
          <a:xfrm>
            <a:off x="-284162" y="5930260"/>
            <a:ext cx="4589462" cy="794205"/>
          </a:xfrm>
          <a:prstGeom prst="rect">
            <a:avLst/>
          </a:prstGeom>
        </p:spPr>
      </p:pic>
      <p:pic>
        <p:nvPicPr>
          <p:cNvPr id="11" name="Εικόνα 10">
            <a:extLst>
              <a:ext uri="{FF2B5EF4-FFF2-40B4-BE49-F238E27FC236}">
                <a16:creationId xmlns:a16="http://schemas.microsoft.com/office/drawing/2014/main" id="{3E9EC40F-E94E-8ABB-9F20-CE3B6B8FF21C}"/>
              </a:ext>
            </a:extLst>
          </p:cNvPr>
          <p:cNvPicPr>
            <a:picLocks noChangeAspect="1"/>
          </p:cNvPicPr>
          <p:nvPr/>
        </p:nvPicPr>
        <p:blipFill>
          <a:blip r:embed="rId5"/>
          <a:stretch>
            <a:fillRect/>
          </a:stretch>
        </p:blipFill>
        <p:spPr>
          <a:xfrm>
            <a:off x="867553" y="3652324"/>
            <a:ext cx="2096754" cy="2096754"/>
          </a:xfrm>
          <a:prstGeom prst="rect">
            <a:avLst/>
          </a:prstGeom>
        </p:spPr>
      </p:pic>
      <p:sp>
        <p:nvSpPr>
          <p:cNvPr id="12" name="TextBox 11">
            <a:extLst>
              <a:ext uri="{FF2B5EF4-FFF2-40B4-BE49-F238E27FC236}">
                <a16:creationId xmlns:a16="http://schemas.microsoft.com/office/drawing/2014/main" id="{0B14E16D-87D7-1444-2C69-65CBFBE85A6F}"/>
              </a:ext>
            </a:extLst>
          </p:cNvPr>
          <p:cNvSpPr txBox="1"/>
          <p:nvPr/>
        </p:nvSpPr>
        <p:spPr>
          <a:xfrm>
            <a:off x="2964307" y="4271222"/>
            <a:ext cx="8360140" cy="830997"/>
          </a:xfrm>
          <a:prstGeom prst="rect">
            <a:avLst/>
          </a:prstGeom>
          <a:noFill/>
        </p:spPr>
        <p:txBody>
          <a:bodyPr wrap="square" rtlCol="0">
            <a:spAutoFit/>
          </a:bodyPr>
          <a:lstStyle/>
          <a:p>
            <a:r>
              <a:rPr lang="en-US" sz="2400" b="1" i="0" dirty="0">
                <a:effectLst>
                  <a:outerShdw blurRad="38100" dist="38100" dir="2700000" algn="tl">
                    <a:srgbClr val="000000">
                      <a:alpha val="43137"/>
                    </a:srgbClr>
                  </a:outerShdw>
                </a:effectLst>
                <a:latin typeface="gg sans"/>
              </a:rPr>
              <a:t>Cascading Style Sheets (</a:t>
            </a:r>
            <a:r>
              <a:rPr lang="en-US" sz="2400" b="1" dirty="0">
                <a:effectLst>
                  <a:outerShdw blurRad="38100" dist="38100" dir="2700000" algn="tl">
                    <a:srgbClr val="000000">
                      <a:alpha val="43137"/>
                    </a:srgbClr>
                  </a:outerShdw>
                </a:effectLst>
              </a:rPr>
              <a:t>CSS): </a:t>
            </a:r>
            <a:r>
              <a:rPr lang="en-US" sz="2400" dirty="0"/>
              <a:t>We used CSS to complete the HTML site design.</a:t>
            </a:r>
            <a:endParaRPr lang="el-GR" sz="2400" dirty="0"/>
          </a:p>
        </p:txBody>
      </p:sp>
      <p:sp>
        <p:nvSpPr>
          <p:cNvPr id="13" name="TextBox 12">
            <a:extLst>
              <a:ext uri="{FF2B5EF4-FFF2-40B4-BE49-F238E27FC236}">
                <a16:creationId xmlns:a16="http://schemas.microsoft.com/office/drawing/2014/main" id="{6F186176-D93E-8B43-1B11-B709584B428E}"/>
              </a:ext>
            </a:extLst>
          </p:cNvPr>
          <p:cNvSpPr txBox="1"/>
          <p:nvPr/>
        </p:nvSpPr>
        <p:spPr>
          <a:xfrm>
            <a:off x="2964306" y="5857838"/>
            <a:ext cx="8465693" cy="830997"/>
          </a:xfrm>
          <a:prstGeom prst="rect">
            <a:avLst/>
          </a:prstGeom>
          <a:noFill/>
        </p:spPr>
        <p:txBody>
          <a:bodyPr wrap="square" rtlCol="0">
            <a:spAutoFit/>
          </a:bodyPr>
          <a:lstStyle/>
          <a:p>
            <a:r>
              <a:rPr lang="en-US" sz="2400" b="1" dirty="0" err="1">
                <a:effectLst>
                  <a:outerShdw blurRad="38100" dist="38100" dir="2700000" algn="tl">
                    <a:srgbClr val="000000">
                      <a:alpha val="43137"/>
                    </a:srgbClr>
                  </a:outerShdw>
                </a:effectLst>
              </a:rPr>
              <a:t>Pyscript</a:t>
            </a:r>
            <a:r>
              <a:rPr lang="en-US" sz="2400" dirty="0"/>
              <a:t>: We used </a:t>
            </a:r>
            <a:r>
              <a:rPr lang="en-US" sz="2400" dirty="0" err="1"/>
              <a:t>pyscript</a:t>
            </a:r>
            <a:r>
              <a:rPr lang="en-US" sz="2400" dirty="0"/>
              <a:t> in combination with HTML to create maps and other graphs using Python in HTML.</a:t>
            </a:r>
            <a:endParaRPr lang="el-GR" sz="2400" dirty="0"/>
          </a:p>
        </p:txBody>
      </p:sp>
    </p:spTree>
    <p:extLst>
      <p:ext uri="{BB962C8B-B14F-4D97-AF65-F5344CB8AC3E}">
        <p14:creationId xmlns:p14="http://schemas.microsoft.com/office/powerpoint/2010/main" val="24066504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A798CE3-B843-D6F2-71B3-3EBE25758657}"/>
              </a:ext>
            </a:extLst>
          </p:cNvPr>
          <p:cNvSpPr>
            <a:spLocks noGrp="1"/>
          </p:cNvSpPr>
          <p:nvPr>
            <p:ph type="title"/>
          </p:nvPr>
        </p:nvSpPr>
        <p:spPr>
          <a:xfrm>
            <a:off x="4128368" y="4921823"/>
            <a:ext cx="4937937" cy="1147150"/>
          </a:xfrm>
        </p:spPr>
        <p:txBody>
          <a:bodyPr vert="horz" lIns="91440" tIns="45720" rIns="91440" bIns="45720" rtlCol="0" anchor="t">
            <a:noAutofit/>
          </a:bodyPr>
          <a:lstStyle/>
          <a:p>
            <a:r>
              <a:rPr lang="en-US" b="1" kern="1200" dirty="0">
                <a:effectLst>
                  <a:outerShdw blurRad="38100" dist="38100" dir="2700000" algn="tl">
                    <a:srgbClr val="000000">
                      <a:alpha val="43137"/>
                    </a:srgbClr>
                  </a:outerShdw>
                </a:effectLst>
                <a:latin typeface="+mj-lt"/>
                <a:ea typeface="+mj-ea"/>
                <a:cs typeface="+mj-cs"/>
              </a:rPr>
              <a:t>Thank you for your attention</a:t>
            </a:r>
          </a:p>
        </p:txBody>
      </p:sp>
      <p:sp>
        <p:nvSpPr>
          <p:cNvPr id="14" name="Freeform: Shape 13">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Εικόνα 6">
            <a:extLst>
              <a:ext uri="{FF2B5EF4-FFF2-40B4-BE49-F238E27FC236}">
                <a16:creationId xmlns:a16="http://schemas.microsoft.com/office/drawing/2014/main" id="{D93F241B-500C-DC95-B03D-E898C72FE2E1}"/>
              </a:ext>
            </a:extLst>
          </p:cNvPr>
          <p:cNvPicPr>
            <a:picLocks noChangeAspect="1"/>
          </p:cNvPicPr>
          <p:nvPr/>
        </p:nvPicPr>
        <p:blipFill rotWithShape="1">
          <a:blip r:embed="rId2"/>
          <a:srcRect t="80" r="-1" b="2600"/>
          <a:stretch/>
        </p:blipFill>
        <p:spPr>
          <a:xfrm>
            <a:off x="1246572"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5" name="Εικόνα 4">
            <a:extLst>
              <a:ext uri="{FF2B5EF4-FFF2-40B4-BE49-F238E27FC236}">
                <a16:creationId xmlns:a16="http://schemas.microsoft.com/office/drawing/2014/main" id="{82FBF659-6218-9EC1-247D-BFBF92DDCCDE}"/>
              </a:ext>
            </a:extLst>
          </p:cNvPr>
          <p:cNvPicPr>
            <a:picLocks noChangeAspect="1"/>
          </p:cNvPicPr>
          <p:nvPr/>
        </p:nvPicPr>
        <p:blipFill rotWithShape="1">
          <a:blip r:embed="rId3"/>
          <a:srcRect l="30787" r="30288"/>
          <a:stretch/>
        </p:blipFill>
        <p:spPr>
          <a:xfrm>
            <a:off x="-1" y="2221620"/>
            <a:ext cx="3616676" cy="463637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sp>
        <p:nvSpPr>
          <p:cNvPr id="18" name="Oval 17">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9207" y="303879"/>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C20267F5-D4E6-477A-A590-81F2ABD1B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109" y="2382976"/>
            <a:ext cx="1920240" cy="19202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Εικόνα 3">
            <a:extLst>
              <a:ext uri="{FF2B5EF4-FFF2-40B4-BE49-F238E27FC236}">
                <a16:creationId xmlns:a16="http://schemas.microsoft.com/office/drawing/2014/main" id="{F3963479-2633-07EA-8A1C-8A9B65D51162}"/>
              </a:ext>
            </a:extLst>
          </p:cNvPr>
          <p:cNvPicPr>
            <a:picLocks noChangeAspect="1"/>
          </p:cNvPicPr>
          <p:nvPr/>
        </p:nvPicPr>
        <p:blipFill rotWithShape="1">
          <a:blip r:embed="rId4"/>
          <a:srcRect l="24807" r="8689" b="-7"/>
          <a:stretch/>
        </p:blipFill>
        <p:spPr>
          <a:xfrm>
            <a:off x="3749701" y="2547568"/>
            <a:ext cx="1591056" cy="1591056"/>
          </a:xfrm>
          <a:custGeom>
            <a:avLst/>
            <a:gdLst/>
            <a:ahLst/>
            <a:cxnLst/>
            <a:rect l="l" t="t" r="r" b="b"/>
            <a:pathLst>
              <a:path w="1591056" h="1591056">
                <a:moveTo>
                  <a:pt x="795528" y="0"/>
                </a:moveTo>
                <a:cubicBezTo>
                  <a:pt x="1234886" y="0"/>
                  <a:pt x="1591056" y="356170"/>
                  <a:pt x="1591056" y="795528"/>
                </a:cubicBezTo>
                <a:cubicBezTo>
                  <a:pt x="1591056" y="1234886"/>
                  <a:pt x="1234886" y="1591056"/>
                  <a:pt x="795528" y="1591056"/>
                </a:cubicBezTo>
                <a:cubicBezTo>
                  <a:pt x="356170" y="1591056"/>
                  <a:pt x="0" y="1234886"/>
                  <a:pt x="0" y="795528"/>
                </a:cubicBezTo>
                <a:cubicBezTo>
                  <a:pt x="0" y="356170"/>
                  <a:pt x="356170" y="0"/>
                  <a:pt x="795528" y="0"/>
                </a:cubicBezTo>
                <a:close/>
              </a:path>
            </a:pathLst>
          </a:custGeom>
        </p:spPr>
      </p:pic>
      <p:pic>
        <p:nvPicPr>
          <p:cNvPr id="9" name="Εικόνα 8">
            <a:extLst>
              <a:ext uri="{FF2B5EF4-FFF2-40B4-BE49-F238E27FC236}">
                <a16:creationId xmlns:a16="http://schemas.microsoft.com/office/drawing/2014/main" id="{519E9F12-E0DE-36EC-2391-DB985C36D804}"/>
              </a:ext>
            </a:extLst>
          </p:cNvPr>
          <p:cNvPicPr>
            <a:picLocks noChangeAspect="1"/>
          </p:cNvPicPr>
          <p:nvPr/>
        </p:nvPicPr>
        <p:blipFill rotWithShape="1">
          <a:blip r:embed="rId5"/>
          <a:srcRect l="14488" r="12890" b="1"/>
          <a:stretch/>
        </p:blipFill>
        <p:spPr>
          <a:xfrm>
            <a:off x="5593799" y="468471"/>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sp>
        <p:nvSpPr>
          <p:cNvPr id="22" name="Freeform: Shape 21">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Εικόνα 7">
            <a:extLst>
              <a:ext uri="{FF2B5EF4-FFF2-40B4-BE49-F238E27FC236}">
                <a16:creationId xmlns:a16="http://schemas.microsoft.com/office/drawing/2014/main" id="{713584B3-C718-53C6-84D2-71F075F1B5F7}"/>
              </a:ext>
            </a:extLst>
          </p:cNvPr>
          <p:cNvPicPr>
            <a:picLocks noChangeAspect="1"/>
          </p:cNvPicPr>
          <p:nvPr/>
        </p:nvPicPr>
        <p:blipFill rotWithShape="1">
          <a:blip r:embed="rId6"/>
          <a:srcRect l="8913" r="10480" b="1"/>
          <a:stretch/>
        </p:blipFill>
        <p:spPr>
          <a:xfrm>
            <a:off x="8918761" y="-4330"/>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sp>
        <p:nvSpPr>
          <p:cNvPr id="24" name="Freeform: Shape 23">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Εικόνα 5">
            <a:extLst>
              <a:ext uri="{FF2B5EF4-FFF2-40B4-BE49-F238E27FC236}">
                <a16:creationId xmlns:a16="http://schemas.microsoft.com/office/drawing/2014/main" id="{A0D3C229-A096-9DF1-199D-E95803A83DCE}"/>
              </a:ext>
            </a:extLst>
          </p:cNvPr>
          <p:cNvPicPr>
            <a:picLocks noChangeAspect="1"/>
          </p:cNvPicPr>
          <p:nvPr/>
        </p:nvPicPr>
        <p:blipFill rotWithShape="1">
          <a:blip r:embed="rId7"/>
          <a:srcRect l="10133" r="10142" b="-4"/>
          <a:stretch/>
        </p:blipFill>
        <p:spPr>
          <a:xfrm>
            <a:off x="9363238"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
        <p:nvSpPr>
          <p:cNvPr id="10" name="TextBox 9">
            <a:extLst>
              <a:ext uri="{FF2B5EF4-FFF2-40B4-BE49-F238E27FC236}">
                <a16:creationId xmlns:a16="http://schemas.microsoft.com/office/drawing/2014/main" id="{62FF0733-A164-7CA0-21EC-70814A647A4E}"/>
              </a:ext>
            </a:extLst>
          </p:cNvPr>
          <p:cNvSpPr txBox="1"/>
          <p:nvPr/>
        </p:nvSpPr>
        <p:spPr>
          <a:xfrm rot="19482006">
            <a:off x="8881945" y="4015840"/>
            <a:ext cx="1920240" cy="461665"/>
          </a:xfrm>
          <a:prstGeom prst="rect">
            <a:avLst/>
          </a:prstGeom>
          <a:noFill/>
        </p:spPr>
        <p:txBody>
          <a:bodyPr wrap="square" rtlCol="0">
            <a:spAutoFit/>
          </a:bodyPr>
          <a:lstStyle/>
          <a:p>
            <a:r>
              <a:rPr lang="en-US" sz="2400" b="1" dirty="0" err="1"/>
              <a:t>Eriphyli</a:t>
            </a:r>
            <a:r>
              <a:rPr lang="en-US" sz="2400" b="1" dirty="0"/>
              <a:t> Santi</a:t>
            </a:r>
            <a:endParaRPr lang="el-GR" sz="2400" b="1" dirty="0"/>
          </a:p>
        </p:txBody>
      </p:sp>
      <p:sp>
        <p:nvSpPr>
          <p:cNvPr id="11" name="TextBox 10">
            <a:extLst>
              <a:ext uri="{FF2B5EF4-FFF2-40B4-BE49-F238E27FC236}">
                <a16:creationId xmlns:a16="http://schemas.microsoft.com/office/drawing/2014/main" id="{B5F2C8E9-D839-1973-8869-E253947E9258}"/>
              </a:ext>
            </a:extLst>
          </p:cNvPr>
          <p:cNvSpPr txBox="1"/>
          <p:nvPr/>
        </p:nvSpPr>
        <p:spPr>
          <a:xfrm rot="1519281">
            <a:off x="1151617" y="2293663"/>
            <a:ext cx="2852928" cy="461665"/>
          </a:xfrm>
          <a:prstGeom prst="rect">
            <a:avLst/>
          </a:prstGeom>
          <a:noFill/>
        </p:spPr>
        <p:txBody>
          <a:bodyPr wrap="square" rtlCol="0">
            <a:spAutoFit/>
          </a:bodyPr>
          <a:lstStyle/>
          <a:p>
            <a:r>
              <a:rPr lang="en-US" sz="2400" b="1" dirty="0"/>
              <a:t>John </a:t>
            </a:r>
            <a:r>
              <a:rPr lang="en-US" sz="2400" b="1" dirty="0" err="1"/>
              <a:t>Zioupos</a:t>
            </a:r>
            <a:endParaRPr lang="el-GR" sz="2400" b="1" dirty="0"/>
          </a:p>
        </p:txBody>
      </p:sp>
      <p:sp>
        <p:nvSpPr>
          <p:cNvPr id="12" name="TextBox 11">
            <a:extLst>
              <a:ext uri="{FF2B5EF4-FFF2-40B4-BE49-F238E27FC236}">
                <a16:creationId xmlns:a16="http://schemas.microsoft.com/office/drawing/2014/main" id="{DDB8B936-AD4D-87DB-5017-E63B72C17757}"/>
              </a:ext>
            </a:extLst>
          </p:cNvPr>
          <p:cNvSpPr txBox="1"/>
          <p:nvPr/>
        </p:nvSpPr>
        <p:spPr>
          <a:xfrm>
            <a:off x="5466047" y="-84269"/>
            <a:ext cx="3324962" cy="461665"/>
          </a:xfrm>
          <a:prstGeom prst="rect">
            <a:avLst/>
          </a:prstGeom>
          <a:noFill/>
        </p:spPr>
        <p:txBody>
          <a:bodyPr wrap="square" rtlCol="0">
            <a:spAutoFit/>
          </a:bodyPr>
          <a:lstStyle/>
          <a:p>
            <a:r>
              <a:rPr lang="en-US" sz="2400" b="1" dirty="0" err="1"/>
              <a:t>Lefkothea</a:t>
            </a:r>
            <a:r>
              <a:rPr lang="en-US" sz="2400" b="1" dirty="0"/>
              <a:t> </a:t>
            </a:r>
            <a:r>
              <a:rPr lang="en-US" sz="2400" b="1" dirty="0" err="1"/>
              <a:t>Papapolizou</a:t>
            </a:r>
            <a:endParaRPr lang="el-GR" sz="2400" b="1" dirty="0"/>
          </a:p>
        </p:txBody>
      </p:sp>
    </p:spTree>
    <p:extLst>
      <p:ext uri="{BB962C8B-B14F-4D97-AF65-F5344CB8AC3E}">
        <p14:creationId xmlns:p14="http://schemas.microsoft.com/office/powerpoint/2010/main" val="1086542710"/>
      </p:ext>
    </p:extLst>
  </p:cSld>
  <p:clrMapOvr>
    <a:overrideClrMapping bg1="dk1" tx1="lt1" bg2="dk2" tx2="lt2" accent1="accent1" accent2="accent2" accent3="accent3" accent4="accent4" accent5="accent5" accent6="accent6" hlink="hlink" folHlink="folHlink"/>
  </p:clrMapOvr>
  <p:transition spd="slow">
    <p:cover/>
  </p:transition>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1619</TotalTime>
  <Words>711</Words>
  <Application>Microsoft Office PowerPoint</Application>
  <PresentationFormat>Ευρεία οθόνη</PresentationFormat>
  <Paragraphs>31</Paragraphs>
  <Slides>9</Slides>
  <Notes>0</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9</vt:i4>
      </vt:variant>
    </vt:vector>
  </HeadingPairs>
  <TitlesOfParts>
    <vt:vector size="17" baseType="lpstr">
      <vt:lpstr>Arial</vt:lpstr>
      <vt:lpstr>Calibri</vt:lpstr>
      <vt:lpstr>Calibri </vt:lpstr>
      <vt:lpstr>Calibri    </vt:lpstr>
      <vt:lpstr>Calibri Light</vt:lpstr>
      <vt:lpstr>gg sans</vt:lpstr>
      <vt:lpstr>Source Sans Pro</vt:lpstr>
      <vt:lpstr>Θέμα του Office</vt:lpstr>
      <vt:lpstr>Team Name: Angels Challenge Name: Challenge 1 Idea Name: Angels “A food rescue and redistribution platform” </vt:lpstr>
      <vt:lpstr>What is angels?</vt:lpstr>
      <vt:lpstr>What is the problem Angels want to solve?</vt:lpstr>
      <vt:lpstr>Functionality of the solution</vt:lpstr>
      <vt:lpstr>Παρουσίαση του PowerPoint</vt:lpstr>
      <vt:lpstr>How Angels strands out?</vt:lpstr>
      <vt:lpstr>Tools we used</vt:lpstr>
      <vt:lpstr>Παρουσίαση του PowerPoint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Angels Challenge Name: Challenge 1 Idea Name: Angels “A food rescue and redistribution platform” </dc:title>
  <dc:creator>Dominikos Sant</dc:creator>
  <cp:lastModifiedBy>Dominikos Sant</cp:lastModifiedBy>
  <cp:revision>1</cp:revision>
  <dcterms:created xsi:type="dcterms:W3CDTF">2023-10-07T07:46:29Z</dcterms:created>
  <dcterms:modified xsi:type="dcterms:W3CDTF">2023-10-08T10:45:55Z</dcterms:modified>
</cp:coreProperties>
</file>