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25" r:id="rId3"/>
    <p:sldId id="426" r:id="rId4"/>
    <p:sldId id="427" r:id="rId5"/>
    <p:sldId id="336" r:id="rId6"/>
    <p:sldId id="337" r:id="rId8"/>
    <p:sldId id="338" r:id="rId9"/>
    <p:sldId id="341" r:id="rId10"/>
    <p:sldId id="601" r:id="rId11"/>
    <p:sldId id="600" r:id="rId12"/>
    <p:sldId id="603" r:id="rId13"/>
    <p:sldId id="605" r:id="rId14"/>
    <p:sldId id="607" r:id="rId15"/>
    <p:sldId id="608" r:id="rId16"/>
    <p:sldId id="609" r:id="rId17"/>
    <p:sldId id="610" r:id="rId18"/>
    <p:sldId id="611" r:id="rId19"/>
    <p:sldId id="612" r:id="rId20"/>
    <p:sldId id="624" r:id="rId21"/>
    <p:sldId id="625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574" r:id="rId31"/>
    <p:sldId id="376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E9E5"/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285"/>
    <p:restoredTop sz="94736"/>
  </p:normalViewPr>
  <p:slideViewPr>
    <p:cSldViewPr showGuides="1">
      <p:cViewPr>
        <p:scale>
          <a:sx n="68" d="100"/>
          <a:sy n="68" d="100"/>
        </p:scale>
        <p:origin x="-666" y="-300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696 254,'-3'0,"2"3,-2-2,1 2,0 0,-1-1,3 1,-1 0,-2 0,0 0,2 0,-1 0,0 0,0 0,1 0,0 0,-1 0,0 0,2 1,-1-1,0 1,0-1,-1 1,2-1,0 0,1 0,1 0,0 0,0 0,1-1,0 1,1-1,-1 0,0-1,0 0,0 0,0-1,0 0,0 0,0-1,0-1,-1-1,1 0,0 1,-2-1,0 0,1 0,-1 0,2-1,-3 0,1 1,0-1,-1 1,1 0,-1 0,0 0,0 0,0 0,1 0,-1 0,1 0,-1 0,0 0,-2 0,1 0,-2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1559 390,'-3'1,"0"0,0 0,0 0,0 0,0 1,2 1,0 0,0 0,0 0,0 0,0 0,1 0,0 0,0 0,0 1,0-1,0 0,0 0,0 0,0 1,-1-1,1 0,0 0,-1 0,1 1,0-1,-1 2,0-1,1-1,-1 1,1 0,-1 1,1-2,0 0,-1 0,1 1,0 0,-1 3,-1-4,2 1,-1 0,0-1,1 2,0-2,0 0,-1 0,0 1,1-1,-1 0,0 0,1 1,0-1,0 2,0-2,-1 1,0 0,0-1,0 0,1 0,0 0,3-2,0-2,0 1,0 0,0 2,0-1,0 1,0-2,0 1,0 1,0 0,0 0,0-2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1608 393,'-3'0,"0"3,0 0,1 0,1 0,-2-1,1 1,1 0,-2 0,1 0,2 0,-1 0,1 0,0 0,3-1,0-2,-1-3,0 0,0 0,0 0,0 0,-1 0,2 1,-1-1,-2 6,1 0,-1 0,0 0,0 0,0 0,4 2,-2-2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1622 426,'1'3,"0"0,-1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1630 433,'3'0,"-2"3,-1 0,0 0,0 0,0 0,-1 0,1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1582 488,'3'-1,"0"0,0 1,0 0,0 2,-3 1,0 0,0 0,-1 0,-2-1,0 0,6-2,0-1,0 1,0 1,0 5,-1-3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1694 525,'-3'0,"0"2,0 1,1 0,0 0,0 0,0 0,1 0,1 0,3-2,0-1,0-2,-1-1,0 0,0 0,-1 0,0 0,0 0,-1 6,0 0,0 0,-1 0,1 0,0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1695 541,'1'3,"-1"0,0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1705 537,'3'0,"-1"3,-4 0,5-3,0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1763 583,'-3'3,"0"-1,2 1,-2-2,2 2,-1 0,0 0,2 0,3-3,0 1,0-1,0 0,0 0,-1-3,0 0,-1 0,0 0,0 0,-1 6,0 0,0 0,-1 0,1 0,-1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1777 602,'1'3,"0"0,0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1363 398,'1'3,"-1"0,0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1793 596,'1'3,"-1"0,-1 0,1 0,2 0,-4 0,-1-3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1773 409,'3'-1,"1"1,0 0,0 0,-1 1,0-1,0 1,0 2,-2 0,-1 0,1 0,-1 1,2-1,-2 0,1 0,0 0,-1 0,0 0,0 0,1 5,-1-5,1 1,-1-1,0 1,1 0,-1 0,0-1,0 1,1 0,1 8,-2-9,0 1,0 0,1 2,-1-2,1-1,-1 0,0 0,0 0,0 1,1-1,-1 1,1-1,-1 1,0-1,0 0,1 0,-1 0,1 0,-1 0,0 0,0 0,0 0,0 0,0 0,0 0,2 1,-2-1,0 0,1 0,-1 0,1 0,-1 0,0 0,0 0,0 0,-3-2,0 0,0 1,0-1,0 0,0 1,-1 0,0 0,1 0,-1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1488 39,'0'3,"1"0,0 2,0-2,1 0,-1 1,0-1,0 1,0-1,0 0,3 6,-3-6,1 0,0 1,-1-1,-1 0,2 0,0 0,-1 0,0-6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1513 52,'0'4,"-2"-1,2 1,-2-1,0 0,2 0,-2 0,0 3,1-3,0 0,0 0,0 0,1 0,-1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1526 84,'3'1,"-3"2,1 0,-1 0,1 0,-1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1547 37,'1'3,"1"0,-1 0,-1 0,-2 0,0 0,5-1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675 353,'3'0,"0"1,0-1,0 0,0 1,0-1,0 0,0 0,0 0,0 1,0-1,0 0,0 0,1 0,-1 0,0 0,1 0,-1 0,0 0,1 0,-1 0,0 0,0 0,0 0,1 0,-1 0,0 0,0 0,0 0,0 0,0 0,0 0,0 0,1 0,-1 0,0 0,1 0,-1 0,0 0,1-1,-1 0,0 1,1 0,-1 0,1 0,-1-1,0 1,0 0,0-1,0 1,0 0,0 0,0-1,0 1,0 0,1 0,-1 0,0 0,0 0,0 0,0-1,1 1,-1 0,0-1,0 1,22-4,-22 4,0-1,0 1,0 0,0 0,0 0,0-1,1 1,-1 0,0-1,0 1,0 0,1 0,-1 0,0 0,1 0,-1-1,0 1,4 0,-4 0,1 0,-1 0,1 0,1 0,-1 0,-1 0,1-1,-1 1,1 0,0 0,-1 0,1 0,0 0,0 0,-1 0,0 0,0 0,0 0,1 0,0 0,-1 0,0 0,0 0,0 0,1 0,-1 0,0 0,0 0,0 0,0 0,0 0,0 0,0 1,1-1,-1 0,0 0,0 0,0 0,0 0,0 0,1 0,-1 0,0 0,1 0,-1 0,1 0,-1 0,1 0,-1 0,0 0,0 1,0-1,3 0,-3 0,0 0,0 0,0 0,0 0,1 0,-1 1,1-1,-1 0,2 0,-1 0,-1 0,1 0,3 0,-3 0,0 0,-1 0,0 0,0 1,0-1,5 0,-4 1,2-1,-1 0,0 0,0 1,0-1,-2 0,2 0,1 0,-3 0,2 0,-1 0,-1 0,1 0,1 0,-1 0,0 0,-1 0,0 0,0 0,1 0,-1 0,0 0,0 0,0 0,0 0,1 0,-1 0,0-1,0 1,1 0,-1 0,0 0,0 0,3-1,-3 1,0-1,1 1,-1 0,1-1,-1 1,2 0,-2-1,0 1,3 0,-2 0,-1 0,1 0,-1 0,0 0,0 0,0 0,0 0,0 0,0 0,0 0,0 0,0 0,0 0,1 0,-1 0,0 0,0 0,0 0,0 0,1 0,0 0,0 0,-1 0,1-1,0 1,-1-1,0 1,1-1,-1 1,0 0,0 0,0 0,1 0,-1 0,0 0,0 0,0 0,0-1,0 1,1 0,-1 0,0 0,0-1,0 1,0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753 260,'-3'0,"0"0,0 1,2 2,-1 0,0 0,0 0,2 0,-2 0,0 0,2 0,-1 0,0 0,1 0,-1 0,1 0,0 0,0 0,-1 0,1 0,0 0,1 0,0 0,1 0,1-1,-1 1,1-2,0 0,0 0,0-1,0 0,0 0,0 0,0 0,0 0,0 0,0 0,0 0,0 0,0 0,0 0,0-2,0 0,0 0,0-1,-1 0,-1 0,1 0,-1 0,0 0,1 0,0 0,-2 0,2 0,-2 0,1 0,0 0,0 0,-1 0,0 0,-1 0,-1 0,0 0,-1 3,1-3,-1 1,0 1,0 0,0-1,0 0,0 1,0 1,0 0,0 0,0 0,0 0,0 0,0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742 266,'1'-3,"2"1,-1-1,-1 0,2 2,-2-2,2 3,0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1373 405,'4'-1,"-1"0,0 0,0-1,0 1,0 0,0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1404 386,'2'3,"-2"0,1 0,-1 1,0-1,1 1,-1-1,0 0,0 0,0 0,0 0,0 0,0 0,0 1,0-1,0 0,0 0,0 0,0 1,0-1,-1 0,1 0,-1 0,-1 2,2-2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1363 386,'0'3,"0"0,0 0,0 1,-1-1,1 0,0 0,-1 0,1 0,0 0,-1 0,1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1352 475,'0'3,"0"0,0 0,0 0,0 0,-1 0,1 0,-1 0,2-6,-1 0,1 0,1 0,-1 0,0 0,2 0,-2 0,0 0,2 5,-3 1,1 0,-1 0,0 0,0 0,0 0,0 1,0-1,0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1391 488,'0'4,"-2"-1,0 0,0 0,1 0,-2-1,0-2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1382 490,'2'3,"3"2,-3-2,1-1,-1 1,-1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05T23:31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1410 491,'2'8,"-1"-5,-1 0,0 0,0 0,0-6,1 0,0-1,1 1,0 0,-2 0,2 0,0 0,0 0,-1 0,2 0,-1 0,1 1,0 2,-1 3,-1 0,-1 0,1 0,-1 0,0 0,0 0,0 0,-1 0,-1 0,-1-1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99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813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2.png"/><Relationship Id="rId6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tags" Target="../tags/tag50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2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13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9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14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5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17.png"/><Relationship Id="rId5" Type="http://schemas.openxmlformats.org/officeDocument/2006/relationships/tags" Target="../tags/tag86.xml"/><Relationship Id="rId4" Type="http://schemas.openxmlformats.org/officeDocument/2006/relationships/image" Target="../media/image16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tags" Target="../tags/tag21.xml"/><Relationship Id="rId3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8.png"/><Relationship Id="rId4" Type="http://schemas.openxmlformats.org/officeDocument/2006/relationships/tags" Target="../tags/tag26.xml"/><Relationship Id="rId3" Type="http://schemas.openxmlformats.org/officeDocument/2006/relationships/image" Target="../media/image7.png"/><Relationship Id="rId2" Type="http://schemas.openxmlformats.org/officeDocument/2006/relationships/tags" Target="../tags/tag25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9.png"/><Relationship Id="rId4" Type="http://schemas.openxmlformats.org/officeDocument/2006/relationships/tags" Target="../tags/tag41.xml"/><Relationship Id="rId3" Type="http://schemas.openxmlformats.org/officeDocument/2006/relationships/image" Target="../media/image10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3"/>
          <p:cNvGrpSpPr/>
          <p:nvPr/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3076" name="组合 5"/>
            <p:cNvGrpSpPr/>
            <p:nvPr userDrawn="1"/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3077" name="图片 6"/>
              <p:cNvPicPr>
                <a:picLocks noChangeAspect="1"/>
              </p:cNvPicPr>
              <p:nvPr userDrawn="1"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078" name="图片 8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079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875"/>
            <a:ext cx="914400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6963"/>
            <a:ext cx="9144000" cy="1166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4925"/>
            <a:ext cx="9144000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9144000" cy="170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6963"/>
            <a:ext cx="9144000" cy="131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313" y="273050"/>
            <a:ext cx="8712200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baseline="0" noProof="1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5364" name="图片 9" descr="C:\Users\kingsoft\Desktop\图片7副本.png图片7副本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5303838" y="4933950"/>
            <a:ext cx="3622675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050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6388" name="图片 9" descr="C:\Users\kingsoft\Desktop\图片7副本.png图片7副本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6173788" y="5327650"/>
            <a:ext cx="2970212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pic>
        <p:nvPicPr>
          <p:cNvPr id="17412" name="图片 15" descr="C:\Users\kingsoft\Desktop\图片7副本.png图片7副本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6173788" y="5327650"/>
            <a:ext cx="2970212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75" y="0"/>
            <a:ext cx="9144000" cy="197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050"/>
            <a:ext cx="9144000" cy="1231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endParaRPr lang="en-US" altLang="zh-CN" sz="100" strike="noStrike" noProof="1">
              <a:latin typeface="Viner Hand ITC" charset="0"/>
              <a:cs typeface="Viner Hand ITC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z="1050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z="1050" strike="noStrike" noProof="1" dirty="0">
                <a:sym typeface="+mn-ea"/>
              </a:rPr>
              <a:t>第</a:t>
            </a:r>
            <a:r>
              <a:rPr lang="zh-CN" altLang="en-US" sz="1050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8850"/>
            <a:ext cx="9144000" cy="49403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pic>
        <p:nvPicPr>
          <p:cNvPr id="20484" name="图片 8" descr="C:\Users\kingsoft\Desktop\图片7副本.png图片7副本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6321425" y="4916488"/>
            <a:ext cx="2822575" cy="982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9" descr="C:\Users\kingsoft\Desktop\图片7副本.png图片7副本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-10800000" flipH="1">
            <a:off x="0" y="0"/>
            <a:ext cx="3535363" cy="123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6963"/>
            <a:ext cx="9144000" cy="1325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4925"/>
            <a:ext cx="914400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9" descr="C:\Users\kingsoft\Desktop\图片7副本.png图片7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2700" y="5972175"/>
            <a:ext cx="2609850" cy="90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10" descr="C:\Users\kingsoft\Desktop\图片7副本.png图片7副本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6537325" y="5905500"/>
            <a:ext cx="2611438" cy="97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 descr="C:\Users\kingsoft\Desktop\图片7副本.png图片7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6537325" y="5905500"/>
            <a:ext cx="2611438" cy="97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10" descr="C:\Users\kingsoft\Desktop\图片7副本.png图片7副本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12700" y="5972175"/>
            <a:ext cx="2609850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组合 7"/>
          <p:cNvGrpSpPr/>
          <p:nvPr/>
        </p:nvGrpSpPr>
        <p:grpSpPr>
          <a:xfrm>
            <a:off x="0" y="-15875"/>
            <a:ext cx="2736850" cy="6858000"/>
            <a:chOff x="0" y="-15482"/>
            <a:chExt cx="3649343" cy="6857999"/>
          </a:xfrm>
        </p:grpSpPr>
        <p:pic>
          <p:nvPicPr>
            <p:cNvPr id="8196" name="图片 8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 rot="-5400000">
              <a:off x="-1596587" y="1596587"/>
              <a:ext cx="6842517" cy="36493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197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198" name="组合 10"/>
          <p:cNvGrpSpPr/>
          <p:nvPr/>
        </p:nvGrpSpPr>
        <p:grpSpPr>
          <a:xfrm rot="10800000">
            <a:off x="6407150" y="15875"/>
            <a:ext cx="2736850" cy="6858000"/>
            <a:chOff x="0" y="-15482"/>
            <a:chExt cx="3649343" cy="6857999"/>
          </a:xfrm>
        </p:grpSpPr>
        <p:pic>
          <p:nvPicPr>
            <p:cNvPr id="8199" name="图片 1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 rot="-5400000">
              <a:off x="-1596587" y="1596587"/>
              <a:ext cx="6842517" cy="36493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0" name="图片 1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" name="矩形: 圆角 13"/>
          <p:cNvSpPr/>
          <p:nvPr>
            <p:custDataLst>
              <p:tags r:id="rId8"/>
            </p:custDataLst>
          </p:nvPr>
        </p:nvSpPr>
        <p:spPr>
          <a:xfrm>
            <a:off x="4229100" y="148431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8" descr="C:\Users\kingsoft\Desktop\图片7副本.png图片7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6173788" y="5327650"/>
            <a:ext cx="2970212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3650" y="2809875"/>
            <a:ext cx="5143500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8" descr="C:\Users\kingsoft\Desktop\图片7副本.png图片7副本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6173788" y="5327650"/>
            <a:ext cx="2970212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95.xml"/><Relationship Id="rId24" Type="http://schemas.openxmlformats.org/officeDocument/2006/relationships/tags" Target="../tags/tag94.xml"/><Relationship Id="rId23" Type="http://schemas.openxmlformats.org/officeDocument/2006/relationships/tags" Target="../tags/tag93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501650" y="952500"/>
            <a:ext cx="8140700" cy="5389563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41.png"/><Relationship Id="rId7" Type="http://schemas.openxmlformats.org/officeDocument/2006/relationships/customXml" Target="../ink/ink2.xml"/><Relationship Id="rId62" Type="http://schemas.openxmlformats.org/officeDocument/2006/relationships/vmlDrawing" Target="../drawings/vmlDrawing9.vml"/><Relationship Id="rId61" Type="http://schemas.openxmlformats.org/officeDocument/2006/relationships/slideLayout" Target="../slideLayouts/slideLayout7.xml"/><Relationship Id="rId60" Type="http://schemas.openxmlformats.org/officeDocument/2006/relationships/image" Target="../media/image67.png"/><Relationship Id="rId6" Type="http://schemas.openxmlformats.org/officeDocument/2006/relationships/image" Target="../media/image40.png"/><Relationship Id="rId59" Type="http://schemas.openxmlformats.org/officeDocument/2006/relationships/customXml" Target="../ink/ink28.xml"/><Relationship Id="rId58" Type="http://schemas.openxmlformats.org/officeDocument/2006/relationships/image" Target="../media/image66.png"/><Relationship Id="rId57" Type="http://schemas.openxmlformats.org/officeDocument/2006/relationships/customXml" Target="../ink/ink27.xml"/><Relationship Id="rId56" Type="http://schemas.openxmlformats.org/officeDocument/2006/relationships/image" Target="../media/image65.png"/><Relationship Id="rId55" Type="http://schemas.openxmlformats.org/officeDocument/2006/relationships/customXml" Target="../ink/ink26.xml"/><Relationship Id="rId54" Type="http://schemas.openxmlformats.org/officeDocument/2006/relationships/image" Target="../media/image64.png"/><Relationship Id="rId53" Type="http://schemas.openxmlformats.org/officeDocument/2006/relationships/customXml" Target="../ink/ink25.xml"/><Relationship Id="rId52" Type="http://schemas.openxmlformats.org/officeDocument/2006/relationships/image" Target="../media/image63.png"/><Relationship Id="rId51" Type="http://schemas.openxmlformats.org/officeDocument/2006/relationships/customXml" Target="../ink/ink24.xml"/><Relationship Id="rId50" Type="http://schemas.openxmlformats.org/officeDocument/2006/relationships/image" Target="../media/image62.png"/><Relationship Id="rId5" Type="http://schemas.openxmlformats.org/officeDocument/2006/relationships/customXml" Target="../ink/ink1.xml"/><Relationship Id="rId49" Type="http://schemas.openxmlformats.org/officeDocument/2006/relationships/customXml" Target="../ink/ink23.xml"/><Relationship Id="rId48" Type="http://schemas.openxmlformats.org/officeDocument/2006/relationships/image" Target="../media/image61.png"/><Relationship Id="rId47" Type="http://schemas.openxmlformats.org/officeDocument/2006/relationships/customXml" Target="../ink/ink22.xml"/><Relationship Id="rId46" Type="http://schemas.openxmlformats.org/officeDocument/2006/relationships/image" Target="../media/image60.png"/><Relationship Id="rId45" Type="http://schemas.openxmlformats.org/officeDocument/2006/relationships/customXml" Target="../ink/ink21.xml"/><Relationship Id="rId44" Type="http://schemas.openxmlformats.org/officeDocument/2006/relationships/image" Target="../media/image59.png"/><Relationship Id="rId43" Type="http://schemas.openxmlformats.org/officeDocument/2006/relationships/customXml" Target="../ink/ink20.xml"/><Relationship Id="rId42" Type="http://schemas.openxmlformats.org/officeDocument/2006/relationships/image" Target="../media/image58.png"/><Relationship Id="rId41" Type="http://schemas.openxmlformats.org/officeDocument/2006/relationships/customXml" Target="../ink/ink19.xml"/><Relationship Id="rId40" Type="http://schemas.openxmlformats.org/officeDocument/2006/relationships/image" Target="../media/image57.png"/><Relationship Id="rId4" Type="http://schemas.openxmlformats.org/officeDocument/2006/relationships/image" Target="../media/image39.emf"/><Relationship Id="rId39" Type="http://schemas.openxmlformats.org/officeDocument/2006/relationships/customXml" Target="../ink/ink18.xml"/><Relationship Id="rId38" Type="http://schemas.openxmlformats.org/officeDocument/2006/relationships/image" Target="../media/image56.png"/><Relationship Id="rId37" Type="http://schemas.openxmlformats.org/officeDocument/2006/relationships/customXml" Target="../ink/ink17.xml"/><Relationship Id="rId36" Type="http://schemas.openxmlformats.org/officeDocument/2006/relationships/image" Target="../media/image55.png"/><Relationship Id="rId35" Type="http://schemas.openxmlformats.org/officeDocument/2006/relationships/customXml" Target="../ink/ink16.xml"/><Relationship Id="rId34" Type="http://schemas.openxmlformats.org/officeDocument/2006/relationships/image" Target="../media/image54.png"/><Relationship Id="rId33" Type="http://schemas.openxmlformats.org/officeDocument/2006/relationships/customXml" Target="../ink/ink15.xml"/><Relationship Id="rId32" Type="http://schemas.openxmlformats.org/officeDocument/2006/relationships/image" Target="../media/image53.png"/><Relationship Id="rId31" Type="http://schemas.openxmlformats.org/officeDocument/2006/relationships/customXml" Target="../ink/ink14.xml"/><Relationship Id="rId30" Type="http://schemas.openxmlformats.org/officeDocument/2006/relationships/image" Target="../media/image52.png"/><Relationship Id="rId3" Type="http://schemas.openxmlformats.org/officeDocument/2006/relationships/oleObject" Target="../embeddings/oleObject21.bin"/><Relationship Id="rId29" Type="http://schemas.openxmlformats.org/officeDocument/2006/relationships/customXml" Target="../ink/ink13.xml"/><Relationship Id="rId28" Type="http://schemas.openxmlformats.org/officeDocument/2006/relationships/image" Target="../media/image51.png"/><Relationship Id="rId27" Type="http://schemas.openxmlformats.org/officeDocument/2006/relationships/customXml" Target="../ink/ink12.xml"/><Relationship Id="rId26" Type="http://schemas.openxmlformats.org/officeDocument/2006/relationships/image" Target="../media/image50.png"/><Relationship Id="rId25" Type="http://schemas.openxmlformats.org/officeDocument/2006/relationships/customXml" Target="../ink/ink11.xml"/><Relationship Id="rId24" Type="http://schemas.openxmlformats.org/officeDocument/2006/relationships/image" Target="../media/image49.png"/><Relationship Id="rId23" Type="http://schemas.openxmlformats.org/officeDocument/2006/relationships/customXml" Target="../ink/ink10.xml"/><Relationship Id="rId22" Type="http://schemas.openxmlformats.org/officeDocument/2006/relationships/image" Target="../media/image48.png"/><Relationship Id="rId21" Type="http://schemas.openxmlformats.org/officeDocument/2006/relationships/customXml" Target="../ink/ink9.xml"/><Relationship Id="rId20" Type="http://schemas.openxmlformats.org/officeDocument/2006/relationships/image" Target="../media/image47.png"/><Relationship Id="rId2" Type="http://schemas.openxmlformats.org/officeDocument/2006/relationships/image" Target="../media/image38.emf"/><Relationship Id="rId19" Type="http://schemas.openxmlformats.org/officeDocument/2006/relationships/customXml" Target="../ink/ink8.xml"/><Relationship Id="rId18" Type="http://schemas.openxmlformats.org/officeDocument/2006/relationships/image" Target="../media/image46.png"/><Relationship Id="rId17" Type="http://schemas.openxmlformats.org/officeDocument/2006/relationships/customXml" Target="../ink/ink7.xml"/><Relationship Id="rId16" Type="http://schemas.openxmlformats.org/officeDocument/2006/relationships/image" Target="../media/image45.png"/><Relationship Id="rId15" Type="http://schemas.openxmlformats.org/officeDocument/2006/relationships/customXml" Target="../ink/ink6.xml"/><Relationship Id="rId14" Type="http://schemas.openxmlformats.org/officeDocument/2006/relationships/image" Target="../media/image44.png"/><Relationship Id="rId13" Type="http://schemas.openxmlformats.org/officeDocument/2006/relationships/customXml" Target="../ink/ink5.xml"/><Relationship Id="rId12" Type="http://schemas.openxmlformats.org/officeDocument/2006/relationships/image" Target="../media/image43.png"/><Relationship Id="rId11" Type="http://schemas.openxmlformats.org/officeDocument/2006/relationships/customXml" Target="../ink/ink4.xml"/><Relationship Id="rId10" Type="http://schemas.openxmlformats.org/officeDocument/2006/relationships/image" Target="../media/image42.png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w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wmf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01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3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446910" y="2397628"/>
            <a:ext cx="4364476" cy="647415"/>
          </a:xfrm>
        </p:spPr>
        <p:txBody>
          <a:bodyPr lIns="90000" tIns="46800" rIns="90000" bIns="46800" anchor="b" anchorCtr="0">
            <a:normAutofit fontScale="90000"/>
            <a:scene3d>
              <a:camera prst="orthographicFront"/>
              <a:lightRig rig="threePt" dir="t"/>
            </a:scene3d>
          </a:bodyPr>
          <a:p>
            <a:pPr algn="ctr" fontAlgn="auto"/>
            <a:r>
              <a:rPr lang="zh-CN" altLang="en-US" strike="noStrike" noProof="1">
                <a:solidFill>
                  <a:srgbClr val="E9153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老哥带你学数模</a:t>
            </a:r>
            <a:endParaRPr lang="en-US" altLang="zh-CN" strike="noStrike" noProof="1">
              <a:solidFill>
                <a:srgbClr val="E9153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2325688" y="4694238"/>
            <a:ext cx="4364038" cy="276225"/>
          </a:xfrm>
        </p:spPr>
        <p:txBody>
          <a:bodyPr lIns="90000" tIns="46800" rIns="90000" bIns="46800">
            <a:normAutofit fontScale="70000"/>
          </a:bodyPr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500" b="0" i="0" u="none" strike="noStrike" kern="1200" cap="none" spc="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他日若遂凌云志，敢笑黄巢不丈夫</a:t>
            </a:r>
            <a:endParaRPr kumimoji="0" lang="zh-CN" altLang="en-US" sz="1500" b="0" i="0" u="none" strike="noStrike" kern="1200" cap="none" spc="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894138" y="3703638"/>
            <a:ext cx="1355725" cy="266700"/>
          </a:xfrm>
        </p:spPr>
        <p:txBody>
          <a:bodyPr lIns="90000" tIns="46800" rIns="90000" bIns="46800" anchor="ctr">
            <a:normAutofit fontScale="70000"/>
          </a:bodyPr>
          <a:p>
            <a:pPr marL="0" marR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微信公众号：科研交流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9188" y="3114675"/>
            <a:ext cx="455612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25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非线性规划基本原理与编程实践</a:t>
            </a:r>
            <a:endParaRPr lang="zh-CN" altLang="en-US" sz="2250" b="1" noProof="1">
              <a:latin typeface="+mn-ea"/>
            </a:endParaRPr>
          </a:p>
        </p:txBody>
      </p:sp>
      <p:sp>
        <p:nvSpPr>
          <p:cNvPr id="40965" name="文本框 7"/>
          <p:cNvSpPr txBox="1"/>
          <p:nvPr/>
        </p:nvSpPr>
        <p:spPr>
          <a:xfrm>
            <a:off x="0" y="6627495"/>
            <a:ext cx="5630863" cy="230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290" y="702310"/>
            <a:ext cx="4157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 求下列非线性规划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7010" y="1457325"/>
          <a:ext cx="3650615" cy="30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676400" imgH="1422400" progId="Equation.KSEE3">
                  <p:embed/>
                </p:oleObj>
              </mc:Choice>
              <mc:Fallback>
                <p:oleObj name="" r:id="rId1" imgW="1676400" imgH="1422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7010" y="1457325"/>
                        <a:ext cx="3650615" cy="309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1500" y="290195"/>
            <a:ext cx="80010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（1）编写M函数fun1.m定义目标函数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function f=fun1(x);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f=sum(x.^2)+8;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（2）编写M函数fun2.m定义非线性约束条件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function [g,h]=fun2(x);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g=[-x(1)^2+x(2)-x(3)^2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x(1)+x(2)^2+x(3)^3-20];  %非线性不等式约束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h=[-x(1)-x(2)^2+2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x(2)+2*x(3)^2-3]; %非线性等式约束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（3）编写主程序文件如下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[x,y]=fmincon('fun1',rand(3,1),[],[],[],[],zeros(3,1),[],'fun2')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" y="5440045"/>
            <a:ext cx="8131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求得当x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=0.5522,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=1.2033,x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=0.9478时，最小值y=10.6511</a:t>
            </a: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1700" y="1116965"/>
            <a:ext cx="7451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若某非线性规划的目标函数为自变量 的二次函数，约束条件又全是线性的，就称这种规划为二次规划。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8220" y="2113915"/>
            <a:ext cx="6127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Matlab中二次规划的数学模型可表述如下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4545" y="2632075"/>
          <a:ext cx="2454910" cy="23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168400" imgH="1117600" progId="Equation.KSEE3">
                  <p:embed/>
                </p:oleObj>
              </mc:Choice>
              <mc:Fallback>
                <p:oleObj name="" r:id="rId1" imgW="1168400" imgH="1117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4545" y="2632075"/>
                        <a:ext cx="2454910" cy="234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8220" y="5149215"/>
            <a:ext cx="755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这里H是实对称矩阵，f,b,beq,lb,ub是列向量，A，Aeq是相应维数的矩阵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371475"/>
            <a:ext cx="223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二次规划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5645" y="1092200"/>
            <a:ext cx="771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Matlab中求解二次规划的命令是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[x,fval] = quadprog(H,f,A,b,Aeq,beq,lb,ub,x0,options)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返回值x是决策向量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的值，返回值fval是目标函数在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处的值（具体细节可以参看在Matlab命令窗口中运行help quadprog后的帮助）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7" name="Object 2"/>
          <p:cNvGraphicFramePr>
            <a:graphicFrameLocks noChangeAspect="1"/>
          </p:cNvGraphicFramePr>
          <p:nvPr/>
        </p:nvGraphicFramePr>
        <p:xfrm>
          <a:off x="307340" y="658495"/>
          <a:ext cx="7913370" cy="23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8042275" imgH="2363470" progId="Word.Document.8">
                  <p:embed/>
                </p:oleObj>
              </mc:Choice>
              <mc:Fallback>
                <p:oleObj name="" r:id="rId1" imgW="8042275" imgH="236347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340" y="658495"/>
                        <a:ext cx="7913370" cy="2363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11225" y="3124200"/>
          <a:ext cx="7800340" cy="293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8045450" imgH="2982595" progId="Word.Document.8">
                  <p:embed/>
                </p:oleObj>
              </mc:Choice>
              <mc:Fallback>
                <p:oleObj name="" r:id="rId3" imgW="8045450" imgH="2982595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3124200"/>
                        <a:ext cx="7800340" cy="2939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3128645" y="1209675"/>
              <a:ext cx="309880" cy="457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3128645" y="1209675"/>
                <a:ext cx="30988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6490970" y="1895475"/>
              <a:ext cx="5080" cy="425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6490970" y="1895475"/>
                <a:ext cx="508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6538595" y="1895475"/>
              <a:ext cx="104775" cy="330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6538595" y="1895475"/>
                <a:ext cx="104775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6686550" y="1838325"/>
              <a:ext cx="19050" cy="3854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6686550" y="1838325"/>
                <a:ext cx="19050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6477000" y="1838325"/>
              <a:ext cx="13970" cy="190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6477000" y="1838325"/>
                <a:ext cx="1397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6429375" y="2247900"/>
              <a:ext cx="71120" cy="171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6429375" y="2247900"/>
                <a:ext cx="7112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6562725" y="2324100"/>
              <a:ext cx="61595" cy="857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6562725" y="2324100"/>
                <a:ext cx="6159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" name="墨迹 9"/>
              <p14:cNvContentPartPr/>
              <p14:nvPr/>
            </p14:nvContentPartPr>
            <p14:xfrm>
              <a:off x="6581775" y="2333625"/>
              <a:ext cx="71120" cy="901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6581775" y="2333625"/>
                <a:ext cx="71120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1" name="墨迹 10"/>
              <p14:cNvContentPartPr/>
              <p14:nvPr/>
            </p14:nvContentPartPr>
            <p14:xfrm>
              <a:off x="6715125" y="2247900"/>
              <a:ext cx="147320" cy="1854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6715125" y="2247900"/>
                <a:ext cx="14732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2" name="墨迹 11"/>
              <p14:cNvContentPartPr/>
              <p14:nvPr/>
            </p14:nvContentPartPr>
            <p14:xfrm>
              <a:off x="7214870" y="1857375"/>
              <a:ext cx="209550" cy="10001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7214870" y="1857375"/>
                <a:ext cx="209550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3" name="墨迹 12"/>
              <p14:cNvContentPartPr/>
              <p14:nvPr/>
            </p14:nvContentPartPr>
            <p14:xfrm>
              <a:off x="7543800" y="1871345"/>
              <a:ext cx="137795" cy="2051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7543800" y="1871345"/>
                <a:ext cx="1377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4" name="墨迹 13"/>
              <p14:cNvContentPartPr/>
              <p14:nvPr/>
            </p14:nvContentPartPr>
            <p14:xfrm>
              <a:off x="7724775" y="2028825"/>
              <a:ext cx="9525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7724775" y="2028825"/>
                <a:ext cx="95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5" name="墨迹 14"/>
              <p14:cNvContentPartPr/>
              <p14:nvPr/>
            </p14:nvContentPartPr>
            <p14:xfrm>
              <a:off x="7762875" y="2061845"/>
              <a:ext cx="19050" cy="1047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7762875" y="2061845"/>
                <a:ext cx="190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6" name="墨迹 15"/>
              <p14:cNvContentPartPr/>
              <p14:nvPr/>
            </p14:nvContentPartPr>
            <p14:xfrm>
              <a:off x="7534275" y="2314575"/>
              <a:ext cx="118745" cy="1282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7534275" y="2314575"/>
                <a:ext cx="118745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7" name="墨迹 16"/>
              <p14:cNvContentPartPr/>
              <p14:nvPr/>
            </p14:nvContentPartPr>
            <p14:xfrm>
              <a:off x="7981950" y="2499995"/>
              <a:ext cx="85725" cy="1193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7981950" y="2499995"/>
                <a:ext cx="8572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8" name="墨迹 17"/>
              <p14:cNvContentPartPr/>
              <p14:nvPr/>
            </p14:nvContentPartPr>
            <p14:xfrm>
              <a:off x="8072120" y="2576195"/>
              <a:ext cx="5080" cy="717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8072120" y="2576195"/>
                <a:ext cx="50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9" name="墨迹 18"/>
              <p14:cNvContentPartPr/>
              <p14:nvPr/>
            </p14:nvContentPartPr>
            <p14:xfrm>
              <a:off x="8119745" y="2557145"/>
              <a:ext cx="43180" cy="285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8119745" y="2557145"/>
                <a:ext cx="4318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0" name="墨迹 19"/>
              <p14:cNvContentPartPr/>
              <p14:nvPr/>
            </p14:nvContentPartPr>
            <p14:xfrm>
              <a:off x="8324850" y="2776220"/>
              <a:ext cx="104775" cy="133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8324850" y="2776220"/>
                <a:ext cx="1047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1" name="墨迹 20"/>
              <p14:cNvContentPartPr/>
              <p14:nvPr/>
            </p14:nvContentPartPr>
            <p14:xfrm>
              <a:off x="8462645" y="2867025"/>
              <a:ext cx="14605" cy="425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8462645" y="2867025"/>
                <a:ext cx="1460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2" name="墨迹 21"/>
              <p14:cNvContentPartPr/>
              <p14:nvPr/>
            </p14:nvContentPartPr>
            <p14:xfrm>
              <a:off x="8524875" y="2838450"/>
              <a:ext cx="23495" cy="857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8524875" y="2838450"/>
                <a:ext cx="2349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3" name="墨迹 22"/>
              <p14:cNvContentPartPr/>
              <p14:nvPr/>
            </p14:nvContentPartPr>
            <p14:xfrm>
              <a:off x="8443595" y="1943100"/>
              <a:ext cx="233680" cy="108077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8443595" y="1943100"/>
                <a:ext cx="233680" cy="1080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4" name="墨迹 23"/>
              <p14:cNvContentPartPr/>
              <p14:nvPr/>
            </p14:nvContentPartPr>
            <p14:xfrm>
              <a:off x="7086600" y="185420"/>
              <a:ext cx="123825" cy="323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7086600" y="185420"/>
                <a:ext cx="1238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5" name="墨迹 24"/>
              <p14:cNvContentPartPr/>
              <p14:nvPr/>
            </p14:nvContentPartPr>
            <p14:xfrm>
              <a:off x="7134225" y="247650"/>
              <a:ext cx="71120" cy="2381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7134225" y="247650"/>
                <a:ext cx="7112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6" name="墨迹 25"/>
              <p14:cNvContentPartPr/>
              <p14:nvPr/>
            </p14:nvContentPartPr>
            <p14:xfrm>
              <a:off x="7267575" y="400050"/>
              <a:ext cx="28575" cy="1047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7267575" y="400050"/>
                <a:ext cx="285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7" name="墨迹 26"/>
              <p14:cNvContentPartPr/>
              <p14:nvPr/>
            </p14:nvContentPartPr>
            <p14:xfrm>
              <a:off x="7367270" y="175895"/>
              <a:ext cx="19050" cy="95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7367270" y="175895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8" name="墨迹 27"/>
              <p14:cNvContentPartPr/>
              <p14:nvPr/>
            </p14:nvContentPartPr>
            <p14:xfrm>
              <a:off x="3214370" y="1600200"/>
              <a:ext cx="4210050" cy="95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3214370" y="1600200"/>
                <a:ext cx="4210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9" name="墨迹 28"/>
              <p14:cNvContentPartPr/>
              <p14:nvPr/>
            </p14:nvContentPartPr>
            <p14:xfrm>
              <a:off x="3471545" y="1223645"/>
              <a:ext cx="390525" cy="35750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3471545" y="1223645"/>
                <a:ext cx="39052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0" name="墨迹 29"/>
              <p14:cNvContentPartPr/>
              <p14:nvPr/>
            </p14:nvContentPartPr>
            <p14:xfrm>
              <a:off x="3533775" y="1195070"/>
              <a:ext cx="80645" cy="7175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3533775" y="1195070"/>
                <a:ext cx="80645" cy="71755"/>
              </a:xfrm>
              <a:prstGeom prst="rect"/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2607628" y="497205"/>
            <a:ext cx="3935730" cy="521970"/>
          </a:xfrm>
          <a:prstGeom prst="rect">
            <a:avLst/>
          </a:prstGeom>
          <a:solidFill>
            <a:schemeClr val="tx2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应用实例：  供应与选址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Object 4"/>
          <p:cNvGraphicFramePr/>
          <p:nvPr/>
        </p:nvGraphicFramePr>
        <p:xfrm>
          <a:off x="564833" y="4242435"/>
          <a:ext cx="7985760" cy="162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5624830" imgH="989330" progId="Word.Document.8">
                  <p:embed/>
                </p:oleObj>
              </mc:Choice>
              <mc:Fallback>
                <p:oleObj name="" r:id="rId1" imgW="5624830" imgH="98933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833" y="4242435"/>
                        <a:ext cx="7985760" cy="1628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4200" y="1414780"/>
            <a:ext cx="79667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spcBef>
                <a:spcPct val="0"/>
              </a:spcBef>
            </a:pP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某公司有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6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个建筑工地要开工，每个工地的位置（用平面坐标系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表示，距离单位：千米 ）及水泥日用量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d(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吨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由下表给出。目前有两个临时料场位于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A(5,1)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B(2,7)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，日储量各有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吨。假设从料场到工地之间均有直线道路相连。</a:t>
            </a:r>
            <a:endParaRPr lang="zh-CN" altLang="en-US" sz="20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  （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）试制定每天的供应计划，即从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两料场分别向各工地运送多少吨水泥，使总的吨千米数最小。</a:t>
            </a:r>
            <a:endParaRPr lang="zh-CN" altLang="en-US" sz="20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 （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）为了进一步减少吨千米数，打算舍弃两个临时料场，改建两个新的，日储量各为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+mn-ea"/>
              </a:rPr>
              <a:t>吨，问应建在何处，节省的吨千米数有多大？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Text Box 2"/>
          <p:cNvSpPr txBox="1"/>
          <p:nvPr/>
        </p:nvSpPr>
        <p:spPr>
          <a:xfrm>
            <a:off x="365125" y="362903"/>
            <a:ext cx="34972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建立模型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3"/>
          <p:cNvSpPr txBox="1"/>
          <p:nvPr/>
        </p:nvSpPr>
        <p:spPr>
          <a:xfrm>
            <a:off x="516890" y="1202055"/>
            <a:ext cx="82124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记工地的位置为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(ai,bi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，水泥日用量为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di，i=1,…,6;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料场位置为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(xj,yj)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，日储量为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，j=1,2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；从料场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向工地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的运送量为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Object 4"/>
          <p:cNvGraphicFramePr/>
          <p:nvPr/>
        </p:nvGraphicFramePr>
        <p:xfrm>
          <a:off x="245745" y="2141220"/>
          <a:ext cx="8484235" cy="237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486400" imgH="1336040" progId="Word.Document.8">
                  <p:embed/>
                </p:oleObj>
              </mc:Choice>
              <mc:Fallback>
                <p:oleObj name="" r:id="rId1" imgW="5486400" imgH="133604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745" y="2141220"/>
                        <a:ext cx="8484235" cy="237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/>
          <p:nvPr/>
        </p:nvSpPr>
        <p:spPr>
          <a:xfrm>
            <a:off x="516890" y="4731385"/>
            <a:ext cx="74663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当用临时料场时决策变量为：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endParaRPr lang="zh-CN" altLang="en-US" sz="24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当不用临时料场时决策变量为：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Text Box 2"/>
          <p:cNvSpPr txBox="1"/>
          <p:nvPr/>
        </p:nvSpPr>
        <p:spPr>
          <a:xfrm>
            <a:off x="331470" y="281305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使用临时料场的情形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424180" y="879475"/>
            <a:ext cx="840613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使用两个临时料场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A(5,1)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B(2,7).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求从料场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向工地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的运送量为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，在各工地用量必须满足和各料场运送量不超过日储量的条件下，使总的吨千米数最小，这是线性规划问题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线性规划模型为：</a:t>
            </a:r>
            <a:endParaRPr lang="zh-CN" altLang="en-US" sz="2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5"/>
          <p:cNvGraphicFramePr/>
          <p:nvPr/>
        </p:nvGraphicFramePr>
        <p:xfrm>
          <a:off x="676275" y="4513580"/>
          <a:ext cx="908177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5486400" imgH="304800" progId="Word.Document.8">
                  <p:embed/>
                </p:oleObj>
              </mc:Choice>
              <mc:Fallback>
                <p:oleObj name="" r:id="rId1" imgW="5486400" imgH="30480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275" y="4513580"/>
                        <a:ext cx="9081770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/>
          <p:nvPr/>
        </p:nvSpPr>
        <p:spPr>
          <a:xfrm>
            <a:off x="-355600" y="5241925"/>
            <a:ext cx="918591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2" eaLnBrk="1" hangingPunct="1">
              <a:spcBef>
                <a:spcPct val="0"/>
              </a:spcBef>
            </a:pPr>
            <a:r>
              <a:rPr lang="zh-CN" altLang="en-US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2,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3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41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4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51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5,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61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6, X12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7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8,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9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42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10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52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11,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62</a:t>
            </a:r>
            <a:r>
              <a:rPr lang="en-US" altLang="zh-CN" sz="2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2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12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190" y="2086610"/>
          <a:ext cx="254825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3" imgW="1574800" imgH="1371600" progId="Equation.KSEE3">
                  <p:embed/>
                </p:oleObj>
              </mc:Choice>
              <mc:Fallback>
                <p:oleObj name="" r:id="rId3" imgW="1574800" imgH="1371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190" y="2086610"/>
                        <a:ext cx="2548255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4420" y="707390"/>
            <a:ext cx="5663565" cy="577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程序代码：</a:t>
            </a:r>
            <a:endParaRPr lang="zh-CN" altLang="en-US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clear 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a=[1.25 8.75 0.5 5.75 3 7.25];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b=[1.25 0.75 4.75 5 6.5 7.75];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d=[3 5 4 7 6 11];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x=[5 2];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y=[1 7];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e=[20 20];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 i=1:6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for j=1:2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aa(i,j)=sqrt((x(j)-a(i))^2+(y(j)-b(i))^2);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end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CC=[aa(:,1); aa(:,2)]';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5490" y="490855"/>
            <a:ext cx="6807200" cy="6095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A=[1 1 1 1 1 1 0 0 0 0 0 0;0 0 0 0 0 0 1 1 1 1 1 1];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B=[20;20];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Aeq=[1 0 0 0 0 0 1 0 0 0 0 0 %从第一＼二料场运到工地一的料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0 1 0 0 0 0 0 1 0 0 0 0 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0 0 1 0 0 0 0 0 1 0 0 0 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0 0 0 1 0 0 0 0 0 1 0 0 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0 0 0 0 1 0 0 0 0 0 1 0 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 0 0 0 0 1 0 0 0 0 0 1 ];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beq=[d(1);d(2);d(3);d(4);d(5);d(6)];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VLB=[0 0 0 0 0 0 0 0 0 0 0 0];VUB=[];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x0=[1 2 3 0 1 0 0 1 0 1 0 1];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[xx,fval]=linprog(CC,A,B,Aeq,beq,VLB,VUB,x0)</a:t>
            </a:r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1C1C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380" y="2378075"/>
            <a:ext cx="4436745" cy="127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3"/>
          </a:xfrm>
        </p:spPr>
        <p:txBody>
          <a:bodyPr lIns="90000" tIns="46800" rIns="90000" bIns="46800" rtlCol="0" anchor="t" anchorCtr="0">
            <a:normAutofit/>
          </a:bodyPr>
          <a:p>
            <a:pPr indent="0" defTabSz="685800" fontAlgn="auto"/>
            <a:endParaRPr lang="zh-CN" altLang="en-US" strike="noStrike" kern="1200" spc="200" normalizeH="0" baseline="0" noProof="1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pic>
        <p:nvPicPr>
          <p:cNvPr id="41986" name="内容占位符 3" descr="130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1313" y="1901825"/>
            <a:ext cx="3381375" cy="3054350"/>
          </a:xfrm>
        </p:spPr>
      </p:pic>
      <p:sp>
        <p:nvSpPr>
          <p:cNvPr id="41987" name="文本框 7"/>
          <p:cNvSpPr txBox="1"/>
          <p:nvPr/>
        </p:nvSpPr>
        <p:spPr>
          <a:xfrm>
            <a:off x="0" y="6627495"/>
            <a:ext cx="5630863" cy="230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Text Box 2"/>
          <p:cNvSpPr txBox="1"/>
          <p:nvPr/>
        </p:nvSpPr>
        <p:spPr>
          <a:xfrm>
            <a:off x="-558800" y="457200"/>
            <a:ext cx="325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计算结果为：</a:t>
            </a:r>
            <a:endParaRPr lang="zh-CN" altLang="en-US" sz="2400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3"/>
          <p:cNvSpPr txBox="1"/>
          <p:nvPr/>
        </p:nvSpPr>
        <p:spPr>
          <a:xfrm>
            <a:off x="0" y="1177290"/>
            <a:ext cx="845756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2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=[ 3.0000  5.0000  0.0000  7.0000  0.0000  1.0000  0.0000 </a:t>
            </a: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0.0000  4.0000   0.0000  6.0000 10.0000]’</a:t>
            </a: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 = 136.2275</a:t>
            </a: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0" name="Object 4"/>
          <p:cNvGraphicFramePr/>
          <p:nvPr/>
        </p:nvGraphicFramePr>
        <p:xfrm>
          <a:off x="530860" y="2652395"/>
          <a:ext cx="8190230" cy="188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624830" imgH="920750" progId="Word.Document.8">
                  <p:embed/>
                </p:oleObj>
              </mc:Choice>
              <mc:Fallback>
                <p:oleObj name="" r:id="rId1" imgW="5624830" imgH="92075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0860" y="2652395"/>
                        <a:ext cx="8190230" cy="188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Text Box 2"/>
          <p:cNvSpPr txBox="1"/>
          <p:nvPr/>
        </p:nvSpPr>
        <p:spPr>
          <a:xfrm>
            <a:off x="381000" y="525145"/>
            <a:ext cx="510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改建两个新料场的情形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381000" y="1295400"/>
            <a:ext cx="84740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1C1C1C"/>
                </a:solidFill>
                <a:latin typeface="宋体" panose="02010600030101010101" pitchFamily="2" charset="-122"/>
              </a:rPr>
              <a:t>改建两个新料场，要同时确定料场的位置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1C1C1C"/>
                </a:solidFill>
                <a:latin typeface="宋体" panose="02010600030101010101" pitchFamily="2" charset="-122"/>
              </a:rPr>
              <a:t>和运送量</a:t>
            </a: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rgbClr val="1C1C1C"/>
                </a:solidFill>
                <a:latin typeface="宋体" panose="02010600030101010101" pitchFamily="2" charset="-122"/>
              </a:rPr>
              <a:t>，在同样条件下使总吨千米数最小。这是非线性规划问题。非线性规划模型为：</a:t>
            </a:r>
            <a:r>
              <a:rPr lang="zh-CN" altLang="en-US" sz="2400" b="0" dirty="0">
                <a:solidFill>
                  <a:srgbClr val="1C1C1C"/>
                </a:solidFill>
                <a:latin typeface="宋体" panose="02010600030101010101" pitchFamily="2" charset="-122"/>
              </a:rPr>
              <a:t>           </a:t>
            </a:r>
            <a:endParaRPr lang="en-US" altLang="zh-CN" sz="800" b="0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7550" y="2836545"/>
          <a:ext cx="526161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514600" imgH="1371600" progId="Equation.KSEE3">
                  <p:embed/>
                </p:oleObj>
              </mc:Choice>
              <mc:Fallback>
                <p:oleObj name="" r:id="rId1" imgW="2514600" imgH="137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7550" y="2836545"/>
                        <a:ext cx="5261610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-321310" y="626745"/>
            <a:ext cx="883920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2" eaLnBrk="1" hangingPunct="1">
              <a:spcBef>
                <a:spcPct val="0"/>
              </a:spcBef>
            </a:pP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2,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3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41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4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51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5,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61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6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    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7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8,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9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42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10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52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11,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62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 12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13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y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y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</a:t>
            </a: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802005" y="2243455"/>
            <a:ext cx="7315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0" dirty="0">
                <a:solidFill>
                  <a:srgbClr val="FF3399"/>
                </a:solidFill>
                <a:latin typeface="Times New Roman" panose="02020603050405020304" pitchFamily="18" charset="0"/>
              </a:rPr>
              <a:t>先编写</a:t>
            </a:r>
            <a:r>
              <a:rPr lang="en-US" altLang="zh-CN" sz="2400" b="0" dirty="0">
                <a:solidFill>
                  <a:srgbClr val="FF3399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0" dirty="0">
                <a:solidFill>
                  <a:srgbClr val="FF3399"/>
                </a:solidFill>
                <a:latin typeface="Times New Roman" panose="02020603050405020304" pitchFamily="18" charset="0"/>
              </a:rPr>
              <a:t>文件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  <a:hlinkClick r:id="" action="ppaction://noaction"/>
              </a:rPr>
              <a:t>liaoch.m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定义目标函数。</a:t>
            </a:r>
            <a:endParaRPr lang="zh-CN" altLang="en-US" sz="24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802005" y="2819400"/>
            <a:ext cx="743013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）取初值为线性规划的计算结果及临时料场的坐标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x0=[3  5 0  7  0  1  0  0  4  0  6 10 5 1 2 7]';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编写主程序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  <a:hlinkClick r:id="" action="ppaction://noaction"/>
              </a:rPr>
              <a:t>gying2.m.</a:t>
            </a:r>
            <a:endParaRPr lang="en-US" altLang="zh-CN" sz="24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333" y="849630"/>
            <a:ext cx="7786688" cy="532765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f=liaoch(x)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a=[1.25 8.75 0.5 5.75 3 7.25];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b=[1.25 0.75 4.75 5 6.5 7.75];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d=[3 5 4 7 6 11];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e=[20 20];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f1=0;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i=1:6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s(i)=sqrt((x(13)-a(i))^2+(x(14)-b(i))^2);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f1=s(i)*x(i)+f1;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f2=0;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i=7:12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s(i)=sqrt((x(15)-a(i-6))^2+(x(16)-b(i-6))^2);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f2=s(i)*x(i)+f2;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f=f1+f2;</a:t>
            </a:r>
            <a:br>
              <a:rPr kumimoji="0" lang="en-US" altLang="zh-CN" sz="2400" i="0" u="none" strike="noStrike" cap="none" spc="0" normalizeH="0" baseline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2400" i="0" u="none" strike="noStrike" cap="none" spc="0" normalizeH="0" baseline="0" dirty="0">
              <a:solidFill>
                <a:srgbClr val="1C1C1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4"/>
          <p:cNvSpPr/>
          <p:nvPr/>
        </p:nvSpPr>
        <p:spPr>
          <a:xfrm>
            <a:off x="542290" y="1048385"/>
            <a:ext cx="8383270" cy="44259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%x0=[3  5 0  7  0  1  0  0  4  0  6 10 5 1 2 7]';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%x0=[ 3.0000 5.0000 0.0707 7.0000  0 0.9293 0 0 3.9293  0 6.0000 10.0707 6.3875 4.3943 5.7511 7.1867]';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%x0=[ 3.0000 5.0000 0.3094 7.0000 0.0108 0.6798 0 0 3.6906 0    5.9892 10.3202 5.5369 4.9194 5.8291 7.2852]';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x0=[3 5 4 7 1 0 0 0 0 0 5 11 5.6348 4.8687 7.2479 7.7499]';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A=[1 1 1 1 1 1 0 0 0 0 0 0 0 0 0 0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0 0 0 0 0 0 1 1 1 1 1 1 0 0 0 0];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B=[20;20];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>
          <a:xfrm>
            <a:off x="542290" y="360045"/>
            <a:ext cx="8229600" cy="6159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cap="none" spc="0" normalizeH="0" baseline="0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原程序gying2.m</a:t>
            </a:r>
            <a:endParaRPr kumimoji="0" lang="en-US" altLang="zh-CN" sz="2400" i="0" u="none" strike="noStrike" cap="none" spc="0" normalizeH="0" baseline="0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4"/>
          <p:cNvSpPr/>
          <p:nvPr/>
        </p:nvSpPr>
        <p:spPr>
          <a:xfrm>
            <a:off x="611823" y="680085"/>
            <a:ext cx="7920037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Aeq=[1 0 0 0 0 0 1 0 0 0 0 0 0 0 0 0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0 1 0 0 0 0 0 1 0 0 0 0 0 0 0 0 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0 0 1 0 0 0 0 0 1 0 0 0 0 0 0 0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0 0 0 1 0 0 0 0 0 1 0 0 0 0 0 0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0 0 0 0 1 0 0 0 0 0 1 0 0 0 0 0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0 0 0 0 0 1 0 0 0 0 0 1 0 0 0 0];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beq=[3 5 4 7 6 11]';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vlb=[zeros(12,1);-inf;-inf;-inf;-inf];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vub=[];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80"/>
              </a:lnSpc>
            </a:pPr>
            <a:r>
              <a:rPr lang="en-US" altLang="zh-CN" sz="2400" b="1">
                <a:solidFill>
                  <a:srgbClr val="1C1C1C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[x,fval,exitflag]=fmincon('liaoch',x0,A,B,Aeq,beq,vlb,vub)</a:t>
            </a:r>
            <a:endParaRPr lang="en-US" altLang="zh-CN" sz="2400" b="1">
              <a:solidFill>
                <a:srgbClr val="1C1C1C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2" name="Text Box 2"/>
          <p:cNvSpPr txBox="1"/>
          <p:nvPr/>
        </p:nvSpPr>
        <p:spPr>
          <a:xfrm>
            <a:off x="471805" y="295275"/>
            <a:ext cx="2538095" cy="4756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0"/>
              </a:spcBef>
            </a:pPr>
            <a:r>
              <a:rPr lang="en-US" altLang="zh-CN" sz="25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5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计算结果为：</a:t>
            </a:r>
            <a:endParaRPr lang="zh-CN" altLang="en-US" sz="25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697865" y="1018540"/>
            <a:ext cx="82683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x=[ 3.0000 5.0000 0.0707 7.0000 0 0.9293 0 0 3.9293 0 6.0000 10.0707 6.3875 4.3943 5.7511 7.1867]'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fval =105.4626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exitflag =1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2" name="Object 4"/>
          <p:cNvGraphicFramePr/>
          <p:nvPr/>
        </p:nvGraphicFramePr>
        <p:xfrm>
          <a:off x="528955" y="3817620"/>
          <a:ext cx="8164830" cy="135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624830" imgH="746760" progId="Word.Document.8">
                  <p:embed/>
                </p:oleObj>
              </mc:Choice>
              <mc:Fallback>
                <p:oleObj name="" r:id="rId1" imgW="5624830" imgH="74676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955" y="3817620"/>
                        <a:ext cx="8164830" cy="1354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97865" y="2757805"/>
            <a:ext cx="7995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即两个新料场的坐标分别为(6.3875, 4.3943),(5.7511, 7.1867),由料场A、B向6个工地运料方案为：</a:t>
            </a:r>
            <a:endParaRPr lang="zh-CN" altLang="en-US" sz="2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/>
          <p:nvPr/>
        </p:nvSpPr>
        <p:spPr>
          <a:xfrm>
            <a:off x="457200" y="398145"/>
            <a:ext cx="7924800" cy="1370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若修改主程序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  <a:hlinkClick r:id="" action="ppaction://noaction"/>
              </a:rPr>
              <a:t>gying2.m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取初值为上面的计算结果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=[ 3.0000  5.0000  0.0707  7.0000  0  0.9293  0  0  3.9293  0  6.0000 10.0707   6.3875  4.3943  5.7511  7.1867]’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533400" y="1768475"/>
            <a:ext cx="7620000" cy="2830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得结果为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x=[3.0000  5.0000  0.3094  7.0000  0.0108  0.6798  0  0  3.6906  0  5.9892   10.3202  5.5369    4.9194    5.8291    7.2852]’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fval =103.4760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exitflag = 1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457200" y="4335145"/>
            <a:ext cx="429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总的吨千米数比上面结果略优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457200" y="4986655"/>
            <a:ext cx="701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(5)  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若再取刚得出的结果为初值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却计算不出最优解</a:t>
            </a:r>
            <a:r>
              <a:rPr lang="en-US" altLang="zh-CN" sz="24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11188" y="333375"/>
            <a:ext cx="2592388" cy="647700"/>
          </a:xfrm>
          <a:prstGeom prst="roundRect">
            <a:avLst/>
          </a:prstGeom>
          <a:gradFill>
            <a:gsLst>
              <a:gs pos="10000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strike="noStrike" noProof="1"/>
              <a:t>课件代码下载地址</a:t>
            </a:r>
            <a:endParaRPr lang="zh-CN" altLang="en-US" sz="2000" strike="noStrike" noProof="1"/>
          </a:p>
        </p:txBody>
      </p:sp>
      <p:pic>
        <p:nvPicPr>
          <p:cNvPr id="91139" name="图片 3"/>
          <p:cNvPicPr>
            <a:picLocks noChangeAspect="1"/>
          </p:cNvPicPr>
          <p:nvPr/>
        </p:nvPicPr>
        <p:blipFill>
          <a:blip r:embed="rId2"/>
          <a:srcRect l="16956" t="12379" r="18745" b="32552"/>
          <a:stretch>
            <a:fillRect/>
          </a:stretch>
        </p:blipFill>
        <p:spPr>
          <a:xfrm>
            <a:off x="3019425" y="1289050"/>
            <a:ext cx="3103563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1346200" y="4681538"/>
            <a:ext cx="6453188" cy="7191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1141" name="文本框 4"/>
          <p:cNvSpPr txBox="1"/>
          <p:nvPr/>
        </p:nvSpPr>
        <p:spPr>
          <a:xfrm>
            <a:off x="1400175" y="4841875"/>
            <a:ext cx="63452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关注公众号：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科研交流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回复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课件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即可免费获取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1142" name="文本框 7"/>
          <p:cNvSpPr txBox="1"/>
          <p:nvPr/>
        </p:nvSpPr>
        <p:spPr>
          <a:xfrm>
            <a:off x="1346200" y="5564188"/>
            <a:ext cx="6553200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2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微软雅黑" panose="020B0503020204020204" charset="-122"/>
              </a:rPr>
              <a:t>1077734962</a:t>
            </a:r>
            <a:endParaRPr lang="en-US" altLang="zh-CN" sz="2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微软雅黑" panose="020B0503020204020204" charset="-122"/>
            </a:endParaRPr>
          </a:p>
          <a:p>
            <a:pPr algn="ctr"/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微软雅黑" panose="020B0503020204020204" charset="-122"/>
              </a:rPr>
              <a:t>更多资料请关注微信公众号：科研交流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文本框 277505"/>
          <p:cNvSpPr txBox="1"/>
          <p:nvPr/>
        </p:nvSpPr>
        <p:spPr>
          <a:xfrm>
            <a:off x="1738313" y="2262188"/>
            <a:ext cx="56388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600" b="1">
                <a:latin typeface="Times New Roman" panose="02020603050405020304" pitchFamily="18" charset="0"/>
                <a:ea typeface="宋体" panose="02010600030101010101" pitchFamily="2" charset="-122"/>
              </a:rPr>
              <a:t>THE END</a:t>
            </a:r>
            <a:endParaRPr lang="en-US" altLang="zh-CN" sz="9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867400" cy="33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本次系列课完全免费，课件代码请关注公众号</a:t>
            </a:r>
            <a:r>
              <a:rPr lang="en-US" alt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“</a:t>
            </a:r>
            <a:r>
              <a:rPr lang="zh-CN" altLang="en-US" sz="1200" strike="noStrike" noProof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科研交流</a:t>
            </a:r>
            <a:r>
              <a:rPr lang="en-US" alt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”</a:t>
            </a:r>
            <a:r>
              <a:rPr lang="zh-CN" altLang="en-US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回复</a:t>
            </a:r>
            <a:r>
              <a:rPr lang="en-US" alt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“</a:t>
            </a:r>
            <a:r>
              <a:rPr lang="zh-CN" altLang="en-US" sz="1200" strike="noStrike" noProof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课件</a:t>
            </a:r>
            <a:r>
              <a:rPr lang="en-US" alt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”</a:t>
            </a:r>
            <a:r>
              <a:rPr lang="zh-CN" altLang="en-US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无任何付费</a:t>
            </a:r>
            <a:endParaRPr lang="zh-CN" altLang="en-US" sz="1200" strike="noStrike" noProof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4700" y="0"/>
            <a:ext cx="3260725" cy="331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欢迎大家收藏、点赞、转发、每周更新</a:t>
            </a:r>
            <a:r>
              <a:rPr lang="en-US" altLang="zh-CN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1200" strike="noStrike" noProof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节课</a:t>
            </a:r>
            <a:endParaRPr lang="zh-CN" altLang="en-US" sz="1200" strike="noStrike" noProof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3"/>
          </a:xfrm>
        </p:spPr>
        <p:txBody>
          <a:bodyPr lIns="90000" tIns="46800" rIns="90000" bIns="46800" rtlCol="0" anchor="t" anchorCtr="0">
            <a:normAutofit/>
          </a:bodyPr>
          <a:p>
            <a:pPr indent="0" defTabSz="685800" fontAlgn="auto"/>
            <a:endParaRPr lang="zh-CN" altLang="en-US" strike="noStrike" kern="1200" spc="200" normalizeH="0" baseline="0" noProof="1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01650" y="1262063"/>
            <a:ext cx="8139113" cy="1595438"/>
          </a:xfrm>
        </p:spPr>
        <p:txBody>
          <a:bodyPr lIns="90000" tIns="46800" rIns="90000" bIns="46800" rtlCol="0" anchor="t">
            <a:normAutofit/>
          </a:bodyPr>
          <a:p>
            <a:pPr marL="0" marR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100" b="1" i="0" u="none" strike="noStrike" kern="1200" cap="none" spc="150" normalizeH="0" baseline="0" noProof="1">
              <a:solidFill>
                <a:srgbClr val="FF0000"/>
              </a:solidFill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微软雅黑" panose="020B0503020204020204" charset="-122"/>
            </a:endParaRPr>
          </a:p>
          <a:p>
            <a:pPr marL="0" marR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000" b="1" i="0" u="none" strike="noStrike" kern="1200" cap="none" spc="150" normalizeH="0" baseline="0" noProof="1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微软雅黑" panose="020B0503020204020204" charset="-122"/>
              </a:rPr>
              <a:t>非线性规划模型</a:t>
            </a:r>
            <a:r>
              <a:rPr kumimoji="0" lang="en-US" altLang="zh-CN" sz="3000" b="1" i="0" u="none" strike="noStrike" kern="1200" cap="none" spc="150" normalizeH="0" baseline="0" noProof="1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微软雅黑" panose="020B0503020204020204" charset="-122"/>
              </a:rPr>
              <a:t>(</a:t>
            </a:r>
            <a:r>
              <a:rPr kumimoji="0" lang="en-US" altLang="zh-CN" sz="3000" b="1" i="1" u="none" strike="noStrike" kern="1200" cap="none" spc="150" normalizeH="0" baseline="0" noProof="1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微软雅黑" panose="020B0503020204020204" charset="-122"/>
              </a:rPr>
              <a:t>NP)</a:t>
            </a:r>
            <a:endParaRPr kumimoji="0" lang="zh-CN" altLang="en-US" sz="3000" b="1" i="0" u="none" strike="noStrike" kern="1200" cap="none" spc="150" normalizeH="0" baseline="0" noProof="1">
              <a:solidFill>
                <a:srgbClr val="FF0000"/>
              </a:solidFill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8063" y="2755900"/>
            <a:ext cx="7126288" cy="1686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1725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果目标函数或约束条件中包含非线性函数，就称这种规划问题为非线性规划问题。一般说来，解非线性规划要比解线性规划问题困难得多。而且，也不像线性规划有单纯形法这一通用方法，非线性规划目前还没有适于各种问题的一般算法，各个方法都有自己特定的适用范围。</a:t>
            </a:r>
            <a:endParaRPr lang="zh-CN" altLang="zh-CN" sz="1725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3012" name="文本框 7"/>
          <p:cNvSpPr txBox="1"/>
          <p:nvPr/>
        </p:nvSpPr>
        <p:spPr>
          <a:xfrm>
            <a:off x="0" y="6627495"/>
            <a:ext cx="5630863" cy="230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文本框 263169"/>
          <p:cNvSpPr txBox="1"/>
          <p:nvPr/>
        </p:nvSpPr>
        <p:spPr>
          <a:xfrm>
            <a:off x="300990" y="391478"/>
            <a:ext cx="8328025" cy="16465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10000"/>
              </a:lnSpc>
            </a:pPr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  例1 </a:t>
            </a:r>
            <a:r>
              <a:rPr sz="2200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投资决策问题</a:t>
            </a:r>
            <a:endParaRPr sz="2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某企业有</a:t>
            </a:r>
            <a:r>
              <a:rPr lang="en-US" sz="22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个项目可供选择投资，并且至少要对其中一个项目投资。已知该企业拥有总资金</a:t>
            </a:r>
            <a:r>
              <a:rPr lang="en-US" sz="22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元，投资于第                   个项目需花资金    元，并预计可收益   元。试选择最佳投资方案。</a:t>
            </a:r>
            <a:endParaRPr sz="2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8" name="文本框 7"/>
          <p:cNvSpPr txBox="1"/>
          <p:nvPr/>
        </p:nvSpPr>
        <p:spPr>
          <a:xfrm>
            <a:off x="0" y="6627813"/>
            <a:ext cx="5630863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3770" y="1263650"/>
          <a:ext cx="139509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38200" imgH="203200" progId="Equation.KSEE3">
                  <p:embed/>
                </p:oleObj>
              </mc:Choice>
              <mc:Fallback>
                <p:oleObj name="" r:id="rId1" imgW="838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3770" y="1263650"/>
                        <a:ext cx="139509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5710" y="1553845"/>
          <a:ext cx="29654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710" y="1553845"/>
                        <a:ext cx="29654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5230" y="1594485"/>
          <a:ext cx="26797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5230" y="1594485"/>
                        <a:ext cx="26797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155" y="2174875"/>
            <a:ext cx="54705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解  设投资决策变量为</a:t>
            </a:r>
            <a:endParaRPr sz="2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985" y="2936240"/>
          <a:ext cx="383667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879600" imgH="482600" progId="Equation.KSEE3">
                  <p:embed/>
                </p:oleObj>
              </mc:Choice>
              <mc:Fallback>
                <p:oleObj name="" r:id="rId7" imgW="1879600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985" y="2936240"/>
                        <a:ext cx="3836670" cy="985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59155" y="4273550"/>
            <a:ext cx="480123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200" b="1">
                <a:latin typeface="Times New Roman" panose="02020603050405020304" pitchFamily="18" charset="0"/>
                <a:ea typeface="楷体_GB2312" pitchFamily="49" charset="-122"/>
              </a:rPr>
              <a:t>则投资总额为            ，投资总收益为</a:t>
            </a:r>
            <a:endParaRPr sz="2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16200" y="4234815"/>
          <a:ext cx="8928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571500" imgH="292100" progId="Equation.KSEE3">
                  <p:embed/>
                </p:oleObj>
              </mc:Choice>
              <mc:Fallback>
                <p:oleObj name="" r:id="rId9" imgW="571500" imgH="292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4234815"/>
                        <a:ext cx="8928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7190" y="4251325"/>
          <a:ext cx="81280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58800" imgH="292100" progId="Equation.KSEE3">
                  <p:embed/>
                </p:oleObj>
              </mc:Choice>
              <mc:Fallback>
                <p:oleObj name="" r:id="rId11" imgW="558800" imgH="292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57190" y="4251325"/>
                        <a:ext cx="81280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文本框 264193"/>
          <p:cNvSpPr txBox="1"/>
          <p:nvPr/>
        </p:nvSpPr>
        <p:spPr>
          <a:xfrm>
            <a:off x="581660" y="707390"/>
            <a:ext cx="76873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sz="2000" b="1">
                <a:ea typeface="楷体_GB2312" pitchFamily="49" charset="-122"/>
              </a:rPr>
              <a:t>因为该公司至少要对一个项目投资，并且总的投资金额不能超过总资金</a:t>
            </a:r>
            <a:r>
              <a:rPr 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sz="2000" b="1">
                <a:ea typeface="楷体_GB2312" pitchFamily="49" charset="-122"/>
              </a:rPr>
              <a:t>，故有限制条件</a:t>
            </a:r>
            <a:endParaRPr sz="2000" b="1">
              <a:ea typeface="楷体_GB2312" pitchFamily="49" charset="-122"/>
            </a:endParaRPr>
          </a:p>
        </p:txBody>
      </p:sp>
      <p:sp>
        <p:nvSpPr>
          <p:cNvPr id="49186" name="文本框 7"/>
          <p:cNvSpPr txBox="1"/>
          <p:nvPr/>
        </p:nvSpPr>
        <p:spPr>
          <a:xfrm>
            <a:off x="0" y="6627813"/>
            <a:ext cx="5630863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7740" y="1756410"/>
          <a:ext cx="2127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1054100" imgH="292100" progId="Equation.KSEE3">
                  <p:embed/>
                </p:oleObj>
              </mc:Choice>
              <mc:Fallback>
                <p:oleObj name="" r:id="rId1" imgW="1054100" imgH="292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7740" y="1756410"/>
                        <a:ext cx="21272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1343" y="2601595"/>
            <a:ext cx="8302625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另外由于  只能取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，所以还有</a:t>
            </a:r>
            <a:endParaRPr lang="zh-CN" altLang="en-US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endParaRPr lang="zh-CN" altLang="en-US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endParaRPr lang="zh-CN" altLang="en-US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1165" y="2699385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165" y="2699385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5" y="3374390"/>
          <a:ext cx="325056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498600" imgH="228600" progId="Equation.KSEE3">
                  <p:embed/>
                </p:oleObj>
              </mc:Choice>
              <mc:Fallback>
                <p:oleObj name="" r:id="rId5" imgW="1498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7035" y="3374390"/>
                        <a:ext cx="325056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316420"/>
          <p:cNvSpPr txBox="1"/>
          <p:nvPr/>
        </p:nvSpPr>
        <p:spPr>
          <a:xfrm>
            <a:off x="611188" y="628650"/>
            <a:ext cx="8304212" cy="3091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最佳投资方案应是投资额最小而总收益最大的方案，所以这个最佳投资决策问题归结为总资金以及决策变量（取0或1）的限制条件下，极大化总收益和总投资之比。因此，其数学模型为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0" name="文本框 7"/>
          <p:cNvSpPr txBox="1"/>
          <p:nvPr/>
        </p:nvSpPr>
        <p:spPr>
          <a:xfrm>
            <a:off x="176213" y="6486525"/>
            <a:ext cx="5630862" cy="230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5065" y="2471420"/>
          <a:ext cx="175323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1016000" imgH="558800" progId="Equation.KSEE3">
                  <p:embed/>
                </p:oleObj>
              </mc:Choice>
              <mc:Fallback>
                <p:oleObj name="" r:id="rId1" imgW="1016000" imgH="558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5065" y="2471420"/>
                        <a:ext cx="1753235" cy="96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5590" y="3778250"/>
          <a:ext cx="3511550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739900" imgH="508000" progId="Equation.KSEE3">
                  <p:embed/>
                </p:oleObj>
              </mc:Choice>
              <mc:Fallback>
                <p:oleObj name="" r:id="rId5" imgW="1739900" imgH="508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5590" y="3778250"/>
                        <a:ext cx="3511550" cy="102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1202" name="文本框 313345"/>
          <p:cNvSpPr txBox="1"/>
          <p:nvPr/>
        </p:nvSpPr>
        <p:spPr>
          <a:xfrm>
            <a:off x="565150" y="444500"/>
            <a:ext cx="4338638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非线性规划的数学模型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3" name="文本框 313346"/>
          <p:cNvSpPr txBox="1"/>
          <p:nvPr/>
        </p:nvSpPr>
        <p:spPr>
          <a:xfrm>
            <a:off x="652463" y="1377950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一般形式：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3349" name="文本框 313348"/>
          <p:cNvSpPr txBox="1"/>
          <p:nvPr/>
        </p:nvSpPr>
        <p:spPr>
          <a:xfrm>
            <a:off x="652463" y="3808730"/>
            <a:ext cx="7786687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在一组等式或不等式的约束下，求一个函数的最大值（或最小值）问题，其中至少有一个非线性函数，这类问题称之为非线性规划问题。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5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1730" y="1695450"/>
          <a:ext cx="151320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09600" imgH="203200" progId="Equation.KSEE3">
                  <p:embed/>
                </p:oleObj>
              </mc:Choice>
              <mc:Fallback>
                <p:oleObj name="" r:id="rId1" imgW="609600" imgH="2032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1730" y="1695450"/>
                        <a:ext cx="151320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0668" y="2419191"/>
          <a:ext cx="354266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612900" imgH="482600" progId="Equation.KSEE3">
                  <p:embed/>
                </p:oleObj>
              </mc:Choice>
              <mc:Fallback>
                <p:oleObj name="" r:id="rId3" imgW="1612900" imgH="4826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668" y="2419191"/>
                        <a:ext cx="354266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文本框 7"/>
          <p:cNvSpPr txBox="1"/>
          <p:nvPr/>
        </p:nvSpPr>
        <p:spPr>
          <a:xfrm>
            <a:off x="349250" y="5775325"/>
            <a:ext cx="5630863" cy="230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更多模型、代码、优秀论文等请加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QQ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群：</a:t>
            </a:r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1077734962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，更多资料请关注微信公众号：科研交流</a:t>
            </a:r>
            <a:endParaRPr lang="zh-CN" altLang="en-US" sz="9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b="1" spc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Matlab中非线性规划的数学模型写成以下形式：</a:t>
            </a:r>
            <a:endParaRPr lang="zh-CN" altLang="en-US" sz="2400" b="1" spc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0" y="1528445"/>
          <a:ext cx="146113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5465" imgH="203200" progId="Equation.KSEE3">
                  <p:embed/>
                </p:oleObj>
              </mc:Choice>
              <mc:Fallback>
                <p:oleObj name="" r:id="rId1" imgW="545465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1750" y="1528445"/>
                        <a:ext cx="146113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9160" y="2132330"/>
          <a:ext cx="226695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091565" imgH="1143000" progId="Equation.KSEE3">
                  <p:embed/>
                </p:oleObj>
              </mc:Choice>
              <mc:Fallback>
                <p:oleObj name="" r:id="rId3" imgW="1091565" imgH="1143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160" y="2132330"/>
                        <a:ext cx="226695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2285" y="4507230"/>
            <a:ext cx="75425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uFillTx/>
                <a:latin typeface="Times New Roman" panose="02020603050405020304" pitchFamily="18" charset="0"/>
                <a:ea typeface="楷体_GB2312" pitchFamily="49" charset="-122"/>
              </a:rPr>
              <a:t>其中f(x)是标量函数，A,b,Aeq,beq,lb,ub是相应维数的矩阵和向量，c(x),ceq(x)是非线性向量函数。</a:t>
            </a:r>
            <a:endParaRPr lang="zh-CN" altLang="en-US" sz="2400" b="1"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00" y="2065020"/>
            <a:ext cx="77825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x的返回值是决策向量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的取值，fval返回的是目标函数的取值，其中fun是用M文件定义的函数 ；x0是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的初始值；A,b,Aeq,beq定义了线性约束                               如果没有线性约束，则A=[],b=[],Aeq=[],beq=[]；lb和ub是变量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的下界和上界，如果上界和下界没有约束，即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无下界也无上界，则lb=[]，ub=[]，也可以写成 lb的各分量都为-inf，ub的各分量都为inf；nonlcon是用M文件定义的非线性向量函数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c(x),ceq(x)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；options定义了优化参数，可以使用Matlab缺省的参数设置。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8345" y="2823845"/>
          <a:ext cx="2454910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282700" imgH="203200" progId="Equation.KSEE3">
                  <p:embed/>
                </p:oleObj>
              </mc:Choice>
              <mc:Fallback>
                <p:oleObj name="" r:id="rId1" imgW="1282700" imgH="203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8345" y="2823845"/>
                        <a:ext cx="2454910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2000" y="885825"/>
            <a:ext cx="7983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Matlab中的命令是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[x,fval]=fmincon(fun,x0,A,b,Aeq,beq,lb,ub,nonlcon,options)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0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0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0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0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0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96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数据分析总结"/>
  <p:tag name="KSO_WM_TEMPLATE_CATEGORY" val="custom"/>
  <p:tag name="KSO_WM_TEMPLATE_INDEX" val="20204427"/>
  <p:tag name="KSO_WM_UNIT_ID" val="custom20204427_1*a*1"/>
  <p:tag name="KSO_WM_UNIT_ISNUMDGMTITLE" val="0"/>
</p:tagLst>
</file>

<file path=ppt/tags/tag97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。"/>
  <p:tag name="KSO_WM_TEMPLATE_CATEGORY" val="custom"/>
  <p:tag name="KSO_WM_TEMPLATE_INDEX" val="20204427"/>
  <p:tag name="KSO_WM_UNIT_ID" val="custom20204427_1*b*1"/>
  <p:tag name="KSO_WM_UNIT_ISNUMDGMTITLE" val="0"/>
</p:tagLst>
</file>

<file path=ppt/tags/tag98.xml><?xml version="1.0" encoding="utf-8"?>
<p:tagLst xmlns:p="http://schemas.openxmlformats.org/presentationml/2006/main">
  <p:tag name="KSO_WM_SLIDE_ID" val="custom2020442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9、12、17、20、21、22、23、24、28、30、34、38"/>
  <p:tag name="KSO_WM_TEMPLATE_MASTER_THUMB_INDEX" val="12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0</TotalTime>
  <Words>5432</Words>
  <Application>WPS 演示</Application>
  <PresentationFormat>在屏幕上显示</PresentationFormat>
  <Paragraphs>225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29</vt:i4>
      </vt:variant>
    </vt:vector>
  </HeadingPairs>
  <TitlesOfParts>
    <vt:vector size="73" baseType="lpstr">
      <vt:lpstr>Arial</vt:lpstr>
      <vt:lpstr>宋体</vt:lpstr>
      <vt:lpstr>Wingdings</vt:lpstr>
      <vt:lpstr>Garamond</vt:lpstr>
      <vt:lpstr>ESRI AMFM Electric</vt:lpstr>
      <vt:lpstr>微软雅黑</vt:lpstr>
      <vt:lpstr>汉仪旗黑-85S</vt:lpstr>
      <vt:lpstr>Viner Hand ITC</vt:lpstr>
      <vt:lpstr>Times New Roman</vt:lpstr>
      <vt:lpstr>黑体</vt:lpstr>
      <vt:lpstr>楷体_GB2312</vt:lpstr>
      <vt:lpstr>新宋体</vt:lpstr>
      <vt:lpstr>Arial Unicode MS</vt:lpstr>
      <vt:lpstr>Calibri</vt:lpstr>
      <vt:lpstr>隶书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Word.Document.8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老哥带你学数模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 f=liaoch(x) a=[1.25 8.75 0.5 5.75 3 7.25]; b=[1.25 0.75 4.75 5 6.5 7.75]; d=[3 5 4 7 6 11]; e=[20 20]; f1=0; for  i=1:6    s(i)=sqrt((x(13)-a(i))^2+(x(14)-b(i))^2);    f1=s(i)*x(i)+f1; end f2=0; for  i=7:12    s(i)=sqrt((x(15)-a(i-6))^2+(x(16)-b(i-6))^2);    f2=s(i)*x(i)+f2; end f=f1+f2; </vt:lpstr>
      <vt:lpstr>原程序gying2.m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数学建模之整数线性规划</dc:title>
  <dc:creator>任俊峰</dc:creator>
  <cp:lastModifiedBy>LLXX</cp:lastModifiedBy>
  <cp:revision>93</cp:revision>
  <dcterms:created xsi:type="dcterms:W3CDTF">2010-01-23T09:29:00Z</dcterms:created>
  <dcterms:modified xsi:type="dcterms:W3CDTF">2020-07-05T16:03:01Z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