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6" r:id="rId19"/>
    <p:sldId id="321" r:id="rId20"/>
    <p:sldId id="333" r:id="rId21"/>
    <p:sldId id="334" r:id="rId22"/>
    <p:sldId id="322" r:id="rId23"/>
    <p:sldId id="323" r:id="rId24"/>
    <p:sldId id="324" r:id="rId25"/>
    <p:sldId id="315" r:id="rId26"/>
    <p:sldId id="317" r:id="rId27"/>
    <p:sldId id="318" r:id="rId28"/>
    <p:sldId id="319" r:id="rId29"/>
    <p:sldId id="320" r:id="rId30"/>
    <p:sldId id="335" r:id="rId31"/>
    <p:sldId id="336" r:id="rId32"/>
    <p:sldId id="325" r:id="rId33"/>
    <p:sldId id="292" r:id="rId34"/>
    <p:sldId id="326" r:id="rId35"/>
    <p:sldId id="327" r:id="rId36"/>
    <p:sldId id="329" r:id="rId37"/>
    <p:sldId id="258" r:id="rId38"/>
    <p:sldId id="259" r:id="rId39"/>
    <p:sldId id="260" r:id="rId40"/>
    <p:sldId id="261" r:id="rId41"/>
    <p:sldId id="275" r:id="rId42"/>
    <p:sldId id="330" r:id="rId43"/>
    <p:sldId id="331" r:id="rId44"/>
    <p:sldId id="276" r:id="rId45"/>
    <p:sldId id="33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14:27:40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3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6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9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14:27:40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6.7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7.77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3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6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9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14:27:40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6.7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6.7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7.77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3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6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9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7.77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3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6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9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14:27:40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6.7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7.77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2C71-2A82-4F1A-8375-F09FFCD37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5A535-5106-4066-8C98-31563B85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33E9-008E-4F6C-97BD-090497B3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AA9C-52C9-4D18-9611-0AD23AEF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C7B5-03D7-417C-9A4B-8DA88AA6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419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C3D9-3927-4D7C-B213-5C864A4A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727B9-0193-461C-8688-B64D9A46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88AB-7383-4210-B7CE-03210B55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EFD7-EF5B-4726-8649-B3865C6F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CF442-4A80-40AD-AB85-91831071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7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CC298-D564-429A-9F11-59873816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8792-7FBC-4BD2-BA31-AF85151E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CEE1-E2D1-4BBD-86C0-E1ADEE8E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5F73-BD6A-4D9D-98C0-F80C0EC6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7515-8FAE-48A1-A938-B7DFBF64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16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D40C-660E-49C0-A2CF-4DF712DA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7BA2-B7D7-481D-BCA7-71D3CDEC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63D3-8C6C-48BF-95BD-E08B665E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C5B9-89E8-4D1D-A03A-EEECCCC4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38DC-17BC-46FB-9006-4299A9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78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14BE-A2EA-4C3A-98AD-B47FFAD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AFE6-5366-490A-AAB9-C2A5F068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51F0-2633-49FF-AFB6-640CE7E2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F8494-1D70-4943-AFF5-EE2EE321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50DD-0E6E-408D-A44B-5FB6D334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9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373C-539B-4171-B761-54A00BFA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2FAD-759C-495E-B31D-87B093230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F5896-1887-4F70-96DA-5783CD93F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6909-788D-4656-8AC7-938EFEB9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9CAB-3D09-408A-BA14-6327DF8C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347B-9FA0-4F68-8DE3-0F5599F9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3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C8F7-02AC-4B20-BD35-E2829B6B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1750B-9077-4A6E-97E4-F1CFE5028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6401A-1318-493F-B2E2-390B0C17C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7861A-6ABF-4975-8A2C-0635EEEBF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5F41-847F-4364-B944-D66539514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4009D-4316-4111-A90D-4E03D10A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A34D2-A5FF-4EC0-8D00-9A2A77A2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43257-D27D-4C50-84F6-AC02BE25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41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85F6-5184-44F9-AD97-AFFB5E2F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ECC4-3F0A-4052-AE41-06FE7339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0172-0EE8-48C1-B85D-E857509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E9C72-6EBE-408B-B3BD-E7713549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8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CADAA-0F64-47D1-91F9-34F20961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83E51-C2E8-4BEF-9C86-41E9BAEE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1FC8-86BA-4BA4-B8D4-2CD08992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4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125F-B56F-4E83-B134-76BDF6AA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5E81-B447-4095-B697-DA030E0A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89AF8-54DF-485F-AFF3-52093604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74402-BC3C-436E-AD1E-8FFF9122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33F8-3548-427C-B699-B359EA0A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E4782-D7A8-493A-9B74-E66020CB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532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406A-5C88-47AD-B2B1-F11F758C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7F26-C346-416F-A673-8137EA4B4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AE8C0-87D8-42C3-BB11-F88F625A7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9072-73EB-4EFE-BC75-568FACFC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B720-F12E-4896-8696-7215DD43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BDEE6-FD91-4ABF-9D2D-476E786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10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C7E11-9193-427D-946B-36402E75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360F4-E36B-4A56-9F6E-CE8E1F9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6E98-1DDA-4E22-BB8E-17C4E4A8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93E7-0BE1-4F2B-89B0-67C196A74C46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2E6EB-10A9-4309-A637-191537154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B5C2-10F2-465E-A09E-189E0166C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683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12.png"/><Relationship Id="rId3" Type="http://schemas.openxmlformats.org/officeDocument/2006/relationships/customXml" Target="../ink/ink1.xml"/><Relationship Id="rId21" Type="http://schemas.openxmlformats.org/officeDocument/2006/relationships/customXml" Target="../ink/ink5.xml"/><Relationship Id="rId17" Type="http://schemas.openxmlformats.org/officeDocument/2006/relationships/customXml" Target="../ink/ink2.xml"/><Relationship Id="rId2" Type="http://schemas.openxmlformats.org/officeDocument/2006/relationships/image" Target="../media/image59.png"/><Relationship Id="rId16" Type="http://schemas.openxmlformats.org/officeDocument/2006/relationships/image" Target="../media/image1310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19" Type="http://schemas.openxmlformats.org/officeDocument/2006/relationships/customXml" Target="../ink/ink3.xml"/><Relationship Id="rId22" Type="http://schemas.openxmlformats.org/officeDocument/2006/relationships/customXml" Target="../ink/ink6.xml"/></Relationships>
</file>

<file path=ppt/slides/_rels/slide3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12.png"/><Relationship Id="rId3" Type="http://schemas.openxmlformats.org/officeDocument/2006/relationships/customXml" Target="../ink/ink7.xml"/><Relationship Id="rId21" Type="http://schemas.openxmlformats.org/officeDocument/2006/relationships/customXml" Target="../ink/ink11.xml"/><Relationship Id="rId17" Type="http://schemas.openxmlformats.org/officeDocument/2006/relationships/customXml" Target="../ink/ink8.xml"/><Relationship Id="rId2" Type="http://schemas.openxmlformats.org/officeDocument/2006/relationships/image" Target="../media/image60.png"/><Relationship Id="rId16" Type="http://schemas.openxmlformats.org/officeDocument/2006/relationships/image" Target="../media/image1310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19" Type="http://schemas.openxmlformats.org/officeDocument/2006/relationships/customXml" Target="../ink/ink9.xml"/><Relationship Id="rId22" Type="http://schemas.openxmlformats.org/officeDocument/2006/relationships/customXml" Target="../ink/ink12.xml"/></Relationships>
</file>

<file path=ppt/slides/_rels/slide3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12.png"/><Relationship Id="rId3" Type="http://schemas.openxmlformats.org/officeDocument/2006/relationships/customXml" Target="../ink/ink13.xml"/><Relationship Id="rId21" Type="http://schemas.openxmlformats.org/officeDocument/2006/relationships/customXml" Target="../ink/ink17.xml"/><Relationship Id="rId17" Type="http://schemas.openxmlformats.org/officeDocument/2006/relationships/customXml" Target="../ink/ink14.xml"/><Relationship Id="rId2" Type="http://schemas.openxmlformats.org/officeDocument/2006/relationships/image" Target="../media/image61.png"/><Relationship Id="rId16" Type="http://schemas.openxmlformats.org/officeDocument/2006/relationships/image" Target="../media/image1310.png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19" Type="http://schemas.openxmlformats.org/officeDocument/2006/relationships/customXml" Target="../ink/ink15.xml"/><Relationship Id="rId22" Type="http://schemas.openxmlformats.org/officeDocument/2006/relationships/customXml" Target="../ink/ink18.xml"/></Relationships>
</file>

<file path=ppt/slides/_rels/slide3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12.png"/><Relationship Id="rId3" Type="http://schemas.openxmlformats.org/officeDocument/2006/relationships/customXml" Target="../ink/ink19.xml"/><Relationship Id="rId21" Type="http://schemas.openxmlformats.org/officeDocument/2006/relationships/customXml" Target="../ink/ink23.xml"/><Relationship Id="rId17" Type="http://schemas.openxmlformats.org/officeDocument/2006/relationships/customXml" Target="../ink/ink20.xml"/><Relationship Id="rId2" Type="http://schemas.openxmlformats.org/officeDocument/2006/relationships/image" Target="../media/image62.png"/><Relationship Id="rId16" Type="http://schemas.openxmlformats.org/officeDocument/2006/relationships/image" Target="../media/image1310.png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19" Type="http://schemas.openxmlformats.org/officeDocument/2006/relationships/customXml" Target="../ink/ink21.xml"/><Relationship Id="rId22" Type="http://schemas.openxmlformats.org/officeDocument/2006/relationships/customXml" Target="../ink/ink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A433-93A0-4D99-BB20-3EBF947B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254" y="1292469"/>
            <a:ext cx="10920046" cy="3254986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Applied Probability I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Topic 6 – Joint Random Variables 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3AF7A-06A7-4AC4-95DB-17E7215E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0780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Dr. Bahman Honari</a:t>
            </a:r>
          </a:p>
          <a:p>
            <a:r>
              <a:rPr lang="en-US" b="1" dirty="0">
                <a:solidFill>
                  <a:srgbClr val="FF0000"/>
                </a:solidFill>
              </a:rPr>
              <a:t>Fall 2020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7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 </a:t>
            </a:r>
            <a:r>
              <a:rPr lang="en-US" sz="3800" b="1" dirty="0">
                <a:solidFill>
                  <a:srgbClr val="FF0000"/>
                </a:solidFill>
              </a:rPr>
              <a:t>– Marginal Distributions</a:t>
            </a:r>
            <a:endParaRPr lang="en-IE" sz="3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3BCD0-8AF0-4576-8248-F377365C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notation introduced for marginal distributions extends easily to arbitrary numbers of random variables; for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complex marginal distributions are possible when there are more than 2 random variables. For example,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326FF-37A7-48C7-BB8E-DCFC6127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39" y="2656324"/>
            <a:ext cx="6305724" cy="1229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EE1C9-8D04-4810-9F88-4E7CC9AD4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73" y="5221859"/>
            <a:ext cx="6035689" cy="10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5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 </a:t>
            </a:r>
            <a:r>
              <a:rPr lang="en-US" sz="3800" b="1" dirty="0">
                <a:solidFill>
                  <a:srgbClr val="FF0000"/>
                </a:solidFill>
              </a:rPr>
              <a:t>– </a:t>
            </a:r>
            <a:r>
              <a:rPr lang="en-US" sz="3600" b="1" dirty="0">
                <a:solidFill>
                  <a:srgbClr val="FF0000"/>
                </a:solidFill>
              </a:rPr>
              <a:t>Continuous  Distributions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case of multiple continuous random variables, the notation is the same as in the discrete case (just as it has been all along).</a:t>
                </a:r>
              </a:p>
              <a:p>
                <a:r>
                  <a:rPr lang="en-US" dirty="0"/>
                  <a:t>However, the values of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now give probability densities. </a:t>
                </a:r>
              </a:p>
              <a:p>
                <a:r>
                  <a:rPr lang="en-US" dirty="0"/>
                  <a:t>For n = 2, the meaning of the joint pdf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as follows: For any real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A1A2858-F39B-411C-A69B-D2AA0343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131" y="4678495"/>
            <a:ext cx="6798658" cy="9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9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 </a:t>
            </a:r>
            <a:r>
              <a:rPr lang="en-US" sz="3800" b="1" dirty="0">
                <a:solidFill>
                  <a:srgbClr val="FF0000"/>
                </a:solidFill>
              </a:rPr>
              <a:t>– </a:t>
            </a:r>
            <a:r>
              <a:rPr lang="en-US" sz="3600" b="1" dirty="0">
                <a:solidFill>
                  <a:srgbClr val="FF0000"/>
                </a:solidFill>
              </a:rPr>
              <a:t>Continuous  Distributions</a:t>
            </a:r>
            <a:endParaRPr lang="en-IE" sz="36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AD923-CF4C-42EC-B3E9-2F822B2E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90" y="3946618"/>
            <a:ext cx="3750749" cy="2884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6551614D-FA31-42D8-A2EB-533DA9CB0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</a:p>
            </p:txBody>
          </p:sp>
        </mc:Choice>
        <mc:Fallback xmlns="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6551614D-FA31-42D8-A2EB-533DA9CB0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5E83812-54D8-454A-9F16-511210CF1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37" b="17194"/>
          <a:stretch/>
        </p:blipFill>
        <p:spPr>
          <a:xfrm>
            <a:off x="3409964" y="2479431"/>
            <a:ext cx="4318475" cy="101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 </a:t>
            </a:r>
            <a:r>
              <a:rPr lang="en-US" sz="3800" b="1" dirty="0">
                <a:solidFill>
                  <a:srgbClr val="FF0000"/>
                </a:solidFill>
              </a:rPr>
              <a:t>– </a:t>
            </a:r>
            <a:r>
              <a:rPr lang="en-US" sz="3600" b="1" dirty="0">
                <a:solidFill>
                  <a:srgbClr val="FF0000"/>
                </a:solidFill>
              </a:rPr>
              <a:t>Continuous  Distributions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continuous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 joint pdf is defined 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is evident that the probability of any event is determined from an integral of the joint pdf over a region of the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plane.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D8FBA88-E27D-4C0B-BAB1-BDF1CF4A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29" y="2634553"/>
            <a:ext cx="9086117" cy="1246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8D58F-0E88-436D-9530-7F03B06ED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73" y="5275486"/>
            <a:ext cx="5762903" cy="11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 </a:t>
            </a:r>
            <a:r>
              <a:rPr lang="en-US" sz="3800" b="1" dirty="0">
                <a:solidFill>
                  <a:srgbClr val="FF0000"/>
                </a:solidFill>
              </a:rPr>
              <a:t>– </a:t>
            </a:r>
            <a:r>
              <a:rPr lang="en-US" sz="3600" b="1" dirty="0">
                <a:solidFill>
                  <a:srgbClr val="FF0000"/>
                </a:solidFill>
              </a:rPr>
              <a:t>Continuous  Distributions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direct analogy with the discrete case, we obtain the marginal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integrating the joint pdf over all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is evident that the probability of any event is determined from an integral of the joint pdf over a region of the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plane.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6EBF605-1847-4092-ABC0-73EF2477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30" y="3156438"/>
            <a:ext cx="7631420" cy="11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0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 </a:t>
            </a:r>
            <a:r>
              <a:rPr lang="en-US" sz="3800" b="1" dirty="0">
                <a:solidFill>
                  <a:srgbClr val="FF0000"/>
                </a:solidFill>
              </a:rPr>
              <a:t>– </a:t>
            </a:r>
            <a:r>
              <a:rPr lang="en-US" sz="3600" b="1" dirty="0">
                <a:solidFill>
                  <a:srgbClr val="FF0000"/>
                </a:solidFill>
              </a:rPr>
              <a:t>Continuous  Distributions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Another useful function to generalize to the case of n random variables is the cumulative distribution function. The RVs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have a joint </a:t>
                </a:r>
                <a:r>
                  <a:rPr lang="en-US" sz="2600" dirty="0" err="1"/>
                  <a:t>cdf</a:t>
                </a:r>
                <a:r>
                  <a:rPr lang="en-US" sz="2600" dirty="0"/>
                  <a:t>, defined as follows:</a:t>
                </a:r>
              </a:p>
              <a:p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The marginal </a:t>
                </a:r>
                <a:r>
                  <a:rPr lang="en-US" sz="2600" dirty="0" err="1"/>
                  <a:t>cdf</a:t>
                </a:r>
                <a:r>
                  <a:rPr lang="en-US" sz="26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is denoted as follows: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04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80D1F6F-F9A9-41DB-ACD5-658E39ADE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486" y="2991092"/>
            <a:ext cx="5583323" cy="875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AA4AD7-6CEF-49D8-9B18-5CAC6613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27" y="4321007"/>
            <a:ext cx="5550235" cy="8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1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Independence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Two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/>
                  <a:t> are independent if for all possible values </a:t>
                </a:r>
              </a:p>
              <a:p>
                <a:r>
                  <a:rPr lang="en-US" sz="2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the joint distribution function (or joint pdf)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are the probability functions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, respectively.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120BA2-D44A-497E-B443-19A2FDF6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22" y="2681655"/>
            <a:ext cx="3304355" cy="6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7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Independence – Example for Discrete RVs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1817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Consider a joint distribution with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 given by the following table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200" dirty="0"/>
                  <a:t>We require, for their independence,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for all possible values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. However,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200" dirty="0"/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are not independent.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18177" cy="4351338"/>
              </a:xfrm>
              <a:blipFill>
                <a:blip r:embed="rId2"/>
                <a:stretch>
                  <a:fillRect l="-689" t="-1541" r="-45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0AA6AF-3E8C-44DE-8CDA-76D0306D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01" y="2195613"/>
            <a:ext cx="5902571" cy="1901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B6E36-6BFB-49AE-8477-D4B53CFC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75" y="4818616"/>
            <a:ext cx="5719022" cy="4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0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Independence </a:t>
            </a:r>
            <a:r>
              <a:rPr lang="en-US" sz="2200" b="1" dirty="0">
                <a:solidFill>
                  <a:srgbClr val="FF0000"/>
                </a:solidFill>
              </a:rPr>
              <a:t>(Cont.)</a:t>
            </a:r>
            <a:endParaRPr lang="en-IE" sz="2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1817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An equivalent definition of independence is the following: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are independent if and </a:t>
                </a:r>
              </a:p>
              <a:p>
                <a:pPr marL="0" indent="0">
                  <a:buNone/>
                </a:pPr>
                <a:r>
                  <a:rPr lang="en-US" sz="2200" dirty="0"/>
                  <a:t>only if, for all constants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200" dirty="0"/>
                  <a:t>We can also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are independent if and only if 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18177" cy="4351338"/>
              </a:xfrm>
              <a:blipFill>
                <a:blip r:embed="rId2"/>
                <a:stretch>
                  <a:fillRect l="-689" t="-1541" r="-10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8D9A0A5-9F61-4C6B-B64D-8CCB7CDB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640" y="2894236"/>
            <a:ext cx="7394704" cy="461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AD55D3-6E01-4B4F-BF65-C438FCA95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146" y="4321913"/>
            <a:ext cx="4328705" cy="4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6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Expectations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894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600" dirty="0"/>
                  <a:t>The definition of expectation extends easily to joint distributions. Consider the case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having a joint distribution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and an arbitrary function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. Then</a:t>
                </a:r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1200" dirty="0"/>
              </a:p>
              <a:p>
                <a:r>
                  <a:rPr lang="en-US" sz="2600" dirty="0"/>
                  <a:t>In particular we have: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i="0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600" b="0" i="0" dirty="0" smtClean="0">
                          <a:latin typeface="Cambria Math" panose="02040503050406030204" pitchFamily="18" charset="0"/>
                        </a:rPr>
                        <m:t>iscrete</m:t>
                      </m:r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continuous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8944"/>
              </a:xfrm>
              <a:blipFill>
                <a:blip r:embed="rId2"/>
                <a:stretch>
                  <a:fillRect l="-522" t="-63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234B6A8-42E8-48DE-9FE3-65B0A4C4B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05" y="2957740"/>
            <a:ext cx="9887772" cy="19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1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Joint Random Variables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topic, we explain the theory for distributions of multiple </a:t>
            </a:r>
          </a:p>
          <a:p>
            <a:pPr marL="0" indent="0">
              <a:buNone/>
            </a:pPr>
            <a:r>
              <a:rPr lang="en-US" dirty="0"/>
              <a:t>random variables, called joint probability distributions. </a:t>
            </a:r>
          </a:p>
          <a:p>
            <a:r>
              <a:rPr lang="en-US" dirty="0"/>
              <a:t>Foe better understanding, we’ll start by an example focused on “Joint Frequency Table” before talking about “Joint probability Function”.</a:t>
            </a:r>
          </a:p>
        </p:txBody>
      </p:sp>
    </p:spTree>
    <p:extLst>
      <p:ext uri="{BB962C8B-B14F-4D97-AF65-F5344CB8AC3E}">
        <p14:creationId xmlns:p14="http://schemas.microsoft.com/office/powerpoint/2010/main" val="82017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Expectations </a:t>
            </a:r>
            <a:r>
              <a:rPr lang="en-US" sz="2200" b="1" dirty="0">
                <a:solidFill>
                  <a:srgbClr val="FF0000"/>
                </a:solidFill>
              </a:rPr>
              <a:t>(Cont.) </a:t>
            </a:r>
            <a:r>
              <a:rPr lang="en-US" sz="3600" b="1" dirty="0">
                <a:solidFill>
                  <a:srgbClr val="FF0000"/>
                </a:solidFill>
              </a:rPr>
              <a:t>– Moment Generating Function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894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600" dirty="0"/>
                  <a:t>The joint moment generating function of RVs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 is defined as: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1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/>
                  <a:t>When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 are independent we have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/>
                  <a:t>Furthermore, 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, we have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𝑡𝑍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8944"/>
              </a:xfrm>
              <a:blipFill>
                <a:blip r:embed="rId2"/>
                <a:stretch>
                  <a:fillRect l="-522" t="-63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79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Expectations </a:t>
            </a:r>
            <a:r>
              <a:rPr lang="en-US" sz="2200" b="1" dirty="0">
                <a:solidFill>
                  <a:srgbClr val="FF0000"/>
                </a:solidFill>
              </a:rPr>
              <a:t>(Cont.) </a:t>
            </a:r>
            <a:r>
              <a:rPr lang="en-US" sz="3600" b="1" dirty="0">
                <a:solidFill>
                  <a:srgbClr val="FF0000"/>
                </a:solidFill>
              </a:rPr>
              <a:t>– Moment Generating Function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89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Similar to the MGF for probability distributions in one dimension we can write: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For instance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8944"/>
              </a:xfrm>
              <a:blipFill>
                <a:blip r:embed="rId2"/>
                <a:stretch>
                  <a:fillRect l="-928" t="-12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36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Covariance and Correlation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238"/>
                <a:ext cx="10515600" cy="462072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Covariance of random variables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 is defined as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600" dirty="0"/>
                  <a:t>and it has the properties listed below: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𝑎𝐶𝑜𝑣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𝑜𝑏𝑣𝑖𝑜𝑢𝑠𝑙𝑦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𝑐𝑜𝑚𝑏𝑖𝑛𝑎𝑡𝑖𝑜𝑛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𝑎𝑏𝑜𝑣𝑒</m:t>
                    </m:r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 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</m:e>
                    </m:ra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238"/>
                <a:ext cx="10515600" cy="4620725"/>
              </a:xfrm>
              <a:blipFill>
                <a:blip r:embed="rId2"/>
                <a:stretch>
                  <a:fillRect l="-1043" t="-197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045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Covariance and Correlation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238"/>
                <a:ext cx="10515600" cy="4620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/>
                  <a:t>Correlation coefficient of random variables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 is defined as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that according to the last property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𝐶𝑜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in last slide we have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The sign and magnitude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600" dirty="0"/>
                  <a:t> explains the direction and strength of relationship between random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i="1" dirty="0"/>
                  <a:t>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238"/>
                <a:ext cx="10515600" cy="4620725"/>
              </a:xfrm>
              <a:blipFill>
                <a:blip r:embed="rId2"/>
                <a:stretch>
                  <a:fillRect l="-1043" t="-2639" r="-121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349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DCA0FC-AC11-4E01-9278-8A749D3042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8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800" b="1" dirty="0">
                    <a:solidFill>
                      <a:srgbClr val="FF0000"/>
                    </a:solidFill>
                  </a:rPr>
                  <a:t>; Independent or Uncorrelated  </a:t>
                </a:r>
                <a:endParaRPr lang="en-IE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DCA0FC-AC11-4E01-9278-8A749D304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18177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If  random variables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are independent, then we have (we just show the proof for continuous RVs here, but the result is correct for the discrete RVs as well):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200" dirty="0"/>
                  <a:t>Therefore 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are independent, they are uncorrelated. However, 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are uncorrelated, they are not necessarily independent, as if the double integrals above are equal, this does not mean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18177" cy="4351338"/>
              </a:xfrm>
              <a:blipFill>
                <a:blip r:embed="rId3"/>
                <a:stretch>
                  <a:fillRect l="-689" t="-2241" b="-29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03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Conditional Distributions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The conditional probability distribution (or conditional pdf)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defined as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are discrete,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the conditional probability given as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For continuous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should be read as the conditional pdf of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  <a:blipFill>
                <a:blip r:embed="rId2"/>
                <a:stretch>
                  <a:fillRect l="-747" t="-18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C42E9F5-B09A-4402-8AD3-111D131AD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809" y="2131640"/>
            <a:ext cx="4166190" cy="884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89E1D-AC4F-4C74-9125-3F49F5A20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504" y="3731771"/>
            <a:ext cx="3826348" cy="5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9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Conditional Distributions </a:t>
            </a:r>
            <a:r>
              <a:rPr lang="en-US" sz="2400" b="1" dirty="0">
                <a:solidFill>
                  <a:srgbClr val="FF0000"/>
                </a:solidFill>
              </a:rPr>
              <a:t>(cont.)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Notice that both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may appear to be functions of the two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, yet the difference in the notation, and thus the meaning of the functions should be clear: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being the joint pdf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 is a function of two variables, whereas</a:t>
                </a:r>
              </a:p>
              <a:p>
                <a:pPr lvl="1"/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a function of only one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acting as a constant.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  <a:blipFill>
                <a:blip r:embed="rId2"/>
                <a:stretch>
                  <a:fillRect l="-747" t="-1681" r="-80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32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Conditional Distributions – Example 1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Consider the joint pdf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 marginal pdf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is the given by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Then we have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  <a:blipFill>
                <a:blip r:embed="rId2"/>
                <a:stretch>
                  <a:fillRect l="-747" t="-18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0FFD443-294E-40F9-A9B6-34336B3AC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817" y="2173050"/>
            <a:ext cx="4741468" cy="10801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847BC8-4C69-4E6A-B6FF-6F3B42F50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39" y="3961600"/>
            <a:ext cx="3758815" cy="1199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4FDCB-68A6-431C-B421-C2755F190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022" y="5662085"/>
            <a:ext cx="6937985" cy="8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10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Conditional Distributions – Example 1 </a:t>
            </a:r>
            <a:r>
              <a:rPr lang="en-US" sz="2200" b="1" dirty="0">
                <a:solidFill>
                  <a:srgbClr val="FF0000"/>
                </a:solidFill>
              </a:rPr>
              <a:t>(cont.)</a:t>
            </a:r>
            <a:endParaRPr lang="en-IE" sz="2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Now assume we are looking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/>
                  <a:t>.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therefore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  <a:blipFill>
                <a:blip r:embed="rId2"/>
                <a:stretch>
                  <a:fillRect l="-74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97AA076-5753-416E-A687-3DEE1BEF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23" y="3163769"/>
            <a:ext cx="5099114" cy="933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EE2600-3EBF-4B20-A0B0-3435A396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177" y="4930929"/>
            <a:ext cx="8628214" cy="15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0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Conditional Distributions – Example 2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Consider the following joint distribution for the discrete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Then we have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  <a:blipFill>
                <a:blip r:embed="rId2"/>
                <a:stretch>
                  <a:fillRect l="-747" t="-168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51F9D5-5C09-4F1C-933E-0637755A4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20" y="2357507"/>
            <a:ext cx="5052533" cy="1821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195640-11BD-4AB3-B34C-490CB2941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954" y="4737190"/>
            <a:ext cx="7330091" cy="98660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4F803-63EE-4FB5-A823-A2F5CCFA5253}"/>
              </a:ext>
            </a:extLst>
          </p:cNvPr>
          <p:cNvGrpSpPr/>
          <p:nvPr/>
        </p:nvGrpSpPr>
        <p:grpSpPr>
          <a:xfrm>
            <a:off x="413362" y="5723792"/>
            <a:ext cx="11473838" cy="914400"/>
            <a:chOff x="413362" y="5723792"/>
            <a:chExt cx="11473838" cy="914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FE5B3A-77DC-4C63-8A70-3FD30C8CC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362" y="5723792"/>
              <a:ext cx="7435118" cy="914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9898F1E-A529-4D47-994A-26D3890D6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2251" y="5770659"/>
              <a:ext cx="3694949" cy="858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13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</a:t>
            </a:r>
            <a:endParaRPr lang="en-IE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survey reports the number of sons and daughters of 100 married couples. The results are summarized in the following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G</a:t>
            </a:r>
            <a:r>
              <a:rPr lang="en-US" sz="1900" dirty="0"/>
              <a:t>0</a:t>
            </a:r>
            <a:r>
              <a:rPr lang="en-US" dirty="0"/>
              <a:t> = no daughters, G</a:t>
            </a:r>
            <a:r>
              <a:rPr lang="en-US" sz="1900" dirty="0"/>
              <a:t>1</a:t>
            </a:r>
            <a:r>
              <a:rPr lang="en-US" dirty="0"/>
              <a:t> = 1 daughter, G</a:t>
            </a:r>
            <a:r>
              <a:rPr lang="en-US" sz="1900" dirty="0"/>
              <a:t>2</a:t>
            </a:r>
            <a:r>
              <a:rPr lang="en-US" dirty="0"/>
              <a:t> = 2 or more daughters, B</a:t>
            </a:r>
            <a:r>
              <a:rPr lang="en-US" sz="1900" dirty="0"/>
              <a:t>0</a:t>
            </a:r>
            <a:r>
              <a:rPr lang="en-US" dirty="0"/>
              <a:t> = no sons, B</a:t>
            </a:r>
            <a:r>
              <a:rPr lang="en-US" sz="1900" dirty="0"/>
              <a:t>1</a:t>
            </a:r>
            <a:r>
              <a:rPr lang="en-US" dirty="0"/>
              <a:t> = 1 son, B</a:t>
            </a:r>
            <a:r>
              <a:rPr lang="en-US" sz="1800" dirty="0"/>
              <a:t>2</a:t>
            </a:r>
            <a:r>
              <a:rPr lang="en-US" dirty="0"/>
              <a:t> = 2 or more sons.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EC68D-599A-41B6-AD73-47B8CD55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09" y="3117254"/>
            <a:ext cx="6167883" cy="17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8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Bayes Rule in Joint Distributions and Expectations</a:t>
            </a:r>
            <a:endParaRPr lang="en-IE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joint pdf RVs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. We can write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𝐶𝑜𝑛𝑡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.: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𝐷𝑖𝑠𝑐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above equations reminds us about the first Bayes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000" dirty="0"/>
                  <a:t>Furthermore,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limLoc m:val="undOvr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4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∞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∞</m:t>
                                          </m:r>
                                        </m:sup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𝑑𝑦</m:t>
                                          </m:r>
                                        </m:e>
                                      </m:nary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  <a:blipFill>
                <a:blip r:embed="rId2"/>
                <a:stretch>
                  <a:fillRect l="-402" t="-18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630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Bayes Rule in Joint Distributions and Expectations </a:t>
            </a:r>
            <a:r>
              <a:rPr lang="en-US" sz="2200" b="1" dirty="0">
                <a:solidFill>
                  <a:srgbClr val="FF0000"/>
                </a:solidFill>
              </a:rPr>
              <a:t>(cont.)</a:t>
            </a:r>
            <a:endParaRPr lang="en-IE" sz="2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Furthermore, we can write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1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1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3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3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nary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  <m:d>
                                    <m:d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limLoc m:val="undOvr"/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4"/>
                                            </m:r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∞</m:t>
                                          </m:r>
                                        </m:sub>
                                        <m:sup>
                                          <m:r>
                                            <a:rPr lang="en-US" sz="3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∞</m:t>
                                          </m:r>
                                        </m:sup>
                                        <m:e>
                                          <m:r>
                                            <a:rPr lang="en-US" sz="3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1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3100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sz="31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  <m:t>𝑑𝑦</m:t>
                                          </m:r>
                                        </m:e>
                                      </m:nary>
                                    </m:e>
                                  </m:d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limLoc m:val="undOvr"/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|"/>
                                          <m:ctrlPr>
                                            <a:rPr lang="en-US" sz="3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  <m: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1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3300" dirty="0"/>
                  <a:t>In summary: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𝐶𝑜𝑛𝑡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.: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𝐷𝑖𝑠𝑐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300" dirty="0"/>
                  <a:t>That again looks like the first Bayes rule.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248"/>
                <a:ext cx="10618177" cy="4351338"/>
              </a:xfrm>
              <a:blipFill>
                <a:blip r:embed="rId2"/>
                <a:stretch>
                  <a:fillRect l="-517" t="-2241" b="-140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25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446" y="1406769"/>
                <a:ext cx="11544300" cy="508610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random variable with known pdf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We want to find the pdf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first start to find the </a:t>
                </a:r>
                <a:r>
                  <a:rPr lang="en-US" dirty="0" err="1"/>
                  <a:t>cdf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We can then find the pdf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differentiating CDF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−0 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𝑖𝑛𝑐𝑟𝑒𝑎𝑠𝑖𝑛𝑔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𝑐𝑟𝑒𝑎𝑠𝑖𝑛𝑔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𝑖𝑛𝑐𝑟𝑒𝑎𝑠𝑖𝑛𝑔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𝑑𝑒𝑐𝑟𝑒𝑎𝑠𝑖𝑛𝑔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 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* </a:t>
                </a:r>
                <a:r>
                  <a:rPr lang="en-US" b="0" dirty="0">
                    <a:latin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is a one-to-one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446" y="1406769"/>
                <a:ext cx="11544300" cy="5086105"/>
              </a:xfrm>
              <a:blipFill>
                <a:blip r:embed="rId2"/>
                <a:stretch>
                  <a:fillRect l="-317" t="-2038" r="-4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pdf of a function of a continuous RV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14:cNvPr>
              <p14:cNvContentPartPr/>
              <p14:nvPr/>
            </p14:nvContentPartPr>
            <p14:xfrm>
              <a:off x="7033566" y="6139743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24926" y="61311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A8FF06-8BFF-46DC-80A8-C9638403713A}"/>
                  </a:ext>
                </a:extLst>
              </p14:cNvPr>
              <p14:cNvContentPartPr/>
              <p14:nvPr/>
            </p14:nvContentPartPr>
            <p14:xfrm>
              <a:off x="6522827" y="204872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A8FF06-8BFF-46DC-80A8-C963840371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18507" y="204440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5D1AA1-7A94-4A1A-93E0-937110948CBC}"/>
                  </a:ext>
                </a:extLst>
              </p14:cNvPr>
              <p14:cNvContentPartPr/>
              <p14:nvPr/>
            </p14:nvContentPartPr>
            <p14:xfrm>
              <a:off x="7665827" y="204080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5D1AA1-7A94-4A1A-93E0-937110948C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61507" y="203648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2FE240-A5E2-4537-BE65-50EC45E2C7CE}"/>
                  </a:ext>
                </a:extLst>
              </p14:cNvPr>
              <p14:cNvContentPartPr/>
              <p14:nvPr/>
            </p14:nvContentPartPr>
            <p14:xfrm>
              <a:off x="6473867" y="192632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2FE240-A5E2-4537-BE65-50EC45E2C7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69547" y="1922001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6DC5EE2-CFCE-4757-B5CE-F38F67A062EA}"/>
              </a:ext>
            </a:extLst>
          </p:cNvPr>
          <p:cNvGrpSpPr/>
          <p:nvPr/>
        </p:nvGrpSpPr>
        <p:grpSpPr>
          <a:xfrm>
            <a:off x="6098387" y="1934601"/>
            <a:ext cx="360" cy="8640"/>
            <a:chOff x="6098387" y="1934601"/>
            <a:chExt cx="36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F87B1B-C302-456A-BA1E-6E24CBA77301}"/>
                    </a:ext>
                  </a:extLst>
                </p14:cNvPr>
                <p14:cNvContentPartPr/>
                <p14:nvPr/>
              </p14:nvContentPartPr>
              <p14:xfrm>
                <a:off x="6098387" y="1934601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F87B1B-C302-456A-BA1E-6E24CBA773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94067" y="19302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CE1BCC-8152-4008-8ED8-3700DDF8BAAB}"/>
                    </a:ext>
                  </a:extLst>
                </p14:cNvPr>
                <p14:cNvContentPartPr/>
                <p14:nvPr/>
              </p14:nvContentPartPr>
              <p14:xfrm>
                <a:off x="6098387" y="1942881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CE1BCC-8152-4008-8ED8-3700DDF8BA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94067" y="193856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4047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an exponential random variable with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and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</m:oMath>
                </a14:m>
                <a:r>
                  <a:rPr lang="en-US" dirty="0"/>
                  <a:t> , find pdf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𝑋𝑌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  →   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5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5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sz="25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0&lt;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5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  <a:blipFill>
                <a:blip r:embed="rId2"/>
                <a:stretch>
                  <a:fillRect l="-975" t="-181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pdf of a function of a continuous RV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- Example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14:cNvPr>
              <p14:cNvContentPartPr/>
              <p14:nvPr/>
            </p14:nvContentPartPr>
            <p14:xfrm>
              <a:off x="7033566" y="6139743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24926" y="61311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A8FF06-8BFF-46DC-80A8-C9638403713A}"/>
                  </a:ext>
                </a:extLst>
              </p14:cNvPr>
              <p14:cNvContentPartPr/>
              <p14:nvPr/>
            </p14:nvContentPartPr>
            <p14:xfrm>
              <a:off x="6522827" y="204872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A8FF06-8BFF-46DC-80A8-C963840371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18507" y="204440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5D1AA1-7A94-4A1A-93E0-937110948CBC}"/>
                  </a:ext>
                </a:extLst>
              </p14:cNvPr>
              <p14:cNvContentPartPr/>
              <p14:nvPr/>
            </p14:nvContentPartPr>
            <p14:xfrm>
              <a:off x="7665827" y="204080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5D1AA1-7A94-4A1A-93E0-937110948C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61507" y="203648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2FE240-A5E2-4537-BE65-50EC45E2C7CE}"/>
                  </a:ext>
                </a:extLst>
              </p14:cNvPr>
              <p14:cNvContentPartPr/>
              <p14:nvPr/>
            </p14:nvContentPartPr>
            <p14:xfrm>
              <a:off x="6473867" y="192632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2FE240-A5E2-4537-BE65-50EC45E2C7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69547" y="1922001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6DC5EE2-CFCE-4757-B5CE-F38F67A062EA}"/>
              </a:ext>
            </a:extLst>
          </p:cNvPr>
          <p:cNvGrpSpPr/>
          <p:nvPr/>
        </p:nvGrpSpPr>
        <p:grpSpPr>
          <a:xfrm>
            <a:off x="6098387" y="1934601"/>
            <a:ext cx="360" cy="8640"/>
            <a:chOff x="6098387" y="1934601"/>
            <a:chExt cx="36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F87B1B-C302-456A-BA1E-6E24CBA77301}"/>
                    </a:ext>
                  </a:extLst>
                </p14:cNvPr>
                <p14:cNvContentPartPr/>
                <p14:nvPr/>
              </p14:nvContentPartPr>
              <p14:xfrm>
                <a:off x="6098387" y="1934601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F87B1B-C302-456A-BA1E-6E24CBA773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94067" y="19302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CE1BCC-8152-4008-8ED8-3700DDF8BAAB}"/>
                    </a:ext>
                  </a:extLst>
                </p14:cNvPr>
                <p14:cNvContentPartPr/>
                <p14:nvPr/>
              </p14:nvContentPartPr>
              <p14:xfrm>
                <a:off x="6098387" y="1942881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CE1BCC-8152-4008-8ED8-3700DDF8BA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94067" y="193856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469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446" y="1406769"/>
                <a:ext cx="11544300" cy="50861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joint pdf RVs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In addition,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two functions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want to find the joint pdf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can extend the equation that we found for the similar question in one dimension to higher dimensions as below:</a:t>
                </a:r>
              </a:p>
              <a:p>
                <a:endParaRPr lang="en-US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446" y="1406769"/>
                <a:ext cx="11544300" cy="5086105"/>
              </a:xfrm>
              <a:blipFill>
                <a:blip r:embed="rId2"/>
                <a:stretch>
                  <a:fillRect l="-1056" t="-191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Joint pdf of functions of joint continuous RVs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14:cNvPr>
              <p14:cNvContentPartPr/>
              <p14:nvPr/>
            </p14:nvContentPartPr>
            <p14:xfrm>
              <a:off x="7033566" y="6139743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24926" y="61311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A8FF06-8BFF-46DC-80A8-C9638403713A}"/>
                  </a:ext>
                </a:extLst>
              </p14:cNvPr>
              <p14:cNvContentPartPr/>
              <p14:nvPr/>
            </p14:nvContentPartPr>
            <p14:xfrm>
              <a:off x="6522827" y="204872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A8FF06-8BFF-46DC-80A8-C963840371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18507" y="204440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5D1AA1-7A94-4A1A-93E0-937110948CBC}"/>
                  </a:ext>
                </a:extLst>
              </p14:cNvPr>
              <p14:cNvContentPartPr/>
              <p14:nvPr/>
            </p14:nvContentPartPr>
            <p14:xfrm>
              <a:off x="7665827" y="204080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5D1AA1-7A94-4A1A-93E0-937110948C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61507" y="203648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2FE240-A5E2-4537-BE65-50EC45E2C7CE}"/>
                  </a:ext>
                </a:extLst>
              </p14:cNvPr>
              <p14:cNvContentPartPr/>
              <p14:nvPr/>
            </p14:nvContentPartPr>
            <p14:xfrm>
              <a:off x="6473867" y="192632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2FE240-A5E2-4537-BE65-50EC45E2C7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69547" y="1922001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6DC5EE2-CFCE-4757-B5CE-F38F67A062EA}"/>
              </a:ext>
            </a:extLst>
          </p:cNvPr>
          <p:cNvGrpSpPr/>
          <p:nvPr/>
        </p:nvGrpSpPr>
        <p:grpSpPr>
          <a:xfrm>
            <a:off x="6098387" y="1934601"/>
            <a:ext cx="360" cy="8640"/>
            <a:chOff x="6098387" y="1934601"/>
            <a:chExt cx="36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F87B1B-C302-456A-BA1E-6E24CBA77301}"/>
                    </a:ext>
                  </a:extLst>
                </p14:cNvPr>
                <p14:cNvContentPartPr/>
                <p14:nvPr/>
              </p14:nvContentPartPr>
              <p14:xfrm>
                <a:off x="6098387" y="1934601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F87B1B-C302-456A-BA1E-6E24CBA773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94067" y="19302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CE1BCC-8152-4008-8ED8-3700DDF8BAAB}"/>
                    </a:ext>
                  </a:extLst>
                </p14:cNvPr>
                <p14:cNvContentPartPr/>
                <p14:nvPr/>
              </p14:nvContentPartPr>
              <p14:xfrm>
                <a:off x="6098387" y="1942881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CE1BCC-8152-4008-8ED8-3700DDF8BA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94067" y="193856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55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446" y="1406769"/>
                <a:ext cx="11544300" cy="508610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31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3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1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3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1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1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1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1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1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𝑏𝑜𝑡h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en-US" sz="3100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1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sz="31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3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100" dirty="0"/>
                  <a:t>  and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1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1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1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100" dirty="0"/>
                  <a:t>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31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310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300" dirty="0"/>
                  <a:t>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el-GR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,  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l-GR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300" dirty="0"/>
              </a:p>
              <a:p>
                <a:pPr marL="0" indent="0">
                  <a:buNone/>
                </a:pPr>
                <a:r>
                  <a:rPr lang="en-US" sz="3300" dirty="0"/>
                  <a:t>therefore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𝑧𝑠𝑖𝑛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𝑧𝑐𝑜𝑠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300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3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3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3300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3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3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3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33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300" i="1" dirty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p>
                                <m:sSupPr>
                                  <m:ctrlPr>
                                    <a:rPr lang="en-US" sz="3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3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3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3300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3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3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3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33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30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en-US" sz="33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 , 0≤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l-GR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33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300" dirty="0"/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446" y="1406769"/>
                <a:ext cx="11544300" cy="5086105"/>
              </a:xfrm>
              <a:blipFill>
                <a:blip r:embed="rId2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Autofit/>
          </a:bodyPr>
          <a:lstStyle/>
          <a:p>
            <a:r>
              <a:rPr lang="en-US" sz="3700" b="1" dirty="0">
                <a:solidFill>
                  <a:srgbClr val="FF0000"/>
                </a:solidFill>
              </a:rPr>
              <a:t>Joint pdf of functions of joint continuous RVs - Example</a:t>
            </a:r>
            <a:endParaRPr lang="en-IE" sz="37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14:cNvPr>
              <p14:cNvContentPartPr/>
              <p14:nvPr/>
            </p14:nvContentPartPr>
            <p14:xfrm>
              <a:off x="7033566" y="6139743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24926" y="61311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A8FF06-8BFF-46DC-80A8-C9638403713A}"/>
                  </a:ext>
                </a:extLst>
              </p14:cNvPr>
              <p14:cNvContentPartPr/>
              <p14:nvPr/>
            </p14:nvContentPartPr>
            <p14:xfrm>
              <a:off x="6522827" y="204872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A8FF06-8BFF-46DC-80A8-C963840371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18507" y="204440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5D1AA1-7A94-4A1A-93E0-937110948CBC}"/>
                  </a:ext>
                </a:extLst>
              </p14:cNvPr>
              <p14:cNvContentPartPr/>
              <p14:nvPr/>
            </p14:nvContentPartPr>
            <p14:xfrm>
              <a:off x="7665827" y="204080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5D1AA1-7A94-4A1A-93E0-937110948C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61507" y="203648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2FE240-A5E2-4537-BE65-50EC45E2C7CE}"/>
                  </a:ext>
                </a:extLst>
              </p14:cNvPr>
              <p14:cNvContentPartPr/>
              <p14:nvPr/>
            </p14:nvContentPartPr>
            <p14:xfrm>
              <a:off x="6473867" y="192632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2FE240-A5E2-4537-BE65-50EC45E2C7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69547" y="1922001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6DC5EE2-CFCE-4757-B5CE-F38F67A062EA}"/>
              </a:ext>
            </a:extLst>
          </p:cNvPr>
          <p:cNvGrpSpPr/>
          <p:nvPr/>
        </p:nvGrpSpPr>
        <p:grpSpPr>
          <a:xfrm>
            <a:off x="6098387" y="1934601"/>
            <a:ext cx="360" cy="8640"/>
            <a:chOff x="6098387" y="1934601"/>
            <a:chExt cx="36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F87B1B-C302-456A-BA1E-6E24CBA77301}"/>
                    </a:ext>
                  </a:extLst>
                </p14:cNvPr>
                <p14:cNvContentPartPr/>
                <p14:nvPr/>
              </p14:nvContentPartPr>
              <p14:xfrm>
                <a:off x="6098387" y="1934601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F87B1B-C302-456A-BA1E-6E24CBA773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94067" y="19302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CE1BCC-8152-4008-8ED8-3700DDF8BAAB}"/>
                    </a:ext>
                  </a:extLst>
                </p14:cNvPr>
                <p14:cNvContentPartPr/>
                <p14:nvPr/>
              </p14:nvContentPartPr>
              <p14:xfrm>
                <a:off x="6098387" y="1942881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CE1BCC-8152-4008-8ED8-3700DDF8BA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94067" y="193856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438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Bivariate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000"/>
                <a:ext cx="10515600" cy="5255699"/>
              </a:xfrm>
            </p:spPr>
            <p:txBody>
              <a:bodyPr>
                <a:normAutofit/>
              </a:bodyPr>
              <a:lstStyle/>
              <a:p>
                <a:r>
                  <a:rPr lang="en-IE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E" dirty="0"/>
                  <a:t> have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IE" dirty="0"/>
                  <a:t> distribution, the joint (bivariate) pdf of them equals: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We use the following transformations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sz="1500" dirty="0"/>
              </a:p>
              <a:p>
                <a:pPr marL="0" indent="0">
                  <a:buNone/>
                </a:pPr>
                <a:r>
                  <a:rPr lang="en-IE" dirty="0"/>
                  <a:t>We can then show (see sample questions): 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000"/>
                <a:ext cx="10515600" cy="5255699"/>
              </a:xfrm>
              <a:blipFill>
                <a:blip r:embed="rId2"/>
                <a:stretch>
                  <a:fillRect l="-1217" t="-1856" r="-92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81"/>
    </mc:Choice>
    <mc:Fallback xmlns="">
      <p:transition spd="slow" advTm="4878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825625"/>
                <a:ext cx="117348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E" dirty="0"/>
                  <a:t>                        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     ,      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IE" dirty="0"/>
                  <a:t>and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E" dirty="0"/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I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IE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I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E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or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I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E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E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E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IE" sz="2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E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IE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IE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2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E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E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IE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E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IE" sz="2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sz="2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I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E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m:rPr>
                                  <m:nor/>
                                </m:rPr>
                                <a:rPr lang="en-IE" sz="2200" dirty="0"/>
                                <m:t> </m:t>
                              </m:r>
                              <m:f>
                                <m:fPr>
                                  <m:ctrlPr>
                                    <a:rPr lang="en-IE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IE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IE" sz="2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IE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IE" sz="2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IE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E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E" sz="22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E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E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IE" sz="2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sz="22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IE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IE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IE" sz="2200" dirty="0"/>
              </a:p>
              <a:p>
                <a:pPr marL="0" indent="0">
                  <a:buNone/>
                </a:pPr>
                <a:endParaRPr lang="en-I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825625"/>
                <a:ext cx="11734800" cy="4351338"/>
              </a:xfrm>
              <a:blipFill>
                <a:blip r:embed="rId2"/>
                <a:stretch>
                  <a:fillRect l="-935" t="-18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Bivariate Normal Distribution </a:t>
            </a:r>
            <a:r>
              <a:rPr lang="en-IE" sz="2200" b="1" dirty="0">
                <a:solidFill>
                  <a:srgbClr val="FF0000"/>
                </a:solidFill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0492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120"/>
    </mc:Choice>
    <mc:Fallback xmlns="">
      <p:transition spd="slow" advTm="16712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Visualisation of Bivariate Normal Sample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90688"/>
            <a:ext cx="5346701" cy="2349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02" y="1600200"/>
            <a:ext cx="5394819" cy="2423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4070534"/>
            <a:ext cx="5511800" cy="26185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001" y="4070534"/>
            <a:ext cx="5394819" cy="23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91"/>
    </mc:Choice>
    <mc:Fallback xmlns="">
      <p:transition spd="slow" advTm="3699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More Results and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We can also show (see sample questions)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and similarly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which are estimation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dirty="0"/>
                  <a:t> knowing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, and estimation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E" dirty="0"/>
                  <a:t> knowing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dirty="0"/>
                  <a:t>, respectively. 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8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68"/>
    </mc:Choice>
    <mc:Fallback xmlns="">
      <p:transition spd="slow" advTm="789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be the number of daughters of a randomly chosen couple,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number of sons.</a:t>
                </a:r>
              </a:p>
              <a:p>
                <a:r>
                  <a:rPr lang="en-US" dirty="0"/>
                  <a:t>Then we can define the joint probability distribution for this pair of discrete random variables, namely:</a:t>
                </a:r>
              </a:p>
              <a:p>
                <a:endParaRPr lang="en-US" dirty="0"/>
              </a:p>
              <a:p>
                <a:r>
                  <a:rPr lang="en-US" dirty="0"/>
                  <a:t>Therefore we can find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CC5642-0BEC-4255-9C2B-1EE021E7D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85" y="3533018"/>
            <a:ext cx="4570643" cy="710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DE1A1-245D-4DD3-B206-2F9DFEC98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4717989"/>
            <a:ext cx="8210549" cy="17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21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More Results and Properties </a:t>
            </a:r>
            <a:r>
              <a:rPr lang="en-IE" sz="3200" b="1" dirty="0">
                <a:solidFill>
                  <a:srgbClr val="FF0000"/>
                </a:solidFill>
              </a:rPr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825625"/>
                <a:ext cx="1007533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dirty="0"/>
                  <a:t>The error of these estimate are given by 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begChr m:val="["/>
                          <m:endChr m:val="]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|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]=</m:t>
                      </m:r>
                      <m:sSubSup>
                        <m:sSub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and</a:t>
                </a:r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begChr m:val="["/>
                          <m:endChr m:val="]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d>
                      <m:r>
                        <a:rPr lang="en-IE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E" i="1">
                          <a:latin typeface="Cambria Math" panose="02040503050406030204" pitchFamily="18" charset="0"/>
                        </a:rPr>
                        <m:t> (1−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825625"/>
                <a:ext cx="10075332" cy="4351338"/>
              </a:xfrm>
              <a:blipFill>
                <a:blip r:embed="rId2"/>
                <a:stretch>
                  <a:fillRect l="-1210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0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04"/>
    </mc:Choice>
    <mc:Fallback xmlns="">
      <p:transition spd="slow" advTm="70704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900" y="1409700"/>
                <a:ext cx="12103100" cy="53086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IE" dirty="0"/>
                  <a:t>For a bivariate Normal distribution, a very important result is observed by putting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E" dirty="0"/>
                  <a:t> in 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I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I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I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sz="24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m:rPr>
                                  <m:nor/>
                                </m:rPr>
                                <a:rPr lang="en-IE" sz="2400" dirty="0"/>
                                <m:t> </m:t>
                              </m:r>
                              <m:f>
                                <m:fPr>
                                  <m:ctrlPr>
                                    <a:rPr lang="en-IE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IE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IE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I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E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sz="24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IE" sz="2400" dirty="0"/>
              </a:p>
              <a:p>
                <a:pPr marL="0" indent="0">
                  <a:buNone/>
                </a:pPr>
                <a:r>
                  <a:rPr lang="en-IE" sz="2400" dirty="0"/>
                  <a:t>that  give 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− </m:t>
                          </m:r>
                          <m:d>
                            <m:d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IE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I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In other words, bivariate Normal variables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dirty="0"/>
                  <a:t> are independent </a:t>
                </a:r>
                <a:r>
                  <a:rPr lang="en-IE" b="1" dirty="0" err="1">
                    <a:solidFill>
                      <a:srgbClr val="FF0000"/>
                    </a:solidFill>
                  </a:rPr>
                  <a:t>iff</a:t>
                </a:r>
                <a:r>
                  <a:rPr lang="en-IE" b="1" dirty="0">
                    <a:solidFill>
                      <a:srgbClr val="FF0000"/>
                    </a:solidFill>
                  </a:rPr>
                  <a:t> </a:t>
                </a:r>
                <a:r>
                  <a:rPr lang="en-IE" dirty="0"/>
                  <a:t>being uncorrelated.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5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𝑏𝑒𝑖𝑛𝑔</m:t>
                      </m:r>
                      <m:r>
                        <a:rPr lang="en-IE" sz="5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E" sz="5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𝑢𝑛𝑐𝑜𝑟𝑟𝑒𝑙𝑎𝑡𝑒𝑑</m:t>
                      </m:r>
                      <m:r>
                        <a:rPr lang="en-IE" sz="5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IE" sz="5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IE" sz="5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</m:t>
                      </m:r>
                      <m:r>
                        <a:rPr lang="en-IE" sz="5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E" sz="5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5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</m:mr>
                        <m:mr>
                          <m:e>
                            <m:r>
                              <a:rPr lang="en-IE" sz="5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</m:e>
                        </m:mr>
                      </m:m>
                      <m:r>
                        <a:rPr lang="en-IE" sz="5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IE" sz="5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𝑖𝑛𝑑𝑒𝑝𝑒𝑛𝑑𝑒𝑛𝑐𝑒</m:t>
                      </m:r>
                    </m:oMath>
                  </m:oMathPara>
                </a14:m>
                <a:endParaRPr lang="en-IE" sz="5100" dirty="0"/>
              </a:p>
              <a:p>
                <a:pPr marL="0" indent="0">
                  <a:buNone/>
                </a:pPr>
                <a:endParaRPr lang="en-IE" sz="2900" dirty="0"/>
              </a:p>
              <a:p>
                <a:pPr marL="0" indent="0">
                  <a:buNone/>
                </a:pPr>
                <a:r>
                  <a:rPr lang="en-IE" sz="2900" dirty="0"/>
                  <a:t>As you know this is not bi-directional for any other bivariate distribution, i.e. we only can say</a:t>
                </a:r>
              </a:p>
              <a:p>
                <a:pPr marL="0" indent="0">
                  <a:buNone/>
                </a:pPr>
                <a:endParaRPr lang="en-IE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𝑏𝑒𝑖𝑛𝑔</m:t>
                      </m:r>
                      <m:r>
                        <a:rPr lang="en-IE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E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𝑢𝑛𝑐𝑜𝑟𝑟𝑒𝑙𝑎𝑡𝑒𝑑</m:t>
                      </m:r>
                      <m:r>
                        <a:rPr lang="en-IE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IE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IE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</m:t>
                      </m:r>
                      <m:r>
                        <a:rPr lang="en-IE" sz="4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IE" sz="4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E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IE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𝑖𝑛𝑑𝑒𝑝𝑒𝑛𝑑𝑒𝑛𝑐𝑒</m:t>
                      </m:r>
                    </m:oMath>
                  </m:oMathPara>
                </a14:m>
                <a:endParaRPr lang="en-IE" sz="4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00" y="1409700"/>
                <a:ext cx="12103100" cy="5308600"/>
              </a:xfrm>
              <a:blipFill>
                <a:blip r:embed="rId2"/>
                <a:stretch>
                  <a:fillRect l="-453" t="-17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187325"/>
            <a:ext cx="10515600" cy="1325563"/>
          </a:xfrm>
        </p:spPr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Uncorrelated and/or Independent</a:t>
            </a:r>
          </a:p>
        </p:txBody>
      </p:sp>
    </p:spTree>
    <p:extLst>
      <p:ext uri="{BB962C8B-B14F-4D97-AF65-F5344CB8AC3E}">
        <p14:creationId xmlns:p14="http://schemas.microsoft.com/office/powerpoint/2010/main" val="43309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120"/>
    </mc:Choice>
    <mc:Fallback xmlns="">
      <p:transition spd="slow" advTm="16712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Further Notes on Conditional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000"/>
                <a:ext cx="10515600" cy="3796177"/>
              </a:xfrm>
            </p:spPr>
            <p:txBody>
              <a:bodyPr>
                <a:normAutofit/>
              </a:bodyPr>
              <a:lstStyle/>
              <a:p>
                <a:r>
                  <a:rPr lang="en-IE" dirty="0"/>
                  <a:t>As we saw before,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E" dirty="0"/>
                  <a:t> is the estimate of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dirty="0"/>
                  <a:t> when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. </a:t>
                </a:r>
              </a:p>
              <a:p>
                <a:endParaRPr lang="en-IE" dirty="0"/>
              </a:p>
              <a:p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E" dirty="0"/>
                  <a:t> is defined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]−</m:t>
                      </m:r>
                      <m:sSup>
                        <m:sSup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|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This is the error of the estimate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E" dirty="0"/>
                  <a:t> (proof in sample questions). 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000"/>
                <a:ext cx="10515600" cy="3796177"/>
              </a:xfrm>
              <a:blipFill>
                <a:blip r:embed="rId2"/>
                <a:stretch>
                  <a:fillRect l="-1217" t="-256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5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81"/>
    </mc:Choice>
    <mc:Fallback xmlns="">
      <p:transition spd="slow" advTm="4878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600" y="1066800"/>
                <a:ext cx="11734800" cy="5702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sz="2200" i="0" dirty="0"/>
                  <a:t> </a:t>
                </a:r>
                <a:r>
                  <a:rPr lang="en-US" sz="2200" b="0" i="0" dirty="0"/>
                  <a:t>As we saw before, </a:t>
                </a:r>
                <a14:m>
                  <m:oMath xmlns:m="http://schemas.openxmlformats.org/officeDocument/2006/math">
                    <m:r>
                      <a:rPr lang="en-IE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E" sz="2200" dirty="0"/>
                  <a:t> can be presented as expected value of conditional expectation of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sz="2200" dirty="0"/>
                  <a:t> when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sz="2200" dirty="0"/>
                  <a:t>. Mathematically </a:t>
                </a:r>
              </a:p>
              <a:p>
                <a:pPr marL="0" indent="0">
                  <a:buNone/>
                </a:pPr>
                <a:endParaRPr lang="en-IE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E" sz="2200" dirty="0"/>
              </a:p>
              <a:p>
                <a:pPr marL="0" indent="0">
                  <a:buNone/>
                </a:pPr>
                <a:r>
                  <a:rPr lang="en-IE" sz="2200" b="1" dirty="0">
                    <a:solidFill>
                      <a:srgbClr val="FF0000"/>
                    </a:solidFill>
                  </a:rPr>
                  <a:t>Example</a:t>
                </a:r>
              </a:p>
              <a:p>
                <a:pPr marL="0" indent="0">
                  <a:buNone/>
                </a:pPr>
                <a:r>
                  <a:rPr lang="en-IE" sz="2200" dirty="0"/>
                  <a:t>Random variable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E" sz="2200" dirty="0"/>
                  <a:t> has a Poisson distribution with parameter </a:t>
                </a:r>
                <a14:m>
                  <m:oMath xmlns:m="http://schemas.openxmlformats.org/officeDocument/2006/math">
                    <m:r>
                      <a:rPr lang="en-IE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E" sz="2200" dirty="0"/>
                  <a:t>. If the observed sample of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E" sz="2200" dirty="0"/>
                  <a:t>  equals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sz="2200" dirty="0"/>
                  <a:t>, a Bernoulli experiment with </a:t>
                </a:r>
                <a14:m>
                  <m:oMath xmlns:m="http://schemas.openxmlformats.org/officeDocument/2006/math">
                    <m:r>
                      <a:rPr lang="en-IE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E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E" sz="2200" dirty="0"/>
                  <a:t> is run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sz="2200" dirty="0"/>
                  <a:t> times independently. If the number of successes is shown by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sz="2200" dirty="0"/>
                  <a:t>, find the expected value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sz="2200" dirty="0"/>
                  <a:t>.  </a:t>
                </a:r>
              </a:p>
              <a:p>
                <a:pPr marL="0" indent="0">
                  <a:buNone/>
                </a:pPr>
                <a:r>
                  <a:rPr lang="en-IE" sz="2200" dirty="0"/>
                  <a:t>Solution:</a:t>
                </a:r>
              </a:p>
              <a:p>
                <a:pPr marL="0" indent="0">
                  <a:buNone/>
                </a:pPr>
                <a:r>
                  <a:rPr lang="en-IE" sz="2200" dirty="0"/>
                  <a:t>When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sz="2200" dirty="0"/>
                  <a:t>, random variable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sz="2200" dirty="0"/>
                  <a:t>, the number of successes in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sz="2200" dirty="0"/>
                  <a:t> Bernoulli experiments, has a Binomial distribution with parameters (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sz="2200" dirty="0"/>
                  <a:t> and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E" sz="2200" dirty="0"/>
                  <a:t>), and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IE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E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sz="2200" b="0" i="1" smtClean="0">
                        <a:latin typeface="Cambria Math" panose="02040503050406030204" pitchFamily="18" charset="0"/>
                      </a:rPr>
                      <m:t>𝑥𝑝</m:t>
                    </m:r>
                  </m:oMath>
                </a14:m>
                <a:r>
                  <a:rPr lang="en-IE" sz="2200" dirty="0"/>
                  <a:t> 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IE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E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E" sz="2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E" sz="2200" dirty="0"/>
                  <a:t> .</a:t>
                </a:r>
              </a:p>
              <a:p>
                <a:pPr marL="0" indent="0">
                  <a:buNone/>
                </a:pPr>
                <a:r>
                  <a:rPr lang="en-IE" sz="2200" dirty="0"/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E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E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I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E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𝑋𝑝</m:t>
                          </m:r>
                        </m:e>
                      </m:d>
                      <m:r>
                        <a:rPr lang="en-I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I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E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E" sz="2200" dirty="0"/>
              </a:p>
              <a:p>
                <a:pPr marL="0" indent="0">
                  <a:buNone/>
                </a:pPr>
                <a:endParaRPr lang="en-I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" y="1066800"/>
                <a:ext cx="11734800" cy="5702300"/>
              </a:xfrm>
              <a:blipFill>
                <a:blip r:embed="rId2"/>
                <a:stretch>
                  <a:fillRect l="-675" t="-1283" r="-26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803275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Further Notes on Conditional Expectation </a:t>
            </a:r>
            <a:r>
              <a:rPr lang="en-IE" sz="2200" b="1" dirty="0">
                <a:solidFill>
                  <a:srgbClr val="FF0000"/>
                </a:solidFill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6191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120"/>
    </mc:Choice>
    <mc:Fallback xmlns="">
      <p:transition spd="slow" advTm="16712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600" y="1066800"/>
                <a:ext cx="11734800" cy="5702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sz="2200" dirty="0"/>
                  <a:t> </a:t>
                </a:r>
                <a14:m>
                  <m:oMath xmlns:m="http://schemas.openxmlformats.org/officeDocument/2006/math">
                    <m:r>
                      <a:rPr lang="en-IE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I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E" sz="2200" dirty="0"/>
                  <a:t> can be presented as in form of conditional variance and expectation as well. We can show: </a:t>
                </a:r>
              </a:p>
              <a:p>
                <a:pPr marL="0" indent="0">
                  <a:buNone/>
                </a:pPr>
                <a:endParaRPr lang="en-IE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2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I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2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E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IE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  <m:sub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E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IE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E" sz="2200" dirty="0"/>
              </a:p>
              <a:p>
                <a:pPr marL="0" indent="0">
                  <a:buNone/>
                </a:pPr>
                <a:r>
                  <a:rPr lang="en-IE" sz="2200" dirty="0"/>
                  <a:t>Proof: see the tutorial sheet 7.</a:t>
                </a:r>
              </a:p>
              <a:p>
                <a:pPr marL="0" indent="0">
                  <a:buNone/>
                </a:pPr>
                <a:endParaRPr lang="en-IE" sz="2200" dirty="0"/>
              </a:p>
              <a:p>
                <a:pPr marL="0" indent="0">
                  <a:buNone/>
                </a:pPr>
                <a:r>
                  <a:rPr lang="en-IE" sz="2200" dirty="0"/>
                  <a:t>What does this mean?</a:t>
                </a:r>
              </a:p>
              <a:p>
                <a:pPr marL="0" indent="0">
                  <a:buNone/>
                </a:pPr>
                <a:r>
                  <a:rPr lang="en-IE" sz="2200" dirty="0"/>
                  <a:t>This means:</a:t>
                </a:r>
              </a:p>
              <a:p>
                <a:pPr marL="0" indent="0">
                  <a:buNone/>
                </a:pPr>
                <a:r>
                  <a:rPr lang="en-IE" sz="2200" dirty="0"/>
                  <a:t>In absence of any estimator like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200" dirty="0"/>
                  <a:t>to use to estimate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sz="2200" dirty="0"/>
                  <a:t>, we can prove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E" sz="2200" dirty="0"/>
                  <a:t> is the best estimate for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sz="2200" dirty="0"/>
                  <a:t>.  The error of this estimate is given by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E" sz="2200" dirty="0"/>
                  <a:t>.</a:t>
                </a:r>
              </a:p>
              <a:p>
                <a:pPr marL="0" indent="0">
                  <a:buNone/>
                </a:pPr>
                <a:endParaRPr lang="en-IE" sz="2200" dirty="0"/>
              </a:p>
              <a:p>
                <a:pPr marL="0" indent="0">
                  <a:buNone/>
                </a:pPr>
                <a:r>
                  <a:rPr lang="en-IE" sz="2200" dirty="0"/>
                  <a:t>However, when a random variable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E" sz="2200" dirty="0"/>
                  <a:t> is available to use as </a:t>
                </a:r>
                <a14:m>
                  <m:oMath xmlns:m="http://schemas.openxmlformats.org/officeDocument/2006/math">
                    <m:r>
                      <a:rPr lang="en-IE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sz="2200" dirty="0"/>
                  <a:t> estimator, the error of this estimate,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  <m:sub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E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E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E" sz="2200" i="1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IE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IE" sz="2200" dirty="0"/>
                  <a:t>, is smaller than the error of estimate with no estimator (as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  <m:sub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IE" sz="2200" dirty="0"/>
                  <a:t> and therefore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22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</m:e>
                          <m:sub>
                            <m:r>
                              <a:rPr lang="en-IE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E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E" sz="2200" i="1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IE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IE" sz="2200" dirty="0"/>
                  <a:t> is positive). This is obviously expected.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" y="1066800"/>
                <a:ext cx="11734800" cy="5702300"/>
              </a:xfrm>
              <a:blipFill>
                <a:blip r:embed="rId2"/>
                <a:stretch>
                  <a:fillRect l="-675" t="-1283" r="-88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803275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Further Notes on Conditional Expectation </a:t>
            </a:r>
            <a:r>
              <a:rPr lang="en-IE" sz="3100" b="1" dirty="0">
                <a:solidFill>
                  <a:srgbClr val="FF0000"/>
                </a:solidFill>
              </a:rPr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134992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120"/>
    </mc:Choice>
    <mc:Fallback xmlns="">
      <p:transition spd="slow" advTm="16712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Min and Max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825625"/>
                <a:ext cx="12039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E" dirty="0"/>
                  <a:t>For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independent/identical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dirty="0"/>
                  <a:t>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=1, …,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, with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E" dirty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   we define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E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      ,   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        </m:t>
                      </m:r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The pdf of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E" dirty="0"/>
                  <a:t> are then given by: </a:t>
                </a:r>
              </a:p>
              <a:p>
                <a:pPr marL="0" indent="0">
                  <a:buNone/>
                </a:pPr>
                <a:endParaRPr lang="en-IE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p>
                        <m:sSup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p>
                        <m:sSup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E" b="0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For proof and examples s</a:t>
                </a:r>
                <a:r>
                  <a:rPr lang="en-IE" b="0" dirty="0"/>
                  <a:t>ee the tutorial sample questions.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825625"/>
                <a:ext cx="12039600" cy="4351338"/>
              </a:xfrm>
              <a:blipFill>
                <a:blip r:embed="rId2"/>
                <a:stretch>
                  <a:fillRect l="-911" t="-2801" b="-336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28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68"/>
    </mc:Choice>
    <mc:Fallback xmlns="">
      <p:transition spd="slow" advTm="789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</a:t>
            </a:r>
            <a:endParaRPr lang="en-IE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again, the requirement that the sample space has probability 1 is equivalent to the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summary for discrete variables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58F64-BF95-45D0-805B-CA7E1AD2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83" y="2611646"/>
            <a:ext cx="3067233" cy="99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2EA05-F39A-4026-89C7-11204F17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539" y="4528885"/>
            <a:ext cx="8490626" cy="16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 </a:t>
            </a:r>
            <a:r>
              <a:rPr lang="en-US" sz="3800" b="1" dirty="0">
                <a:solidFill>
                  <a:srgbClr val="FF0000"/>
                </a:solidFill>
              </a:rPr>
              <a:t>– Marginal Distributions</a:t>
            </a:r>
            <a:endParaRPr lang="en-IE" sz="3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From the joint probability distribution, one can extract the probability distribution for any single random variable. </a:t>
                </a:r>
              </a:p>
              <a:p>
                <a:r>
                  <a:rPr lang="en-US" dirty="0"/>
                  <a:t>Such a probability distribution is called a marginal distribution, and to keep the notation clear, we use a subscript to indicate which random variable is being retained.</a:t>
                </a:r>
              </a:p>
              <a:p>
                <a:r>
                  <a:rPr lang="en-US" dirty="0"/>
                  <a:t>For example, the marginal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r>
                  <a:rPr lang="en-US" dirty="0"/>
                  <a:t>The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is that it gives the probability of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regardless of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. For example,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9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F0DA96B-ED8B-4603-A172-F804B544C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45" b="20092"/>
          <a:stretch/>
        </p:blipFill>
        <p:spPr>
          <a:xfrm>
            <a:off x="4574930" y="4176346"/>
            <a:ext cx="3179885" cy="5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 </a:t>
            </a:r>
            <a:r>
              <a:rPr lang="en-US" sz="3800" b="1" dirty="0">
                <a:solidFill>
                  <a:srgbClr val="FF0000"/>
                </a:solidFill>
              </a:rPr>
              <a:t>– Marginal Distributions</a:t>
            </a:r>
            <a:endParaRPr lang="en-IE" sz="3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values of the marginal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are obtained from the row and column totals, respectively, which are contained in the margins of the frequency table in </a:t>
                </a:r>
                <a:r>
                  <a:rPr lang="en-US" dirty="0" err="1"/>
                  <a:t>slided</a:t>
                </a:r>
                <a:r>
                  <a:rPr lang="en-US" dirty="0"/>
                  <a:t> 3.</a:t>
                </a:r>
              </a:p>
              <a:p>
                <a:r>
                  <a:rPr lang="en-US" dirty="0"/>
                  <a:t>We obtain the marginal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, for example, by summing the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over all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vice versa,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, i.e.,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E444717-42A1-444E-9716-786B5556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584" y="4519577"/>
            <a:ext cx="6778299" cy="10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 </a:t>
            </a:r>
            <a:r>
              <a:rPr lang="en-US" sz="3800" b="1" dirty="0">
                <a:solidFill>
                  <a:srgbClr val="FF0000"/>
                </a:solidFill>
              </a:rPr>
              <a:t>– Marginal Distributions</a:t>
            </a:r>
            <a:endParaRPr lang="en-IE" sz="3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3BCD0-8AF0-4576-8248-F377365C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Thus, we have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080B6-76E1-4D9D-85D2-AED9BBCC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38" y="2792328"/>
            <a:ext cx="9348523" cy="25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6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</a:rPr>
              <a:t>Joint Random Variables </a:t>
            </a:r>
            <a:r>
              <a:rPr lang="en-US" sz="2400" b="1" dirty="0">
                <a:solidFill>
                  <a:srgbClr val="FF0000"/>
                </a:solidFill>
              </a:rPr>
              <a:t>(cont.) </a:t>
            </a:r>
            <a:r>
              <a:rPr lang="en-US" sz="3800" b="1" dirty="0">
                <a:solidFill>
                  <a:srgbClr val="FF0000"/>
                </a:solidFill>
              </a:rPr>
              <a:t>– Marginal Distributions</a:t>
            </a:r>
            <a:endParaRPr lang="en-IE" sz="3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it is easy to generalize to the case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discrete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The joint distribution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defined as 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total probability is then</a:t>
                </a:r>
                <a:endParaRPr lang="en-I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C3BCD0-8AF0-4576-8248-F377365CC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F2E4B0B-06C0-4C87-9E36-C8D71ACDC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06" y="3106610"/>
            <a:ext cx="7876895" cy="7795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BE58D0-EC5F-4AAF-8D6E-47A59D502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290" y="4644400"/>
            <a:ext cx="4493085" cy="10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7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21050</TotalTime>
  <Words>2877</Words>
  <Application>Microsoft Office PowerPoint</Application>
  <PresentationFormat>Widescreen</PresentationFormat>
  <Paragraphs>339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    Applied Probability I Topic 6 – Joint Random Variables  </vt:lpstr>
      <vt:lpstr>Joint Random Variables</vt:lpstr>
      <vt:lpstr>Joint Random Variables (cont.)</vt:lpstr>
      <vt:lpstr>Joint Random Variables (cont.)</vt:lpstr>
      <vt:lpstr>Joint Random Variables (cont.)</vt:lpstr>
      <vt:lpstr>Joint Random Variables (cont.) – Marginal Distributions</vt:lpstr>
      <vt:lpstr>Joint Random Variables (cont.) – Marginal Distributions</vt:lpstr>
      <vt:lpstr>Joint Random Variables (cont.) – Marginal Distributions</vt:lpstr>
      <vt:lpstr>Joint Random Variables (cont.) – Marginal Distributions</vt:lpstr>
      <vt:lpstr>Joint Random Variables (cont.) – Marginal Distributions</vt:lpstr>
      <vt:lpstr>Joint Random Variables (cont.) – Continuous  Distributions</vt:lpstr>
      <vt:lpstr>Joint Random Variables (cont.) – Continuous  Distributions</vt:lpstr>
      <vt:lpstr>Joint Random Variables (cont.) – Continuous  Distributions</vt:lpstr>
      <vt:lpstr>Joint Random Variables (cont.) – Continuous  Distributions</vt:lpstr>
      <vt:lpstr>Joint Random Variables (cont.) – Continuous  Distributions</vt:lpstr>
      <vt:lpstr>Independence</vt:lpstr>
      <vt:lpstr>Independence – Example for Discrete RVs</vt:lpstr>
      <vt:lpstr>Independence (Cont.)</vt:lpstr>
      <vt:lpstr>Expectations</vt:lpstr>
      <vt:lpstr>Expectations (Cont.) – Moment Generating Function</vt:lpstr>
      <vt:lpstr>Expectations (Cont.) – Moment Generating Function</vt:lpstr>
      <vt:lpstr>Covariance and Correlation</vt:lpstr>
      <vt:lpstr>Covariance and Correlation</vt:lpstr>
      <vt:lpstr>X and Y; Independent or Uncorrelated  </vt:lpstr>
      <vt:lpstr>Conditional Distributions</vt:lpstr>
      <vt:lpstr>Conditional Distributions (cont.)</vt:lpstr>
      <vt:lpstr>Conditional Distributions – Example 1</vt:lpstr>
      <vt:lpstr>Conditional Distributions – Example 1 (cont.)</vt:lpstr>
      <vt:lpstr>Conditional Distributions – Example 2</vt:lpstr>
      <vt:lpstr>Bayes Rule in Joint Distributions and Expectations</vt:lpstr>
      <vt:lpstr>Bayes Rule in Joint Distributions and Expectations (cont.)</vt:lpstr>
      <vt:lpstr>pdf of a function of a continuous RV</vt:lpstr>
      <vt:lpstr>pdf of a function of a continuous RV - Example</vt:lpstr>
      <vt:lpstr>Joint pdf of functions of joint continuous RVs</vt:lpstr>
      <vt:lpstr>Joint pdf of functions of joint continuous RVs - Example</vt:lpstr>
      <vt:lpstr>Bivariate Normal Distribution</vt:lpstr>
      <vt:lpstr>Bivariate Normal Distribution (cont.)</vt:lpstr>
      <vt:lpstr>Visualisation of Bivariate Normal Sample</vt:lpstr>
      <vt:lpstr>More Results and Properties</vt:lpstr>
      <vt:lpstr>More Results and Properties (Cont.)</vt:lpstr>
      <vt:lpstr>Uncorrelated and/or Independent</vt:lpstr>
      <vt:lpstr>Further Notes on Conditional Expectation</vt:lpstr>
      <vt:lpstr>Further Notes on Conditional Expectation (cont.)</vt:lpstr>
      <vt:lpstr>Further Notes on Conditional Expectation cont.</vt:lpstr>
      <vt:lpstr>Min and Max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Probability I STU22004</dc:title>
  <dc:creator>Bahman Honari</dc:creator>
  <cp:lastModifiedBy>Bahman Honari</cp:lastModifiedBy>
  <cp:revision>238</cp:revision>
  <dcterms:created xsi:type="dcterms:W3CDTF">2020-10-21T02:31:16Z</dcterms:created>
  <dcterms:modified xsi:type="dcterms:W3CDTF">2020-12-14T18:06:30Z</dcterms:modified>
</cp:coreProperties>
</file>