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0" r:id="rId4"/>
    <p:sldId id="333" r:id="rId5"/>
    <p:sldId id="334" r:id="rId6"/>
    <p:sldId id="33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2C71-2A82-4F1A-8375-F09FFCD37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2695A535-5106-4066-8C98-31563B852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835F33E9-008E-4F6C-97BD-090497B3D27D}"/>
              </a:ext>
            </a:extLst>
          </p:cNvPr>
          <p:cNvSpPr>
            <a:spLocks noGrp="1"/>
          </p:cNvSpPr>
          <p:nvPr>
            <p:ph type="dt" sz="half" idx="10"/>
          </p:nvPr>
        </p:nvSpPr>
        <p:spPr/>
        <p:txBody>
          <a:bodyPr/>
          <a:lstStyle/>
          <a:p>
            <a:fld id="{689C93E7-0BE1-4F2B-89B0-67C196A74C46}" type="datetimeFigureOut">
              <a:rPr lang="en-IE" smtClean="0"/>
              <a:t>29 Nov 2020</a:t>
            </a:fld>
            <a:endParaRPr lang="en-IE"/>
          </a:p>
        </p:txBody>
      </p:sp>
      <p:sp>
        <p:nvSpPr>
          <p:cNvPr id="5" name="Footer Placeholder 4">
            <a:extLst>
              <a:ext uri="{FF2B5EF4-FFF2-40B4-BE49-F238E27FC236}">
                <a16:creationId xmlns:a16="http://schemas.microsoft.com/office/drawing/2014/main" id="{75E9AA9C-52C9-4D18-9611-0AD23AEF14F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3F9C7B5-03D7-417C-9A4B-8DA88AA6D092}"/>
              </a:ext>
            </a:extLst>
          </p:cNvPr>
          <p:cNvSpPr>
            <a:spLocks noGrp="1"/>
          </p:cNvSpPr>
          <p:nvPr>
            <p:ph type="sldNum" sz="quarter" idx="12"/>
          </p:nvPr>
        </p:nvSpPr>
        <p:spPr/>
        <p:txBody>
          <a:bodyPr/>
          <a:lstStyle/>
          <a:p>
            <a:fld id="{8FF02866-D07C-4C1E-957D-C054E5D0CFC8}" type="slidenum">
              <a:rPr lang="en-IE" smtClean="0"/>
              <a:t>‹#›</a:t>
            </a:fld>
            <a:endParaRPr lang="en-IE"/>
          </a:p>
        </p:txBody>
      </p:sp>
    </p:spTree>
    <p:extLst>
      <p:ext uri="{BB962C8B-B14F-4D97-AF65-F5344CB8AC3E}">
        <p14:creationId xmlns:p14="http://schemas.microsoft.com/office/powerpoint/2010/main" val="245419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C3D9-3927-4D7C-B213-5C864A4A9186}"/>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F84727B9-0193-461C-8688-B64D9A4611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E0B88AB-7383-4210-B7CE-03210B55EBD8}"/>
              </a:ext>
            </a:extLst>
          </p:cNvPr>
          <p:cNvSpPr>
            <a:spLocks noGrp="1"/>
          </p:cNvSpPr>
          <p:nvPr>
            <p:ph type="dt" sz="half" idx="10"/>
          </p:nvPr>
        </p:nvSpPr>
        <p:spPr/>
        <p:txBody>
          <a:bodyPr/>
          <a:lstStyle/>
          <a:p>
            <a:fld id="{689C93E7-0BE1-4F2B-89B0-67C196A74C46}" type="datetimeFigureOut">
              <a:rPr lang="en-IE" smtClean="0"/>
              <a:t>29 Nov 2020</a:t>
            </a:fld>
            <a:endParaRPr lang="en-IE"/>
          </a:p>
        </p:txBody>
      </p:sp>
      <p:sp>
        <p:nvSpPr>
          <p:cNvPr id="5" name="Footer Placeholder 4">
            <a:extLst>
              <a:ext uri="{FF2B5EF4-FFF2-40B4-BE49-F238E27FC236}">
                <a16:creationId xmlns:a16="http://schemas.microsoft.com/office/drawing/2014/main" id="{9FD8EFD7-EF5B-4726-8649-B3865C6FF59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52CF442-4A80-40AD-AB85-918310717964}"/>
              </a:ext>
            </a:extLst>
          </p:cNvPr>
          <p:cNvSpPr>
            <a:spLocks noGrp="1"/>
          </p:cNvSpPr>
          <p:nvPr>
            <p:ph type="sldNum" sz="quarter" idx="12"/>
          </p:nvPr>
        </p:nvSpPr>
        <p:spPr/>
        <p:txBody>
          <a:bodyPr/>
          <a:lstStyle/>
          <a:p>
            <a:fld id="{8FF02866-D07C-4C1E-957D-C054E5D0CFC8}" type="slidenum">
              <a:rPr lang="en-IE" smtClean="0"/>
              <a:t>‹#›</a:t>
            </a:fld>
            <a:endParaRPr lang="en-IE"/>
          </a:p>
        </p:txBody>
      </p:sp>
    </p:spTree>
    <p:extLst>
      <p:ext uri="{BB962C8B-B14F-4D97-AF65-F5344CB8AC3E}">
        <p14:creationId xmlns:p14="http://schemas.microsoft.com/office/powerpoint/2010/main" val="20371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6CC298-D564-429A-9F11-5987381600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ED198792-7FBC-4BD2-BA31-AF85151E3B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33DCEE1-E2D1-4BBD-86C0-E1ADEE8EF6D2}"/>
              </a:ext>
            </a:extLst>
          </p:cNvPr>
          <p:cNvSpPr>
            <a:spLocks noGrp="1"/>
          </p:cNvSpPr>
          <p:nvPr>
            <p:ph type="dt" sz="half" idx="10"/>
          </p:nvPr>
        </p:nvSpPr>
        <p:spPr/>
        <p:txBody>
          <a:bodyPr/>
          <a:lstStyle/>
          <a:p>
            <a:fld id="{689C93E7-0BE1-4F2B-89B0-67C196A74C46}" type="datetimeFigureOut">
              <a:rPr lang="en-IE" smtClean="0"/>
              <a:t>29 Nov 2020</a:t>
            </a:fld>
            <a:endParaRPr lang="en-IE"/>
          </a:p>
        </p:txBody>
      </p:sp>
      <p:sp>
        <p:nvSpPr>
          <p:cNvPr id="5" name="Footer Placeholder 4">
            <a:extLst>
              <a:ext uri="{FF2B5EF4-FFF2-40B4-BE49-F238E27FC236}">
                <a16:creationId xmlns:a16="http://schemas.microsoft.com/office/drawing/2014/main" id="{CFEF5F73-BD6A-4D9D-98C0-F80C0EC6C70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66F7515-8FAE-48A1-A938-B7DFBF642054}"/>
              </a:ext>
            </a:extLst>
          </p:cNvPr>
          <p:cNvSpPr>
            <a:spLocks noGrp="1"/>
          </p:cNvSpPr>
          <p:nvPr>
            <p:ph type="sldNum" sz="quarter" idx="12"/>
          </p:nvPr>
        </p:nvSpPr>
        <p:spPr/>
        <p:txBody>
          <a:bodyPr/>
          <a:lstStyle/>
          <a:p>
            <a:fld id="{8FF02866-D07C-4C1E-957D-C054E5D0CFC8}" type="slidenum">
              <a:rPr lang="en-IE" smtClean="0"/>
              <a:t>‹#›</a:t>
            </a:fld>
            <a:endParaRPr lang="en-IE"/>
          </a:p>
        </p:txBody>
      </p:sp>
    </p:spTree>
    <p:extLst>
      <p:ext uri="{BB962C8B-B14F-4D97-AF65-F5344CB8AC3E}">
        <p14:creationId xmlns:p14="http://schemas.microsoft.com/office/powerpoint/2010/main" val="128216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D40C-660E-49C0-A2CF-4DF712DA41F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6877BA2-B7D7-481D-BCA7-71D3CDECE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52263D3-8C6C-48BF-95BD-E08B665E0021}"/>
              </a:ext>
            </a:extLst>
          </p:cNvPr>
          <p:cNvSpPr>
            <a:spLocks noGrp="1"/>
          </p:cNvSpPr>
          <p:nvPr>
            <p:ph type="dt" sz="half" idx="10"/>
          </p:nvPr>
        </p:nvSpPr>
        <p:spPr/>
        <p:txBody>
          <a:bodyPr/>
          <a:lstStyle/>
          <a:p>
            <a:fld id="{689C93E7-0BE1-4F2B-89B0-67C196A74C46}" type="datetimeFigureOut">
              <a:rPr lang="en-IE" smtClean="0"/>
              <a:t>29 Nov 2020</a:t>
            </a:fld>
            <a:endParaRPr lang="en-IE"/>
          </a:p>
        </p:txBody>
      </p:sp>
      <p:sp>
        <p:nvSpPr>
          <p:cNvPr id="5" name="Footer Placeholder 4">
            <a:extLst>
              <a:ext uri="{FF2B5EF4-FFF2-40B4-BE49-F238E27FC236}">
                <a16:creationId xmlns:a16="http://schemas.microsoft.com/office/drawing/2014/main" id="{50A1C5B9-89E8-4D1D-A03A-EEECCCC4ADA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D5038DC-17BC-46FB-9006-4299A9DCB7B5}"/>
              </a:ext>
            </a:extLst>
          </p:cNvPr>
          <p:cNvSpPr>
            <a:spLocks noGrp="1"/>
          </p:cNvSpPr>
          <p:nvPr>
            <p:ph type="sldNum" sz="quarter" idx="12"/>
          </p:nvPr>
        </p:nvSpPr>
        <p:spPr/>
        <p:txBody>
          <a:bodyPr/>
          <a:lstStyle/>
          <a:p>
            <a:fld id="{8FF02866-D07C-4C1E-957D-C054E5D0CFC8}" type="slidenum">
              <a:rPr lang="en-IE" smtClean="0"/>
              <a:t>‹#›</a:t>
            </a:fld>
            <a:endParaRPr lang="en-IE"/>
          </a:p>
        </p:txBody>
      </p:sp>
    </p:spTree>
    <p:extLst>
      <p:ext uri="{BB962C8B-B14F-4D97-AF65-F5344CB8AC3E}">
        <p14:creationId xmlns:p14="http://schemas.microsoft.com/office/powerpoint/2010/main" val="1771787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14BE-A2EA-4C3A-98AD-B47FFAD89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C05EAFE6-5366-490A-AAB9-C2A5F068BC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5751F0-2633-49FF-AFB6-640CE7E2CD61}"/>
              </a:ext>
            </a:extLst>
          </p:cNvPr>
          <p:cNvSpPr>
            <a:spLocks noGrp="1"/>
          </p:cNvSpPr>
          <p:nvPr>
            <p:ph type="dt" sz="half" idx="10"/>
          </p:nvPr>
        </p:nvSpPr>
        <p:spPr/>
        <p:txBody>
          <a:bodyPr/>
          <a:lstStyle/>
          <a:p>
            <a:fld id="{689C93E7-0BE1-4F2B-89B0-67C196A74C46}" type="datetimeFigureOut">
              <a:rPr lang="en-IE" smtClean="0"/>
              <a:t>29 Nov 2020</a:t>
            </a:fld>
            <a:endParaRPr lang="en-IE"/>
          </a:p>
        </p:txBody>
      </p:sp>
      <p:sp>
        <p:nvSpPr>
          <p:cNvPr id="5" name="Footer Placeholder 4">
            <a:extLst>
              <a:ext uri="{FF2B5EF4-FFF2-40B4-BE49-F238E27FC236}">
                <a16:creationId xmlns:a16="http://schemas.microsoft.com/office/drawing/2014/main" id="{E31F8494-1D70-4943-AFF5-EE2EE3214BC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ADD50DD-0E6E-408D-A44B-5FB6D33476B4}"/>
              </a:ext>
            </a:extLst>
          </p:cNvPr>
          <p:cNvSpPr>
            <a:spLocks noGrp="1"/>
          </p:cNvSpPr>
          <p:nvPr>
            <p:ph type="sldNum" sz="quarter" idx="12"/>
          </p:nvPr>
        </p:nvSpPr>
        <p:spPr/>
        <p:txBody>
          <a:bodyPr/>
          <a:lstStyle/>
          <a:p>
            <a:fld id="{8FF02866-D07C-4C1E-957D-C054E5D0CFC8}" type="slidenum">
              <a:rPr lang="en-IE" smtClean="0"/>
              <a:t>‹#›</a:t>
            </a:fld>
            <a:endParaRPr lang="en-IE"/>
          </a:p>
        </p:txBody>
      </p:sp>
    </p:spTree>
    <p:extLst>
      <p:ext uri="{BB962C8B-B14F-4D97-AF65-F5344CB8AC3E}">
        <p14:creationId xmlns:p14="http://schemas.microsoft.com/office/powerpoint/2010/main" val="151594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373C-539B-4171-B761-54A00BFAB77D}"/>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A552FAD-759C-495E-B31D-87B093230E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DBCF5896-1887-4F70-96DA-5783CD93F6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95286909-788D-4656-8AC7-938EFEB9B4BA}"/>
              </a:ext>
            </a:extLst>
          </p:cNvPr>
          <p:cNvSpPr>
            <a:spLocks noGrp="1"/>
          </p:cNvSpPr>
          <p:nvPr>
            <p:ph type="dt" sz="half" idx="10"/>
          </p:nvPr>
        </p:nvSpPr>
        <p:spPr/>
        <p:txBody>
          <a:bodyPr/>
          <a:lstStyle/>
          <a:p>
            <a:fld id="{689C93E7-0BE1-4F2B-89B0-67C196A74C46}" type="datetimeFigureOut">
              <a:rPr lang="en-IE" smtClean="0"/>
              <a:t>29 Nov 2020</a:t>
            </a:fld>
            <a:endParaRPr lang="en-IE"/>
          </a:p>
        </p:txBody>
      </p:sp>
      <p:sp>
        <p:nvSpPr>
          <p:cNvPr id="6" name="Footer Placeholder 5">
            <a:extLst>
              <a:ext uri="{FF2B5EF4-FFF2-40B4-BE49-F238E27FC236}">
                <a16:creationId xmlns:a16="http://schemas.microsoft.com/office/drawing/2014/main" id="{4D799CAB-3D09-408A-BA14-6327DF8CA7AF}"/>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CC6347B-9FA0-4F68-8DE3-0F5599F981C7}"/>
              </a:ext>
            </a:extLst>
          </p:cNvPr>
          <p:cNvSpPr>
            <a:spLocks noGrp="1"/>
          </p:cNvSpPr>
          <p:nvPr>
            <p:ph type="sldNum" sz="quarter" idx="12"/>
          </p:nvPr>
        </p:nvSpPr>
        <p:spPr/>
        <p:txBody>
          <a:bodyPr/>
          <a:lstStyle/>
          <a:p>
            <a:fld id="{8FF02866-D07C-4C1E-957D-C054E5D0CFC8}" type="slidenum">
              <a:rPr lang="en-IE" smtClean="0"/>
              <a:t>‹#›</a:t>
            </a:fld>
            <a:endParaRPr lang="en-IE"/>
          </a:p>
        </p:txBody>
      </p:sp>
    </p:spTree>
    <p:extLst>
      <p:ext uri="{BB962C8B-B14F-4D97-AF65-F5344CB8AC3E}">
        <p14:creationId xmlns:p14="http://schemas.microsoft.com/office/powerpoint/2010/main" val="268230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C8F7-02AC-4B20-BD35-E2829B6B00B4}"/>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5C91750B-9077-4A6E-97E4-F1CFE50285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6401A-1318-493F-B2E2-390B0C17C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B427861A-6ABF-4975-8A2C-0635EEEBF4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E5F41-847F-4364-B944-D665395143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FB94009D-4316-4111-A90D-4E03D10AD2BA}"/>
              </a:ext>
            </a:extLst>
          </p:cNvPr>
          <p:cNvSpPr>
            <a:spLocks noGrp="1"/>
          </p:cNvSpPr>
          <p:nvPr>
            <p:ph type="dt" sz="half" idx="10"/>
          </p:nvPr>
        </p:nvSpPr>
        <p:spPr/>
        <p:txBody>
          <a:bodyPr/>
          <a:lstStyle/>
          <a:p>
            <a:fld id="{689C93E7-0BE1-4F2B-89B0-67C196A74C46}" type="datetimeFigureOut">
              <a:rPr lang="en-IE" smtClean="0"/>
              <a:t>29 Nov 2020</a:t>
            </a:fld>
            <a:endParaRPr lang="en-IE"/>
          </a:p>
        </p:txBody>
      </p:sp>
      <p:sp>
        <p:nvSpPr>
          <p:cNvPr id="8" name="Footer Placeholder 7">
            <a:extLst>
              <a:ext uri="{FF2B5EF4-FFF2-40B4-BE49-F238E27FC236}">
                <a16:creationId xmlns:a16="http://schemas.microsoft.com/office/drawing/2014/main" id="{4A3A34D2-A5FF-4EC0-8D00-9A2A77A2029A}"/>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1FA43257-D27D-4C50-84F6-AC02BE257BC4}"/>
              </a:ext>
            </a:extLst>
          </p:cNvPr>
          <p:cNvSpPr>
            <a:spLocks noGrp="1"/>
          </p:cNvSpPr>
          <p:nvPr>
            <p:ph type="sldNum" sz="quarter" idx="12"/>
          </p:nvPr>
        </p:nvSpPr>
        <p:spPr/>
        <p:txBody>
          <a:bodyPr/>
          <a:lstStyle/>
          <a:p>
            <a:fld id="{8FF02866-D07C-4C1E-957D-C054E5D0CFC8}" type="slidenum">
              <a:rPr lang="en-IE" smtClean="0"/>
              <a:t>‹#›</a:t>
            </a:fld>
            <a:endParaRPr lang="en-IE"/>
          </a:p>
        </p:txBody>
      </p:sp>
    </p:spTree>
    <p:extLst>
      <p:ext uri="{BB962C8B-B14F-4D97-AF65-F5344CB8AC3E}">
        <p14:creationId xmlns:p14="http://schemas.microsoft.com/office/powerpoint/2010/main" val="256413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85F6-5184-44F9-AD97-AFFB5E2F33B5}"/>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7BEBECC4-3F0A-4052-AE41-06FE7339B8C6}"/>
              </a:ext>
            </a:extLst>
          </p:cNvPr>
          <p:cNvSpPr>
            <a:spLocks noGrp="1"/>
          </p:cNvSpPr>
          <p:nvPr>
            <p:ph type="dt" sz="half" idx="10"/>
          </p:nvPr>
        </p:nvSpPr>
        <p:spPr/>
        <p:txBody>
          <a:bodyPr/>
          <a:lstStyle/>
          <a:p>
            <a:fld id="{689C93E7-0BE1-4F2B-89B0-67C196A74C46}" type="datetimeFigureOut">
              <a:rPr lang="en-IE" smtClean="0"/>
              <a:t>29 Nov 2020</a:t>
            </a:fld>
            <a:endParaRPr lang="en-IE"/>
          </a:p>
        </p:txBody>
      </p:sp>
      <p:sp>
        <p:nvSpPr>
          <p:cNvPr id="4" name="Footer Placeholder 3">
            <a:extLst>
              <a:ext uri="{FF2B5EF4-FFF2-40B4-BE49-F238E27FC236}">
                <a16:creationId xmlns:a16="http://schemas.microsoft.com/office/drawing/2014/main" id="{F4A30172-0EE8-48C1-B85D-E85750976328}"/>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8E3E9C72-6EBE-408B-B3BD-E771354907D6}"/>
              </a:ext>
            </a:extLst>
          </p:cNvPr>
          <p:cNvSpPr>
            <a:spLocks noGrp="1"/>
          </p:cNvSpPr>
          <p:nvPr>
            <p:ph type="sldNum" sz="quarter" idx="12"/>
          </p:nvPr>
        </p:nvSpPr>
        <p:spPr/>
        <p:txBody>
          <a:bodyPr/>
          <a:lstStyle/>
          <a:p>
            <a:fld id="{8FF02866-D07C-4C1E-957D-C054E5D0CFC8}" type="slidenum">
              <a:rPr lang="en-IE" smtClean="0"/>
              <a:t>‹#›</a:t>
            </a:fld>
            <a:endParaRPr lang="en-IE"/>
          </a:p>
        </p:txBody>
      </p:sp>
    </p:spTree>
    <p:extLst>
      <p:ext uri="{BB962C8B-B14F-4D97-AF65-F5344CB8AC3E}">
        <p14:creationId xmlns:p14="http://schemas.microsoft.com/office/powerpoint/2010/main" val="920812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4CADAA-0F64-47D1-91F9-34F20961000D}"/>
              </a:ext>
            </a:extLst>
          </p:cNvPr>
          <p:cNvSpPr>
            <a:spLocks noGrp="1"/>
          </p:cNvSpPr>
          <p:nvPr>
            <p:ph type="dt" sz="half" idx="10"/>
          </p:nvPr>
        </p:nvSpPr>
        <p:spPr/>
        <p:txBody>
          <a:bodyPr/>
          <a:lstStyle/>
          <a:p>
            <a:fld id="{689C93E7-0BE1-4F2B-89B0-67C196A74C46}" type="datetimeFigureOut">
              <a:rPr lang="en-IE" smtClean="0"/>
              <a:t>29 Nov 2020</a:t>
            </a:fld>
            <a:endParaRPr lang="en-IE"/>
          </a:p>
        </p:txBody>
      </p:sp>
      <p:sp>
        <p:nvSpPr>
          <p:cNvPr id="3" name="Footer Placeholder 2">
            <a:extLst>
              <a:ext uri="{FF2B5EF4-FFF2-40B4-BE49-F238E27FC236}">
                <a16:creationId xmlns:a16="http://schemas.microsoft.com/office/drawing/2014/main" id="{30B83E51-C2E8-4BEF-9C86-41E9BAEEE72D}"/>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DA731FC8-86BA-4BA4-B8D4-2CD0899265C0}"/>
              </a:ext>
            </a:extLst>
          </p:cNvPr>
          <p:cNvSpPr>
            <a:spLocks noGrp="1"/>
          </p:cNvSpPr>
          <p:nvPr>
            <p:ph type="sldNum" sz="quarter" idx="12"/>
          </p:nvPr>
        </p:nvSpPr>
        <p:spPr/>
        <p:txBody>
          <a:bodyPr/>
          <a:lstStyle/>
          <a:p>
            <a:fld id="{8FF02866-D07C-4C1E-957D-C054E5D0CFC8}" type="slidenum">
              <a:rPr lang="en-IE" smtClean="0"/>
              <a:t>‹#›</a:t>
            </a:fld>
            <a:endParaRPr lang="en-IE"/>
          </a:p>
        </p:txBody>
      </p:sp>
    </p:spTree>
    <p:extLst>
      <p:ext uri="{BB962C8B-B14F-4D97-AF65-F5344CB8AC3E}">
        <p14:creationId xmlns:p14="http://schemas.microsoft.com/office/powerpoint/2010/main" val="2004469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125F-B56F-4E83-B134-76BDF6AAD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CF235E81-B447-4095-B697-DA030E0A9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0D789AF8-54DF-485F-AFF3-52093604D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774402-BC3C-436E-AD1E-8FFF9122ED0F}"/>
              </a:ext>
            </a:extLst>
          </p:cNvPr>
          <p:cNvSpPr>
            <a:spLocks noGrp="1"/>
          </p:cNvSpPr>
          <p:nvPr>
            <p:ph type="dt" sz="half" idx="10"/>
          </p:nvPr>
        </p:nvSpPr>
        <p:spPr/>
        <p:txBody>
          <a:bodyPr/>
          <a:lstStyle/>
          <a:p>
            <a:fld id="{689C93E7-0BE1-4F2B-89B0-67C196A74C46}" type="datetimeFigureOut">
              <a:rPr lang="en-IE" smtClean="0"/>
              <a:t>29 Nov 2020</a:t>
            </a:fld>
            <a:endParaRPr lang="en-IE"/>
          </a:p>
        </p:txBody>
      </p:sp>
      <p:sp>
        <p:nvSpPr>
          <p:cNvPr id="6" name="Footer Placeholder 5">
            <a:extLst>
              <a:ext uri="{FF2B5EF4-FFF2-40B4-BE49-F238E27FC236}">
                <a16:creationId xmlns:a16="http://schemas.microsoft.com/office/drawing/2014/main" id="{600D33F8-3548-427C-B699-B359EA0A0F6E}"/>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E8E4782-D7A8-493A-9B74-E66020CB689F}"/>
              </a:ext>
            </a:extLst>
          </p:cNvPr>
          <p:cNvSpPr>
            <a:spLocks noGrp="1"/>
          </p:cNvSpPr>
          <p:nvPr>
            <p:ph type="sldNum" sz="quarter" idx="12"/>
          </p:nvPr>
        </p:nvSpPr>
        <p:spPr/>
        <p:txBody>
          <a:bodyPr/>
          <a:lstStyle/>
          <a:p>
            <a:fld id="{8FF02866-D07C-4C1E-957D-C054E5D0CFC8}" type="slidenum">
              <a:rPr lang="en-IE" smtClean="0"/>
              <a:t>‹#›</a:t>
            </a:fld>
            <a:endParaRPr lang="en-IE"/>
          </a:p>
        </p:txBody>
      </p:sp>
    </p:spTree>
    <p:extLst>
      <p:ext uri="{BB962C8B-B14F-4D97-AF65-F5344CB8AC3E}">
        <p14:creationId xmlns:p14="http://schemas.microsoft.com/office/powerpoint/2010/main" val="394532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406A-5C88-47AD-B2B1-F11F758CA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29627F26-C346-416F-A673-8137EA4B4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9CCAE8C0-87D8-42C3-BB11-F88F625A7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4E9072-73EB-4EFE-BC75-568FACFC3389}"/>
              </a:ext>
            </a:extLst>
          </p:cNvPr>
          <p:cNvSpPr>
            <a:spLocks noGrp="1"/>
          </p:cNvSpPr>
          <p:nvPr>
            <p:ph type="dt" sz="half" idx="10"/>
          </p:nvPr>
        </p:nvSpPr>
        <p:spPr/>
        <p:txBody>
          <a:bodyPr/>
          <a:lstStyle/>
          <a:p>
            <a:fld id="{689C93E7-0BE1-4F2B-89B0-67C196A74C46}" type="datetimeFigureOut">
              <a:rPr lang="en-IE" smtClean="0"/>
              <a:t>29 Nov 2020</a:t>
            </a:fld>
            <a:endParaRPr lang="en-IE"/>
          </a:p>
        </p:txBody>
      </p:sp>
      <p:sp>
        <p:nvSpPr>
          <p:cNvPr id="6" name="Footer Placeholder 5">
            <a:extLst>
              <a:ext uri="{FF2B5EF4-FFF2-40B4-BE49-F238E27FC236}">
                <a16:creationId xmlns:a16="http://schemas.microsoft.com/office/drawing/2014/main" id="{294FB720-F12E-4896-8696-7215DD4325C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99BDEE6-FD91-4ABF-9D2D-476E78698184}"/>
              </a:ext>
            </a:extLst>
          </p:cNvPr>
          <p:cNvSpPr>
            <a:spLocks noGrp="1"/>
          </p:cNvSpPr>
          <p:nvPr>
            <p:ph type="sldNum" sz="quarter" idx="12"/>
          </p:nvPr>
        </p:nvSpPr>
        <p:spPr/>
        <p:txBody>
          <a:bodyPr/>
          <a:lstStyle/>
          <a:p>
            <a:fld id="{8FF02866-D07C-4C1E-957D-C054E5D0CFC8}" type="slidenum">
              <a:rPr lang="en-IE" smtClean="0"/>
              <a:t>‹#›</a:t>
            </a:fld>
            <a:endParaRPr lang="en-IE"/>
          </a:p>
        </p:txBody>
      </p:sp>
    </p:spTree>
    <p:extLst>
      <p:ext uri="{BB962C8B-B14F-4D97-AF65-F5344CB8AC3E}">
        <p14:creationId xmlns:p14="http://schemas.microsoft.com/office/powerpoint/2010/main" val="310107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C7E11-9193-427D-946B-36402E75A9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6B5360F4-E36B-4A56-9F6E-CE8E1F99B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3366E98-1DDA-4E22-BB8E-17C4E4A82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C93E7-0BE1-4F2B-89B0-67C196A74C46}" type="datetimeFigureOut">
              <a:rPr lang="en-IE" smtClean="0"/>
              <a:t>29 Nov 2020</a:t>
            </a:fld>
            <a:endParaRPr lang="en-IE"/>
          </a:p>
        </p:txBody>
      </p:sp>
      <p:sp>
        <p:nvSpPr>
          <p:cNvPr id="5" name="Footer Placeholder 4">
            <a:extLst>
              <a:ext uri="{FF2B5EF4-FFF2-40B4-BE49-F238E27FC236}">
                <a16:creationId xmlns:a16="http://schemas.microsoft.com/office/drawing/2014/main" id="{6362E6EB-10A9-4309-A637-191537154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939DB5C2-10F2-465E-A09E-189E0166C9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02866-D07C-4C1E-957D-C054E5D0CFC8}" type="slidenum">
              <a:rPr lang="en-IE" smtClean="0"/>
              <a:t>‹#›</a:t>
            </a:fld>
            <a:endParaRPr lang="en-IE"/>
          </a:p>
        </p:txBody>
      </p:sp>
    </p:spTree>
    <p:extLst>
      <p:ext uri="{BB962C8B-B14F-4D97-AF65-F5344CB8AC3E}">
        <p14:creationId xmlns:p14="http://schemas.microsoft.com/office/powerpoint/2010/main" val="556838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A433-93A0-4D99-BB20-3EBF947B60DE}"/>
              </a:ext>
            </a:extLst>
          </p:cNvPr>
          <p:cNvSpPr>
            <a:spLocks noGrp="1"/>
          </p:cNvSpPr>
          <p:nvPr>
            <p:ph type="ctrTitle"/>
          </p:nvPr>
        </p:nvSpPr>
        <p:spPr>
          <a:xfrm>
            <a:off x="624254" y="1292469"/>
            <a:ext cx="10920046" cy="3254986"/>
          </a:xfrm>
        </p:spPr>
        <p:txBody>
          <a:bodyPr>
            <a:normAutofit fontScale="90000"/>
          </a:bodyPr>
          <a:lstStyle/>
          <a:p>
            <a:br>
              <a:rPr lang="en-US" b="1" dirty="0">
                <a:solidFill>
                  <a:srgbClr val="FF0000"/>
                </a:solidFill>
              </a:rPr>
            </a:br>
            <a:br>
              <a:rPr lang="en-US" b="1" dirty="0">
                <a:solidFill>
                  <a:srgbClr val="FF0000"/>
                </a:solidFill>
              </a:rPr>
            </a:br>
            <a:br>
              <a:rPr lang="en-US" b="1" dirty="0">
                <a:solidFill>
                  <a:srgbClr val="FF0000"/>
                </a:solidFill>
              </a:rPr>
            </a:br>
            <a:br>
              <a:rPr lang="en-US" b="1" dirty="0">
                <a:solidFill>
                  <a:srgbClr val="FF0000"/>
                </a:solidFill>
              </a:rPr>
            </a:br>
            <a:r>
              <a:rPr lang="en-US" b="1" dirty="0">
                <a:solidFill>
                  <a:srgbClr val="FF0000"/>
                </a:solidFill>
              </a:rPr>
              <a:t>Applied Probability I</a:t>
            </a:r>
            <a:br>
              <a:rPr lang="en-US" b="1" dirty="0">
                <a:solidFill>
                  <a:srgbClr val="FF0000"/>
                </a:solidFill>
              </a:rPr>
            </a:br>
            <a:r>
              <a:rPr lang="en-US" b="1" dirty="0">
                <a:solidFill>
                  <a:srgbClr val="FF0000"/>
                </a:solidFill>
              </a:rPr>
              <a:t>Topic 6 – Law of Large Numbers and Monte-Carlo Simulation</a:t>
            </a:r>
            <a:br>
              <a:rPr lang="en-US" b="1" dirty="0">
                <a:solidFill>
                  <a:srgbClr val="FF0000"/>
                </a:solidFill>
              </a:rPr>
            </a:br>
            <a:endParaRPr lang="en-IE" b="1" dirty="0">
              <a:solidFill>
                <a:srgbClr val="FF0000"/>
              </a:solidFill>
            </a:endParaRPr>
          </a:p>
        </p:txBody>
      </p:sp>
      <p:sp>
        <p:nvSpPr>
          <p:cNvPr id="3" name="Subtitle 2">
            <a:extLst>
              <a:ext uri="{FF2B5EF4-FFF2-40B4-BE49-F238E27FC236}">
                <a16:creationId xmlns:a16="http://schemas.microsoft.com/office/drawing/2014/main" id="{4DE3AF7A-06A7-4AC4-95DB-17E7215E41A7}"/>
              </a:ext>
            </a:extLst>
          </p:cNvPr>
          <p:cNvSpPr>
            <a:spLocks noGrp="1"/>
          </p:cNvSpPr>
          <p:nvPr>
            <p:ph type="subTitle" idx="1"/>
          </p:nvPr>
        </p:nvSpPr>
        <p:spPr>
          <a:xfrm>
            <a:off x="1524000" y="4120780"/>
            <a:ext cx="9144000" cy="1655762"/>
          </a:xfrm>
        </p:spPr>
        <p:txBody>
          <a:bodyPr/>
          <a:lstStyle/>
          <a:p>
            <a:r>
              <a:rPr lang="en-US" b="1" dirty="0">
                <a:solidFill>
                  <a:srgbClr val="FF0000"/>
                </a:solidFill>
              </a:rPr>
              <a:t>Dr. Bahman Honari</a:t>
            </a:r>
          </a:p>
          <a:p>
            <a:r>
              <a:rPr lang="en-US" b="1" dirty="0">
                <a:solidFill>
                  <a:srgbClr val="FF0000"/>
                </a:solidFill>
              </a:rPr>
              <a:t>Fall 2020</a:t>
            </a:r>
            <a:endParaRPr lang="en-IE" b="1" dirty="0">
              <a:solidFill>
                <a:srgbClr val="FF0000"/>
              </a:solidFill>
            </a:endParaRPr>
          </a:p>
        </p:txBody>
      </p:sp>
    </p:spTree>
    <p:extLst>
      <p:ext uri="{BB962C8B-B14F-4D97-AF65-F5344CB8AC3E}">
        <p14:creationId xmlns:p14="http://schemas.microsoft.com/office/powerpoint/2010/main" val="122397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A0FC-AC11-4E01-9278-8A749D30423E}"/>
              </a:ext>
            </a:extLst>
          </p:cNvPr>
          <p:cNvSpPr>
            <a:spLocks noGrp="1"/>
          </p:cNvSpPr>
          <p:nvPr>
            <p:ph type="title"/>
          </p:nvPr>
        </p:nvSpPr>
        <p:spPr/>
        <p:txBody>
          <a:bodyPr/>
          <a:lstStyle/>
          <a:p>
            <a:r>
              <a:rPr lang="en-US" b="1" dirty="0">
                <a:solidFill>
                  <a:srgbClr val="FF0000"/>
                </a:solidFill>
              </a:rPr>
              <a:t>Introduction</a:t>
            </a:r>
            <a:endParaRPr lang="en-IE" b="1" dirty="0">
              <a:solidFill>
                <a:srgbClr val="FF0000"/>
              </a:solidFill>
            </a:endParaRPr>
          </a:p>
        </p:txBody>
      </p:sp>
      <p:sp>
        <p:nvSpPr>
          <p:cNvPr id="3" name="Content Placeholder 2">
            <a:extLst>
              <a:ext uri="{FF2B5EF4-FFF2-40B4-BE49-F238E27FC236}">
                <a16:creationId xmlns:a16="http://schemas.microsoft.com/office/drawing/2014/main" id="{30B5D92D-1DE1-41CA-9EB8-C4A5C4CF97B4}"/>
              </a:ext>
            </a:extLst>
          </p:cNvPr>
          <p:cNvSpPr>
            <a:spLocks noGrp="1"/>
          </p:cNvSpPr>
          <p:nvPr>
            <p:ph idx="1"/>
          </p:nvPr>
        </p:nvSpPr>
        <p:spPr/>
        <p:txBody>
          <a:bodyPr>
            <a:normAutofit/>
          </a:bodyPr>
          <a:lstStyle/>
          <a:p>
            <a:r>
              <a:rPr lang="en-US" dirty="0"/>
              <a:t>Instead of using mathematical and algebraic solution for probability questions, we now have strong computational tools to develop numerical solutions.</a:t>
            </a:r>
          </a:p>
          <a:p>
            <a:r>
              <a:rPr lang="en-US" dirty="0"/>
              <a:t>Possibility of using numerical and computational solutions is based on a couple of theorems.</a:t>
            </a:r>
          </a:p>
          <a:p>
            <a:r>
              <a:rPr lang="en-US" dirty="0"/>
              <a:t>One of such theorems is called the </a:t>
            </a:r>
            <a:r>
              <a:rPr lang="en-US" b="1" dirty="0"/>
              <a:t>Law of Large numbers </a:t>
            </a:r>
            <a:r>
              <a:rPr lang="en-US" dirty="0"/>
              <a:t>that is discussed here.</a:t>
            </a:r>
          </a:p>
        </p:txBody>
      </p:sp>
    </p:spTree>
    <p:extLst>
      <p:ext uri="{BB962C8B-B14F-4D97-AF65-F5344CB8AC3E}">
        <p14:creationId xmlns:p14="http://schemas.microsoft.com/office/powerpoint/2010/main" val="82017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A0FC-AC11-4E01-9278-8A749D30423E}"/>
              </a:ext>
            </a:extLst>
          </p:cNvPr>
          <p:cNvSpPr>
            <a:spLocks noGrp="1"/>
          </p:cNvSpPr>
          <p:nvPr>
            <p:ph type="title"/>
          </p:nvPr>
        </p:nvSpPr>
        <p:spPr/>
        <p:txBody>
          <a:bodyPr/>
          <a:lstStyle/>
          <a:p>
            <a:r>
              <a:rPr lang="en-US" b="1" dirty="0">
                <a:solidFill>
                  <a:srgbClr val="FF0000"/>
                </a:solidFill>
              </a:rPr>
              <a:t>The Law of Large Numbers</a:t>
            </a:r>
            <a:endParaRPr lang="en-IE" sz="2400" b="1" dirty="0">
              <a:solidFill>
                <a:srgbClr val="FF000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B5D92D-1DE1-41CA-9EB8-C4A5C4CF97B4}"/>
                  </a:ext>
                </a:extLst>
              </p:cNvPr>
              <p:cNvSpPr>
                <a:spLocks noGrp="1"/>
              </p:cNvSpPr>
              <p:nvPr>
                <p:ph idx="1"/>
              </p:nvPr>
            </p:nvSpPr>
            <p:spPr/>
            <p:txBody>
              <a:bodyPr>
                <a:normAutofit lnSpcReduction="10000"/>
              </a:bodyPr>
              <a:lstStyle/>
              <a:p>
                <a:r>
                  <a:rPr lang="en-US" dirty="0"/>
                  <a:t>The (weak) law of large numbers states that the sample average converges towards the expected value by increasing the number of samples.</a:t>
                </a:r>
              </a:p>
              <a:p>
                <a:endParaRPr lang="en-US" sz="2000" dirty="0"/>
              </a:p>
              <a:p>
                <a:r>
                  <a:rPr lang="en-US" dirty="0"/>
                  <a:t>In mathematical form</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rPr>
                                <m:t> →∞</m:t>
                              </m:r>
                            </m:lim>
                          </m:limLow>
                        </m:fName>
                        <m:e>
                          <m:r>
                            <a:rPr lang="en-US" b="0" i="1" smtClean="0">
                              <a:latin typeface="Cambria Math" panose="02040503050406030204" pitchFamily="18" charset="0"/>
                            </a:rPr>
                            <m:t>𝑃</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r>
                                <a:rPr lang="en-US" b="0" i="1" smtClean="0">
                                  <a:latin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𝜀</m:t>
                              </m:r>
                            </m:e>
                          </m:d>
                          <m:r>
                            <a:rPr lang="en-US" b="0" i="1" smtClean="0">
                              <a:latin typeface="Cambria Math" panose="02040503050406030204" pitchFamily="18" charset="0"/>
                            </a:rPr>
                            <m:t>=1</m:t>
                          </m:r>
                        </m:e>
                      </m:func>
                    </m:oMath>
                  </m:oMathPara>
                </a14:m>
                <a:endParaRPr lang="en-US" dirty="0"/>
              </a:p>
              <a:p>
                <a:pPr marL="0" indent="0">
                  <a:buNone/>
                </a:pPr>
                <a:endParaRPr lang="en-US" dirty="0"/>
              </a:p>
              <a:p>
                <a:r>
                  <a:rPr lang="en-US" dirty="0"/>
                  <a:t>In simple words, by increasing the number of sample from </a:t>
                </a:r>
                <a:r>
                  <a:rPr lang="en-US" dirty="0" err="1"/>
                  <a:t>rv</a:t>
                </a:r>
                <a:r>
                  <a:rPr lang="en-US" dirty="0"/>
                  <a:t> </a:t>
                </a:r>
                <a14:m>
                  <m:oMath xmlns:m="http://schemas.openxmlformats.org/officeDocument/2006/math">
                    <m:r>
                      <a:rPr lang="en-US" i="1" dirty="0" smtClean="0">
                        <a:latin typeface="Cambria Math" panose="02040503050406030204" pitchFamily="18" charset="0"/>
                      </a:rPr>
                      <m:t>𝑋</m:t>
                    </m:r>
                  </m:oMath>
                </a14:m>
                <a:r>
                  <a:rPr lang="en-US" dirty="0"/>
                  <a:t>, the Mean of samples with probability of 1, will be as adequately close as required to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30B5D92D-1DE1-41CA-9EB8-C4A5C4CF97B4}"/>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IE">
                    <a:noFill/>
                  </a:rPr>
                  <a:t> </a:t>
                </a:r>
              </a:p>
            </p:txBody>
          </p:sp>
        </mc:Fallback>
      </mc:AlternateContent>
    </p:spTree>
    <p:extLst>
      <p:ext uri="{BB962C8B-B14F-4D97-AF65-F5344CB8AC3E}">
        <p14:creationId xmlns:p14="http://schemas.microsoft.com/office/powerpoint/2010/main" val="417518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A0FC-AC11-4E01-9278-8A749D30423E}"/>
              </a:ext>
            </a:extLst>
          </p:cNvPr>
          <p:cNvSpPr>
            <a:spLocks noGrp="1"/>
          </p:cNvSpPr>
          <p:nvPr>
            <p:ph type="title"/>
          </p:nvPr>
        </p:nvSpPr>
        <p:spPr/>
        <p:txBody>
          <a:bodyPr/>
          <a:lstStyle/>
          <a:p>
            <a:r>
              <a:rPr lang="en-US" b="1" dirty="0">
                <a:solidFill>
                  <a:srgbClr val="FF0000"/>
                </a:solidFill>
              </a:rPr>
              <a:t>The Law of Large Numbers - Application</a:t>
            </a:r>
            <a:endParaRPr lang="en-IE" sz="2400" b="1" dirty="0">
              <a:solidFill>
                <a:srgbClr val="FF000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B5D92D-1DE1-41CA-9EB8-C4A5C4CF97B4}"/>
                  </a:ext>
                </a:extLst>
              </p:cNvPr>
              <p:cNvSpPr>
                <a:spLocks noGrp="1"/>
              </p:cNvSpPr>
              <p:nvPr>
                <p:ph idx="1"/>
              </p:nvPr>
            </p:nvSpPr>
            <p:spPr/>
            <p:txBody>
              <a:bodyPr>
                <a:normAutofit fontScale="70000" lnSpcReduction="20000"/>
              </a:bodyPr>
              <a:lstStyle/>
              <a:p>
                <a:r>
                  <a:rPr lang="en-US" dirty="0"/>
                  <a:t>Assume that you wish to calculate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oMath>
                </a14:m>
                <a:r>
                  <a:rPr lang="en-US" dirty="0"/>
                  <a:t> for the continuous </a:t>
                </a:r>
                <a:r>
                  <a:rPr lang="en-US" dirty="0" err="1"/>
                  <a:t>rv</a:t>
                </a:r>
                <a:r>
                  <a:rPr lang="en-US" dirty="0"/>
                  <a:t> </a:t>
                </a:r>
                <a14:m>
                  <m:oMath xmlns:m="http://schemas.openxmlformats.org/officeDocument/2006/math">
                    <m:r>
                      <a:rPr lang="en-US" i="1" dirty="0" smtClean="0">
                        <a:latin typeface="Cambria Math" panose="02040503050406030204" pitchFamily="18" charset="0"/>
                      </a:rPr>
                      <m:t>𝑋</m:t>
                    </m:r>
                  </m:oMath>
                </a14:m>
                <a:r>
                  <a:rPr lang="en-US" dirty="0"/>
                  <a:t>. </a:t>
                </a:r>
              </a:p>
              <a:p>
                <a:r>
                  <a:rPr lang="en-US" dirty="0"/>
                  <a:t>This is mathematically equivalent to</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nary>
                        <m:naryPr>
                          <m:limLoc m:val="undOvr"/>
                          <m:ctrlPr>
                            <a:rPr lang="en-US" b="0" i="1" smtClean="0">
                              <a:latin typeface="Cambria Math" panose="02040503050406030204" pitchFamily="18" charset="0"/>
                              <a:ea typeface="Cambria Math" panose="02040503050406030204" pitchFamily="18" charset="0"/>
                            </a:rPr>
                          </m:ctrlPr>
                        </m:naryPr>
                        <m:sub>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sub>
                        <m:sup/>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𝑑𝑥</m:t>
                          </m:r>
                        </m:e>
                      </m:nary>
                      <m:r>
                        <a:rPr lang="en-US" b="0" i="1" smtClean="0">
                          <a:latin typeface="Cambria Math" panose="02040503050406030204" pitchFamily="18" charset="0"/>
                          <a:ea typeface="Cambria Math" panose="02040503050406030204" pitchFamily="18" charset="0"/>
                        </a:rPr>
                        <m:t>=</m:t>
                      </m:r>
                      <m:nary>
                        <m:naryPr>
                          <m:limLoc m:val="undOvr"/>
                          <m:ctrlPr>
                            <a:rPr lang="en-US" i="1">
                              <a:latin typeface="Cambria Math" panose="02040503050406030204" pitchFamily="18" charset="0"/>
                              <a:ea typeface="Cambria Math" panose="02040503050406030204" pitchFamily="18" charset="0"/>
                            </a:rPr>
                          </m:ctrlPr>
                        </m:naryPr>
                        <m:sub>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sub>
                        <m:sup/>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𝑑𝑥</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r>
                  <a:rPr lang="en-US" dirty="0"/>
                  <a:t>in which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𝐴</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eqArr>
                            <m:eqArrPr>
                              <m:ctrlPr>
                                <a:rPr lang="en-US" b="0" i="1" smtClean="0">
                                  <a:latin typeface="Cambria Math" panose="02040503050406030204" pitchFamily="18" charset="0"/>
                                  <a:ea typeface="Cambria Math" panose="02040503050406030204" pitchFamily="18" charset="0"/>
                                </a:rPr>
                              </m:ctrlPr>
                            </m:eqArrPr>
                            <m:e>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e>
                            <m:e>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e>
                          </m:eqArr>
                        </m:e>
                      </m:d>
                    </m:oMath>
                  </m:oMathPara>
                </a14:m>
                <a:endParaRPr lang="en-US" dirty="0"/>
              </a:p>
              <a:p>
                <a:pPr>
                  <a:lnSpc>
                    <a:spcPct val="120000"/>
                  </a:lnSpc>
                </a:pPr>
                <a:r>
                  <a:rPr lang="en-US" dirty="0"/>
                  <a:t>According to the law of large numbers, instead of calculating algebraically, we can use a large number of samples (</a:t>
                </a:r>
                <a14:m>
                  <m:oMath xmlns:m="http://schemas.openxmlformats.org/officeDocument/2006/math">
                    <m:r>
                      <a:rPr lang="en-US" i="1" dirty="0" smtClean="0">
                        <a:latin typeface="Cambria Math" panose="02040503050406030204" pitchFamily="18" charset="0"/>
                      </a:rPr>
                      <m:t>𝑛</m:t>
                    </m:r>
                  </m:oMath>
                </a14:m>
                <a:r>
                  <a:rPr lang="en-US" dirty="0"/>
                  <a:t>) from random variable </a:t>
                </a:r>
                <a14:m>
                  <m:oMath xmlns:m="http://schemas.openxmlformats.org/officeDocument/2006/math">
                    <m:r>
                      <a:rPr lang="en-US" i="1" dirty="0" smtClean="0">
                        <a:latin typeface="Cambria Math" panose="02040503050406030204" pitchFamily="18" charset="0"/>
                      </a:rPr>
                      <m:t>𝑋</m:t>
                    </m:r>
                  </m:oMath>
                </a14:m>
                <a:r>
                  <a:rPr lang="en-US" dirty="0"/>
                  <a:t> and calculate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𝐴</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e>
                    </m:acc>
                  </m:oMath>
                </a14:m>
                <a:r>
                  <a:rPr lang="en-US" dirty="0"/>
                  <a:t>, as follows, that merges to </a:t>
                </a:r>
                <a14:m>
                  <m:oMath xmlns:m="http://schemas.openxmlformats.org/officeDocument/2006/math">
                    <m:r>
                      <a:rPr lang="en-US" i="1">
                        <a:latin typeface="Cambria Math" panose="02040503050406030204" pitchFamily="18" charset="0"/>
                        <a:ea typeface="Cambria Math" panose="02040503050406030204" pitchFamily="18" charset="0"/>
                      </a:rPr>
                      <m:t>𝐸</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r>
                      <a:rPr lang="en-US" i="1">
                        <a:latin typeface="Cambria Math" panose="02040503050406030204" pitchFamily="18" charset="0"/>
                        <a:ea typeface="Cambria Math" panose="02040503050406030204" pitchFamily="18" charset="0"/>
                      </a:rPr>
                      <m:t> </m:t>
                    </m:r>
                  </m:oMath>
                </a14:m>
                <a:endParaRPr lang="en-US" dirty="0"/>
              </a:p>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𝐴</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e>
                      </m:acc>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𝐴</m:t>
                                  </m:r>
                                </m:sub>
                              </m:sSub>
                              <m:d>
                                <m:dPr>
                                  <m:ctrlPr>
                                    <a:rPr lang="en-US" i="1">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e>
                              </m:d>
                            </m:e>
                          </m:nary>
                        </m:num>
                        <m:den>
                          <m:r>
                            <a:rPr lang="en-US" b="0" i="1" smtClean="0">
                              <a:latin typeface="Cambria Math" panose="02040503050406030204" pitchFamily="18" charset="0"/>
                              <a:ea typeface="Cambria Math" panose="02040503050406030204" pitchFamily="18" charset="0"/>
                            </a:rPr>
                            <m:t>𝑛</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𝐴</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𝑛</m:t>
                          </m:r>
                        </m:den>
                      </m:f>
                    </m:oMath>
                  </m:oMathPara>
                </a14:m>
                <a:endParaRPr lang="en-US" dirty="0"/>
              </a:p>
              <a:p>
                <a:pPr>
                  <a:lnSpc>
                    <a:spcPct val="120000"/>
                  </a:lnSpc>
                </a:pPr>
                <a:endParaRPr lang="en-US" dirty="0"/>
              </a:p>
              <a:p>
                <a:endParaRPr lang="en-US" dirty="0"/>
              </a:p>
            </p:txBody>
          </p:sp>
        </mc:Choice>
        <mc:Fallback>
          <p:sp>
            <p:nvSpPr>
              <p:cNvPr id="3" name="Content Placeholder 2">
                <a:extLst>
                  <a:ext uri="{FF2B5EF4-FFF2-40B4-BE49-F238E27FC236}">
                    <a16:creationId xmlns:a16="http://schemas.microsoft.com/office/drawing/2014/main" id="{30B5D92D-1DE1-41CA-9EB8-C4A5C4CF97B4}"/>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IE">
                    <a:noFill/>
                  </a:rPr>
                  <a:t> </a:t>
                </a:r>
              </a:p>
            </p:txBody>
          </p:sp>
        </mc:Fallback>
      </mc:AlternateContent>
    </p:spTree>
    <p:extLst>
      <p:ext uri="{BB962C8B-B14F-4D97-AF65-F5344CB8AC3E}">
        <p14:creationId xmlns:p14="http://schemas.microsoft.com/office/powerpoint/2010/main" val="170478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A0FC-AC11-4E01-9278-8A749D30423E}"/>
              </a:ext>
            </a:extLst>
          </p:cNvPr>
          <p:cNvSpPr>
            <a:spLocks noGrp="1"/>
          </p:cNvSpPr>
          <p:nvPr>
            <p:ph type="title"/>
          </p:nvPr>
        </p:nvSpPr>
        <p:spPr/>
        <p:txBody>
          <a:bodyPr/>
          <a:lstStyle/>
          <a:p>
            <a:r>
              <a:rPr lang="en-US" b="1" dirty="0">
                <a:solidFill>
                  <a:srgbClr val="FF0000"/>
                </a:solidFill>
              </a:rPr>
              <a:t>The Law of Large Numbers - Example</a:t>
            </a:r>
            <a:endParaRPr lang="en-IE" sz="2400" b="1" dirty="0">
              <a:solidFill>
                <a:srgbClr val="FF000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B5D92D-1DE1-41CA-9EB8-C4A5C4CF97B4}"/>
                  </a:ext>
                </a:extLst>
              </p:cNvPr>
              <p:cNvSpPr>
                <a:spLocks noGrp="1"/>
              </p:cNvSpPr>
              <p:nvPr>
                <p:ph idx="1"/>
              </p:nvPr>
            </p:nvSpPr>
            <p:spPr>
              <a:xfrm>
                <a:off x="837027" y="1500511"/>
                <a:ext cx="8129405" cy="5066535"/>
              </a:xfrm>
            </p:spPr>
            <p:txBody>
              <a:bodyPr>
                <a:normAutofit fontScale="77500" lnSpcReduction="20000"/>
              </a:bodyPr>
              <a:lstStyle/>
              <a:p>
                <a:pPr marL="0" indent="0">
                  <a:buNone/>
                </a:pPr>
                <a:r>
                  <a:rPr lang="en-US" b="1" dirty="0">
                    <a:solidFill>
                      <a:srgbClr val="FF0000"/>
                    </a:solidFill>
                  </a:rPr>
                  <a:t>Question</a:t>
                </a:r>
              </a:p>
              <a:p>
                <a:pPr marL="0" indent="0">
                  <a:buNone/>
                </a:pPr>
                <a:r>
                  <a:rPr lang="en-US" sz="2900" dirty="0"/>
                  <a:t>If </a:t>
                </a:r>
                <a14:m>
                  <m:oMath xmlns:m="http://schemas.openxmlformats.org/officeDocument/2006/math">
                    <m:r>
                      <a:rPr lang="en-US" sz="2900" i="1" dirty="0" smtClean="0">
                        <a:latin typeface="Cambria Math" panose="02040503050406030204" pitchFamily="18" charset="0"/>
                      </a:rPr>
                      <m:t>𝑋</m:t>
                    </m:r>
                  </m:oMath>
                </a14:m>
                <a:r>
                  <a:rPr lang="en-US" sz="2900" dirty="0"/>
                  <a:t> and </a:t>
                </a:r>
                <a14:m>
                  <m:oMath xmlns:m="http://schemas.openxmlformats.org/officeDocument/2006/math">
                    <m:r>
                      <a:rPr lang="en-US" sz="2900" i="1" dirty="0" smtClean="0">
                        <a:latin typeface="Cambria Math" panose="02040503050406030204" pitchFamily="18" charset="0"/>
                      </a:rPr>
                      <m:t>𝑌</m:t>
                    </m:r>
                  </m:oMath>
                </a14:m>
                <a:r>
                  <a:rPr lang="en-US" sz="2900" dirty="0"/>
                  <a:t> are independent </a:t>
                </a:r>
                <a14:m>
                  <m:oMath xmlns:m="http://schemas.openxmlformats.org/officeDocument/2006/math">
                    <m:r>
                      <a:rPr lang="en-US" sz="2900" i="1" dirty="0" smtClean="0">
                        <a:latin typeface="Cambria Math" panose="02040503050406030204" pitchFamily="18" charset="0"/>
                      </a:rPr>
                      <m:t>𝑈</m:t>
                    </m:r>
                    <m:r>
                      <a:rPr lang="en-US" sz="2900" i="1" dirty="0" smtClean="0">
                        <a:latin typeface="Cambria Math" panose="02040503050406030204" pitchFamily="18" charset="0"/>
                      </a:rPr>
                      <m:t>(0,1) </m:t>
                    </m:r>
                  </m:oMath>
                </a14:m>
                <a:r>
                  <a:rPr lang="en-US" sz="2900" dirty="0"/>
                  <a:t>RVs. Find </a:t>
                </a:r>
                <a14:m>
                  <m:oMath xmlns:m="http://schemas.openxmlformats.org/officeDocument/2006/math">
                    <m:r>
                      <a:rPr lang="en-US" sz="2900" i="1" dirty="0" smtClean="0">
                        <a:latin typeface="Cambria Math" panose="02040503050406030204" pitchFamily="18" charset="0"/>
                      </a:rPr>
                      <m:t>𝑃</m:t>
                    </m:r>
                    <m:r>
                      <a:rPr lang="en-US" sz="2900" i="1" dirty="0" smtClean="0">
                        <a:latin typeface="Cambria Math" panose="02040503050406030204" pitchFamily="18" charset="0"/>
                      </a:rPr>
                      <m:t>(</m:t>
                    </m:r>
                    <m:r>
                      <a:rPr lang="en-US" sz="2900" i="1" dirty="0" smtClean="0">
                        <a:latin typeface="Cambria Math" panose="02040503050406030204" pitchFamily="18" charset="0"/>
                      </a:rPr>
                      <m:t>𝑋</m:t>
                    </m:r>
                    <m:r>
                      <a:rPr lang="en-US" sz="2900" i="1" dirty="0" smtClean="0">
                        <a:latin typeface="Cambria Math" panose="02040503050406030204" pitchFamily="18" charset="0"/>
                      </a:rPr>
                      <m:t>+</m:t>
                    </m:r>
                    <m:r>
                      <a:rPr lang="en-US" sz="2900" i="1" dirty="0" smtClean="0">
                        <a:latin typeface="Cambria Math" panose="02040503050406030204" pitchFamily="18" charset="0"/>
                      </a:rPr>
                      <m:t>𝑌</m:t>
                    </m:r>
                    <m:r>
                      <a:rPr lang="en-US" sz="2900" i="1" dirty="0" smtClean="0">
                        <a:latin typeface="Cambria Math" panose="02040503050406030204" pitchFamily="18" charset="0"/>
                      </a:rPr>
                      <m:t>&lt;0.5).</m:t>
                    </m:r>
                  </m:oMath>
                </a14:m>
                <a:endParaRPr lang="en-US" sz="2900" dirty="0"/>
              </a:p>
              <a:p>
                <a:pPr marL="0" indent="0">
                  <a:buNone/>
                </a:pPr>
                <a:r>
                  <a:rPr lang="en-US" b="1" dirty="0">
                    <a:solidFill>
                      <a:srgbClr val="FF0000"/>
                    </a:solidFill>
                  </a:rPr>
                  <a:t>Solution</a:t>
                </a:r>
              </a:p>
              <a:p>
                <a:pPr marL="0" indent="0">
                  <a:lnSpc>
                    <a:spcPct val="120000"/>
                  </a:lnSpc>
                  <a:buNone/>
                </a:pPr>
                <a:r>
                  <a:rPr lang="en-US" sz="2900" dirty="0"/>
                  <a:t>Generate large number of samples for </a:t>
                </a:r>
                <a14:m>
                  <m:oMath xmlns:m="http://schemas.openxmlformats.org/officeDocument/2006/math">
                    <m:r>
                      <a:rPr lang="en-US" sz="2900" i="1" dirty="0" smtClean="0">
                        <a:latin typeface="Cambria Math" panose="02040503050406030204" pitchFamily="18" charset="0"/>
                      </a:rPr>
                      <m:t>𝑋</m:t>
                    </m:r>
                  </m:oMath>
                </a14:m>
                <a:r>
                  <a:rPr lang="en-US" sz="2900" dirty="0"/>
                  <a:t> and </a:t>
                </a:r>
                <a14:m>
                  <m:oMath xmlns:m="http://schemas.openxmlformats.org/officeDocument/2006/math">
                    <m:r>
                      <a:rPr lang="en-US" sz="2900" i="1" dirty="0" smtClean="0">
                        <a:latin typeface="Cambria Math" panose="02040503050406030204" pitchFamily="18" charset="0"/>
                      </a:rPr>
                      <m:t>𝑌</m:t>
                    </m:r>
                  </m:oMath>
                </a14:m>
                <a:r>
                  <a:rPr lang="en-US" sz="2900" dirty="0"/>
                  <a:t> on the region </a:t>
                </a:r>
                <a14:m>
                  <m:oMath xmlns:m="http://schemas.openxmlformats.org/officeDocument/2006/math">
                    <m:r>
                      <a:rPr lang="en-US" sz="2900" i="1" dirty="0" smtClean="0">
                        <a:latin typeface="Cambria Math" panose="02040503050406030204" pitchFamily="18" charset="0"/>
                      </a:rPr>
                      <m:t>𝑈</m:t>
                    </m:r>
                    <m:r>
                      <a:rPr lang="en-US" sz="2900" i="1" dirty="0" smtClean="0">
                        <a:latin typeface="Cambria Math" panose="02040503050406030204" pitchFamily="18" charset="0"/>
                      </a:rPr>
                      <m:t>(0,1)</m:t>
                    </m:r>
                  </m:oMath>
                </a14:m>
                <a:r>
                  <a:rPr lang="en-US" sz="2900" dirty="0"/>
                  <a:t> as shown in the graph by red dots, and see how many percent of them are inside the triangle. This is an estimate for </a:t>
                </a:r>
                <a14:m>
                  <m:oMath xmlns:m="http://schemas.openxmlformats.org/officeDocument/2006/math">
                    <m:r>
                      <a:rPr lang="en-US" sz="2900" i="1" dirty="0">
                        <a:latin typeface="Cambria Math" panose="02040503050406030204" pitchFamily="18" charset="0"/>
                      </a:rPr>
                      <m:t>𝑃</m:t>
                    </m:r>
                    <m:r>
                      <a:rPr lang="en-US" sz="2900" i="1" dirty="0">
                        <a:latin typeface="Cambria Math" panose="02040503050406030204" pitchFamily="18" charset="0"/>
                      </a:rPr>
                      <m:t>(</m:t>
                    </m:r>
                    <m:r>
                      <a:rPr lang="en-US" sz="2900" i="1" dirty="0">
                        <a:latin typeface="Cambria Math" panose="02040503050406030204" pitchFamily="18" charset="0"/>
                      </a:rPr>
                      <m:t>𝑋</m:t>
                    </m:r>
                    <m:r>
                      <a:rPr lang="en-US" sz="2900" i="1" dirty="0">
                        <a:latin typeface="Cambria Math" panose="02040503050406030204" pitchFamily="18" charset="0"/>
                      </a:rPr>
                      <m:t>+</m:t>
                    </m:r>
                    <m:r>
                      <a:rPr lang="en-US" sz="2900" i="1" dirty="0">
                        <a:latin typeface="Cambria Math" panose="02040503050406030204" pitchFamily="18" charset="0"/>
                      </a:rPr>
                      <m:t>𝑌</m:t>
                    </m:r>
                    <m:r>
                      <a:rPr lang="en-US" sz="2900" i="1" dirty="0">
                        <a:latin typeface="Cambria Math" panose="02040503050406030204" pitchFamily="18" charset="0"/>
                      </a:rPr>
                      <m:t>&lt;1)</m:t>
                    </m:r>
                  </m:oMath>
                </a14:m>
                <a:r>
                  <a:rPr lang="en-US" sz="2900" dirty="0"/>
                  <a:t>. The larger number of samples, the more accurate answer. </a:t>
                </a:r>
              </a:p>
              <a:p>
                <a:pPr marL="0" indent="0">
                  <a:buNone/>
                </a:pPr>
                <a:r>
                  <a:rPr lang="en-US" sz="2900" b="1" dirty="0">
                    <a:solidFill>
                      <a:srgbClr val="FF0000"/>
                    </a:solidFill>
                  </a:rPr>
                  <a:t>Using R</a:t>
                </a:r>
              </a:p>
              <a:p>
                <a:pPr marL="0" indent="0">
                  <a:buNone/>
                </a:pPr>
                <a:r>
                  <a:rPr lang="en-US" sz="2900" dirty="0"/>
                  <a:t>x &lt;- </a:t>
                </a:r>
                <a:r>
                  <a:rPr lang="en-US" sz="2900" dirty="0" err="1"/>
                  <a:t>runif</a:t>
                </a:r>
                <a:r>
                  <a:rPr lang="en-US" sz="2900" dirty="0"/>
                  <a:t>(10000,0,1)</a:t>
                </a:r>
              </a:p>
              <a:p>
                <a:pPr marL="0" indent="0">
                  <a:buNone/>
                </a:pPr>
                <a:r>
                  <a:rPr lang="en-US" sz="2900" dirty="0"/>
                  <a:t>y &lt;- </a:t>
                </a:r>
                <a:r>
                  <a:rPr lang="en-US" sz="2900" dirty="0" err="1"/>
                  <a:t>runif</a:t>
                </a:r>
                <a:r>
                  <a:rPr lang="en-US" sz="2900" dirty="0"/>
                  <a:t>(10000,0,1)</a:t>
                </a:r>
              </a:p>
              <a:p>
                <a:pPr marL="0" indent="0">
                  <a:buNone/>
                </a:pPr>
                <a:r>
                  <a:rPr lang="en-US" sz="2900" dirty="0"/>
                  <a:t>I &lt;- which(</a:t>
                </a:r>
                <a:r>
                  <a:rPr lang="en-US" sz="2900" dirty="0" err="1"/>
                  <a:t>x+y</a:t>
                </a:r>
                <a:r>
                  <a:rPr lang="en-US" sz="2900" dirty="0"/>
                  <a:t>&lt;0.5)</a:t>
                </a:r>
              </a:p>
              <a:p>
                <a:pPr marL="0" indent="0">
                  <a:buNone/>
                </a:pPr>
                <a:r>
                  <a:rPr lang="en-US" sz="2900" dirty="0"/>
                  <a:t>p &lt;- length(I)/10000</a:t>
                </a:r>
              </a:p>
              <a:p>
                <a:pPr marL="0" indent="0">
                  <a:buNone/>
                </a:pPr>
                <a:r>
                  <a:rPr lang="en-US" sz="2900" dirty="0"/>
                  <a:t>p</a:t>
                </a:r>
              </a:p>
              <a:p>
                <a:pPr marL="0" indent="0">
                  <a:buNone/>
                </a:pPr>
                <a:r>
                  <a:rPr lang="en-US" sz="2900" dirty="0"/>
                  <a:t>0.1264</a:t>
                </a:r>
              </a:p>
              <a:p>
                <a:endParaRPr lang="en-US" dirty="0"/>
              </a:p>
            </p:txBody>
          </p:sp>
        </mc:Choice>
        <mc:Fallback>
          <p:sp>
            <p:nvSpPr>
              <p:cNvPr id="3" name="Content Placeholder 2">
                <a:extLst>
                  <a:ext uri="{FF2B5EF4-FFF2-40B4-BE49-F238E27FC236}">
                    <a16:creationId xmlns:a16="http://schemas.microsoft.com/office/drawing/2014/main" id="{30B5D92D-1DE1-41CA-9EB8-C4A5C4CF97B4}"/>
                  </a:ext>
                </a:extLst>
              </p:cNvPr>
              <p:cNvSpPr>
                <a:spLocks noGrp="1" noRot="1" noChangeAspect="1" noMove="1" noResize="1" noEditPoints="1" noAdjustHandles="1" noChangeArrowheads="1" noChangeShapeType="1" noTextEdit="1"/>
              </p:cNvSpPr>
              <p:nvPr>
                <p:ph idx="1"/>
              </p:nvPr>
            </p:nvSpPr>
            <p:spPr>
              <a:xfrm>
                <a:off x="837027" y="1500511"/>
                <a:ext cx="8129405" cy="5066535"/>
              </a:xfrm>
              <a:blipFill>
                <a:blip r:embed="rId2"/>
                <a:stretch>
                  <a:fillRect l="-975" t="-2527" b="-2527"/>
                </a:stretch>
              </a:blipFill>
            </p:spPr>
            <p:txBody>
              <a:bodyPr/>
              <a:lstStyle/>
              <a:p>
                <a:r>
                  <a:rPr lang="en-IE">
                    <a:noFill/>
                  </a:rPr>
                  <a:t> </a:t>
                </a:r>
              </a:p>
            </p:txBody>
          </p:sp>
        </mc:Fallback>
      </mc:AlternateContent>
      <p:grpSp>
        <p:nvGrpSpPr>
          <p:cNvPr id="21" name="Group 20">
            <a:extLst>
              <a:ext uri="{FF2B5EF4-FFF2-40B4-BE49-F238E27FC236}">
                <a16:creationId xmlns:a16="http://schemas.microsoft.com/office/drawing/2014/main" id="{66BFB52D-069F-46EC-8AFC-7EFAF0860490}"/>
              </a:ext>
            </a:extLst>
          </p:cNvPr>
          <p:cNvGrpSpPr/>
          <p:nvPr/>
        </p:nvGrpSpPr>
        <p:grpSpPr>
          <a:xfrm>
            <a:off x="9039318" y="3325090"/>
            <a:ext cx="2894059" cy="2853723"/>
            <a:chOff x="7579977" y="2538140"/>
            <a:chExt cx="3817828" cy="3640674"/>
          </a:xfrm>
        </p:grpSpPr>
        <p:grpSp>
          <p:nvGrpSpPr>
            <p:cNvPr id="20" name="Group 19">
              <a:extLst>
                <a:ext uri="{FF2B5EF4-FFF2-40B4-BE49-F238E27FC236}">
                  <a16:creationId xmlns:a16="http://schemas.microsoft.com/office/drawing/2014/main" id="{99B9C722-C0EC-492B-A88B-5A00F961D3F9}"/>
                </a:ext>
              </a:extLst>
            </p:cNvPr>
            <p:cNvGrpSpPr/>
            <p:nvPr/>
          </p:nvGrpSpPr>
          <p:grpSpPr>
            <a:xfrm>
              <a:off x="7983415" y="2822331"/>
              <a:ext cx="3220915" cy="2990715"/>
              <a:chOff x="7983415" y="2822331"/>
              <a:chExt cx="3220915" cy="2990715"/>
            </a:xfrm>
          </p:grpSpPr>
          <p:cxnSp>
            <p:nvCxnSpPr>
              <p:cNvPr id="8" name="Straight Arrow Connector 7">
                <a:extLst>
                  <a:ext uri="{FF2B5EF4-FFF2-40B4-BE49-F238E27FC236}">
                    <a16:creationId xmlns:a16="http://schemas.microsoft.com/office/drawing/2014/main" id="{065EF34E-2D21-4034-AC6C-CCC9EF8FB5E6}"/>
                  </a:ext>
                </a:extLst>
              </p:cNvPr>
              <p:cNvCxnSpPr/>
              <p:nvPr/>
            </p:nvCxnSpPr>
            <p:spPr>
              <a:xfrm flipV="1">
                <a:off x="7983415" y="2822331"/>
                <a:ext cx="0" cy="2988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FB5F9B58-9DB0-4215-A290-93EE41327C40}"/>
                  </a:ext>
                </a:extLst>
              </p:cNvPr>
              <p:cNvCxnSpPr>
                <a:cxnSpLocks/>
              </p:cNvCxnSpPr>
              <p:nvPr/>
            </p:nvCxnSpPr>
            <p:spPr>
              <a:xfrm rot="5400000" flipV="1">
                <a:off x="9595338" y="4196861"/>
                <a:ext cx="0" cy="32179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3DA3D894-834C-42C0-9C9A-2CF8FDEE29E3}"/>
                  </a:ext>
                </a:extLst>
              </p:cNvPr>
              <p:cNvSpPr/>
              <p:nvPr/>
            </p:nvSpPr>
            <p:spPr>
              <a:xfrm>
                <a:off x="7983415" y="3544631"/>
                <a:ext cx="2496994" cy="2268415"/>
              </a:xfrm>
              <a:prstGeom prst="rect">
                <a:avLst/>
              </a:prstGeom>
              <a:pattFill prst="pct5">
                <a:fgClr>
                  <a:srgbClr val="FF0000"/>
                </a:fgClr>
                <a:bgClr>
                  <a:schemeClr val="bg1"/>
                </a:bgClr>
              </a:patt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2" name="Straight Connector 11">
                <a:extLst>
                  <a:ext uri="{FF2B5EF4-FFF2-40B4-BE49-F238E27FC236}">
                    <a16:creationId xmlns:a16="http://schemas.microsoft.com/office/drawing/2014/main" id="{FFE47D7C-B244-4BFA-9CD4-6D84E240CB5D}"/>
                  </a:ext>
                </a:extLst>
              </p:cNvPr>
              <p:cNvCxnSpPr>
                <a:stCxn id="10" idx="1"/>
                <a:endCxn id="10" idx="2"/>
              </p:cNvCxnSpPr>
              <p:nvPr/>
            </p:nvCxnSpPr>
            <p:spPr>
              <a:xfrm>
                <a:off x="7983415" y="4678839"/>
                <a:ext cx="1248497" cy="113420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BE46D09-597D-45B9-AC65-FF348CA24677}"/>
                </a:ext>
              </a:extLst>
            </p:cNvPr>
            <p:cNvGrpSpPr/>
            <p:nvPr/>
          </p:nvGrpSpPr>
          <p:grpSpPr>
            <a:xfrm>
              <a:off x="7579977" y="2538140"/>
              <a:ext cx="3817828" cy="3640674"/>
              <a:chOff x="7579977" y="2538140"/>
              <a:chExt cx="3817828" cy="3640674"/>
            </a:xfrm>
          </p:grpSpPr>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AF8D66E-AAE6-41B4-9EFC-4B1DA779635A}"/>
                      </a:ext>
                    </a:extLst>
                  </p:cNvPr>
                  <p:cNvSpPr txBox="1"/>
                  <p:nvPr/>
                </p:nvSpPr>
                <p:spPr>
                  <a:xfrm>
                    <a:off x="9053177" y="5901815"/>
                    <a:ext cx="35747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m:t>
                          </m:r>
                        </m:oMath>
                      </m:oMathPara>
                    </a14:m>
                    <a:endParaRPr lang="en-IE" dirty="0"/>
                  </a:p>
                </p:txBody>
              </p:sp>
            </mc:Choice>
            <mc:Fallback>
              <p:sp>
                <p:nvSpPr>
                  <p:cNvPr id="13" name="TextBox 12">
                    <a:extLst>
                      <a:ext uri="{FF2B5EF4-FFF2-40B4-BE49-F238E27FC236}">
                        <a16:creationId xmlns:a16="http://schemas.microsoft.com/office/drawing/2014/main" id="{5AF8D66E-AAE6-41B4-9EFC-4B1DA779635A}"/>
                      </a:ext>
                    </a:extLst>
                  </p:cNvPr>
                  <p:cNvSpPr txBox="1">
                    <a:spLocks noRot="1" noChangeAspect="1" noMove="1" noResize="1" noEditPoints="1" noAdjustHandles="1" noChangeArrowheads="1" noChangeShapeType="1" noTextEdit="1"/>
                  </p:cNvSpPr>
                  <p:nvPr/>
                </p:nvSpPr>
                <p:spPr>
                  <a:xfrm>
                    <a:off x="9053177" y="5901815"/>
                    <a:ext cx="357470" cy="276999"/>
                  </a:xfrm>
                  <a:prstGeom prst="rect">
                    <a:avLst/>
                  </a:prstGeom>
                  <a:blipFill>
                    <a:blip r:embed="rId3"/>
                    <a:stretch>
                      <a:fillRect l="-29545" r="-45455" b="-36111"/>
                    </a:stretch>
                  </a:blipFill>
                </p:spPr>
                <p:txBody>
                  <a:bodyPr/>
                  <a:lstStyle/>
                  <a:p>
                    <a:r>
                      <a:rPr lang="en-IE">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8288AB5-BA22-41EB-BF17-97C9FF1B75A3}"/>
                      </a:ext>
                    </a:extLst>
                  </p:cNvPr>
                  <p:cNvSpPr txBox="1"/>
                  <p:nvPr/>
                </p:nvSpPr>
                <p:spPr>
                  <a:xfrm>
                    <a:off x="7579977" y="4548691"/>
                    <a:ext cx="35747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m:t>
                          </m:r>
                        </m:oMath>
                      </m:oMathPara>
                    </a14:m>
                    <a:endParaRPr lang="en-IE" dirty="0"/>
                  </a:p>
                </p:txBody>
              </p:sp>
            </mc:Choice>
            <mc:Fallback>
              <p:sp>
                <p:nvSpPr>
                  <p:cNvPr id="14" name="TextBox 13">
                    <a:extLst>
                      <a:ext uri="{FF2B5EF4-FFF2-40B4-BE49-F238E27FC236}">
                        <a16:creationId xmlns:a16="http://schemas.microsoft.com/office/drawing/2014/main" id="{58288AB5-BA22-41EB-BF17-97C9FF1B75A3}"/>
                      </a:ext>
                    </a:extLst>
                  </p:cNvPr>
                  <p:cNvSpPr txBox="1">
                    <a:spLocks noRot="1" noChangeAspect="1" noMove="1" noResize="1" noEditPoints="1" noAdjustHandles="1" noChangeArrowheads="1" noChangeShapeType="1" noTextEdit="1"/>
                  </p:cNvSpPr>
                  <p:nvPr/>
                </p:nvSpPr>
                <p:spPr>
                  <a:xfrm>
                    <a:off x="7579977" y="4548691"/>
                    <a:ext cx="357470" cy="276999"/>
                  </a:xfrm>
                  <a:prstGeom prst="rect">
                    <a:avLst/>
                  </a:prstGeom>
                  <a:blipFill>
                    <a:blip r:embed="rId4"/>
                    <a:stretch>
                      <a:fillRect l="-31818" r="-45455" b="-36111"/>
                    </a:stretch>
                  </a:blipFill>
                </p:spPr>
                <p:txBody>
                  <a:bodyPr/>
                  <a:lstStyle/>
                  <a:p>
                    <a:r>
                      <a:rPr lang="en-IE">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CE4D92D-2004-4BD7-A95E-D31B28E23C49}"/>
                      </a:ext>
                    </a:extLst>
                  </p:cNvPr>
                  <p:cNvSpPr txBox="1"/>
                  <p:nvPr/>
                </p:nvSpPr>
                <p:spPr>
                  <a:xfrm>
                    <a:off x="10378594" y="5897198"/>
                    <a:ext cx="1811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IE" dirty="0"/>
                  </a:p>
                </p:txBody>
              </p:sp>
            </mc:Choice>
            <mc:Fallback>
              <p:sp>
                <p:nvSpPr>
                  <p:cNvPr id="15" name="TextBox 14">
                    <a:extLst>
                      <a:ext uri="{FF2B5EF4-FFF2-40B4-BE49-F238E27FC236}">
                        <a16:creationId xmlns:a16="http://schemas.microsoft.com/office/drawing/2014/main" id="{2CE4D92D-2004-4BD7-A95E-D31B28E23C49}"/>
                      </a:ext>
                    </a:extLst>
                  </p:cNvPr>
                  <p:cNvSpPr txBox="1">
                    <a:spLocks noRot="1" noChangeAspect="1" noMove="1" noResize="1" noEditPoints="1" noAdjustHandles="1" noChangeArrowheads="1" noChangeShapeType="1" noTextEdit="1"/>
                  </p:cNvSpPr>
                  <p:nvPr/>
                </p:nvSpPr>
                <p:spPr>
                  <a:xfrm>
                    <a:off x="10378594" y="5897198"/>
                    <a:ext cx="181139" cy="276999"/>
                  </a:xfrm>
                  <a:prstGeom prst="rect">
                    <a:avLst/>
                  </a:prstGeom>
                  <a:blipFill>
                    <a:blip r:embed="rId5"/>
                    <a:stretch>
                      <a:fillRect l="-59091" r="-59091" b="-36111"/>
                    </a:stretch>
                  </a:blipFill>
                </p:spPr>
                <p:txBody>
                  <a:bodyPr/>
                  <a:lstStyle/>
                  <a:p>
                    <a:r>
                      <a:rPr lang="en-IE">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2F42775-A7EE-4A12-B100-CA72C85029DC}"/>
                      </a:ext>
                    </a:extLst>
                  </p:cNvPr>
                  <p:cNvSpPr txBox="1"/>
                  <p:nvPr/>
                </p:nvSpPr>
                <p:spPr>
                  <a:xfrm>
                    <a:off x="7732370" y="3444945"/>
                    <a:ext cx="1811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IE" dirty="0"/>
                  </a:p>
                </p:txBody>
              </p:sp>
            </mc:Choice>
            <mc:Fallback>
              <p:sp>
                <p:nvSpPr>
                  <p:cNvPr id="16" name="TextBox 15">
                    <a:extLst>
                      <a:ext uri="{FF2B5EF4-FFF2-40B4-BE49-F238E27FC236}">
                        <a16:creationId xmlns:a16="http://schemas.microsoft.com/office/drawing/2014/main" id="{C2F42775-A7EE-4A12-B100-CA72C85029DC}"/>
                      </a:ext>
                    </a:extLst>
                  </p:cNvPr>
                  <p:cNvSpPr txBox="1">
                    <a:spLocks noRot="1" noChangeAspect="1" noMove="1" noResize="1" noEditPoints="1" noAdjustHandles="1" noChangeArrowheads="1" noChangeShapeType="1" noTextEdit="1"/>
                  </p:cNvSpPr>
                  <p:nvPr/>
                </p:nvSpPr>
                <p:spPr>
                  <a:xfrm>
                    <a:off x="7732370" y="3444945"/>
                    <a:ext cx="181139" cy="276999"/>
                  </a:xfrm>
                  <a:prstGeom prst="rect">
                    <a:avLst/>
                  </a:prstGeom>
                  <a:blipFill>
                    <a:blip r:embed="rId6"/>
                    <a:stretch>
                      <a:fillRect l="-59091" r="-59091" b="-36111"/>
                    </a:stretch>
                  </a:blipFill>
                </p:spPr>
                <p:txBody>
                  <a:bodyPr/>
                  <a:lstStyle/>
                  <a:p>
                    <a:r>
                      <a:rPr lang="en-IE">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E4636A2-E005-484E-9498-E9A97330B5B4}"/>
                      </a:ext>
                    </a:extLst>
                  </p:cNvPr>
                  <p:cNvSpPr txBox="1"/>
                  <p:nvPr/>
                </p:nvSpPr>
                <p:spPr>
                  <a:xfrm>
                    <a:off x="11214485" y="5661674"/>
                    <a:ext cx="18332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IE" dirty="0"/>
                  </a:p>
                </p:txBody>
              </p:sp>
            </mc:Choice>
            <mc:Fallback>
              <p:sp>
                <p:nvSpPr>
                  <p:cNvPr id="17" name="TextBox 16">
                    <a:extLst>
                      <a:ext uri="{FF2B5EF4-FFF2-40B4-BE49-F238E27FC236}">
                        <a16:creationId xmlns:a16="http://schemas.microsoft.com/office/drawing/2014/main" id="{5E4636A2-E005-484E-9498-E9A97330B5B4}"/>
                      </a:ext>
                    </a:extLst>
                  </p:cNvPr>
                  <p:cNvSpPr txBox="1">
                    <a:spLocks noRot="1" noChangeAspect="1" noMove="1" noResize="1" noEditPoints="1" noAdjustHandles="1" noChangeArrowheads="1" noChangeShapeType="1" noTextEdit="1"/>
                  </p:cNvSpPr>
                  <p:nvPr/>
                </p:nvSpPr>
                <p:spPr>
                  <a:xfrm>
                    <a:off x="11214485" y="5661674"/>
                    <a:ext cx="183320" cy="276999"/>
                  </a:xfrm>
                  <a:prstGeom prst="rect">
                    <a:avLst/>
                  </a:prstGeom>
                  <a:blipFill>
                    <a:blip r:embed="rId7"/>
                    <a:stretch>
                      <a:fillRect l="-39130" r="-34783" b="-25000"/>
                    </a:stretch>
                  </a:blipFill>
                </p:spPr>
                <p:txBody>
                  <a:bodyPr/>
                  <a:lstStyle/>
                  <a:p>
                    <a:r>
                      <a:rPr lang="en-IE">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183E2EE-4389-4781-936D-8AA1604CBC34}"/>
                      </a:ext>
                    </a:extLst>
                  </p:cNvPr>
                  <p:cNvSpPr txBox="1"/>
                  <p:nvPr/>
                </p:nvSpPr>
                <p:spPr>
                  <a:xfrm>
                    <a:off x="7892845" y="2538140"/>
                    <a:ext cx="1867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IE" dirty="0"/>
                  </a:p>
                </p:txBody>
              </p:sp>
            </mc:Choice>
            <mc:Fallback>
              <p:sp>
                <p:nvSpPr>
                  <p:cNvPr id="18" name="TextBox 17">
                    <a:extLst>
                      <a:ext uri="{FF2B5EF4-FFF2-40B4-BE49-F238E27FC236}">
                        <a16:creationId xmlns:a16="http://schemas.microsoft.com/office/drawing/2014/main" id="{9183E2EE-4389-4781-936D-8AA1604CBC34}"/>
                      </a:ext>
                    </a:extLst>
                  </p:cNvPr>
                  <p:cNvSpPr txBox="1">
                    <a:spLocks noRot="1" noChangeAspect="1" noMove="1" noResize="1" noEditPoints="1" noAdjustHandles="1" noChangeArrowheads="1" noChangeShapeType="1" noTextEdit="1"/>
                  </p:cNvSpPr>
                  <p:nvPr/>
                </p:nvSpPr>
                <p:spPr>
                  <a:xfrm>
                    <a:off x="7892845" y="2538140"/>
                    <a:ext cx="186718" cy="276999"/>
                  </a:xfrm>
                  <a:prstGeom prst="rect">
                    <a:avLst/>
                  </a:prstGeom>
                  <a:blipFill>
                    <a:blip r:embed="rId8"/>
                    <a:stretch>
                      <a:fillRect l="-56522" r="-56522" b="-58333"/>
                    </a:stretch>
                  </a:blipFill>
                </p:spPr>
                <p:txBody>
                  <a:bodyPr/>
                  <a:lstStyle/>
                  <a:p>
                    <a:r>
                      <a:rPr lang="en-IE">
                        <a:noFill/>
                      </a:rPr>
                      <a:t> </a:t>
                    </a:r>
                  </a:p>
                </p:txBody>
              </p:sp>
            </mc:Fallback>
          </mc:AlternateContent>
        </p:grpSp>
      </p:grpSp>
    </p:spTree>
    <p:extLst>
      <p:ext uri="{BB962C8B-B14F-4D97-AF65-F5344CB8AC3E}">
        <p14:creationId xmlns:p14="http://schemas.microsoft.com/office/powerpoint/2010/main" val="193815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A0FC-AC11-4E01-9278-8A749D30423E}"/>
              </a:ext>
            </a:extLst>
          </p:cNvPr>
          <p:cNvSpPr>
            <a:spLocks noGrp="1"/>
          </p:cNvSpPr>
          <p:nvPr>
            <p:ph type="title"/>
          </p:nvPr>
        </p:nvSpPr>
        <p:spPr/>
        <p:txBody>
          <a:bodyPr/>
          <a:lstStyle/>
          <a:p>
            <a:r>
              <a:rPr lang="en-US" b="1" dirty="0">
                <a:solidFill>
                  <a:srgbClr val="FF0000"/>
                </a:solidFill>
              </a:rPr>
              <a:t>Iterations and Monte-Carlo Method</a:t>
            </a:r>
            <a:endParaRPr lang="en-IE" sz="2400" b="1" dirty="0">
              <a:solidFill>
                <a:srgbClr val="FF0000"/>
              </a:solidFill>
            </a:endParaRPr>
          </a:p>
        </p:txBody>
      </p:sp>
      <p:sp>
        <p:nvSpPr>
          <p:cNvPr id="3" name="Content Placeholder 2">
            <a:extLst>
              <a:ext uri="{FF2B5EF4-FFF2-40B4-BE49-F238E27FC236}">
                <a16:creationId xmlns:a16="http://schemas.microsoft.com/office/drawing/2014/main" id="{30B5D92D-1DE1-41CA-9EB8-C4A5C4CF97B4}"/>
              </a:ext>
            </a:extLst>
          </p:cNvPr>
          <p:cNvSpPr>
            <a:spLocks noGrp="1"/>
          </p:cNvSpPr>
          <p:nvPr>
            <p:ph idx="1"/>
          </p:nvPr>
        </p:nvSpPr>
        <p:spPr>
          <a:xfrm>
            <a:off x="837028" y="1500511"/>
            <a:ext cx="11105590" cy="4992363"/>
          </a:xfrm>
        </p:spPr>
        <p:txBody>
          <a:bodyPr>
            <a:normAutofit lnSpcReduction="10000"/>
          </a:bodyPr>
          <a:lstStyle/>
          <a:p>
            <a:r>
              <a:rPr lang="en-US" sz="2400" dirty="0"/>
              <a:t>By using the simulated random samples as stated in the previous slide, we obviously would not precisely get the same answers for various simulations (iterations), even with the same number of samples. </a:t>
            </a:r>
          </a:p>
          <a:p>
            <a:r>
              <a:rPr lang="en-US" sz="2400" dirty="0"/>
              <a:t>Therefore and in practice, we may be interested in studying the possible variation of the simulated answer.</a:t>
            </a:r>
          </a:p>
          <a:p>
            <a:r>
              <a:rPr lang="en-US" sz="2400" dirty="0"/>
              <a:t>To have a more precise answer that removes the effect of randomness in each iteration, we usually find the average of the final answers of all iterations. </a:t>
            </a:r>
          </a:p>
          <a:p>
            <a:r>
              <a:rPr lang="en-US" sz="2400" dirty="0"/>
              <a:t>For example to solve the previous question, we use the method explained in the previous slide using 10,000 samples. The we’ll redo the above for 200 iterations to get 200 answers. The average of the answers from 200 iterations is the answer we would rely on.</a:t>
            </a:r>
          </a:p>
          <a:p>
            <a:r>
              <a:rPr lang="en-US" sz="2400" dirty="0"/>
              <a:t>Instead of mathematical/algebraic solutions, we can use random samples in repeating algorithms. Such algorithms are generally called Monte-Carlo methods. We should note that Monte-Carlo methods can be used even to answer the questions which may not have random nature.   </a:t>
            </a:r>
          </a:p>
          <a:p>
            <a:pPr marL="0" indent="0">
              <a:lnSpc>
                <a:spcPct val="120000"/>
              </a:lnSpc>
              <a:buNone/>
            </a:pPr>
            <a:endParaRPr lang="en-US" dirty="0"/>
          </a:p>
        </p:txBody>
      </p:sp>
    </p:spTree>
    <p:extLst>
      <p:ext uri="{BB962C8B-B14F-4D97-AF65-F5344CB8AC3E}">
        <p14:creationId xmlns:p14="http://schemas.microsoft.com/office/powerpoint/2010/main" val="186486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20451</TotalTime>
  <Words>552</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    Applied Probability I Topic 6 – Law of Large Numbers and Monte-Carlo Simulation </vt:lpstr>
      <vt:lpstr>Introduction</vt:lpstr>
      <vt:lpstr>The Law of Large Numbers</vt:lpstr>
      <vt:lpstr>The Law of Large Numbers - Application</vt:lpstr>
      <vt:lpstr>The Law of Large Numbers - Example</vt:lpstr>
      <vt:lpstr>Iterations and Monte-Carlo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Probability I STU22004</dc:title>
  <dc:creator>Bahman Honari</dc:creator>
  <cp:lastModifiedBy>Bahman Honari</cp:lastModifiedBy>
  <cp:revision>231</cp:revision>
  <dcterms:created xsi:type="dcterms:W3CDTF">2020-10-21T02:31:16Z</dcterms:created>
  <dcterms:modified xsi:type="dcterms:W3CDTF">2020-11-29T17:45:30Z</dcterms:modified>
</cp:coreProperties>
</file>