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2C71-2A82-4F1A-8375-F09FFCD37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5A535-5106-4066-8C98-31563B852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F33E9-008E-4F6C-97BD-090497B3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21/10/2020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9AA9C-52C9-4D18-9611-0AD23AEF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9C7B5-03D7-417C-9A4B-8DA88AA6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419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C3D9-3927-4D7C-B213-5C864A4A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727B9-0193-461C-8688-B64D9A461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B88AB-7383-4210-B7CE-03210B55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21/10/2020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8EFD7-EF5B-4726-8649-B3865C6F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CF442-4A80-40AD-AB85-91831071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71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CC298-D564-429A-9F11-598738160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98792-7FBC-4BD2-BA31-AF85151E3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DCEE1-E2D1-4BBD-86C0-E1ADEE8E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21/10/2020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5F73-BD6A-4D9D-98C0-F80C0EC6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F7515-8FAE-48A1-A938-B7DFBF64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216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D40C-660E-49C0-A2CF-4DF712DA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7BA2-B7D7-481D-BCA7-71D3CDECE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263D3-8C6C-48BF-95BD-E08B665E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21/10/2020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1C5B9-89E8-4D1D-A03A-EEECCCC4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038DC-17BC-46FB-9006-4299A9DC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178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14BE-A2EA-4C3A-98AD-B47FFAD8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EAFE6-5366-490A-AAB9-C2A5F068B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751F0-2633-49FF-AFB6-640CE7E2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21/10/2020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F8494-1D70-4943-AFF5-EE2EE321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D50DD-0E6E-408D-A44B-5FB6D334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594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373C-539B-4171-B761-54A00BFA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2FAD-759C-495E-B31D-87B093230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F5896-1887-4F70-96DA-5783CD93F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86909-788D-4656-8AC7-938EFEB9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21/10/2020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99CAB-3D09-408A-BA14-6327DF8C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6347B-9FA0-4F68-8DE3-0F5599F9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230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C8F7-02AC-4B20-BD35-E2829B6B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1750B-9077-4A6E-97E4-F1CFE5028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6401A-1318-493F-B2E2-390B0C17C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7861A-6ABF-4975-8A2C-0635EEEBF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E5F41-847F-4364-B944-D66539514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4009D-4316-4111-A90D-4E03D10AD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21/10/2020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3A34D2-A5FF-4EC0-8D00-9A2A77A2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43257-D27D-4C50-84F6-AC02BE25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413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85F6-5184-44F9-AD97-AFFB5E2F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BECC4-3F0A-4052-AE41-06FE7339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21/10/2020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30172-0EE8-48C1-B85D-E8575097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E9C72-6EBE-408B-B3BD-E7713549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081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CADAA-0F64-47D1-91F9-34F20961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21/10/2020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83E51-C2E8-4BEF-9C86-41E9BAEE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31FC8-86BA-4BA4-B8D4-2CD08992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446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125F-B56F-4E83-B134-76BDF6AA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35E81-B447-4095-B697-DA030E0A9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89AF8-54DF-485F-AFF3-52093604D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74402-BC3C-436E-AD1E-8FFF9122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21/10/2020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D33F8-3548-427C-B699-B359EA0A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E4782-D7A8-493A-9B74-E66020CB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532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406A-5C88-47AD-B2B1-F11F758C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27F26-C346-416F-A673-8137EA4B4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AE8C0-87D8-42C3-BB11-F88F625A7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E9072-73EB-4EFE-BC75-568FACFC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3E7-0BE1-4F2B-89B0-67C196A74C46}" type="datetimeFigureOut">
              <a:rPr lang="en-IE" smtClean="0"/>
              <a:t>21/10/2020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FB720-F12E-4896-8696-7215DD43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BDEE6-FD91-4ABF-9D2D-476E7869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107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C7E11-9193-427D-946B-36402E75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360F4-E36B-4A56-9F6E-CE8E1F99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66E98-1DDA-4E22-BB8E-17C4E4A82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C93E7-0BE1-4F2B-89B0-67C196A74C46}" type="datetimeFigureOut">
              <a:rPr lang="en-IE" smtClean="0"/>
              <a:t>21/10/2020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2E6EB-10A9-4309-A637-191537154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DB5C2-10F2-465E-A09E-189E0166C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02866-D07C-4C1E-957D-C054E5D0CF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683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A433-93A0-4D99-BB20-3EBF947B6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Applied Probability I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Topic 3 – Random Variables</a:t>
            </a:r>
            <a:endParaRPr lang="en-IE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3AF7A-06A7-4AC4-95DB-17E7215E4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Dr. Bahman Honari</a:t>
            </a:r>
          </a:p>
          <a:p>
            <a:r>
              <a:rPr lang="en-US" b="1" dirty="0">
                <a:solidFill>
                  <a:srgbClr val="FF0000"/>
                </a:solidFill>
              </a:rPr>
              <a:t>Fall 2020</a:t>
            </a:r>
            <a:endParaRPr lang="en-I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7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Cumulative Distribution Function (CDF)</a:t>
            </a:r>
            <a:endParaRPr lang="en-IE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D92D-1DE1-41CA-9EB8-C4A5C4CF9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108224" cy="196385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3.3.Cont . </a:t>
            </a:r>
            <a:r>
              <a:rPr lang="en-US" dirty="0"/>
              <a:t>From the automobile example in Example 3.3, the distribution of X was obtained as follows:</a:t>
            </a:r>
          </a:p>
          <a:p>
            <a:endParaRPr lang="en-US" dirty="0"/>
          </a:p>
          <a:p>
            <a:endParaRPr lang="en-US" sz="2200" dirty="0"/>
          </a:p>
          <a:p>
            <a:pPr marL="0" indent="0">
              <a:buNone/>
            </a:pPr>
            <a:r>
              <a:rPr lang="en-US" sz="2700" dirty="0"/>
              <a:t>and thus the </a:t>
            </a:r>
            <a:r>
              <a:rPr lang="en-US" sz="2700" dirty="0" err="1"/>
              <a:t>cdf</a:t>
            </a:r>
            <a:r>
              <a:rPr lang="en-US" sz="2700" dirty="0"/>
              <a:t> is given as follows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30C4E-4533-487C-B02B-389BF949E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68" y="2530597"/>
            <a:ext cx="9503039" cy="634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2FC6F5-EEAB-4C9B-81C0-80618AC43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55" y="3692770"/>
            <a:ext cx="9283506" cy="301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4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Cumulative Distribution Function (CDF)</a:t>
            </a:r>
            <a:endParaRPr lang="en-IE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D92D-1DE1-41CA-9EB8-C4A5C4CF9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108224" cy="19638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3.3.Cont . </a:t>
            </a:r>
            <a:endParaRPr lang="en-US" sz="2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9F7F0-315D-41D8-ABCF-B9F43385F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423" y="1883427"/>
            <a:ext cx="7265377" cy="482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8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Cumulative Distribution Function (CDF)</a:t>
            </a:r>
            <a:endParaRPr lang="en-I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5694485" cy="4408120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/>
                  <a:t>The probability of a discrete distribution varies depending on the inclusion and exclusion of the boundary values. Figures below show the probability expressed in terms of </a:t>
                </a:r>
                <a:r>
                  <a:rPr lang="en-US" sz="2200" dirty="0" err="1"/>
                  <a:t>cdf</a:t>
                </a:r>
                <a:r>
                  <a:rPr lang="en-US" sz="2200" dirty="0"/>
                  <a:t> ’s for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in each case. In this figure,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200" dirty="0"/>
                  <a:t> denotes a number that is less than a by an infinitesimally small value.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5694485" cy="4408120"/>
              </a:xfrm>
              <a:blipFill>
                <a:blip r:embed="rId2"/>
                <a:stretch>
                  <a:fillRect l="-1285" t="-1657" r="-235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52B1BA2-C178-43F0-929F-0D3E38993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38" y="1505733"/>
            <a:ext cx="5401496" cy="49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3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Cumulative Distribution Function (CDF)</a:t>
            </a:r>
            <a:endParaRPr lang="en-IE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D92D-1DE1-41CA-9EB8-C4A5C4CF9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7145215" cy="425205"/>
          </a:xfrm>
        </p:spPr>
        <p:txBody>
          <a:bodyPr>
            <a:no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Example 3. 5.  </a:t>
            </a:r>
            <a:r>
              <a:rPr lang="en-US" sz="2200" dirty="0"/>
              <a:t>Let’s X have the following distribution: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Then we have: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514A4-DBD5-4743-A228-84EE8A910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87"/>
          <a:stretch/>
        </p:blipFill>
        <p:spPr>
          <a:xfrm>
            <a:off x="7379676" y="1388700"/>
            <a:ext cx="4208585" cy="3060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A0C11E-E762-436F-BCC8-6C5CF489E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06" y="3720820"/>
            <a:ext cx="5087394" cy="276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4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Cumulative Distribution Function (CDF)</a:t>
            </a:r>
            <a:endParaRPr lang="en-IE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F6AA1F-FD3B-4BF0-883D-48442C692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50" y="1383200"/>
            <a:ext cx="4662942" cy="2539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1C90B3-4B7C-493E-8E28-ACB6573AF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7429"/>
            <a:ext cx="5354726" cy="283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7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Expected Value </a:t>
            </a:r>
            <a:endParaRPr lang="en-IE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D323B-0A86-4ECA-9DB9-B459C9455299}"/>
              </a:ext>
            </a:extLst>
          </p:cNvPr>
          <p:cNvSpPr txBox="1"/>
          <p:nvPr/>
        </p:nvSpPr>
        <p:spPr>
          <a:xfrm>
            <a:off x="1019908" y="1415563"/>
            <a:ext cx="101111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400" dirty="0"/>
              <a:t>The mean (expected value) of a discrete random variable X is defined as follows: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170F6B-F0DD-4A28-93C2-FAAA54B2EFD7}"/>
                  </a:ext>
                </a:extLst>
              </p:cNvPr>
              <p:cNvSpPr txBox="1"/>
              <p:nvPr/>
            </p:nvSpPr>
            <p:spPr>
              <a:xfrm>
                <a:off x="5096627" y="2255494"/>
                <a:ext cx="260334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E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170F6B-F0DD-4A28-93C2-FAAA54B2E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27" y="2255494"/>
                <a:ext cx="2603341" cy="896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8F4FEC0-1FE2-4BD0-961F-DF7813943F65}"/>
              </a:ext>
            </a:extLst>
          </p:cNvPr>
          <p:cNvSpPr txBox="1"/>
          <p:nvPr/>
        </p:nvSpPr>
        <p:spPr>
          <a:xfrm>
            <a:off x="1019908" y="3429000"/>
            <a:ext cx="793066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Example 3. 6.  </a:t>
            </a:r>
            <a:r>
              <a:rPr lang="en-US" sz="2400" dirty="0"/>
              <a:t>Let’s X have the following distribution</a:t>
            </a:r>
            <a:r>
              <a:rPr lang="en-US" sz="18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this example, E(X) =1.5 . This means that if this experiment were repeated an extremely large number of times, the average number of heads obtained per experiment would be very close to 1.5.</a:t>
            </a:r>
          </a:p>
          <a:p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4C7367-78C8-4B30-AB6A-E3BEFA5814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809"/>
          <a:stretch/>
        </p:blipFill>
        <p:spPr>
          <a:xfrm>
            <a:off x="7621562" y="3504882"/>
            <a:ext cx="4283224" cy="139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69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Expected Value </a:t>
            </a:r>
            <a:endParaRPr lang="en-I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170F6B-F0DD-4A28-93C2-FAAA54B2EFD7}"/>
                  </a:ext>
                </a:extLst>
              </p:cNvPr>
              <p:cNvSpPr txBox="1"/>
              <p:nvPr/>
            </p:nvSpPr>
            <p:spPr>
              <a:xfrm>
                <a:off x="3014195" y="4992764"/>
                <a:ext cx="6139822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IE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170F6B-F0DD-4A28-93C2-FAAA54B2E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195" y="4992764"/>
                <a:ext cx="6139822" cy="896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8F4FEC0-1FE2-4BD0-961F-DF7813943F65}"/>
              </a:ext>
            </a:extLst>
          </p:cNvPr>
          <p:cNvSpPr txBox="1"/>
          <p:nvPr/>
        </p:nvSpPr>
        <p:spPr>
          <a:xfrm>
            <a:off x="838200" y="1473556"/>
            <a:ext cx="793066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Example 3. 7.  </a:t>
            </a:r>
            <a:r>
              <a:rPr lang="en-US" sz="2400" dirty="0"/>
              <a:t>Let’s X have the following Bernoulli distribution</a:t>
            </a:r>
            <a:r>
              <a:rPr lang="en-US" sz="18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Then we have: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5ECB7-9CD9-49B1-A16C-DFD092A8D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195" y="2162908"/>
            <a:ext cx="4078806" cy="16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9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Expected Value </a:t>
            </a:r>
            <a:endParaRPr lang="en-IE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F4FEC0-1FE2-4BD0-961F-DF7813943F65}"/>
              </a:ext>
            </a:extLst>
          </p:cNvPr>
          <p:cNvSpPr txBox="1"/>
          <p:nvPr/>
        </p:nvSpPr>
        <p:spPr>
          <a:xfrm>
            <a:off x="838200" y="1473556"/>
            <a:ext cx="1062696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Example 3. 8. </a:t>
            </a:r>
            <a:r>
              <a:rPr lang="en-US" sz="2400" dirty="0"/>
              <a:t>In a state lottery, a player picks 5 different integers between 1 and 50. If all 5 of these numbers are drawn, the prize is €1,000,000. If 4 of the 5 match, </a:t>
            </a:r>
          </a:p>
          <a:p>
            <a:r>
              <a:rPr lang="en-US" sz="2400" dirty="0"/>
              <a:t>the prize is $1,000. If 3 of the 5 match, the prize is a free lottery ticket (worth €1). Matching 2 or fewer of the numbers earns no prize. For an individual player, what is the expected prize?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7AE60-3FEF-4E7D-AD20-262730355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86390"/>
            <a:ext cx="4264974" cy="2690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1CFF0C-0282-44F2-971E-12F546A38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298342"/>
            <a:ext cx="6225589" cy="392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051523-F45D-490A-A1A5-27ABA8DF7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410" y="3241665"/>
            <a:ext cx="1065106" cy="7060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D74C2C-65E1-4153-9B3A-6E003079F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136" y="3947746"/>
            <a:ext cx="5768326" cy="7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19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Expected Value </a:t>
            </a:r>
            <a:endParaRPr lang="en-I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F4FEC0-1FE2-4BD0-961F-DF7813943F65}"/>
                  </a:ext>
                </a:extLst>
              </p:cNvPr>
              <p:cNvSpPr txBox="1"/>
              <p:nvPr/>
            </p:nvSpPr>
            <p:spPr>
              <a:xfrm>
                <a:off x="838200" y="1473556"/>
                <a:ext cx="7930661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Example 3. 9.  </a:t>
                </a:r>
                <a:r>
                  <a:rPr lang="en-US" sz="2400" dirty="0"/>
                  <a:t>In flipping 3 fair coins,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Then we have:</a:t>
                </a:r>
                <a:endParaRPr lang="en-US" sz="1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F4FEC0-1FE2-4BD0-961F-DF7813943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73556"/>
                <a:ext cx="7930661" cy="3416320"/>
              </a:xfrm>
              <a:prstGeom prst="rect">
                <a:avLst/>
              </a:prstGeom>
              <a:blipFill>
                <a:blip r:embed="rId2"/>
                <a:stretch>
                  <a:fillRect l="-1231" t="-1429" b="-321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A8EE728-ACBD-470C-90D5-3D31D491A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38" y="2075446"/>
            <a:ext cx="9957423" cy="2010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C625B9-2DA4-42E8-BDBF-51001D661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463" y="5019635"/>
            <a:ext cx="3847073" cy="7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5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Variance </a:t>
            </a:r>
            <a:endParaRPr lang="en-I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F4FEC0-1FE2-4BD0-961F-DF7813943F65}"/>
                  </a:ext>
                </a:extLst>
              </p:cNvPr>
              <p:cNvSpPr txBox="1"/>
              <p:nvPr/>
            </p:nvSpPr>
            <p:spPr>
              <a:xfrm>
                <a:off x="838200" y="1473556"/>
                <a:ext cx="10776438" cy="3573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Now we can define the variance of a probability distribution as follows: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 standard deviation σ is the square root of the variance.</a:t>
                </a:r>
              </a:p>
              <a:p>
                <a:endParaRPr lang="en-US" sz="2400" b="1" dirty="0">
                  <a:solidFill>
                    <a:srgbClr val="FF0000"/>
                  </a:solidFill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Example 3. 10. </a:t>
                </a:r>
                <a:r>
                  <a:rPr lang="en-US" sz="2400" dirty="0"/>
                  <a:t>For the following distribution, the mean and variance of X can be </a:t>
                </a:r>
              </a:p>
              <a:p>
                <a:r>
                  <a:rPr lang="en-US" sz="2400" dirty="0"/>
                  <a:t>calculated as follows.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F4FEC0-1FE2-4BD0-961F-DF7813943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73556"/>
                <a:ext cx="10776438" cy="3573863"/>
              </a:xfrm>
              <a:prstGeom prst="rect">
                <a:avLst/>
              </a:prstGeom>
              <a:blipFill>
                <a:blip r:embed="rId2"/>
                <a:stretch>
                  <a:fillRect l="-905" t="-136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3C92752-6A06-4BD0-91BB-11B8C770B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112" y="4771637"/>
            <a:ext cx="8088080" cy="192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5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Random Variable</a:t>
            </a:r>
            <a:endParaRPr lang="en-IE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D92D-1DE1-41CA-9EB8-C4A5C4CF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assign a unique number to every outcome in a sample space. The outcome of an experiment is then described as a single numerical value X, which is called a random variable.</a:t>
            </a:r>
          </a:p>
        </p:txBody>
      </p:sp>
    </p:spTree>
    <p:extLst>
      <p:ext uri="{BB962C8B-B14F-4D97-AF65-F5344CB8AC3E}">
        <p14:creationId xmlns:p14="http://schemas.microsoft.com/office/powerpoint/2010/main" val="820174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Moment Generating Function </a:t>
            </a:r>
            <a:endParaRPr lang="en-I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F4FEC0-1FE2-4BD0-961F-DF7813943F65}"/>
                  </a:ext>
                </a:extLst>
              </p:cNvPr>
              <p:cNvSpPr txBox="1"/>
              <p:nvPr/>
            </p:nvSpPr>
            <p:spPr>
              <a:xfrm>
                <a:off x="838200" y="1473556"/>
                <a:ext cx="10776438" cy="4592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Moment Generating Function (MGF) is defined as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𝑡𝑋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Property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lang="en-US" sz="2400" b="1" dirty="0"/>
              </a:p>
              <a:p>
                <a:endParaRPr lang="en-US" sz="24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𝑡𝑋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By putting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we have: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𝑡𝑥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F4FEC0-1FE2-4BD0-961F-DF7813943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73556"/>
                <a:ext cx="10776438" cy="4592796"/>
              </a:xfrm>
              <a:prstGeom prst="rect">
                <a:avLst/>
              </a:prstGeom>
              <a:blipFill>
                <a:blip r:embed="rId2"/>
                <a:stretch>
                  <a:fillRect l="-905" t="-106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596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Moment Generating Function </a:t>
            </a:r>
            <a:endParaRPr lang="en-I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F4FEC0-1FE2-4BD0-961F-DF7813943F65}"/>
                  </a:ext>
                </a:extLst>
              </p:cNvPr>
              <p:cNvSpPr txBox="1"/>
              <p:nvPr/>
            </p:nvSpPr>
            <p:spPr>
              <a:xfrm>
                <a:off x="838200" y="1473556"/>
                <a:ext cx="10776438" cy="3690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Similarly:</a:t>
                </a:r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𝑡𝑥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𝑡𝑥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𝑡𝑥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F4FEC0-1FE2-4BD0-961F-DF7813943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73556"/>
                <a:ext cx="10776438" cy="3690113"/>
              </a:xfrm>
              <a:prstGeom prst="rect">
                <a:avLst/>
              </a:prstGeom>
              <a:blipFill>
                <a:blip r:embed="rId2"/>
                <a:stretch>
                  <a:fillRect l="-905" t="-132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80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Moment Generating Function - Example </a:t>
            </a:r>
            <a:endParaRPr lang="en-I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F4FEC0-1FE2-4BD0-961F-DF7813943F65}"/>
                  </a:ext>
                </a:extLst>
              </p:cNvPr>
              <p:cNvSpPr txBox="1"/>
              <p:nvPr/>
            </p:nvSpPr>
            <p:spPr>
              <a:xfrm>
                <a:off x="838200" y="1473556"/>
                <a:ext cx="10776438" cy="5795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find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(−2)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/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F4FEC0-1FE2-4BD0-961F-DF7813943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73556"/>
                <a:ext cx="10776438" cy="5795497"/>
              </a:xfrm>
              <a:prstGeom prst="rect">
                <a:avLst/>
              </a:prstGeom>
              <a:blipFill>
                <a:blip r:embed="rId2"/>
                <a:stretch>
                  <a:fillRect l="-905" t="-84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53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Random Variable</a:t>
            </a:r>
            <a:endParaRPr lang="en-IE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D92D-1DE1-41CA-9EB8-C4A5C4CF9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286875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3.1</a:t>
            </a:r>
            <a:r>
              <a:rPr lang="en-US" dirty="0"/>
              <a:t>. Let X be the number of heads obtained in 3 tosses of a fair coin. The following tables show how a number is assigned to X from each outcome of an experiment.</a:t>
            </a:r>
          </a:p>
          <a:p>
            <a:endParaRPr lang="en-US" dirty="0"/>
          </a:p>
          <a:p>
            <a:r>
              <a:rPr lang="en-US" dirty="0"/>
              <a:t>The probabilities of X are given below.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8B549-5131-486F-A307-78CF0D42F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31" y="4198142"/>
            <a:ext cx="5978611" cy="7167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7F9A73-69D6-4F24-9643-B6B3E8054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994" y="3095624"/>
            <a:ext cx="4434913" cy="256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9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Probability Distribution</a:t>
            </a:r>
            <a:endParaRPr lang="en-IE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928687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a random variable X has a discrete set of possible values (as in Example 3.1), then its probability distribution, denoted f (x), is defined as follows: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Based on this definition, we note the following necessary and sufficient conditions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be a probability distribution:</a:t>
                </a:r>
                <a:endParaRPr lang="en-I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B5D92D-1DE1-41CA-9EB8-C4A5C4CF9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9286875" cy="4351338"/>
              </a:xfrm>
              <a:blipFill>
                <a:blip r:embed="rId2"/>
                <a:stretch>
                  <a:fillRect l="-1115" t="-2241" r="-196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1DCDB7C-1EFB-4C86-9648-6F5A05E14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629" y="3211116"/>
            <a:ext cx="2842730" cy="7167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67936D-FE13-4C7E-88B3-F5C77010D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499" y="5052776"/>
            <a:ext cx="4521819" cy="125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4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Probability Distribution</a:t>
            </a:r>
            <a:endParaRPr lang="en-IE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D92D-1DE1-41CA-9EB8-C4A5C4CF9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286875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3.2</a:t>
            </a:r>
            <a:r>
              <a:rPr lang="en-US" dirty="0"/>
              <a:t>. 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A6184-2997-49A8-AFA7-A8D76ED7C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04" y="2449872"/>
            <a:ext cx="9531585" cy="768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98110-258B-4406-BB7E-48C66DDF7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04" y="3352922"/>
            <a:ext cx="8188304" cy="323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3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Probability Distribution</a:t>
            </a:r>
            <a:endParaRPr lang="en-IE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D92D-1DE1-41CA-9EB8-C4A5C4CF9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63201" cy="2060575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3.3</a:t>
            </a:r>
            <a:r>
              <a:rPr lang="en-US" dirty="0"/>
              <a:t>. 30% of the automobiles in a certain city are foreign made. Four cars are selected at random. Let X be the number of cars sampled that are foreign made. </a:t>
            </a:r>
          </a:p>
          <a:p>
            <a:r>
              <a:rPr lang="en-US" dirty="0"/>
              <a:t>Let F: foreign made, and D: domestic. The following table displays all possible outcomes for each value of X. 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9B564-24BD-47BF-AC80-6CC199749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948" y="3954829"/>
            <a:ext cx="7974842" cy="255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7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Probability Distribution</a:t>
            </a:r>
            <a:endParaRPr lang="en-IE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D92D-1DE1-41CA-9EB8-C4A5C4CF9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63201" cy="20605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3.3.Cont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B342D-AEF9-432D-81A7-3555381B72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06"/>
          <a:stretch/>
        </p:blipFill>
        <p:spPr>
          <a:xfrm>
            <a:off x="1005254" y="2407785"/>
            <a:ext cx="5090746" cy="3865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2C61F2-2B65-4F63-BC94-43E4A17DD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451" y="2522084"/>
            <a:ext cx="5242559" cy="373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7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Probability Distribution</a:t>
            </a:r>
            <a:endParaRPr lang="en-IE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D92D-1DE1-41CA-9EB8-C4A5C4CF9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63201" cy="20605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3.4. </a:t>
            </a:r>
            <a:r>
              <a:rPr lang="en-US" dirty="0"/>
              <a:t>Bernoulli trials have the following properties: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13C90-C407-41CD-B82F-A1D7DC81D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2514044"/>
            <a:ext cx="8513885" cy="352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1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A0FC-AC11-4E01-9278-8A749D3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Cumulative Distribution Function (CDF)</a:t>
            </a:r>
            <a:endParaRPr lang="en-IE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3A8A0-221A-46E1-B2DB-5465C6A76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151" y="2350165"/>
            <a:ext cx="3815941" cy="9371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F191EE-1B0B-4ED7-A312-117A069FE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10" y="3268173"/>
            <a:ext cx="10451890" cy="770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D8012-3FD5-4AEA-80AA-CF24E2B9B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937" y="4138178"/>
            <a:ext cx="9836803" cy="162493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BFCBDAC-BFA9-4DB6-8C89-6E2A0ADC53D4}"/>
              </a:ext>
            </a:extLst>
          </p:cNvPr>
          <p:cNvGrpSpPr/>
          <p:nvPr/>
        </p:nvGrpSpPr>
        <p:grpSpPr>
          <a:xfrm>
            <a:off x="1021937" y="1505602"/>
            <a:ext cx="9995724" cy="419871"/>
            <a:chOff x="1840685" y="1380590"/>
            <a:chExt cx="9995724" cy="41987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FCA29DE-A606-4FBD-89EA-E23926025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40685" y="1380590"/>
              <a:ext cx="4072878" cy="39533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E96A89-A5D6-4EBF-A5D1-D34F23A0B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13562" y="1380590"/>
              <a:ext cx="5922847" cy="41987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5BD22C-3C3C-4B3D-8B1A-01B339D4B595}"/>
              </a:ext>
            </a:extLst>
          </p:cNvPr>
          <p:cNvGrpSpPr/>
          <p:nvPr/>
        </p:nvGrpSpPr>
        <p:grpSpPr>
          <a:xfrm>
            <a:off x="977977" y="1941316"/>
            <a:ext cx="9889317" cy="395337"/>
            <a:chOff x="1021937" y="2032955"/>
            <a:chExt cx="10172364" cy="40041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CA8EEEC-D3B0-436B-8A3C-8427F4F1C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1937" y="2038031"/>
              <a:ext cx="6145670" cy="39533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E322526-1B9A-482B-8352-8A9BC24FB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82602" y="2032955"/>
              <a:ext cx="4011699" cy="369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4559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15995</TotalTime>
  <Words>820</Words>
  <Application>Microsoft Office PowerPoint</Application>
  <PresentationFormat>Widescreen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Applied Probability I Topic 3 – Random Variables</vt:lpstr>
      <vt:lpstr>Random Variable</vt:lpstr>
      <vt:lpstr>Random Variable</vt:lpstr>
      <vt:lpstr>Probability Distribution</vt:lpstr>
      <vt:lpstr>Probability Distribution</vt:lpstr>
      <vt:lpstr>Probability Distribution</vt:lpstr>
      <vt:lpstr>Probability Distribution</vt:lpstr>
      <vt:lpstr>Probability Distribution</vt:lpstr>
      <vt:lpstr>Cumulative Distribution Function (CDF)</vt:lpstr>
      <vt:lpstr>Cumulative Distribution Function (CDF)</vt:lpstr>
      <vt:lpstr>Cumulative Distribution Function (CDF)</vt:lpstr>
      <vt:lpstr>Cumulative Distribution Function (CDF)</vt:lpstr>
      <vt:lpstr>Cumulative Distribution Function (CDF)</vt:lpstr>
      <vt:lpstr>Cumulative Distribution Function (CDF)</vt:lpstr>
      <vt:lpstr>Expected Value </vt:lpstr>
      <vt:lpstr>Expected Value </vt:lpstr>
      <vt:lpstr>Expected Value </vt:lpstr>
      <vt:lpstr>Expected Value </vt:lpstr>
      <vt:lpstr>Variance </vt:lpstr>
      <vt:lpstr>Moment Generating Function </vt:lpstr>
      <vt:lpstr>Moment Generating Function </vt:lpstr>
      <vt:lpstr>Moment Generating Function - 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Probability I STU22004</dc:title>
  <dc:creator>Bahman Honari</dc:creator>
  <cp:lastModifiedBy>Bahman Honari</cp:lastModifiedBy>
  <cp:revision>40</cp:revision>
  <dcterms:created xsi:type="dcterms:W3CDTF">2020-10-21T02:31:16Z</dcterms:created>
  <dcterms:modified xsi:type="dcterms:W3CDTF">2020-11-01T05:11:19Z</dcterms:modified>
</cp:coreProperties>
</file>