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90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2C71-2A82-4F1A-8375-F09FFCD3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A535-5106-4066-8C98-31563B85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3E9-008E-4F6C-97BD-090497B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AA9C-52C9-4D18-9611-0AD23AE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7B5-03D7-417C-9A4B-8DA88AA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1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D9-3927-4D7C-B213-5C864A4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27B9-0193-461C-8688-B64D9A46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88AB-7383-4210-B7CE-03210B55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D7-EF5B-4726-8649-B3865C6F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F442-4A80-40AD-AB85-91831071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CC298-D564-429A-9F11-59873816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8792-7FBC-4BD2-BA31-AF85151E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CEE1-E2D1-4BBD-86C0-E1ADEE8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5F73-BD6A-4D9D-98C0-F80C0EC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7515-8FAE-48A1-A938-B7DFBF64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1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D40C-660E-49C0-A2CF-4DF712DA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7BA2-B7D7-481D-BCA7-71D3CDEC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63D3-8C6C-48BF-95BD-E08B665E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5B9-89E8-4D1D-A03A-EEECCCC4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38DC-17BC-46FB-9006-4299A9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7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4BE-A2EA-4C3A-98AD-B47FFAD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AFE6-5366-490A-AAB9-C2A5F068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51F0-2633-49FF-AFB6-640CE7E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8494-1D70-4943-AFF5-EE2EE321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50DD-0E6E-408D-A44B-5FB6D334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9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73C-539B-4171-B761-54A00BFA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2FAD-759C-495E-B31D-87B09323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5896-1887-4F70-96DA-5783CD93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6909-788D-4656-8AC7-938EFEB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9CAB-3D09-408A-BA14-6327DF8C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347B-9FA0-4F68-8DE3-0F5599F9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3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C8F7-02AC-4B20-BD35-E2829B6B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750B-9077-4A6E-97E4-F1CFE502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401A-1318-493F-B2E2-390B0C17C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7861A-6ABF-4975-8A2C-0635EEEB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5F41-847F-4364-B944-D6653951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4009D-4316-4111-A90D-4E03D10A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A34D2-A5FF-4EC0-8D00-9A2A77A2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43257-D27D-4C50-84F6-AC02BE2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1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85F6-5184-44F9-AD97-AFFB5E2F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ECC4-3F0A-4052-AE41-06FE733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0172-0EE8-48C1-B85D-E85750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9C72-6EBE-408B-B3BD-E771354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8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CADAA-0F64-47D1-91F9-34F20961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83E51-C2E8-4BEF-9C86-41E9BAE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1FC8-86BA-4BA4-B8D4-2CD0899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4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25F-B56F-4E83-B134-76BDF6AA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E81-B447-4095-B697-DA030E0A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89AF8-54DF-485F-AFF3-52093604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74402-BC3C-436E-AD1E-8FFF9122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33F8-3548-427C-B699-B359EA0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4782-D7A8-493A-9B74-E66020C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3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406A-5C88-47AD-B2B1-F11F758C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F26-C346-416F-A673-8137EA4B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AE8C0-87D8-42C3-BB11-F88F625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9072-73EB-4EFE-BC75-568FACF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B720-F12E-4896-8696-7215DD4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EE6-FD91-4ABF-9D2D-476E786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0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7E11-9193-427D-946B-36402E75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60F4-E36B-4A56-9F6E-CE8E1F9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6E98-1DDA-4E22-BB8E-17C4E4A8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93E7-0BE1-4F2B-89B0-67C196A74C46}" type="datetimeFigureOut">
              <a:rPr lang="en-IE" smtClean="0"/>
              <a:t>01/11/2020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E6EB-10A9-4309-A637-191537154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B5C2-10F2-465E-A09E-189E0166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8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A433-93A0-4D99-BB20-3EBF947B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254" y="1122363"/>
            <a:ext cx="1092004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Applied Probability I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Topic 4 – Discrete Random Variables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AF7A-06A7-4AC4-95DB-17E7215E4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Dr. Bahman Honari</a:t>
            </a:r>
          </a:p>
          <a:p>
            <a:r>
              <a:rPr lang="en-US" b="1" dirty="0">
                <a:solidFill>
                  <a:srgbClr val="FF0000"/>
                </a:solidFill>
              </a:rPr>
              <a:t>Fall 2020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7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3- Poisson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 1 (sum of independent Poisson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rvs</a:t>
                </a:r>
                <a:r>
                  <a:rPr lang="en-US" b="1" dirty="0">
                    <a:solidFill>
                      <a:srgbClr val="FF0000"/>
                    </a:solidFill>
                  </a:rPr>
                  <a:t>).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Poisson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Theorem 2 (Poisson approximation for Binomial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rv</a:t>
                </a:r>
                <a:r>
                  <a:rPr lang="en-US" b="1" dirty="0">
                    <a:solidFill>
                      <a:srgbClr val="FF0000"/>
                    </a:solidFill>
                  </a:rPr>
                  <a:t>). </a:t>
                </a:r>
                <a:r>
                  <a:rPr lang="en-US" dirty="0"/>
                  <a:t>For a Binomial </a:t>
                </a:r>
                <a:r>
                  <a:rPr lang="en-US" dirty="0" err="1"/>
                  <a:t>rv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Binomial probabilities can be approximated using a Poisson distribution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, in other words: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</m:oMath>
                </a14:m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975" t="-2205" r="-48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A0514-CC33-41C3-9DC8-2200259761CC}"/>
                  </a:ext>
                </a:extLst>
              </p:cNvPr>
              <p:cNvSpPr txBox="1"/>
              <p:nvPr/>
            </p:nvSpPr>
            <p:spPr>
              <a:xfrm>
                <a:off x="1784837" y="5081610"/>
                <a:ext cx="7913078" cy="995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𝑛𝑝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A0514-CC33-41C3-9DC8-220025976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37" y="5081610"/>
                <a:ext cx="7913078" cy="99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66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4- Geometric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denotes the number of failures before the first success when repeating identical-independent Bernoulli trials.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1137" t="-22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1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4- Geometric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 1 (memoryless property of Geometric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rv</a:t>
                </a:r>
                <a:r>
                  <a:rPr lang="en-US" b="1" dirty="0">
                    <a:solidFill>
                      <a:srgbClr val="FF0000"/>
                    </a:solidFill>
                  </a:rPr>
                  <a:t>).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Theorem 2. </a:t>
                </a:r>
              </a:p>
              <a:p>
                <a:pPr marL="0" indent="0">
                  <a:buNone/>
                </a:pPr>
                <a:r>
                  <a:rPr lang="en-US" dirty="0"/>
                  <a:t>Geometric distribution is the </a:t>
                </a:r>
                <a:r>
                  <a:rPr lang="en-US" b="1" dirty="0"/>
                  <a:t>only</a:t>
                </a:r>
                <a:r>
                  <a:rPr lang="en-US" dirty="0"/>
                  <a:t> memoryless discrete distribution!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1137" t="-22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9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5- Negative-Binomial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35451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denotes the number of failures before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success when repeating identical-independent Bernoulli trials.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sz="1300" dirty="0"/>
              </a:p>
              <a:p>
                <a:pPr marL="0" indent="0">
                  <a:buNone/>
                </a:pPr>
                <a:r>
                  <a:rPr lang="en-US" b="0" dirty="0"/>
                  <a:t>A Negative-Binomial random variable is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identical-independent Geometric random variables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herefore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sz="19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*&amp;** We’ll prove these later.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354516"/>
              </a:xfrm>
              <a:blipFill>
                <a:blip r:embed="rId2"/>
                <a:stretch>
                  <a:fillRect l="-596" t="-2164" r="-54" b="-5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8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6- Hyper-Geometric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354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denotes the number of chips from favorite color, among n chips, taken randomly and without replacement from a box that contains k chips from the favorite color among N total number of chips.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354516"/>
              </a:xfrm>
              <a:blipFill>
                <a:blip r:embed="rId2"/>
                <a:stretch>
                  <a:fillRect l="-1137" t="-19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6- Hyper-Geometric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 (Binomial approximation for Hyper-Geometric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rv</a:t>
                </a:r>
                <a:r>
                  <a:rPr lang="en-US" b="1" dirty="0">
                    <a:solidFill>
                      <a:srgbClr val="FF0000"/>
                    </a:solidFill>
                  </a:rPr>
                  <a:t>). </a:t>
                </a:r>
              </a:p>
              <a:p>
                <a:r>
                  <a:rPr lang="en-US" dirty="0"/>
                  <a:t>For a Hyper-Geometric </a:t>
                </a:r>
                <a:r>
                  <a:rPr lang="en-US" dirty="0" err="1"/>
                  <a:t>rv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dirty="0"/>
                  <a:t>, the Hyper-Geometric probabilities can be approximated using a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. In other words: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</m:oMath>
                </a14:m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975" t="-22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E26EA2-3B7D-4AC8-A832-17847A0EBF83}"/>
                  </a:ext>
                </a:extLst>
              </p:cNvPr>
              <p:cNvSpPr txBox="1"/>
              <p:nvPr/>
            </p:nvSpPr>
            <p:spPr>
              <a:xfrm>
                <a:off x="1204546" y="4218022"/>
                <a:ext cx="9873762" cy="1596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E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E26EA2-3B7D-4AC8-A832-17847A0E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46" y="4218022"/>
                <a:ext cx="9873762" cy="1596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7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7- Uniform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354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denotes the observed number on a card, taken randomly from a set of numbered cards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=1, 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354516"/>
              </a:xfrm>
              <a:blipFill>
                <a:blip r:embed="rId2"/>
                <a:stretch>
                  <a:fillRect l="-1137" t="-19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Discrete Random Variables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set of slides, we introduce a couple of discrete random variables and discuss their properties.</a:t>
            </a:r>
          </a:p>
        </p:txBody>
      </p:sp>
    </p:spTree>
    <p:extLst>
      <p:ext uri="{BB962C8B-B14F-4D97-AF65-F5344CB8AC3E}">
        <p14:creationId xmlns:p14="http://schemas.microsoft.com/office/powerpoint/2010/main" val="8201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1- Bernoulli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06769"/>
                <a:ext cx="10583009" cy="553036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Bernoulli Trials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r>
                  <a:rPr lang="en-US" dirty="0"/>
                  <a:t> </a:t>
                </a:r>
                <a:r>
                  <a:rPr lang="en-US" sz="3200" dirty="0"/>
                  <a:t>An experiment with 2 complement outcomes, which are usually called </a:t>
                </a:r>
                <a:r>
                  <a:rPr lang="en-US" sz="3200" b="1" i="1" dirty="0"/>
                  <a:t>Success</a:t>
                </a:r>
                <a:r>
                  <a:rPr lang="en-US" sz="3200" dirty="0"/>
                  <a:t> and </a:t>
                </a:r>
                <a:r>
                  <a:rPr lang="en-US" sz="3200" b="1" i="1" dirty="0"/>
                  <a:t>Failure</a:t>
                </a:r>
                <a:r>
                  <a:rPr lang="en-US" sz="3200" dirty="0"/>
                  <a:t>, with probabilities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    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=1) 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denotes the number of success in 1 Bernoulli trial.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06769"/>
                <a:ext cx="10583009" cy="5530362"/>
              </a:xfrm>
              <a:blipFill>
                <a:blip r:embed="rId2"/>
                <a:stretch>
                  <a:fillRect l="-461" t="-66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39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Binomial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4512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denotes the number of successes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identical-independent Bernoulli trial.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r>
                  <a:rPr lang="en-US" b="0" dirty="0"/>
                  <a:t>A Binomial random variable is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identical-independent Bernoulli random variables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herefore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𝑛𝑝𝑞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sz="19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*&amp;** We’ll prove these later.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451231"/>
              </a:xfrm>
              <a:blipFill>
                <a:blip r:embed="rId2"/>
                <a:stretch>
                  <a:fillRect l="-704" t="-2349" r="-16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Binomial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24524"/>
                <a:ext cx="11262946" cy="12274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For any values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, the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increasing until “somewhere” and then decreasing. This “somewhere” is actually the “Mode” of the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24524"/>
                <a:ext cx="11262946" cy="1227443"/>
              </a:xfrm>
              <a:blipFill>
                <a:blip r:embed="rId2"/>
                <a:stretch>
                  <a:fillRect l="-975" t="-746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21C79D2-A2B7-4DA8-A9C8-4AA286DC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9" y="1392935"/>
            <a:ext cx="5829641" cy="440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70156-EA03-4B86-AFB6-37B76021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392935"/>
            <a:ext cx="5829642" cy="42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4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Binomial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53683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denotes the Mode, we’ll have:</a:t>
                </a:r>
              </a:p>
              <a:p>
                <a:pPr marL="0" indent="0">
                  <a:buNone/>
                </a:pPr>
                <a:r>
                  <a:rPr lang="en-US" dirty="0"/>
                  <a:t>number of successes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identical-independent Bernoulli trial.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p>
                                      </m:s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−(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−1)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p>
                                </m:sSup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r>
                  <a:rPr lang="en-US" b="0" dirty="0"/>
                  <a:t>By solving the above we will get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−1≤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9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536831"/>
              </a:xfrm>
              <a:blipFill>
                <a:blip r:embed="rId2"/>
                <a:stretch>
                  <a:fillRect l="-975" t="-2016" b="-16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1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3- Poisson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denotes the number of independent events.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As number of events is meaningful when the time interval is known,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usually shown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where r is the rate of events and t is the interval that the events are being studied.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1137" t="-2205" b="-19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1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3- Poisson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24524"/>
                <a:ext cx="11262946" cy="12274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For any values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/>
                  <a:t>, the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increasing until “somewhere” and then decreasing. This “somewhere” is actually the “Mode” of the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24524"/>
                <a:ext cx="11262946" cy="1227443"/>
              </a:xfrm>
              <a:blipFill>
                <a:blip r:embed="rId2"/>
                <a:stretch>
                  <a:fillRect l="-975" t="-746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203ED9E-0A41-415D-9E11-9C8095AF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3" y="1468315"/>
            <a:ext cx="5580993" cy="4149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E108B-19D4-46C5-946E-3C6451DD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31" y="1468315"/>
            <a:ext cx="5673011" cy="41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Poisson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53683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denotes the Mode, we’ll have:</a:t>
                </a:r>
              </a:p>
              <a:p>
                <a:pPr marL="0" indent="0">
                  <a:buNone/>
                </a:pPr>
                <a:r>
                  <a:rPr lang="en-US" dirty="0"/>
                  <a:t>number of successes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identical-independent Bernoulli trial.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sup>
                                          </m:sSup>
                                        </m:num>
                                        <m:den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−1)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1)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r>
                  <a:rPr lang="en-US" b="0" dirty="0"/>
                  <a:t>By solving the above we will get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536831"/>
              </a:xfrm>
              <a:blipFill>
                <a:blip r:embed="rId2"/>
                <a:stretch>
                  <a:fillRect l="-975" t="-33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17685</TotalTime>
  <Words>969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Applied Probability I Topic 4 – Discrete Random Variables</vt:lpstr>
      <vt:lpstr>Discrete Random Variables</vt:lpstr>
      <vt:lpstr>1- Bernoulli Distribution</vt:lpstr>
      <vt:lpstr>2- Binomial Distribution</vt:lpstr>
      <vt:lpstr>2- Binomial Distribution</vt:lpstr>
      <vt:lpstr>2- Binomial Distribution</vt:lpstr>
      <vt:lpstr>3- Poisson Distribution</vt:lpstr>
      <vt:lpstr>3- Poisson Distribution</vt:lpstr>
      <vt:lpstr>2- Poisson Distribution</vt:lpstr>
      <vt:lpstr>3- Poisson Distribution</vt:lpstr>
      <vt:lpstr>4- Geometric Distribution</vt:lpstr>
      <vt:lpstr>4- Geometric Distribution</vt:lpstr>
      <vt:lpstr>5- Negative-Binomial Distribution</vt:lpstr>
      <vt:lpstr>6- Hyper-Geometric Distribution</vt:lpstr>
      <vt:lpstr>6- Hyper-Geometric Distribution</vt:lpstr>
      <vt:lpstr>7- Uniform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Probability I STU22004</dc:title>
  <dc:creator>Bahman Honari</dc:creator>
  <cp:lastModifiedBy>Bahman Honari</cp:lastModifiedBy>
  <cp:revision>82</cp:revision>
  <dcterms:created xsi:type="dcterms:W3CDTF">2020-10-21T02:31:16Z</dcterms:created>
  <dcterms:modified xsi:type="dcterms:W3CDTF">2020-11-02T11:12:27Z</dcterms:modified>
</cp:coreProperties>
</file>