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1"/>
  </p:notesMasterIdLst>
  <p:handoutMasterIdLst>
    <p:handoutMasterId r:id="rId22"/>
  </p:handoutMasterIdLst>
  <p:sldIdLst>
    <p:sldId id="415" r:id="rId7"/>
    <p:sldId id="428" r:id="rId8"/>
    <p:sldId id="416" r:id="rId9"/>
    <p:sldId id="421" r:id="rId10"/>
    <p:sldId id="426" r:id="rId11"/>
    <p:sldId id="427" r:id="rId12"/>
    <p:sldId id="419" r:id="rId13"/>
    <p:sldId id="423" r:id="rId14"/>
    <p:sldId id="422" r:id="rId15"/>
    <p:sldId id="420" r:id="rId16"/>
    <p:sldId id="417" r:id="rId17"/>
    <p:sldId id="425" r:id="rId18"/>
    <p:sldId id="418" r:id="rId19"/>
    <p:sldId id="424" r:id="rId20"/>
  </p:sldIdLst>
  <p:sldSz cx="12192000" cy="6858000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183"/>
    <a:srgbClr val="F9B99D"/>
    <a:srgbClr val="F3540D"/>
    <a:srgbClr val="54933E"/>
    <a:srgbClr val="537F9F"/>
    <a:srgbClr val="34ACDE"/>
    <a:srgbClr val="00BABA"/>
    <a:srgbClr val="F67B44"/>
    <a:srgbClr val="586068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66" autoAdjust="0"/>
    <p:restoredTop sz="99762" autoAdjust="0"/>
  </p:normalViewPr>
  <p:slideViewPr>
    <p:cSldViewPr snapToGrid="0">
      <p:cViewPr varScale="1">
        <p:scale>
          <a:sx n="62" d="100"/>
          <a:sy n="62" d="100"/>
        </p:scale>
        <p:origin x="56" y="4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3/18/2019 2:18:52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3/18/2019 2:18:35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March 18,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using EZH is much faster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47D2BB-5AB2-4AED-BF8B-C633BE1F9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63547"/>
              </p:ext>
            </p:extLst>
          </p:nvPr>
        </p:nvGraphicFramePr>
        <p:xfrm>
          <a:off x="567095" y="934763"/>
          <a:ext cx="1043369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72">
                  <a:extLst>
                    <a:ext uri="{9D8B030D-6E8A-4147-A177-3AD203B41FA5}">
                      <a16:colId xmlns:a16="http://schemas.microsoft.com/office/drawing/2014/main" val="38030395"/>
                    </a:ext>
                  </a:extLst>
                </a:gridCol>
                <a:gridCol w="4607658">
                  <a:extLst>
                    <a:ext uri="{9D8B030D-6E8A-4147-A177-3AD203B41FA5}">
                      <a16:colId xmlns:a16="http://schemas.microsoft.com/office/drawing/2014/main" val="1070405888"/>
                    </a:ext>
                  </a:extLst>
                </a:gridCol>
                <a:gridCol w="3717767">
                  <a:extLst>
                    <a:ext uri="{9D8B030D-6E8A-4147-A177-3AD203B41FA5}">
                      <a16:colId xmlns:a16="http://schemas.microsoft.com/office/drawing/2014/main" val="423712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EZH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Cortex-M0+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IO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 based IO access</a:t>
                      </a:r>
                    </a:p>
                    <a:p>
                      <a:r>
                        <a:rPr lang="en-US" altLang="zh-CN" dirty="0"/>
                        <a:t>GPO register for PIN write</a:t>
                      </a:r>
                    </a:p>
                    <a:p>
                      <a:r>
                        <a:rPr lang="en-US" altLang="zh-CN" dirty="0"/>
                        <a:t>GPI register for PIN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 EZH cycles for scanning 4x4 key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= 8 GPO Write + 4 GPI Read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Memory based I/O access</a:t>
                      </a:r>
                    </a:p>
                    <a:p>
                      <a:r>
                        <a:rPr lang="en-US" altLang="zh-CN" dirty="0"/>
                        <a:t>LDR/STR Instruction – 1 clock latency for I/O port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5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Harvard Architecture</a:t>
                      </a:r>
                    </a:p>
                    <a:p>
                      <a:r>
                        <a:rPr lang="en-US" altLang="zh-CN" dirty="0"/>
                        <a:t>Dual AHB Bus(instruction and Data)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Von Neuman Architecture</a:t>
                      </a:r>
                    </a:p>
                    <a:p>
                      <a:r>
                        <a:rPr lang="en-US" altLang="zh-CN" dirty="0"/>
                        <a:t>Single System Bus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0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slice (no cycle penalty) for IO event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 cycles with 0-waitstate memory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Composite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Hardware 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penalty on branch(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Tight-Loop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cycle penalty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9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11109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5" y="287694"/>
            <a:ext cx="11985609" cy="654049"/>
          </a:xfrm>
        </p:spPr>
        <p:txBody>
          <a:bodyPr/>
          <a:lstStyle/>
          <a:p>
            <a:r>
              <a:rPr lang="en-US" altLang="zh-CN" dirty="0"/>
              <a:t>Four channels IO toggle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7" y="4869226"/>
            <a:ext cx="10919230" cy="6540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Four channel IO toggle cycle is </a:t>
            </a:r>
            <a:r>
              <a:rPr lang="en-US" altLang="zh-CN" dirty="0">
                <a:solidFill>
                  <a:srgbClr val="FF0000"/>
                </a:solidFill>
              </a:rPr>
              <a:t>13.2ns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53.6ns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150MHz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O3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418156" y="6203951"/>
            <a:ext cx="5140037" cy="65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AD65B-4422-429F-A76E-140A5BAF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9" y="1862924"/>
            <a:ext cx="5146463" cy="25089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701636" y="2380470"/>
            <a:ext cx="63423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561551" y="2385908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2DEFB-31C4-43EF-963B-2EFA6E82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924"/>
            <a:ext cx="5146462" cy="2508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988175" y="2380470"/>
            <a:ext cx="128224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151519" y="2345545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2C1D942-82BE-492A-BDA6-00DC5E38E129}"/>
              </a:ext>
            </a:extLst>
          </p:cNvPr>
          <p:cNvSpPr txBox="1">
            <a:spLocks/>
          </p:cNvSpPr>
          <p:nvPr/>
        </p:nvSpPr>
        <p:spPr>
          <a:xfrm>
            <a:off x="495576" y="5476179"/>
            <a:ext cx="10919230" cy="83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/>
                </a:solidFill>
              </a:rPr>
              <a:t> while(1){</a:t>
            </a:r>
          </a:p>
          <a:p>
            <a:r>
              <a:rPr lang="en-US" altLang="zh-CN" kern="0" dirty="0" err="1">
                <a:solidFill>
                  <a:schemeClr val="tx1"/>
                </a:solidFill>
              </a:rPr>
              <a:t>GPIO_PortToggle</a:t>
            </a:r>
            <a:r>
              <a:rPr lang="en-US" altLang="zh-CN" kern="0" dirty="0">
                <a:solidFill>
                  <a:schemeClr val="tx1"/>
                </a:solidFill>
              </a:rPr>
              <a:t>(GPIO, BOARD_KEY_PORT, (1u&lt;&lt;KEY_ROW_1)|(1u&lt;&lt;KEY_ROW_2)|(1u&lt;&lt;KEY_ROW_3)|(1u&lt;&lt;KEY_ROW_4));</a:t>
            </a:r>
          </a:p>
          <a:p>
            <a:r>
              <a:rPr lang="en-US" altLang="zh-CN" kern="0" dirty="0">
                <a:solidFill>
                  <a:schemeClr val="tx1"/>
                </a:solidFill>
              </a:rPr>
              <a:t>} 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48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17330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CM0+(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feed GPIO register directly </a:t>
                      </a:r>
                      <a:r>
                        <a:rPr lang="en-US" altLang="zh-CN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896745"/>
            <a:ext cx="10919230" cy="65404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Four channel IO toggle cycle is </a:t>
            </a:r>
            <a:r>
              <a:rPr lang="en-US" altLang="zh-CN" dirty="0">
                <a:solidFill>
                  <a:srgbClr val="FF0000"/>
                </a:solidFill>
              </a:rPr>
              <a:t>20.6ns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41.6ns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5036621" y="6343650"/>
            <a:ext cx="5140037" cy="514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38C13-1A35-4BDF-96BC-3BC648A0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1862926"/>
            <a:ext cx="5199286" cy="25346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EB2D7-AABC-4B01-8C1B-170C4AF4E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4" y="1862925"/>
            <a:ext cx="5199289" cy="25346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347912" y="2404506"/>
            <a:ext cx="10191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400299" y="243439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8091153" y="2387402"/>
            <a:ext cx="10357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8091153" y="2387403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BEF30-E9F6-4002-9288-A0A82FCD81EF}"/>
              </a:ext>
            </a:extLst>
          </p:cNvPr>
          <p:cNvSpPr/>
          <p:nvPr/>
        </p:nvSpPr>
        <p:spPr>
          <a:xfrm>
            <a:off x="495576" y="5341881"/>
            <a:ext cx="10621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register uint32_t *p =(uint32_t *)0x4008E300;	//GPIO toggle register address</a:t>
            </a:r>
          </a:p>
          <a:p>
            <a:r>
              <a:rPr lang="en-US" altLang="zh-CN" dirty="0"/>
              <a:t>register uint32_t myr0 = 0x002400a0;		 //GPIO toggle register value</a:t>
            </a:r>
          </a:p>
          <a:p>
            <a:r>
              <a:rPr lang="zh-CN" altLang="en-US" dirty="0"/>
              <a:t>while(1){	*p = myr0;*p = myr0;*p = myr0;*p = myr0;*p = myr0;*p = myr0;}</a:t>
            </a:r>
          </a:p>
        </p:txBody>
      </p:sp>
    </p:spTree>
    <p:extLst>
      <p:ext uri="{BB962C8B-B14F-4D97-AF65-F5344CB8AC3E}">
        <p14:creationId xmlns:p14="http://schemas.microsoft.com/office/powerpoint/2010/main" val="38318926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39492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CM0+(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feed GPIO register directly </a:t>
                      </a:r>
                      <a:r>
                        <a:rPr lang="en-US" altLang="zh-CN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896745"/>
            <a:ext cx="10919230" cy="65404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Four channel IO toggle cycle is </a:t>
            </a:r>
            <a:r>
              <a:rPr lang="en-US" altLang="zh-CN" dirty="0">
                <a:solidFill>
                  <a:srgbClr val="FF0000"/>
                </a:solidFill>
              </a:rPr>
              <a:t>20.6ns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83.6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5036621" y="6343650"/>
            <a:ext cx="5140037" cy="514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38C13-1A35-4BDF-96BC-3BC648A0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1862926"/>
            <a:ext cx="5199286" cy="2534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347912" y="2404506"/>
            <a:ext cx="10191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400299" y="243439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8A913-EAF8-4C83-A787-7CE26A91CBB0}"/>
              </a:ext>
            </a:extLst>
          </p:cNvPr>
          <p:cNvSpPr/>
          <p:nvPr/>
        </p:nvSpPr>
        <p:spPr>
          <a:xfrm>
            <a:off x="495576" y="5341881"/>
            <a:ext cx="10621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register uint32_t *p =(uint32_t *)0x4008E300;	//GPIO toggle register address</a:t>
            </a:r>
          </a:p>
          <a:p>
            <a:r>
              <a:rPr lang="en-US" altLang="zh-CN" dirty="0"/>
              <a:t>register uint32_t myr0 = 0x002400a0;		 //GPIO toggle register value</a:t>
            </a:r>
          </a:p>
          <a:p>
            <a:r>
              <a:rPr lang="zh-CN" altLang="en-US" dirty="0"/>
              <a:t>while(1){	*p = myr0;*p = myr0;*p = myr0;*p = myr0;*p = myr0;*p = myr0;}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E0905-4081-4C65-9D11-F8407EEEE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1" y="1862926"/>
            <a:ext cx="5199286" cy="25346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 flipV="1">
            <a:off x="6567153" y="2387403"/>
            <a:ext cx="2058687" cy="219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6698568" y="238720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589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56347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CM0+(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feed GPIO register directly </a:t>
                      </a:r>
                      <a:r>
                        <a:rPr lang="en-US" altLang="zh-CN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7" y="4869226"/>
            <a:ext cx="10919230" cy="65404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Four channel IO toggle cycle is </a:t>
            </a:r>
            <a:r>
              <a:rPr lang="en-US" altLang="zh-CN" dirty="0">
                <a:solidFill>
                  <a:srgbClr val="FF0000"/>
                </a:solidFill>
              </a:rPr>
              <a:t>13.2ns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26.4ns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150MHz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5240481" y="6301043"/>
            <a:ext cx="5140037" cy="556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AD65B-4422-429F-A76E-140A5BAF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9" y="1862924"/>
            <a:ext cx="5146463" cy="2508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A32D32-BA71-43C2-A41C-9F3F53A1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69" y="1862925"/>
            <a:ext cx="5146463" cy="25089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7512050" y="2395676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278519" y="2380470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701636" y="2380470"/>
            <a:ext cx="63423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561551" y="2385908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AB354-A127-40A0-94A2-DD6A9BC0A52E}"/>
              </a:ext>
            </a:extLst>
          </p:cNvPr>
          <p:cNvSpPr/>
          <p:nvPr/>
        </p:nvSpPr>
        <p:spPr>
          <a:xfrm>
            <a:off x="495576" y="5352155"/>
            <a:ext cx="10621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register uint32_t *p =(uint32_t *)0x4008E300;	//GPIO toggle register address</a:t>
            </a:r>
          </a:p>
          <a:p>
            <a:r>
              <a:rPr lang="en-US" altLang="zh-CN" dirty="0"/>
              <a:t>register uint32_t myr0 = 0x002400a0;		 //GPIO toggle register value</a:t>
            </a:r>
          </a:p>
          <a:p>
            <a:r>
              <a:rPr lang="zh-CN" altLang="en-US" dirty="0"/>
              <a:t>while(1){	*p = myr0;*p = myr0;*p = myr0;*p = myr0;*p = myr0;*p = myr0;}</a:t>
            </a:r>
          </a:p>
        </p:txBody>
      </p:sp>
    </p:spTree>
    <p:extLst>
      <p:ext uri="{BB962C8B-B14F-4D97-AF65-F5344CB8AC3E}">
        <p14:creationId xmlns:p14="http://schemas.microsoft.com/office/powerpoint/2010/main" val="13173159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9340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CM0+(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feed GPIO register directly </a:t>
                      </a:r>
                      <a:r>
                        <a:rPr lang="en-US" altLang="zh-CN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7" y="4869226"/>
            <a:ext cx="10919230" cy="65404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Four channel IO toggle cycle is </a:t>
            </a:r>
            <a:r>
              <a:rPr lang="en-US" altLang="zh-CN" dirty="0">
                <a:solidFill>
                  <a:srgbClr val="FF0000"/>
                </a:solidFill>
              </a:rPr>
              <a:t>13.2ns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54ns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150MHz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O3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5126094" y="6301043"/>
            <a:ext cx="5140037" cy="5569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AD65B-4422-429F-A76E-140A5BAF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9" y="1862924"/>
            <a:ext cx="5146463" cy="25089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701636" y="2380470"/>
            <a:ext cx="63423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561551" y="2385908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63A85-31D5-45E8-9971-1CD9FE0B6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18" y="1862924"/>
            <a:ext cx="5146463" cy="2508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7564967" y="2395676"/>
            <a:ext cx="12827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696113" y="2385908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17E011-5D5C-4957-990B-6EB5F598CD60}"/>
              </a:ext>
            </a:extLst>
          </p:cNvPr>
          <p:cNvSpPr/>
          <p:nvPr/>
        </p:nvSpPr>
        <p:spPr>
          <a:xfrm>
            <a:off x="495576" y="5341881"/>
            <a:ext cx="10621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register uint32_t *p =(uint32_t *)0x4008E300;	//GPIO toggle register address</a:t>
            </a:r>
          </a:p>
          <a:p>
            <a:r>
              <a:rPr lang="en-US" altLang="zh-CN" dirty="0"/>
              <a:t>register uint32_t myr0 = 0x002400a0;		 //GPIO toggle register value</a:t>
            </a:r>
          </a:p>
          <a:p>
            <a:r>
              <a:rPr lang="zh-CN" altLang="en-US" dirty="0"/>
              <a:t>while(1){	*p = myr0;*p = myr0;*p = myr0;*p = myr0;*p = myr0;*p = myr0;}</a:t>
            </a:r>
          </a:p>
        </p:txBody>
      </p:sp>
    </p:spTree>
    <p:extLst>
      <p:ext uri="{BB962C8B-B14F-4D97-AF65-F5344CB8AC3E}">
        <p14:creationId xmlns:p14="http://schemas.microsoft.com/office/powerpoint/2010/main" val="13311737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Contents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F4989-62C0-4789-AD02-E85AA53C7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7879"/>
              </p:ext>
            </p:extLst>
          </p:nvPr>
        </p:nvGraphicFramePr>
        <p:xfrm>
          <a:off x="466563" y="934763"/>
          <a:ext cx="10691173" cy="4459165"/>
        </p:xfrm>
        <a:graphic>
          <a:graphicData uri="http://schemas.openxmlformats.org/drawingml/2006/table">
            <a:tbl>
              <a:tblPr/>
              <a:tblGrid>
                <a:gridCol w="1785096">
                  <a:extLst>
                    <a:ext uri="{9D8B030D-6E8A-4147-A177-3AD203B41FA5}">
                      <a16:colId xmlns:a16="http://schemas.microsoft.com/office/drawing/2014/main" val="888652868"/>
                    </a:ext>
                  </a:extLst>
                </a:gridCol>
                <a:gridCol w="1785096">
                  <a:extLst>
                    <a:ext uri="{9D8B030D-6E8A-4147-A177-3AD203B41FA5}">
                      <a16:colId xmlns:a16="http://schemas.microsoft.com/office/drawing/2014/main" val="3150501864"/>
                    </a:ext>
                  </a:extLst>
                </a:gridCol>
                <a:gridCol w="1785096">
                  <a:extLst>
                    <a:ext uri="{9D8B030D-6E8A-4147-A177-3AD203B41FA5}">
                      <a16:colId xmlns:a16="http://schemas.microsoft.com/office/drawing/2014/main" val="1293231747"/>
                    </a:ext>
                  </a:extLst>
                </a:gridCol>
                <a:gridCol w="1785096">
                  <a:extLst>
                    <a:ext uri="{9D8B030D-6E8A-4147-A177-3AD203B41FA5}">
                      <a16:colId xmlns:a16="http://schemas.microsoft.com/office/drawing/2014/main" val="366162988"/>
                    </a:ext>
                  </a:extLst>
                </a:gridCol>
                <a:gridCol w="1785096">
                  <a:extLst>
                    <a:ext uri="{9D8B030D-6E8A-4147-A177-3AD203B41FA5}">
                      <a16:colId xmlns:a16="http://schemas.microsoft.com/office/drawing/2014/main" val="3658992183"/>
                    </a:ext>
                  </a:extLst>
                </a:gridCol>
                <a:gridCol w="1765693">
                  <a:extLst>
                    <a:ext uri="{9D8B030D-6E8A-4147-A177-3AD203B41FA5}">
                      <a16:colId xmlns:a16="http://schemas.microsoft.com/office/drawing/2014/main" val="2503259095"/>
                    </a:ext>
                  </a:extLst>
                </a:gridCol>
              </a:tblGrid>
              <a:tr h="344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 frequence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MDK optimize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EZH (ns)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M0+ (ns)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Speed  Improve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5021"/>
                  </a:ext>
                </a:extLst>
              </a:tr>
              <a:tr h="34433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keyscan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96MHz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5770.0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74925"/>
                  </a:ext>
                </a:extLst>
              </a:tr>
              <a:tr h="3271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2477.6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94226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150MHz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311.6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3559.6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85664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311.6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1539.6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80696"/>
                  </a:ext>
                </a:extLst>
              </a:tr>
              <a:tr h="34433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toggle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(M0+ take toggle task by SDK API)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96MHz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314.0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6822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3286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150MHz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3999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645563"/>
                  </a:ext>
                </a:extLst>
              </a:tr>
              <a:tr h="34433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toggle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(M0+ take toggle task by feeding GPIO register directly)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96MHz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7237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12591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150MHz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84464"/>
                  </a:ext>
                </a:extLst>
              </a:tr>
              <a:tr h="344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level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54.0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651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14B260E-6D11-4E4F-95B9-A8E87D87E194}"/>
              </a:ext>
            </a:extLst>
          </p:cNvPr>
          <p:cNvSpPr/>
          <p:nvPr/>
        </p:nvSpPr>
        <p:spPr>
          <a:xfrm>
            <a:off x="466563" y="5554937"/>
            <a:ext cx="7560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13.2</a:t>
            </a:r>
            <a:r>
              <a:rPr lang="zh-CN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D4688-EFE6-4F94-A69C-C0AEDC1B2C0C}"/>
              </a:ext>
            </a:extLst>
          </p:cNvPr>
          <p:cNvSpPr/>
          <p:nvPr/>
        </p:nvSpPr>
        <p:spPr>
          <a:xfrm>
            <a:off x="1410072" y="5554937"/>
            <a:ext cx="486743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:EZH  cost time finish a task</a:t>
            </a:r>
            <a:r>
              <a:rPr lang="zh-CN" alt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EE4F2-092E-43DF-BEB9-0DBC35129521}"/>
              </a:ext>
            </a:extLst>
          </p:cNvPr>
          <p:cNvSpPr/>
          <p:nvPr/>
        </p:nvSpPr>
        <p:spPr>
          <a:xfrm>
            <a:off x="466563" y="5970751"/>
            <a:ext cx="75606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54.0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1CF28-0819-4A01-BF4E-221D764376B0}"/>
              </a:ext>
            </a:extLst>
          </p:cNvPr>
          <p:cNvSpPr/>
          <p:nvPr/>
        </p:nvSpPr>
        <p:spPr>
          <a:xfrm>
            <a:off x="1410072" y="5970751"/>
            <a:ext cx="486743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:M0+ cost time finish a task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A845B-0A0A-4684-A9F5-4559A18FF3D2}"/>
              </a:ext>
            </a:extLst>
          </p:cNvPr>
          <p:cNvSpPr/>
          <p:nvPr/>
        </p:nvSpPr>
        <p:spPr>
          <a:xfrm>
            <a:off x="7039509" y="5517654"/>
            <a:ext cx="486743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:field application data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C8EBA5-5E64-4BF9-8561-21BC57B03098}"/>
              </a:ext>
            </a:extLst>
          </p:cNvPr>
          <p:cNvSpPr/>
          <p:nvPr/>
        </p:nvSpPr>
        <p:spPr>
          <a:xfrm>
            <a:off x="6086925" y="5602922"/>
            <a:ext cx="756062" cy="369332"/>
          </a:xfrm>
          <a:prstGeom prst="rect">
            <a:avLst/>
          </a:prstGeom>
          <a:solidFill>
            <a:srgbClr val="F9B99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13.2</a:t>
            </a:r>
            <a:r>
              <a:rPr lang="zh-CN" alt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4FAAD-8E27-4A47-969B-C4EB149FD06F}"/>
              </a:ext>
            </a:extLst>
          </p:cNvPr>
          <p:cNvSpPr/>
          <p:nvPr/>
        </p:nvSpPr>
        <p:spPr>
          <a:xfrm>
            <a:off x="6086925" y="6062948"/>
            <a:ext cx="75606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13.2</a:t>
            </a:r>
            <a:r>
              <a:rPr lang="zh-CN" altLang="en-US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0D5D3-C52E-4018-A7DE-B8EFDCAAB4DA}"/>
              </a:ext>
            </a:extLst>
          </p:cNvPr>
          <p:cNvSpPr/>
          <p:nvPr/>
        </p:nvSpPr>
        <p:spPr>
          <a:xfrm>
            <a:off x="7039509" y="6062948"/>
            <a:ext cx="486743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:lab test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333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46048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845570"/>
            <a:ext cx="10919230" cy="682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 key scan cycle is </a:t>
            </a:r>
            <a:r>
              <a:rPr lang="en-US" altLang="zh-CN" dirty="0">
                <a:solidFill>
                  <a:srgbClr val="FF0000"/>
                </a:solidFill>
              </a:rPr>
              <a:t>490ns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5770ns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FD76-198A-4E31-A456-BBF586DB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8" y="2043044"/>
            <a:ext cx="5296240" cy="258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C9FC2-995E-4650-8848-6C508DEE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89" y="2043044"/>
            <a:ext cx="5296238" cy="2581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5060444" y="5962132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219200" y="2673927"/>
            <a:ext cx="23691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567305" y="2673927"/>
            <a:ext cx="28609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946563" y="2567720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630463" y="2473051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2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6162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845570"/>
            <a:ext cx="10919230" cy="682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 key scan cycle is </a:t>
            </a:r>
            <a:r>
              <a:rPr lang="en-US" altLang="zh-CN" dirty="0">
                <a:solidFill>
                  <a:srgbClr val="FF0000"/>
                </a:solidFill>
              </a:rPr>
              <a:t>490ns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2477.6ns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FD76-198A-4E31-A456-BBF586DB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8" y="2043044"/>
            <a:ext cx="5296240" cy="2581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936836" y="5945257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219200" y="2673927"/>
            <a:ext cx="23691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244436" y="2644082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74165-232F-4ECE-A400-F6BCAC2BB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1" y="2043043"/>
            <a:ext cx="5296240" cy="25819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548120" y="2673927"/>
            <a:ext cx="30784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8235887" y="2638309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380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845570"/>
            <a:ext cx="10919230" cy="682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 key scan cycle is </a:t>
            </a:r>
            <a:r>
              <a:rPr lang="en-US" altLang="zh-CN" dirty="0">
                <a:solidFill>
                  <a:srgbClr val="FF0000"/>
                </a:solidFill>
              </a:rPr>
              <a:t>311.6ns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3559.6ns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924136" y="5962132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93BC2-BE81-41A2-BA93-AF59049D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59" y="1821928"/>
            <a:ext cx="5427321" cy="2645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BE6B2E-58BF-49D3-A807-1D0EBE607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6" y="1821929"/>
            <a:ext cx="5427322" cy="26458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409700" y="2483427"/>
            <a:ext cx="15621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7052733" y="2494964"/>
            <a:ext cx="18055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929630" y="2453420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797679" y="2483427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41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845570"/>
            <a:ext cx="10919230" cy="682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 key scan cycle is </a:t>
            </a:r>
            <a:r>
              <a:rPr lang="en-US" altLang="zh-CN" dirty="0">
                <a:solidFill>
                  <a:srgbClr val="FF0000"/>
                </a:solidFill>
              </a:rPr>
              <a:t>311.6ns</a:t>
            </a:r>
            <a:r>
              <a:rPr lang="en-US" altLang="zh-CN" dirty="0">
                <a:solidFill>
                  <a:schemeClr val="tx1"/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1539.6ns</a:t>
            </a:r>
            <a:r>
              <a:rPr lang="en-US" altLang="zh-CN" dirty="0">
                <a:solidFill>
                  <a:schemeClr val="tx1"/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797136" y="5962132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C3172E-AAAE-41B6-8D14-11CF12F5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82" y="1773688"/>
            <a:ext cx="5281303" cy="2574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AC22CF-6BCA-431F-BE0C-B0CDC6C8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4" y="1775740"/>
            <a:ext cx="5281303" cy="2574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366520" y="2360326"/>
            <a:ext cx="1549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7018867" y="2387600"/>
            <a:ext cx="1888066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961803" y="2376489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778630" y="236032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881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51817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918998"/>
            <a:ext cx="10919230" cy="6540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Four channel IO toggle cycle is </a:t>
            </a:r>
            <a:r>
              <a:rPr lang="en-US" altLang="zh-CN" dirty="0">
                <a:solidFill>
                  <a:srgbClr val="F3540D"/>
                </a:solidFill>
              </a:rPr>
              <a:t>20.6ns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EZH, while it is </a:t>
            </a:r>
            <a:r>
              <a:rPr lang="en-US" altLang="zh-CN" dirty="0">
                <a:solidFill>
                  <a:srgbClr val="F3540D"/>
                </a:solidFill>
              </a:rPr>
              <a:t>314ns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CM0+ @</a:t>
            </a:r>
            <a:r>
              <a:rPr lang="en-US" altLang="zh-CN" dirty="0">
                <a:solidFill>
                  <a:srgbClr val="F3540D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IDE:MDK(optimize:-</a:t>
            </a:r>
            <a:r>
              <a:rPr lang="en-US" altLang="zh-CN" dirty="0">
                <a:solidFill>
                  <a:srgbClr val="F3540D"/>
                </a:solidFill>
              </a:rPr>
              <a:t>O0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528622" y="6203950"/>
            <a:ext cx="5140037" cy="654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38C13-1A35-4BDF-96BC-3BC648A0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1862926"/>
            <a:ext cx="5199286" cy="2534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347912" y="2404506"/>
            <a:ext cx="10191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400299" y="243439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931016-3C79-48EA-A760-245E0F64BED8}"/>
              </a:ext>
            </a:extLst>
          </p:cNvPr>
          <p:cNvSpPr txBox="1">
            <a:spLocks/>
          </p:cNvSpPr>
          <p:nvPr/>
        </p:nvSpPr>
        <p:spPr>
          <a:xfrm>
            <a:off x="495576" y="5523277"/>
            <a:ext cx="10919230" cy="83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while(1){</a:t>
            </a:r>
          </a:p>
          <a:p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GPIO_PortToggle</a:t>
            </a: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(GPIO, BOARD_KEY_PORT, (1u&lt;&lt;KEY_ROW_1)|(1u&lt;&lt;KEY_ROW_2)|(1u&lt;&lt;KEY_ROW_3)|(1u&lt;&lt;KEY_ROW_4));</a:t>
            </a:r>
          </a:p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0BC346-E48B-4099-8C68-1265BCBF4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1" y="1862926"/>
            <a:ext cx="5199286" cy="25346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7191375" y="2404506"/>
            <a:ext cx="153930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462503" y="240450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43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99176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6" y="4918998"/>
            <a:ext cx="10919230" cy="6540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Four channel IO toggle cycle is </a:t>
            </a:r>
            <a:r>
              <a:rPr lang="en-US" altLang="zh-CN" dirty="0">
                <a:solidFill>
                  <a:srgbClr val="F3540D"/>
                </a:solidFill>
              </a:rPr>
              <a:t>20.6ns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EZH, while it is </a:t>
            </a:r>
            <a:r>
              <a:rPr lang="en-US" altLang="zh-CN" dirty="0">
                <a:solidFill>
                  <a:srgbClr val="F3540D"/>
                </a:solidFill>
              </a:rPr>
              <a:t>83.2ns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CM0+ @</a:t>
            </a:r>
            <a:r>
              <a:rPr lang="en-US" altLang="zh-CN" dirty="0">
                <a:solidFill>
                  <a:srgbClr val="F3540D"/>
                </a:solidFill>
              </a:rPr>
              <a:t>96MHz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IDE:MDK(optimize:-</a:t>
            </a:r>
            <a:r>
              <a:rPr lang="en-US" altLang="zh-CN" dirty="0">
                <a:solidFill>
                  <a:srgbClr val="F3540D"/>
                </a:solidFill>
              </a:rPr>
              <a:t>O3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325422" y="6203950"/>
            <a:ext cx="5140037" cy="654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38C13-1A35-4BDF-96BC-3BC648A0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1862926"/>
            <a:ext cx="5199286" cy="2534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347912" y="2404506"/>
            <a:ext cx="10191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400299" y="243439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039AE-C143-46DA-A44F-ABFCB50B2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1862926"/>
            <a:ext cx="5199286" cy="25346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744046" y="2404506"/>
            <a:ext cx="198663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462503" y="240450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931016-3C79-48EA-A760-245E0F64BED8}"/>
              </a:ext>
            </a:extLst>
          </p:cNvPr>
          <p:cNvSpPr txBox="1">
            <a:spLocks/>
          </p:cNvSpPr>
          <p:nvPr/>
        </p:nvSpPr>
        <p:spPr>
          <a:xfrm>
            <a:off x="495576" y="5523277"/>
            <a:ext cx="10919230" cy="83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while(1){</a:t>
            </a:r>
          </a:p>
          <a:p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GPIO_PortToggle</a:t>
            </a: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(GPIO, BOARD_KEY_PORT, (1u&lt;&lt;KEY_ROW_1)|(1u&lt;&lt;KEY_ROW_2)|(1u&lt;&lt;KEY_ROW_3)|(1u&lt;&lt;KEY_ROW_4));</a:t>
            </a:r>
          </a:p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08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4316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 </a:t>
                      </a:r>
                      <a:r>
                        <a:rPr lang="en-US" altLang="zh-CN" sz="2000" dirty="0"/>
                        <a:t>(SDK implement) </a:t>
                      </a:r>
                      <a:endParaRPr lang="en-US" altLang="zh-C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5" y="287694"/>
            <a:ext cx="11985609" cy="654049"/>
          </a:xfrm>
        </p:spPr>
        <p:txBody>
          <a:bodyPr/>
          <a:lstStyle/>
          <a:p>
            <a:r>
              <a:rPr lang="en-US" altLang="zh-CN" dirty="0"/>
              <a:t>Four channels IO toggle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577" y="4869226"/>
            <a:ext cx="10919230" cy="6540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Four channel IO toggle cycle is </a:t>
            </a:r>
            <a:r>
              <a:rPr lang="en-US" altLang="zh-CN" dirty="0">
                <a:solidFill>
                  <a:srgbClr val="FF0000"/>
                </a:solidFill>
              </a:rPr>
              <a:t>13.2ns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EZH, while it is </a:t>
            </a:r>
            <a:r>
              <a:rPr lang="en-US" altLang="zh-CN" dirty="0">
                <a:solidFill>
                  <a:srgbClr val="FF0000"/>
                </a:solidFill>
              </a:rPr>
              <a:t>200ns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CM0+ @</a:t>
            </a:r>
            <a:r>
              <a:rPr lang="en-US" altLang="zh-CN" dirty="0">
                <a:solidFill>
                  <a:srgbClr val="FF0000"/>
                </a:solidFill>
              </a:rPr>
              <a:t>150MHz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IDE:MDK(optimize:-</a:t>
            </a:r>
            <a:r>
              <a:rPr lang="en-US" altLang="zh-CN" dirty="0">
                <a:solidFill>
                  <a:srgbClr val="FF0000"/>
                </a:solidFill>
              </a:rPr>
              <a:t>O0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4418156" y="6203951"/>
            <a:ext cx="5140037" cy="65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AD65B-4422-429F-A76E-140A5BAF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9" y="1862924"/>
            <a:ext cx="5146463" cy="25089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2701636" y="2380470"/>
            <a:ext cx="63423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2561551" y="2385908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2C1D942-82BE-492A-BDA6-00DC5E38E129}"/>
              </a:ext>
            </a:extLst>
          </p:cNvPr>
          <p:cNvSpPr txBox="1">
            <a:spLocks/>
          </p:cNvSpPr>
          <p:nvPr/>
        </p:nvSpPr>
        <p:spPr>
          <a:xfrm>
            <a:off x="495576" y="5476179"/>
            <a:ext cx="10919230" cy="83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while(1){</a:t>
            </a:r>
          </a:p>
          <a:p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GPIO_PortToggle</a:t>
            </a: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(GPIO, BOARD_KEY_PORT, (1u&lt;&lt;KEY_ROW_1)|(1u&lt;&lt;KEY_ROW_2)|(1u&lt;&lt;KEY_ROW_3)|(1u&lt;&lt;KEY_ROW_4));</a:t>
            </a:r>
          </a:p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endParaRPr lang="zh-CN" alt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EFEFD-08D6-4F77-9265-071423A71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91" y="1862926"/>
            <a:ext cx="5146462" cy="2508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686550" y="2380470"/>
            <a:ext cx="24003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250814" y="2380470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129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37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38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XUZZM43XYQ55-362031324-51</_dlc_DocId>
    <_dlc_DocIdUrl xmlns="8478c352-1115-4aa7-8db5-10d3b7bf3c89">
      <Url>https://freescale.sharepoint.com/sites/itcms/portalapplications/_layouts/15/DocIdRedir.aspx?ID=XUZZM43XYQ55-362031324-51</Url>
      <Description>XUZZM43XYQ55-362031324-51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241B79-FDAA-4E8E-B0C2-DC1FDADCA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434C60-2F85-4C34-8949-9356EC66D6E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1609B37-6336-43C6-BBCC-F6A021A4C3B4}">
  <ds:schemaRefs>
    <ds:schemaRef ds:uri="http://schemas.microsoft.com/office/2006/metadata/properties"/>
    <ds:schemaRef ds:uri="http://schemas.microsoft.com/office/infopath/2007/PartnerControls"/>
    <ds:schemaRef ds:uri="8478c352-1115-4aa7-8db5-10d3b7bf3c89"/>
  </ds:schemaRefs>
</ds:datastoreItem>
</file>

<file path=customXml/itemProps4.xml><?xml version="1.0" encoding="utf-8"?>
<ds:datastoreItem xmlns:ds="http://schemas.openxmlformats.org/officeDocument/2006/customXml" ds:itemID="{BF339AB7-E0B0-4957-90BD-E22596B4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Pages>0</Pages>
  <Words>1252</Words>
  <Characters>0</Characters>
  <Application>Microsoft Office PowerPoint</Application>
  <DocSecurity>0</DocSecurity>
  <PresentationFormat>Widescreen</PresentationFormat>
  <Lines>0</Lines>
  <Paragraphs>229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Wingdings</vt:lpstr>
      <vt:lpstr>0_Master Content Slide</vt:lpstr>
      <vt:lpstr>10_ FSL Logo Slide</vt:lpstr>
      <vt:lpstr>Key scan using EZH is much faster</vt:lpstr>
      <vt:lpstr>Compare Contents</vt:lpstr>
      <vt:lpstr>Key scan cycle compare @96MHz</vt:lpstr>
      <vt:lpstr>Key scan cycle compare @96MHz</vt:lpstr>
      <vt:lpstr>Key scan cycle compare @150MHz</vt:lpstr>
      <vt:lpstr>Key scan cycle compare @150MHz</vt:lpstr>
      <vt:lpstr>Four channels IO toggle cycle compare @96MHz</vt:lpstr>
      <vt:lpstr>Four channels IO toggle cycle compare @96MHz</vt:lpstr>
      <vt:lpstr>Four channels IO toggle cycle compare @150MHz</vt:lpstr>
      <vt:lpstr>Four channels IO toggle cycle compare @150MHz</vt:lpstr>
      <vt:lpstr>Four channels IO toggle cycle compare @96MHz</vt:lpstr>
      <vt:lpstr>Four channels IO toggle cycle compare @96MHz</vt:lpstr>
      <vt:lpstr>Four channels IO toggle cycle compare @150MHz</vt:lpstr>
      <vt:lpstr>Four channels IO toggle cycle compare @150MHz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John Wu</cp:lastModifiedBy>
  <cp:revision>405</cp:revision>
  <dcterms:created xsi:type="dcterms:W3CDTF">2012-11-14T23:25:03Z</dcterms:created>
  <dcterms:modified xsi:type="dcterms:W3CDTF">2019-03-18T10:26:43Z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e8de8657-0f9d-43a1-89cc-e1dc4046968e</vt:lpwstr>
  </property>
</Properties>
</file>