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45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46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3BE534F-24C5-4D86-87F0-939E941779C9}">
  <a:tblStyle styleName="Table_0" styleId="{83BE534F-24C5-4D86-87F0-939E941779C9}">
    <a:wholeTbl>
      <a:tcStyle>
        <a:tcBdr>
          <a:left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" styleId="{C34F579B-C363-4BAD-864F-0B63A75F009C}">
    <a:wholeTbl>
      <a:tcStyle>
        <a:tcBdr>
          <a:left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" styleId="{B07FDFE2-EDFB-4A28-A699-B7A6A3A2E9A0}">
    <a:wholeTbl>
      <a:tcStyle>
        <a:tcBdr>
          <a:left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24.xml" Type="http://schemas.openxmlformats.org/officeDocument/2006/relationships/slide" Id="rId29"/><Relationship Target="slides/slide44.xml" Type="http://schemas.openxmlformats.org/officeDocument/2006/relationships/slide" Id="rId4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Key Change: Make the process of cashing out with multiple vendors more streamlined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Key Changes: Not much changed -- swiping to categorize pictures is pretty straightforward. But there are other types of tasks -- text-entry, free-response, surveys, free-form, etc.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2 min!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We have a variety of problems of varying severity, according to our test users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Some of these were not fixable via UI changes -- they were situational issues that went back to the users’ socioeconomic background, their availability of technology, etc.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ones UI *can* fix I will pertain to the task menu, to the footer bar, and to the payment process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does the checkmark do?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does this hat do?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Account information -- the user’s profile (analytics) and payment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Modeled after Facebook’s footer menu. Reflects the primary tasks of our app.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All clustered under the “My Account tab” -- not clear about how to cash out if all this functionality is nested under one tab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All clustered under the “My Account tab” -- not clear about how to cash out if all this functionality is nested under one tab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 abstracted all of the Payment process into its own tab, because it’s so important. We give three options for them to cash out with. Total Balance/Cashout modeled after VenMo.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4 min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Icons unclear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What is one hand? (Supposed to be short tasks that require only one hand like swiping)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the difference between typing and long response? Both involve typing? (Typing supposed to be shorter.)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Confusion among users what secluded means (it’s for longer tasks that require some quiet, focused space)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Very contextualized -- we match users with tasks based very much on the context in which they are. We rule out icons that seem ambiguous or overlapping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No more active,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Single session -- can’t pause (psych surveys)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6 min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6" name="Shape 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7 min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2" name="Shape 2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7 min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7 min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7 min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1" name="Shape 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8" name="Shape 2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Proto.io is pretty!</a:t>
            </a:r>
          </a:p>
          <a:p>
            <a:pPr lvl="0" indent="-317500" marL="457200">
              <a:spcBef>
                <a:spcPts val="0"/>
              </a:spcBef>
              <a:buClr>
                <a:srgbClr val="000000"/>
              </a:buClr>
              <a:buFont typeface="Arial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4" name="Shape 2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The web interface is really clunky (zooming, Cmd+C doesn’t always work, shift to select multiple items is non-existent)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Collaboration corrupts files if you are both trying to edit anything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Lower medium-fi prototype using JS and HTML might have been faster and rougher</a:t>
            </a:r>
          </a:p>
          <a:p>
            <a:pPr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Still don’t have any backend functionality 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0" name="Shape 3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Forms on sign up Proto.io are not checked</a:t>
            </a:r>
          </a:p>
          <a:p>
            <a:pPr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No validation for reasonable answers on Proto.io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6" name="Shape 3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1" name="Shape 3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Key Change: Decided to contextualize the way we match clients to tasks -- that is, give them the ability to “personalize” the task based on where they are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jp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jp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jpg" Type="http://schemas.openxmlformats.org/officeDocument/2006/relationships/image" Id="rId4"/><Relationship Target="../media/image08.jpg" Type="http://schemas.openxmlformats.org/officeDocument/2006/relationships/image" Id="rId3"/><Relationship Target="../media/image10.jpg" Type="http://schemas.openxmlformats.org/officeDocument/2006/relationships/image" Id="rId5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jpg" Type="http://schemas.openxmlformats.org/officeDocument/2006/relationships/image" Id="rId4"/><Relationship Target="../media/image08.jpg" Type="http://schemas.openxmlformats.org/officeDocument/2006/relationships/image" Id="rId3"/><Relationship Target="../media/image10.jpg" Type="http://schemas.openxmlformats.org/officeDocument/2006/relationships/image" Id="rId5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jp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jp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jp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jp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jp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2.png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png" Type="http://schemas.openxmlformats.org/officeDocument/2006/relationships/image" Id="rId3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png" Type="http://schemas.openxmlformats.org/officeDocument/2006/relationships/image" Id="rId3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jpg" Type="http://schemas.openxmlformats.org/officeDocument/2006/relationships/image" Id="rId3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jpg" Type="http://schemas.openxmlformats.org/officeDocument/2006/relationships/image" Id="rId3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png" Type="http://schemas.openxmlformats.org/officeDocument/2006/relationships/image" Id="rId3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23.png" Type="http://schemas.openxmlformats.org/officeDocument/2006/relationships/image" Id="rId4"/><Relationship Target="../media/image25.png" Type="http://schemas.openxmlformats.org/officeDocument/2006/relationships/image" Id="rId3"/><Relationship Target="../media/image24.png" Type="http://schemas.openxmlformats.org/officeDocument/2006/relationships/image" Id="rId5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9737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4400" lang="en">
                <a:latin typeface="Droid Sans"/>
                <a:ea typeface="Droid Sans"/>
                <a:cs typeface="Droid Sans"/>
                <a:sym typeface="Droid Sans"/>
              </a:rPr>
              <a:t>mWork: Med-Fi Prototyping 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078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b="1" sz="1400" lang="en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October 31st, 2014 | CS147 HCI + D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rtl="0" lvl="0">
              <a:lnSpc>
                <a:spcPct val="115000"/>
              </a:lnSpc>
              <a:spcBef>
                <a:spcPts val="800"/>
              </a:spcBef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b="1" sz="1200" lang="en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Lea Coligado | Design + Development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Andrea Sy | Managment + Design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Allen Yu | Documentation + User Testing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John Yang-Sammataro | Development + Management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1201305"/>
            <a:ext cy="5143499" cx="674138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idx="1" type="body"/>
          </p:nvPr>
        </p:nvSpPr>
        <p:spPr>
          <a:xfrm>
            <a:off y="42539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>
                <a:latin typeface="Droid Sans"/>
                <a:ea typeface="Droid Sans"/>
                <a:cs typeface="Droid Sans"/>
                <a:sym typeface="Droid Sans"/>
              </a:rPr>
              <a:t>Paying users (client) cashing out (workers) (both complex)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-271875" x="1201305"/>
            <a:ext cy="5143499" cx="674138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idx="1" type="body"/>
          </p:nvPr>
        </p:nvSpPr>
        <p:spPr>
          <a:xfrm>
            <a:off y="4352025" x="2832175"/>
            <a:ext cy="519599" cx="4347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>
                <a:latin typeface="Droid Sans"/>
                <a:ea typeface="Droid Sans"/>
                <a:cs typeface="Droid Sans"/>
                <a:sym typeface="Droid Sans"/>
              </a:rPr>
              <a:t>Categorizing content (simple)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Tasks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200150" x="914400"/>
            <a:ext cy="3725699" cx="7499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Droid Sans"/>
              <a:buAutoNum type="arabicPeriod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Categorizing content (simple)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Droid Sans"/>
              <a:buAutoNum type="arabicPeriod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Matching clients to workers (moderate)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Droid Sans"/>
              <a:buAutoNum type="arabicPeriod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Payments (complex)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UI Changes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y="538525" x="457200"/>
            <a:ext cy="3609899" cx="8495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roid Sans"/>
              <a:buAutoNum type="arabicPeriod"/>
            </a:pPr>
            <a:r>
              <a:rPr sz="3000" lang="en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Footer Menu</a:t>
            </a:r>
          </a:p>
          <a:p>
            <a:pPr algn="l" rtl="0" lvl="1" marR="0" indent="-4191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roid Sans"/>
              <a:buAutoNum type="alphaLcPeriod"/>
            </a:pPr>
            <a:r>
              <a:rPr sz="3000" lang="en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Added text</a:t>
            </a:r>
          </a:p>
          <a:p>
            <a:pPr rtl="0" lvl="0" indent="-419100" marL="457200">
              <a:spcBef>
                <a:spcPts val="0"/>
              </a:spcBef>
              <a:buClr>
                <a:srgbClr val="FFFFFF"/>
              </a:buClr>
              <a:buSzPct val="100000"/>
              <a:buFont typeface="Droid Sans"/>
              <a:buAutoNum type="arabicPeriod"/>
            </a:pPr>
            <a:r>
              <a:rPr sz="3000" lang="en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Payment</a:t>
            </a:r>
          </a:p>
          <a:p>
            <a:pPr rtl="0" lvl="1" indent="-419100" marL="914400">
              <a:spcBef>
                <a:spcPts val="0"/>
              </a:spcBef>
              <a:buClr>
                <a:srgbClr val="FFFFFF"/>
              </a:buClr>
              <a:buSzPct val="100000"/>
              <a:buFont typeface="Droid Sans"/>
              <a:buAutoNum type="alphaLcPeriod"/>
            </a:pPr>
            <a:r>
              <a:rPr sz="3000" lang="en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Abstraction into its own tab</a:t>
            </a:r>
          </a:p>
          <a:p>
            <a:pPr rtl="0" lvl="0" indent="-419100" marL="457200">
              <a:spcBef>
                <a:spcPts val="0"/>
              </a:spcBef>
              <a:buClr>
                <a:srgbClr val="FFFFFF"/>
              </a:buClr>
              <a:buSzPct val="100000"/>
              <a:buFont typeface="Droid Sans"/>
              <a:buAutoNum type="arabicPeriod"/>
            </a:pPr>
            <a:r>
              <a:rPr sz="3000" lang="en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Task Menu</a:t>
            </a:r>
          </a:p>
          <a:p>
            <a:pPr rtl="0" lvl="1" indent="-419100" marL="914400">
              <a:spcBef>
                <a:spcPts val="0"/>
              </a:spcBef>
              <a:buClr>
                <a:srgbClr val="FFFFFF"/>
              </a:buClr>
              <a:buSzPct val="100000"/>
              <a:buFont typeface="Droid Sans"/>
              <a:buAutoNum type="alphaLcPeriod"/>
            </a:pPr>
            <a:r>
              <a:rPr sz="3000" lang="en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Divided by function → by time → by clarified function/context</a:t>
            </a:r>
          </a:p>
          <a:p>
            <a:pPr rtl="0" lvl="1" indent="-419100" marL="914400">
              <a:spcBef>
                <a:spcPts val="0"/>
              </a:spcBef>
              <a:buClr>
                <a:srgbClr val="FFFFFF"/>
              </a:buClr>
              <a:buSzPct val="100000"/>
              <a:buFont typeface="Droid Sans"/>
              <a:buAutoNum type="alphaLcPeriod"/>
            </a:pPr>
            <a:r>
              <a:rPr sz="3000" lang="en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Less options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97" name="Shape 97"/>
          <p:cNvGraphicFramePr/>
          <p:nvPr/>
        </p:nvGraphicFramePr>
        <p:xfrm>
          <a:off y="833425" x="19912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{83BE534F-24C5-4D86-87F0-939E941779C9}</a:tableStyleId>
              </a:tblPr>
              <a:tblGrid>
                <a:gridCol w="3004150"/>
                <a:gridCol w="982675"/>
                <a:gridCol w="982675"/>
                <a:gridCol w="2835700"/>
                <a:gridCol w="9405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Problem</a:t>
                      </a:r>
                    </a:p>
                  </a:txBody>
                  <a:tcPr marR="63500" marB="63500" marT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Location</a:t>
                      </a:r>
                    </a:p>
                  </a:txBody>
                  <a:tcPr marR="63500" marB="63500" marT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Severity Rating</a:t>
                      </a:r>
                    </a:p>
                  </a:txBody>
                  <a:tcPr marR="63500" marB="63500" marT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Possible Fix</a:t>
                      </a:r>
                    </a:p>
                  </a:txBody>
                  <a:tcPr marR="63500" marB="63500" marT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Task Number</a:t>
                      </a:r>
                    </a:p>
                  </a:txBody>
                  <a:tcPr marR="63500" marB="63500" marT="63500" marL="63500">
                    <a:solidFill>
                      <a:srgbClr val="CFE2F3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Cannot login because user does not have an email account and doesn’t use computers often.</a:t>
                      </a:r>
                    </a:p>
                  </a:txBody>
                  <a:tcPr marR="63500" marB="63500" marT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Signup / Login</a:t>
                      </a:r>
                    </a:p>
                  </a:txBody>
                  <a:tcPr marR="63500" marB="63500" marT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</a:p>
                  </a:txBody>
                  <a:tcPr marR="63500" marB="63500" marT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Refocus and redefine our target audience to ones with access to email and online payment</a:t>
                      </a:r>
                    </a:p>
                  </a:txBody>
                  <a:tcPr marR="63500" marB="63500" marT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</a:p>
                  </a:txBody>
                  <a:tcPr marR="63500" marB="63500" marT="63500" marL="63500"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Thinks first intro screen is confusing</a:t>
                      </a:r>
                    </a:p>
                  </a:txBody>
                  <a:tcPr marR="63500" marB="63500" marT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Signup / Login</a:t>
                      </a:r>
                    </a:p>
                  </a:txBody>
                  <a:tcPr marR="63500" marB="63500" marT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</a:p>
                  </a:txBody>
                  <a:tcPr marR="63500" marB="63500" marT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Linear flow with only one option may be better</a:t>
                      </a:r>
                    </a:p>
                  </a:txBody>
                  <a:tcPr marR="63500" marB="63500" marT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</a:p>
                  </a:txBody>
                  <a:tcPr marR="63500" marB="63500" marT="63500" marL="63500"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User tries to go backward by clicking on the checkbox on the bottom right corner</a:t>
                      </a:r>
                    </a:p>
                  </a:txBody>
                  <a:tcPr marR="63500" marB="63500" marT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Task Page</a:t>
                      </a:r>
                    </a:p>
                  </a:txBody>
                  <a:tcPr marR="63500" marB="63500" marT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</a:p>
                  </a:txBody>
                  <a:tcPr marR="63500" marB="63500" marT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Have clearly labeled text-based buttons instead of symbols</a:t>
                      </a:r>
                    </a:p>
                  </a:txBody>
                  <a:tcPr marR="63500" marB="63500" marT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</a:p>
                  </a:txBody>
                  <a:tcPr marR="63500" marB="63500" marT="63500" marL="63500"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User has not heard of bitcoin</a:t>
                      </a:r>
                    </a:p>
                  </a:txBody>
                  <a:tcPr marR="63500" marB="63500" marT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Payment</a:t>
                      </a:r>
                    </a:p>
                  </a:txBody>
                  <a:tcPr marR="63500" marB="63500" marT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</a:p>
                  </a:txBody>
                  <a:tcPr marR="63500" marB="63500" marT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Make sure to educate the user through an initial tutorial. Even if they do not use bitcoin they can use the bank account option.</a:t>
                      </a:r>
                    </a:p>
                  </a:txBody>
                  <a:tcPr marR="63500" marB="63500" marT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</a:p>
                  </a:txBody>
                  <a:tcPr marR="63500" marB="63500" marT="63500" marL="63500"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User thought linking to bank account was confusing</a:t>
                      </a:r>
                    </a:p>
                  </a:txBody>
                  <a:tcPr marR="63500" marB="63500" marT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Payment</a:t>
                      </a:r>
                    </a:p>
                  </a:txBody>
                  <a:tcPr marR="63500" marB="63500" marT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</a:p>
                  </a:txBody>
                  <a:tcPr marR="63500" marB="63500" marT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Make flow easier to understand by having clear directions</a:t>
                      </a:r>
                    </a:p>
                  </a:txBody>
                  <a:tcPr marR="63500" marB="63500" marT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</a:p>
                  </a:txBody>
                  <a:tcPr marR="63500" marB="63500" marT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102" name="Shape 102"/>
          <p:cNvGraphicFramePr/>
          <p:nvPr/>
        </p:nvGraphicFramePr>
        <p:xfrm>
          <a:off y="833425" x="19912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{C34F579B-C363-4BAD-864F-0B63A75F009C}</a:tableStyleId>
              </a:tblPr>
              <a:tblGrid>
                <a:gridCol w="3004150"/>
                <a:gridCol w="982675"/>
                <a:gridCol w="982675"/>
                <a:gridCol w="2835700"/>
                <a:gridCol w="9405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Problem</a:t>
                      </a:r>
                    </a:p>
                  </a:txBody>
                  <a:tcPr marR="63500" marB="63500" marT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Location</a:t>
                      </a:r>
                    </a:p>
                  </a:txBody>
                  <a:tcPr marR="63500" marB="63500" marT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Severity Rating</a:t>
                      </a:r>
                    </a:p>
                  </a:txBody>
                  <a:tcPr marR="63500" marB="63500" marT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Possible Fix</a:t>
                      </a:r>
                    </a:p>
                  </a:txBody>
                  <a:tcPr marR="63500" marB="63500" marT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Task Number</a:t>
                      </a:r>
                    </a:p>
                  </a:txBody>
                  <a:tcPr marR="63500" marB="63500" marT="63500" marL="63500">
                    <a:solidFill>
                      <a:srgbClr val="CFE2F3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Cannot login because user does not have an email account and doesn’t use computers often.</a:t>
                      </a:r>
                    </a:p>
                  </a:txBody>
                  <a:tcPr marR="63500" marB="63500" marT="63500" marL="63500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Signup / Login</a:t>
                      </a:r>
                    </a:p>
                  </a:txBody>
                  <a:tcPr marR="63500" marB="63500" marT="63500" marL="63500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</a:p>
                  </a:txBody>
                  <a:tcPr marR="63500" marB="63500" marT="63500" marL="63500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Refocus and redefine our target audience to ones with access to email and online payment</a:t>
                      </a:r>
                    </a:p>
                  </a:txBody>
                  <a:tcPr marR="63500" marB="63500" marT="63500" marL="63500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</a:p>
                  </a:txBody>
                  <a:tcPr marR="63500" marB="63500" marT="63500" marL="63500">
                    <a:solidFill>
                      <a:srgbClr val="434343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User is confused about what certain task icons mean</a:t>
                      </a:r>
                    </a:p>
                  </a:txBody>
                  <a:tcPr marR="63500" marB="63500" marT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Task Page</a:t>
                      </a:r>
                    </a:p>
                  </a:txBody>
                  <a:tcPr marR="63500" marB="63500" marT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</a:p>
                  </a:txBody>
                  <a:tcPr marR="63500" marB="63500" marT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Simpler and less task icons</a:t>
                      </a:r>
                    </a:p>
                  </a:txBody>
                  <a:tcPr marR="63500" marB="63500" marT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</a:p>
                  </a:txBody>
                  <a:tcPr marR="63500" marB="63500" marT="63500" marL="63500"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User tries to go backward by clicking on the checkbox on the bottom right corner</a:t>
                      </a:r>
                    </a:p>
                  </a:txBody>
                  <a:tcPr marR="63500" marB="63500" marT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Task Page</a:t>
                      </a:r>
                    </a:p>
                  </a:txBody>
                  <a:tcPr marR="63500" marB="63500" marT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</a:p>
                  </a:txBody>
                  <a:tcPr marR="63500" marB="63500" marT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Have clearly labeled text-based buttons instead of symbols</a:t>
                      </a:r>
                    </a:p>
                  </a:txBody>
                  <a:tcPr marR="63500" marB="63500" marT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</a:p>
                  </a:txBody>
                  <a:tcPr marR="63500" marB="63500" marT="63500" marL="63500"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User has not heard of bitcoin</a:t>
                      </a:r>
                    </a:p>
                  </a:txBody>
                  <a:tcPr marR="63500" marB="63500" marT="63500" marL="63500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Payment</a:t>
                      </a:r>
                    </a:p>
                  </a:txBody>
                  <a:tcPr marR="63500" marB="63500" marT="63500" marL="63500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</a:p>
                  </a:txBody>
                  <a:tcPr marR="63500" marB="63500" marT="63500" marL="63500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Make sure to educate the user through an initial tutorial. Even if they do not use bitcoin they can use the bank account option.</a:t>
                      </a:r>
                    </a:p>
                  </a:txBody>
                  <a:tcPr marR="63500" marB="63500" marT="63500" marL="63500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</a:p>
                  </a:txBody>
                  <a:tcPr marR="63500" marB="63500" marT="63500" marL="63500">
                    <a:solidFill>
                      <a:srgbClr val="434343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User thought linking to bank account was confusing</a:t>
                      </a:r>
                    </a:p>
                  </a:txBody>
                  <a:tcPr marR="63500" marB="63500" marT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Payment</a:t>
                      </a:r>
                    </a:p>
                  </a:txBody>
                  <a:tcPr marR="63500" marB="63500" marT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</a:p>
                  </a:txBody>
                  <a:tcPr marR="63500" marB="63500" marT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Make flow easier to understand by having clear directions</a:t>
                      </a:r>
                    </a:p>
                  </a:txBody>
                  <a:tcPr marR="63500" marB="63500" marT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</a:p>
                  </a:txBody>
                  <a:tcPr marR="63500" marB="63500" marT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107" name="Shape 107"/>
          <p:cNvGraphicFramePr/>
          <p:nvPr/>
        </p:nvGraphicFramePr>
        <p:xfrm>
          <a:off y="833425" x="19912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{B07FDFE2-EDFB-4A28-A699-B7A6A3A2E9A0}</a:tableStyleId>
              </a:tblPr>
              <a:tblGrid>
                <a:gridCol w="3004150"/>
                <a:gridCol w="982675"/>
                <a:gridCol w="982675"/>
                <a:gridCol w="2835700"/>
                <a:gridCol w="9405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Problem</a:t>
                      </a:r>
                    </a:p>
                  </a:txBody>
                  <a:tcPr marR="63500" marB="63500" marT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Location</a:t>
                      </a:r>
                    </a:p>
                  </a:txBody>
                  <a:tcPr marR="63500" marB="63500" marT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Severity Rating</a:t>
                      </a:r>
                    </a:p>
                  </a:txBody>
                  <a:tcPr marR="63500" marB="63500" marT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Possible Fix</a:t>
                      </a:r>
                    </a:p>
                  </a:txBody>
                  <a:tcPr marR="63500" marB="63500" marT="63500" marL="635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Task Number</a:t>
                      </a:r>
                    </a:p>
                  </a:txBody>
                  <a:tcPr marR="63500" marB="63500" marT="63500" marL="63500">
                    <a:solidFill>
                      <a:srgbClr val="CFE2F3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Cannot login because user does not have an email account and doesn’t use computers often.</a:t>
                      </a:r>
                    </a:p>
                  </a:txBody>
                  <a:tcPr marR="63500" marB="63500" marT="63500" marL="63500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Signup / Login</a:t>
                      </a:r>
                    </a:p>
                  </a:txBody>
                  <a:tcPr marR="63500" marB="63500" marT="63500" marL="63500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</a:p>
                  </a:txBody>
                  <a:tcPr marR="63500" marB="63500" marT="63500" marL="63500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Refocus and redefine our target audience to ones with access to email and online payment</a:t>
                      </a:r>
                    </a:p>
                  </a:txBody>
                  <a:tcPr marR="63500" marB="63500" marT="63500" marL="63500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</a:p>
                  </a:txBody>
                  <a:tcPr marR="63500" marB="63500" marT="63500" marL="63500">
                    <a:solidFill>
                      <a:srgbClr val="434343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User is confused about what certain task icons mean</a:t>
                      </a:r>
                    </a:p>
                  </a:txBody>
                  <a:tcPr marR="63500" marB="63500" marT="63500" marL="63500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Task Page</a:t>
                      </a:r>
                    </a:p>
                  </a:txBody>
                  <a:tcPr marR="63500" marB="63500" marT="63500" marL="63500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</a:p>
                  </a:txBody>
                  <a:tcPr marR="63500" marB="63500" marT="63500" marL="63500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Simpler and less task icons</a:t>
                      </a:r>
                    </a:p>
                  </a:txBody>
                  <a:tcPr marR="63500" marB="63500" marT="63500" marL="63500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</a:p>
                  </a:txBody>
                  <a:tcPr marR="63500" marB="63500" marT="63500" marL="63500">
                    <a:solidFill>
                      <a:srgbClr val="00FF00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User tries to go backward by clicking on the checkbox on the bottom right corner</a:t>
                      </a:r>
                    </a:p>
                  </a:txBody>
                  <a:tcPr marR="63500" marB="63500" marT="63500" marL="63500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Task Page</a:t>
                      </a:r>
                    </a:p>
                  </a:txBody>
                  <a:tcPr marR="63500" marB="63500" marT="63500" marL="63500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</a:p>
                  </a:txBody>
                  <a:tcPr marR="63500" marB="63500" marT="63500" marL="63500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Have clearly labeled text-based buttons instead of symbols</a:t>
                      </a:r>
                    </a:p>
                  </a:txBody>
                  <a:tcPr marR="63500" marB="63500" marT="63500" marL="63500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</a:p>
                  </a:txBody>
                  <a:tcPr marR="63500" marB="63500" marT="63500" marL="63500">
                    <a:solidFill>
                      <a:srgbClr val="00FF00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User has not heard of bitcoin</a:t>
                      </a:r>
                    </a:p>
                  </a:txBody>
                  <a:tcPr marR="63500" marB="63500" marT="63500" marL="63500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Payment</a:t>
                      </a:r>
                    </a:p>
                  </a:txBody>
                  <a:tcPr marR="63500" marB="63500" marT="63500" marL="63500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</a:p>
                  </a:txBody>
                  <a:tcPr marR="63500" marB="63500" marT="63500" marL="63500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Make sure to educate the user through an initial tutorial. Even if they do not use bitcoin they can use the bank account option.</a:t>
                      </a:r>
                    </a:p>
                  </a:txBody>
                  <a:tcPr marR="63500" marB="63500" marT="63500" marL="63500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</a:p>
                  </a:txBody>
                  <a:tcPr marR="63500" marB="63500" marT="63500" marL="63500">
                    <a:solidFill>
                      <a:srgbClr val="434343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User thought linking to bank account was confusing</a:t>
                      </a:r>
                    </a:p>
                  </a:txBody>
                  <a:tcPr marR="63500" marB="63500" marT="63500" marL="63500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Payment</a:t>
                      </a:r>
                    </a:p>
                  </a:txBody>
                  <a:tcPr marR="63500" marB="63500" marT="63500" marL="63500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</a:p>
                  </a:txBody>
                  <a:tcPr marR="63500" marB="63500" marT="63500" marL="63500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Make flow easier to understand by having clear directions</a:t>
                      </a:r>
                    </a:p>
                  </a:txBody>
                  <a:tcPr marR="63500" marB="63500" marT="63500" marL="63500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</a:p>
                  </a:txBody>
                  <a:tcPr marR="63500" marB="63500" marT="63500" marL="63500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lvl="0" indent="-457200" marL="457200">
              <a:spcBef>
                <a:spcPts val="0"/>
              </a:spcBef>
              <a:buClr>
                <a:schemeClr val="lt1"/>
              </a:buClr>
              <a:buSzPct val="100000"/>
              <a:buFont typeface="Droid Sans"/>
              <a:buAutoNum type="arabicPeriod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Footer Menu: Before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3216687"/>
            <a:ext cy="3614177" cx="271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y="4117800" x="5023525"/>
            <a:ext cy="704699" cx="719699"/>
          </a:xfrm>
          <a:prstGeom prst="ellipse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 indent="-457200" marL="457200">
              <a:spcBef>
                <a:spcPts val="0"/>
              </a:spcBef>
              <a:buClr>
                <a:schemeClr val="lt1"/>
              </a:buClr>
              <a:buSzPct val="100000"/>
              <a:buFont typeface="Droid Sans"/>
              <a:buAutoNum type="arabicPeriod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Footer Menu: Before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3216687"/>
            <a:ext cy="3614177" cx="271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>
            <a:off y="4087825" x="4423675"/>
            <a:ext cy="704699" cx="719699"/>
          </a:xfrm>
          <a:prstGeom prst="ellipse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 indent="-457200" marL="457200">
              <a:spcBef>
                <a:spcPts val="0"/>
              </a:spcBef>
              <a:buClr>
                <a:schemeClr val="lt1"/>
              </a:buClr>
              <a:buSzPct val="100000"/>
              <a:buFont typeface="Droid Sans"/>
              <a:buAutoNum type="arabicPeriod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Footer Menu: Before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3216687"/>
            <a:ext cy="3614177" cx="271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/>
          <p:nvPr/>
        </p:nvSpPr>
        <p:spPr>
          <a:xfrm>
            <a:off y="4117800" x="3823875"/>
            <a:ext cy="704699" cx="719699"/>
          </a:xfrm>
          <a:prstGeom prst="ellipse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Overview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123950" x="990600"/>
            <a:ext cy="3725699" cx="7505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Tasks &amp; Changes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Revised UI Design and Rationale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Scenarios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What Worked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What Didn’t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Summary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 indent="-457200" marL="457200">
              <a:spcBef>
                <a:spcPts val="0"/>
              </a:spcBef>
              <a:buClr>
                <a:schemeClr val="lt1"/>
              </a:buClr>
              <a:buSzPct val="100000"/>
              <a:buFont typeface="Droid Sans"/>
              <a:buAutoNum type="arabicPeriod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Footer Menu: After</a:t>
            </a: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t="25523" b="0" r="0" l="0"/>
          <a:stretch/>
        </p:blipFill>
        <p:spPr>
          <a:xfrm>
            <a:off y="1063375" x="3181937"/>
            <a:ext cy="3645250" cx="2780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lvl="0" indent="-457200" marL="457200">
              <a:spcBef>
                <a:spcPts val="0"/>
              </a:spcBef>
              <a:buClr>
                <a:schemeClr val="lt1"/>
              </a:buClr>
              <a:buSzPct val="100000"/>
              <a:buFont typeface="Droid Sans"/>
              <a:buAutoNum startAt="2" type="arabicPeriod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Payment Information: Before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3214508"/>
            <a:ext cy="3619947" cx="271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063375" x="396625"/>
            <a:ext cy="3619957" cx="271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063375" x="6032374"/>
            <a:ext cy="3619957" cx="27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 indent="-457200" marL="457200">
              <a:spcBef>
                <a:spcPts val="0"/>
              </a:spcBef>
              <a:buClr>
                <a:schemeClr val="lt1"/>
              </a:buClr>
              <a:buSzPct val="100000"/>
              <a:buFont typeface="Droid Sans"/>
              <a:buAutoNum startAt="2" type="arabicPeriod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Payment Information: Before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3214508"/>
            <a:ext cy="3619947" cx="271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063375" x="396625"/>
            <a:ext cy="3619957" cx="271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063375" x="6032374"/>
            <a:ext cy="3619957" cx="271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/>
          <p:nvPr/>
        </p:nvSpPr>
        <p:spPr>
          <a:xfrm>
            <a:off y="4117825" x="1049700"/>
            <a:ext cy="674700" cx="719699"/>
          </a:xfrm>
          <a:prstGeom prst="ellipse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y="4117825" x="3908812"/>
            <a:ext cy="674700" cx="719699"/>
          </a:xfrm>
          <a:prstGeom prst="ellipse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y="4117825" x="6767925"/>
            <a:ext cy="674700" cx="719699"/>
          </a:xfrm>
          <a:prstGeom prst="ellipse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 indent="-457200" marL="457200">
              <a:spcBef>
                <a:spcPts val="0"/>
              </a:spcBef>
              <a:buClr>
                <a:schemeClr val="lt1"/>
              </a:buClr>
              <a:buSzPct val="100000"/>
              <a:buFont typeface="Droid Sans"/>
              <a:buAutoNum startAt="2" type="arabicPeriod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Payment Information: After</a:t>
            </a:r>
          </a:p>
        </p:txBody>
      </p:sp>
      <p:sp>
        <p:nvSpPr>
          <p:cNvPr id="159" name="Shape 159"/>
          <p:cNvSpPr/>
          <p:nvPr/>
        </p:nvSpPr>
        <p:spPr>
          <a:xfrm>
            <a:off y="4117825" x="3908812"/>
            <a:ext cy="674700" cx="719699"/>
          </a:xfrm>
          <a:prstGeom prst="ellipse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t="27581" b="15279" r="51071" l="28521"/>
          <a:stretch/>
        </p:blipFill>
        <p:spPr>
          <a:xfrm>
            <a:off y="1063375" x="3484812"/>
            <a:ext cy="3805123" cx="217437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/>
          <p:nvPr/>
        </p:nvSpPr>
        <p:spPr>
          <a:xfrm>
            <a:off y="4357750" x="4488600"/>
            <a:ext cy="674700" cx="719699"/>
          </a:xfrm>
          <a:prstGeom prst="ellipse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 indent="-457200" marL="457200">
              <a:spcBef>
                <a:spcPts val="0"/>
              </a:spcBef>
              <a:buClr>
                <a:schemeClr val="lt1"/>
              </a:buClr>
              <a:buSzPct val="100000"/>
              <a:buFont typeface="Droid Sans"/>
              <a:buAutoNum startAt="3" type="arabicPeriod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Task Menu: Before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48674" x="3203274"/>
            <a:ext cy="3649925" cx="27374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/>
          <p:nvPr/>
        </p:nvSpPr>
        <p:spPr>
          <a:xfrm>
            <a:off y="1268625" x="3448975"/>
            <a:ext cy="1034700" cx="1139700"/>
          </a:xfrm>
          <a:prstGeom prst="ellipse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 indent="-457200" marL="457200">
              <a:spcBef>
                <a:spcPts val="0"/>
              </a:spcBef>
              <a:buClr>
                <a:schemeClr val="lt1"/>
              </a:buClr>
              <a:buSzPct val="100000"/>
              <a:buFont typeface="Droid Sans"/>
              <a:buAutoNum startAt="3" type="arabicPeriod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Task Menu: Before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48674" x="3203274"/>
            <a:ext cy="3649925" cx="2737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/>
          <p:nvPr/>
        </p:nvSpPr>
        <p:spPr>
          <a:xfrm>
            <a:off y="1238650" x="4603650"/>
            <a:ext cy="1034700" cx="1139700"/>
          </a:xfrm>
          <a:prstGeom prst="ellipse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 indent="-457200" marL="457200">
              <a:spcBef>
                <a:spcPts val="0"/>
              </a:spcBef>
              <a:buClr>
                <a:schemeClr val="lt1"/>
              </a:buClr>
              <a:buSzPct val="100000"/>
              <a:buFont typeface="Droid Sans"/>
              <a:buAutoNum startAt="3" type="arabicPeriod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Task Menu: Before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48674" x="3203274"/>
            <a:ext cy="3649925" cx="273745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/>
          <p:nvPr/>
        </p:nvSpPr>
        <p:spPr>
          <a:xfrm>
            <a:off y="1238650" x="4603650"/>
            <a:ext cy="1034700" cx="1139700"/>
          </a:xfrm>
          <a:prstGeom prst="ellipse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y="2273350" x="4603650"/>
            <a:ext cy="1034700" cx="1139700"/>
          </a:xfrm>
          <a:prstGeom prst="ellipse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4" name="Shape 184"/>
          <p:cNvCxnSpPr>
            <a:endCxn id="182" idx="6"/>
          </p:cNvCxnSpPr>
          <p:nvPr/>
        </p:nvCxnSpPr>
        <p:spPr>
          <a:xfrm rot="10800000">
            <a:off y="1756000" x="5743349"/>
            <a:ext cy="412500" cx="8247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85" name="Shape 185"/>
          <p:cNvCxnSpPr>
            <a:endCxn id="183" idx="6"/>
          </p:cNvCxnSpPr>
          <p:nvPr/>
        </p:nvCxnSpPr>
        <p:spPr>
          <a:xfrm flipH="1">
            <a:off y="2168500" x="5743349"/>
            <a:ext cy="622200" cx="8247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86" name="Shape 186"/>
          <p:cNvSpPr txBox="1"/>
          <p:nvPr/>
        </p:nvSpPr>
        <p:spPr>
          <a:xfrm>
            <a:off y="1598525" x="6643075"/>
            <a:ext cy="1034700" cx="1079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6000" lang="en">
                <a:solidFill>
                  <a:srgbClr val="FF0000"/>
                </a:solidFill>
                <a:latin typeface="Droid Sans"/>
                <a:ea typeface="Droid Sans"/>
                <a:cs typeface="Droid Sans"/>
                <a:sym typeface="Droid Sans"/>
              </a:rPr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 indent="-457200" marL="457200">
              <a:spcBef>
                <a:spcPts val="0"/>
              </a:spcBef>
              <a:buClr>
                <a:schemeClr val="lt1"/>
              </a:buClr>
              <a:buSzPct val="100000"/>
              <a:buFont typeface="Droid Sans"/>
              <a:buAutoNum startAt="3" type="arabicPeriod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Task Menu: Before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48674" x="3203274"/>
            <a:ext cy="3649925" cx="27374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/>
          <p:nvPr/>
        </p:nvSpPr>
        <p:spPr>
          <a:xfrm>
            <a:off y="3233075" x="3434000"/>
            <a:ext cy="1034700" cx="1139700"/>
          </a:xfrm>
          <a:prstGeom prst="ellipse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 indent="-457200" marL="457200">
              <a:spcBef>
                <a:spcPts val="0"/>
              </a:spcBef>
              <a:buClr>
                <a:schemeClr val="lt1"/>
              </a:buClr>
              <a:buSzPct val="100000"/>
              <a:buFont typeface="Droid Sans"/>
              <a:buAutoNum startAt="3" type="arabicPeriod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Task Menu: After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3518387"/>
            <a:ext cy="3729225" cx="21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Med-Fi Prototype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Representative Tasks</a:t>
            </a:r>
          </a:p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Complex, Moderate, Simple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lvl="0" indent="-457200" marL="457200">
              <a:spcBef>
                <a:spcPts val="0"/>
              </a:spcBef>
              <a:buClr>
                <a:schemeClr val="lt1"/>
              </a:buClr>
              <a:buSzPct val="100000"/>
              <a:buFont typeface="Droid Sans"/>
              <a:buAutoNum type="arabicPeriod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Categorization</a:t>
            </a:r>
          </a:p>
        </p:txBody>
      </p:sp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t="18248" b="4195" r="47425" l="24877"/>
          <a:stretch/>
        </p:blipFill>
        <p:spPr>
          <a:xfrm>
            <a:off y="1063375" x="3505188"/>
            <a:ext cy="3733900" cx="21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 indent="-457200" marL="457200">
              <a:spcBef>
                <a:spcPts val="0"/>
              </a:spcBef>
              <a:buClr>
                <a:schemeClr val="lt1"/>
              </a:buClr>
              <a:buSzPct val="100000"/>
              <a:buFont typeface="Droid Sans"/>
              <a:buAutoNum type="arabicPeriod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Categorization</a:t>
            </a:r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t="16790" b="4783" r="47246" l="24873"/>
          <a:stretch/>
        </p:blipFill>
        <p:spPr>
          <a:xfrm>
            <a:off y="1063374" x="3531437"/>
            <a:ext cy="3658923" cx="20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 indent="-457200" marL="457200">
              <a:spcBef>
                <a:spcPts val="0"/>
              </a:spcBef>
              <a:buClr>
                <a:schemeClr val="lt1"/>
              </a:buClr>
              <a:buSzPct val="100000"/>
              <a:buFont typeface="Droid Sans"/>
              <a:buAutoNum type="arabicPeriod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Categorization</a:t>
            </a: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t="16789" b="5370" r="47611" l="24873"/>
          <a:stretch/>
        </p:blipFill>
        <p:spPr>
          <a:xfrm>
            <a:off y="1063374" x="3528887"/>
            <a:ext cy="3688923" cx="208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 indent="-457200" marL="457200">
              <a:spcBef>
                <a:spcPts val="0"/>
              </a:spcBef>
              <a:buClr>
                <a:schemeClr val="lt1"/>
              </a:buClr>
              <a:buSzPct val="100000"/>
              <a:buFont typeface="Droid Sans"/>
              <a:buAutoNum type="arabicPeriod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Categorization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3520025"/>
            <a:ext cy="3729225" cx="21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 indent="-457200" marL="457200">
              <a:spcBef>
                <a:spcPts val="0"/>
              </a:spcBef>
              <a:buClr>
                <a:schemeClr val="lt1"/>
              </a:buClr>
              <a:buSzPct val="100000"/>
              <a:buFont typeface="Droid Sans"/>
              <a:buAutoNum startAt="2" type="arabicPeriod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Matching users with a task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3518387"/>
            <a:ext cy="3729225" cx="210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/>
          <p:nvPr/>
        </p:nvSpPr>
        <p:spPr>
          <a:xfrm>
            <a:off y="1434900" x="4554425"/>
            <a:ext cy="896700" cx="879299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 indent="-457200" marL="457200">
              <a:spcBef>
                <a:spcPts val="0"/>
              </a:spcBef>
              <a:buClr>
                <a:schemeClr val="lt1"/>
              </a:buClr>
              <a:buSzPct val="100000"/>
              <a:buFont typeface="Droid Sans"/>
              <a:buAutoNum startAt="2" type="arabicPeriod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Matching users with a task</a:t>
            </a:r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3502588"/>
            <a:ext cy="3751174" cx="213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 indent="-457200" marL="457200">
              <a:spcBef>
                <a:spcPts val="0"/>
              </a:spcBef>
              <a:buClr>
                <a:schemeClr val="lt1"/>
              </a:buClr>
              <a:buSzPct val="100000"/>
              <a:buFont typeface="Droid Sans"/>
              <a:buAutoNum startAt="2" type="arabicPeriod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Matching users with a task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3518387"/>
            <a:ext cy="3729225" cx="210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/>
          <p:nvPr/>
        </p:nvSpPr>
        <p:spPr>
          <a:xfrm>
            <a:off y="2479637" x="4589600"/>
            <a:ext cy="896700" cx="879299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 indent="-457200" marL="457200">
              <a:spcBef>
                <a:spcPts val="0"/>
              </a:spcBef>
              <a:buClr>
                <a:schemeClr val="lt1"/>
              </a:buClr>
              <a:buSzPct val="100000"/>
              <a:buFont typeface="Droid Sans"/>
              <a:buAutoNum startAt="2" type="arabicPeriod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Matching users with a task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3497900"/>
            <a:ext cy="3747775" cx="214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3. Payment</a:t>
            </a:r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87" x="3589903"/>
            <a:ext cy="3499974" cx="196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3. Payment</a:t>
            </a:r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4019" x="3589896"/>
            <a:ext cy="3498705" cx="196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1201305"/>
            <a:ext cy="5143499" cx="6741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3. Payment</a:t>
            </a:r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3589900"/>
            <a:ext cy="3486818" cx="196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Tools</a:t>
            </a:r>
          </a:p>
        </p:txBody>
      </p:sp>
      <p:pic>
        <p:nvPicPr>
          <p:cNvPr id="278" name="Shape 278"/>
          <p:cNvPicPr preferRelativeResize="0"/>
          <p:nvPr/>
        </p:nvPicPr>
        <p:blipFill rotWithShape="1">
          <a:blip r:embed="rId3">
            <a:alphaModFix/>
          </a:blip>
          <a:srcRect t="0" b="0" r="7706" l="10050"/>
          <a:stretch/>
        </p:blipFill>
        <p:spPr>
          <a:xfrm>
            <a:off y="1643450" x="1593274"/>
            <a:ext cy="2267174" cx="3385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981300" x="4575451"/>
            <a:ext cy="2382875" cx="344079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/>
          <p:nvPr/>
        </p:nvSpPr>
        <p:spPr>
          <a:xfrm>
            <a:off y="4054887" x="2043312"/>
            <a:ext cy="716100" cx="23378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1" name="Shape 2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4087673" x="2188470"/>
            <a:ext cy="650524" cx="2047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What Did Work?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Proto.io interface design visually pretty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More believable prototype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Forced us to get down to the details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y="1356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lv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What Didn’t Work?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y="90512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Clunky web interface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Freezes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Collaboration doesn’t work!?!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Corrupted save files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Lower medium-fi prototype with HTML, CSS, JavaScript?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Tradeoffs between visual polish and interactive completeness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WoZ Techniques </a:t>
            </a:r>
            <a:r>
              <a:rPr sz="2400" lang="en">
                <a:latin typeface="Droid Sans"/>
                <a:ea typeface="Droid Sans"/>
                <a:cs typeface="Droid Sans"/>
                <a:sym typeface="Droid Sans"/>
              </a:rPr>
              <a:t>(&amp; Additional Tradeoffs)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Proto.io conditional form support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No validation for reasonable answers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Backend is non existent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Only a few example tasks - inefficient to make more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y="27522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In Summary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y="1132625" x="106200"/>
            <a:ext cy="2717700" cx="8931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Tasks: categorization, task matching, payments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Valuable UI feedback from low-fi prototype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Abstracting each of these tasks into its own tab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Making icons clear and distinct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Streamlining the flow of each process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0" name="Shape 31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6" name="Shape 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1201305"/>
            <a:ext cy="5143499" cx="6741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1201305"/>
            <a:ext cy="5143499" cx="6741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1201305"/>
            <a:ext cy="5143499" cx="6741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1201305"/>
            <a:ext cy="5143499" cx="674138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y="524375" x="4304350"/>
            <a:ext cy="734099" cx="6292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101500" x="799600"/>
            <a:ext cy="602400" cx="7736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Matching client tasks to workers (moderate)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1201305"/>
            <a:ext cy="5143499" cx="6741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