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4"/><Relationship Target="../media/image02.png" Type="http://schemas.openxmlformats.org/officeDocument/2006/relationships/image" Id="rId3"/><Relationship Target="../media/image00.png" Type="http://schemas.openxmlformats.org/officeDocument/2006/relationships/image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/>
        </p:nvSpPr>
        <p:spPr>
          <a:xfrm>
            <a:off y="3838450" x="161075"/>
            <a:ext cy="935400" cx="837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latin typeface="Droid Sans"/>
                <a:ea typeface="Droid Sans"/>
                <a:cs typeface="Droid Sans"/>
                <a:sym typeface="Droid Sans"/>
              </a:rPr>
              <a:t>anyone</a:t>
            </a:r>
            <a:r>
              <a:rPr sz="1600" lang="en">
                <a:latin typeface="Droid Sans"/>
                <a:ea typeface="Droid Sans"/>
                <a:cs typeface="Droid Sans"/>
                <a:sym typeface="Droid Sans"/>
              </a:rPr>
              <a:t> can work from </a:t>
            </a:r>
            <a:r>
              <a:rPr sz="1800" lang="en">
                <a:latin typeface="Droid Sans"/>
                <a:ea typeface="Droid Sans"/>
                <a:cs typeface="Droid Sans"/>
                <a:sym typeface="Droid Sans"/>
              </a:rPr>
              <a:t>anywhere </a:t>
            </a:r>
          </a:p>
          <a:p>
            <a:pPr algn="ctr" lvl="0">
              <a:spcBef>
                <a:spcPts val="0"/>
              </a:spcBef>
              <a:buNone/>
            </a:pPr>
            <a:r>
              <a:rPr sz="1600" lang="en">
                <a:latin typeface="Droid Sans"/>
                <a:ea typeface="Droid Sans"/>
                <a:cs typeface="Droid Sans"/>
                <a:sym typeface="Droid Sans"/>
              </a:rPr>
              <a:t>by completing human-intelligent </a:t>
            </a:r>
            <a:r>
              <a:rPr sz="1800" lang="en">
                <a:solidFill>
                  <a:srgbClr val="4CBB17"/>
                </a:solidFill>
                <a:latin typeface="Droid Sans"/>
                <a:ea typeface="Droid Sans"/>
                <a:cs typeface="Droid Sans"/>
                <a:sym typeface="Droid Sans"/>
              </a:rPr>
              <a:t>microtasks</a:t>
            </a:r>
            <a:r>
              <a:rPr sz="1600" lang="en">
                <a:latin typeface="Droid Sans"/>
                <a:ea typeface="Droid Sans"/>
                <a:cs typeface="Droid Sans"/>
                <a:sym typeface="Droid Sans"/>
              </a:rPr>
              <a:t> for small payments</a:t>
            </a:r>
          </a:p>
        </p:txBody>
      </p:sp>
      <p:sp>
        <p:nvSpPr>
          <p:cNvPr id="31" name="Shape 31"/>
          <p:cNvSpPr txBox="1"/>
          <p:nvPr>
            <p:ph type="ctrTitle"/>
          </p:nvPr>
        </p:nvSpPr>
        <p:spPr>
          <a:xfrm>
            <a:off y="202828" x="685800"/>
            <a:ext cy="6237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">
                <a:solidFill>
                  <a:srgbClr val="4CBB17"/>
                </a:solidFill>
                <a:latin typeface="Droid Sans"/>
                <a:ea typeface="Droid Sans"/>
                <a:cs typeface="Droid Sans"/>
                <a:sym typeface="Droid Sans"/>
              </a:rPr>
              <a:t>mWork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y="563450" x="1469550"/>
            <a:ext cy="420900" cx="6204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400" lang="en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Re-imagining Mobile Work for the Masses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y="4519800" x="1051200"/>
            <a:ext cy="623700" cx="704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2400" lang="en">
                <a:latin typeface="Droid Sans"/>
                <a:ea typeface="Droid Sans"/>
                <a:cs typeface="Droid Sans"/>
                <a:sym typeface="Droid Sans"/>
              </a:rPr>
              <a:t>and all you need is a </a:t>
            </a:r>
            <a:r>
              <a:rPr sz="2400" lang="en">
                <a:solidFill>
                  <a:srgbClr val="4CBB17"/>
                </a:solidFill>
                <a:latin typeface="Droid Sans"/>
                <a:ea typeface="Droid Sans"/>
                <a:cs typeface="Droid Sans"/>
                <a:sym typeface="Droid Sans"/>
              </a:rPr>
              <a:t>smartphone</a:t>
            </a:r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3">
            <a:alphaModFix/>
          </a:blip>
          <a:srcRect t="7422" b="5666" r="6666" l="3727"/>
          <a:stretch/>
        </p:blipFill>
        <p:spPr>
          <a:xfrm>
            <a:off y="1058424" x="538375"/>
            <a:ext cy="2568274" cx="4506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35"/>
          <p:cNvPicPr preferRelativeResize="0"/>
          <p:nvPr/>
        </p:nvPicPr>
        <p:blipFill rotWithShape="1">
          <a:blip r:embed="rId4">
            <a:alphaModFix/>
          </a:blip>
          <a:srcRect t="1453" b="2935" r="2748" l="1143"/>
          <a:stretch/>
        </p:blipFill>
        <p:spPr>
          <a:xfrm>
            <a:off y="1048350" x="5747341"/>
            <a:ext cy="2568275" cx="2640933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/>
          <p:nvPr/>
        </p:nvSpPr>
        <p:spPr>
          <a:xfrm>
            <a:off y="3616625" x="1469550"/>
            <a:ext cy="261600" cx="2746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1000" lang="en" i="1">
                <a:latin typeface="Cambria"/>
                <a:ea typeface="Cambria"/>
                <a:cs typeface="Cambria"/>
                <a:sym typeface="Cambria"/>
              </a:rPr>
              <a:t>Be matched with a task on the go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y="3616625" x="5747350"/>
            <a:ext cy="261600" cx="2746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000" lang="en" i="1">
                <a:latin typeface="Cambria"/>
                <a:ea typeface="Cambria"/>
                <a:cs typeface="Cambria"/>
                <a:sym typeface="Cambria"/>
              </a:rPr>
              <a:t>Complete a task for a small reward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0" x="3072800"/>
            <a:ext cy="715525" cx="7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