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1.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chemeClr val="dk1"/>
              </a:buClr>
              <a:buSzPct val="127272"/>
              <a:buFont typeface="Arial"/>
              <a:buChar char="-"/>
            </a:pPr>
            <a:r>
              <a:rPr lang="en">
                <a:solidFill>
                  <a:schemeClr val="dk1"/>
                </a:solidFill>
              </a:rPr>
              <a:t>Part-time worker, part-time mom who managed and oversaw the Psych SONA department </a:t>
            </a:r>
          </a:p>
          <a:p>
            <a:pPr rtl="0" lvl="0" indent="-317500" marL="457200">
              <a:spcBef>
                <a:spcPts val="0"/>
              </a:spcBef>
              <a:buClr>
                <a:schemeClr val="dk1"/>
              </a:buClr>
              <a:buSzPct val="127272"/>
              <a:buFont typeface="Arial"/>
              <a:buChar char="-"/>
            </a:pPr>
            <a:r>
              <a:rPr lang="en">
                <a:solidFill>
                  <a:schemeClr val="dk1"/>
                </a:solidFill>
              </a:rPr>
              <a:t>SONA is a paid database that contains information about users and studies</a:t>
            </a:r>
          </a:p>
          <a:p>
            <a:pPr rtl="0" lvl="0" indent="-317500" marL="457200">
              <a:spcBef>
                <a:spcPts val="0"/>
              </a:spcBef>
              <a:buClr>
                <a:schemeClr val="dk1"/>
              </a:buClr>
              <a:buSzPct val="127272"/>
              <a:buFont typeface="Arial"/>
              <a:buChar char="-"/>
            </a:pPr>
            <a:r>
              <a:rPr lang="en">
                <a:solidFill>
                  <a:schemeClr val="dk1"/>
                </a:solidFill>
              </a:rPr>
              <a:t>Found her through website</a:t>
            </a:r>
          </a:p>
          <a:p>
            <a:pPr rtl="0" lvl="0" indent="-317500" marL="457200">
              <a:spcBef>
                <a:spcPts val="0"/>
              </a:spcBef>
              <a:buClr>
                <a:schemeClr val="dk1"/>
              </a:buClr>
              <a:buSzPct val="127272"/>
              <a:buFont typeface="Arial"/>
              <a:buChar char="-"/>
            </a:pPr>
            <a:r>
              <a:rPr lang="en">
                <a:solidFill>
                  <a:schemeClr val="dk1"/>
                </a:solidFill>
              </a:rPr>
              <a:t>Major takeaway: cost for researchers so they have to pull from the credit pool, the SONA system can be clugy to utilize, severely understaffed and no one “manager” who oversees the entire system</a:t>
            </a:r>
          </a:p>
          <a:p>
            <a:pPr rtl="0" lvl="0">
              <a:spcBef>
                <a:spcPts val="0"/>
              </a:spcBef>
              <a:buClr>
                <a:schemeClr val="dk1"/>
              </a:buClr>
              <a:buFont typeface="Arial"/>
              <a:buNone/>
            </a:pPr>
            <a:r>
              <a:t/>
            </a:r>
            <a:endParaRPr>
              <a:solidFill>
                <a:schemeClr val="dk1"/>
              </a:solidFill>
            </a:endParaRPr>
          </a:p>
          <a:p>
            <a:pPr lvl="0">
              <a:spcBef>
                <a:spcPts val="0"/>
              </a:spcBef>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solidFill>
                  <a:schemeClr val="dk1"/>
                </a:solidFill>
              </a:rPr>
              <a:t>The Trust &amp; Safety Specialist is responsible for receiving, processing, investigating, and resolving customer disputes, fraud cases, and legal compliance issues</a:t>
            </a:r>
          </a:p>
          <a:p>
            <a:pPr rtl="0">
              <a:spcBef>
                <a:spcPts val="0"/>
              </a:spcBef>
              <a:buNone/>
            </a:pPr>
            <a:r>
              <a:t/>
            </a:r>
            <a:endParaRPr>
              <a:solidFill>
                <a:schemeClr val="dk1"/>
              </a:solidFill>
            </a:endParaRPr>
          </a:p>
          <a:p>
            <a:pPr>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Stanford student who doesn’t particularly need money but working for the sense of accomplishment </a:t>
            </a:r>
          </a:p>
          <a:p>
            <a:pPr rtl="0" lvl="0" indent="-317500" marL="457200">
              <a:spcBef>
                <a:spcPts val="0"/>
              </a:spcBef>
              <a:buClr>
                <a:srgbClr val="000000"/>
              </a:buClr>
              <a:buSzPct val="127272"/>
              <a:buFont typeface="Arial"/>
              <a:buChar char="-"/>
            </a:pPr>
            <a:r>
              <a:rPr lang="en"/>
              <a:t>Found them at a White Plaza table </a:t>
            </a:r>
          </a:p>
          <a:p>
            <a:pPr lvl="0" indent="-317500" marL="457200">
              <a:spcBef>
                <a:spcPts val="0"/>
              </a:spcBef>
              <a:buClr>
                <a:srgbClr val="000000"/>
              </a:buClr>
              <a:buSzPct val="127272"/>
              <a:buFont typeface="Arial"/>
              <a:buChar char="-"/>
            </a:pPr>
            <a:r>
              <a:rPr lang="en"/>
              <a:t>Maybe perform microtasks during downtime like in the bathroom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chemeClr val="dk1"/>
              </a:buClr>
              <a:buSzPct val="127272"/>
              <a:buFont typeface="Arial"/>
              <a:buChar char="-"/>
            </a:pPr>
            <a:r>
              <a:rPr lang="en">
                <a:solidFill>
                  <a:schemeClr val="dk1"/>
                </a:solidFill>
              </a:rPr>
              <a:t>40 year old female cook for a family </a:t>
            </a:r>
          </a:p>
          <a:p>
            <a:pPr rtl="0" lvl="0" indent="-317500" marL="457200">
              <a:spcBef>
                <a:spcPts val="0"/>
              </a:spcBef>
              <a:buClr>
                <a:schemeClr val="dk1"/>
              </a:buClr>
              <a:buSzPct val="127272"/>
              <a:buFont typeface="Arial"/>
              <a:buChar char="-"/>
            </a:pPr>
            <a:r>
              <a:rPr lang="en">
                <a:solidFill>
                  <a:schemeClr val="dk1"/>
                </a:solidFill>
              </a:rPr>
              <a:t>Family connections </a:t>
            </a:r>
          </a:p>
          <a:p>
            <a:pPr rtl="0" lvl="0" indent="-317500" marL="457200">
              <a:spcBef>
                <a:spcPts val="0"/>
              </a:spcBef>
              <a:buClr>
                <a:schemeClr val="dk1"/>
              </a:buClr>
              <a:buSzPct val="127272"/>
              <a:buFont typeface="Arial"/>
              <a:buChar char="-"/>
            </a:pPr>
            <a:r>
              <a:rPr lang="en">
                <a:solidFill>
                  <a:schemeClr val="dk1"/>
                </a:solidFill>
              </a:rPr>
              <a:t>Has a lot of downtime, always on her phone, would like to make more money to support her family </a:t>
            </a:r>
          </a:p>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Who? </a:t>
            </a:r>
          </a:p>
          <a:p>
            <a:pPr rtl="0">
              <a:spcBef>
                <a:spcPts val="0"/>
              </a:spcBef>
              <a:buNone/>
            </a:pPr>
            <a:r>
              <a:rPr lang="en"/>
              <a:t>Client: psych departments, large companies who work with people and need for data to understand their behavior , hedge funds / financial institutions who needs information</a:t>
            </a:r>
          </a:p>
          <a:p>
            <a:pPr rtl="0">
              <a:spcBef>
                <a:spcPts val="0"/>
              </a:spcBef>
              <a:buNone/>
            </a:pPr>
            <a:r>
              <a:rPr lang="en"/>
              <a:t>User: underemployed / low income individuals, people with inconsistent schedules, people who are bored</a:t>
            </a:r>
          </a:p>
          <a:p>
            <a:pPr rtl="0">
              <a:spcBef>
                <a:spcPts val="0"/>
              </a:spcBef>
              <a:buNone/>
            </a:pPr>
            <a:r>
              <a:t/>
            </a:r>
            <a:endParaRPr/>
          </a:p>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What?</a:t>
            </a:r>
          </a:p>
          <a:p>
            <a:pPr rtl="0" lvl="0">
              <a:spcBef>
                <a:spcPts val="0"/>
              </a:spcBef>
              <a:buClr>
                <a:schemeClr val="dk1"/>
              </a:buClr>
              <a:buSzPct val="100000"/>
              <a:buFont typeface="Arial"/>
              <a:buNone/>
            </a:pPr>
            <a:r>
              <a:rPr lang="en">
                <a:solidFill>
                  <a:schemeClr val="dk1"/>
                </a:solidFill>
              </a:rPr>
              <a:t>Tasks: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There is a demand for Human Intelligence Tasks (mostly microtasks)</a:t>
            </a:r>
          </a:p>
          <a:p>
            <a:pPr rtl="0" lvl="0" indent="-317500" marL="457200">
              <a:spcBef>
                <a:spcPts val="0"/>
              </a:spcBef>
              <a:buClr>
                <a:srgbClr val="000000"/>
              </a:buClr>
              <a:buSzPct val="127272"/>
              <a:buFont typeface="Arial"/>
              <a:buChar char="-"/>
            </a:pPr>
            <a:r>
              <a:rPr lang="en"/>
              <a:t>Short and quick, not intellectually challenging; but cannot be done by a computer</a:t>
            </a:r>
          </a:p>
          <a:p>
            <a:pPr lvl="0" indent="-317500" marL="457200">
              <a:spcBef>
                <a:spcPts val="0"/>
              </a:spcBef>
              <a:buClr>
                <a:srgbClr val="000000"/>
              </a:buClr>
              <a:buSzPct val="127272"/>
              <a:buFont typeface="Arial"/>
              <a:buChar char="-"/>
            </a:pPr>
            <a:r>
              <a:rPr lang="en"/>
              <a:t>For example, writing down words that describe an image, filtering appropriate and inappropriate content, human sentiment information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What?</a:t>
            </a:r>
          </a:p>
          <a:p>
            <a:pPr rtl="0" lvl="0">
              <a:spcBef>
                <a:spcPts val="0"/>
              </a:spcBef>
              <a:buClr>
                <a:schemeClr val="dk1"/>
              </a:buClr>
              <a:buSzPct val="100000"/>
              <a:buFont typeface="Arial"/>
              <a:buNone/>
            </a:pPr>
            <a:r>
              <a:rPr lang="en">
                <a:solidFill>
                  <a:schemeClr val="dk1"/>
                </a:solidFill>
              </a:rPr>
              <a:t>Tasks: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Clients: small micro tasks to gather information  </a:t>
            </a:r>
          </a:p>
          <a:p>
            <a:pPr lvl="0" indent="-317500" marL="457200">
              <a:spcBef>
                <a:spcPts val="0"/>
              </a:spcBef>
              <a:buClr>
                <a:srgbClr val="000000"/>
              </a:buClr>
              <a:buSzPct val="127272"/>
              <a:buFont typeface="Arial"/>
              <a:buChar char="-"/>
            </a:pPr>
            <a:r>
              <a:rPr lang="en"/>
              <a:t>Users: short work that could fill in downtime to make some extra disposable income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repetition</a:t>
            </a:r>
          </a:p>
          <a:p>
            <a:pPr lvl="0" indent="-317500" marL="457200">
              <a:spcBef>
                <a:spcPts val="0"/>
              </a:spcBef>
              <a:buClr>
                <a:srgbClr val="000000"/>
              </a:buClr>
              <a:buSzPct val="127272"/>
              <a:buFont typeface="Arial"/>
              <a:buChar char="-"/>
            </a:pPr>
            <a:r>
              <a:rPr lang="en"/>
              <a:t>qualification tests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a:pPr lvl="0" indent="-317500" marL="457200">
              <a:spcBef>
                <a:spcPts val="0"/>
              </a:spcBef>
              <a:buClr>
                <a:srgbClr val="000000"/>
              </a:buClr>
              <a:buSzPct val="127272"/>
              <a:buFont typeface="Arial"/>
              <a:buChar char="-"/>
            </a:pPr>
            <a:r>
              <a:rPr lang="en"/>
              <a:t>at the office, bathroom, whereever when they have downtime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lvl="0" indent="-317500" marL="457200">
              <a:spcBef>
                <a:spcPts val="0"/>
              </a:spcBef>
              <a:buClr>
                <a:srgbClr val="000000"/>
              </a:buClr>
              <a:buFont typeface="Arial"/>
              <a:buChar char="-"/>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lvl="0" indent="-317500" marL="457200">
              <a:spcBef>
                <a:spcPts val="0"/>
              </a:spcBef>
              <a:buClr>
                <a:srgbClr val="000000"/>
              </a:buClr>
              <a:buSzPct val="127272"/>
              <a:buFont typeface="Arial"/>
              <a:buChar char="-"/>
            </a:pPr>
            <a:r>
              <a:rPr lang="en"/>
              <a:t>smartphones, computers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p:spPr>
        <p:txBody>
          <a:bodyPr bIns="91425" rIns="91425" lIns="91425" tIns="91425" anchor="t" anchorCtr="0">
            <a:noAutofit/>
          </a:bodyPr>
          <a:lstStyle/>
          <a:p>
            <a:pPr lvl="0" indent="-317500" marL="457200">
              <a:spcBef>
                <a:spcPts val="0"/>
              </a:spcBef>
              <a:buClr>
                <a:srgbClr val="000000"/>
              </a:buClr>
              <a:buSzPct val="127272"/>
              <a:buFont typeface="Arial"/>
              <a:buChar char="-"/>
            </a:pPr>
            <a:r>
              <a:rPr lang="en"/>
              <a:t>Facebook, social media, texts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a:pPr lvl="0" indent="-317500" marL="457200">
              <a:spcBef>
                <a:spcPts val="0"/>
              </a:spcBef>
              <a:buClr>
                <a:srgbClr val="000000"/>
              </a:buClr>
              <a:buSzPct val="127272"/>
              <a:buFont typeface="Arial"/>
              <a:buChar char="-"/>
            </a:pPr>
            <a:r>
              <a:rPr lang="en"/>
              <a:t>daily, very frequent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0" name="Shape 19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very short, in between downtime</a:t>
            </a:r>
          </a:p>
          <a:p>
            <a:pPr lvl="0" indent="-317500" marL="457200">
              <a:spcBef>
                <a:spcPts val="0"/>
              </a:spcBef>
              <a:buClr>
                <a:srgbClr val="000000"/>
              </a:buClr>
              <a:buSzPct val="127272"/>
              <a:buFont typeface="Arial"/>
              <a:buChar char="-"/>
            </a:pPr>
            <a:r>
              <a:rPr lang="en"/>
              <a:t>nature of micro is short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6" name="Shape 19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Troubleshooting</a:t>
            </a:r>
          </a:p>
          <a:p>
            <a:pPr lvl="0" indent="-317500" marL="457200">
              <a:spcBef>
                <a:spcPts val="0"/>
              </a:spcBef>
              <a:buClr>
                <a:srgbClr val="000000"/>
              </a:buClr>
              <a:buSzPct val="127272"/>
              <a:buFont typeface="Arial"/>
              <a:buChar char="-"/>
            </a:pPr>
            <a:r>
              <a:rPr lang="en"/>
              <a:t>Try doing another task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There is a need for human intelligence tasks that computers cannot do </a:t>
            </a:r>
          </a:p>
          <a:p>
            <a:pPr rtl="0" lvl="0" indent="-317500" marL="457200">
              <a:spcBef>
                <a:spcPts val="0"/>
              </a:spcBef>
              <a:buClr>
                <a:srgbClr val="000000"/>
              </a:buClr>
              <a:buSzPct val="127272"/>
              <a:buFont typeface="Arial"/>
              <a:buChar char="-"/>
            </a:pPr>
            <a:r>
              <a:rPr lang="en"/>
              <a:t>These are perhaps tasks that don’t have right and wrong answers</a:t>
            </a:r>
          </a:p>
          <a:p>
            <a:pPr rtl="0" lvl="0" indent="-317500" marL="457200">
              <a:spcBef>
                <a:spcPts val="0"/>
              </a:spcBef>
              <a:buClr>
                <a:srgbClr val="000000"/>
              </a:buClr>
              <a:buSzPct val="127272"/>
              <a:buFont typeface="Arial"/>
              <a:buChar char="-"/>
            </a:pPr>
            <a:r>
              <a:rPr lang="en"/>
              <a:t>Or tasks that require transforming abstract into concrete information, a task that requires human judgement</a:t>
            </a:r>
          </a:p>
          <a:p>
            <a:pPr lvl="0" indent="-317500" marL="457200">
              <a:spcBef>
                <a:spcPts val="0"/>
              </a:spcBef>
              <a:buClr>
                <a:srgbClr val="000000"/>
              </a:buClr>
              <a:buSzPct val="127272"/>
              <a:buFont typeface="Arial"/>
              <a:buChar char="-"/>
            </a:pPr>
            <a:r>
              <a:rPr lang="en"/>
              <a:t>Multiple stakeholders, differing perspectives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0" name="Shape 200"/>
        <p:cNvGrpSpPr/>
        <p:nvPr/>
      </p:nvGrpSpPr>
      <p:grpSpPr>
        <a:xfrm>
          <a:off y="0" x="0"/>
          <a:ext cy="0" cx="0"/>
          <a:chOff y="0" x="0"/>
          <a:chExt cy="0" cx="0"/>
        </a:xfrm>
      </p:grpSpPr>
      <p:sp>
        <p:nvSpPr>
          <p:cNvPr id="201" name="Shape 2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2" name="Shape 20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Troubleshooting</a:t>
            </a:r>
          </a:p>
          <a:p>
            <a:pPr rtl="0" lvl="0" indent="-317500" marL="457200">
              <a:spcBef>
                <a:spcPts val="0"/>
              </a:spcBef>
              <a:buClr>
                <a:srgbClr val="000000"/>
              </a:buClr>
              <a:buSzPct val="127272"/>
              <a:buFont typeface="Arial"/>
              <a:buChar char="-"/>
            </a:pPr>
            <a:r>
              <a:rPr lang="en"/>
              <a:t>Try doing another task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7" name="Shape 2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a:pPr lvl="0" indent="-317500" marL="457200">
              <a:spcBef>
                <a:spcPts val="0"/>
              </a:spcBef>
              <a:buClr>
                <a:srgbClr val="000000"/>
              </a:buClr>
              <a:buSzPct val="127272"/>
              <a:buFont typeface="Arial"/>
              <a:buChar char="-"/>
            </a:pPr>
            <a:r>
              <a:rPr lang="en"/>
              <a:t>Changing abstract input into discrete verifiable output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Receiving information about personal preference </a:t>
            </a:r>
          </a:p>
          <a:p>
            <a:pPr lvl="0" indent="-317500" marL="457200">
              <a:spcBef>
                <a:spcPts val="0"/>
              </a:spcBef>
              <a:buClr>
                <a:srgbClr val="000000"/>
              </a:buClr>
              <a:buSzPct val="127272"/>
              <a:buFont typeface="Arial"/>
              <a:buChar char="-"/>
            </a:pPr>
            <a:r>
              <a:rPr lang="en"/>
              <a:t>Unstructured data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3" name="Shape 223"/>
        <p:cNvGrpSpPr/>
        <p:nvPr/>
      </p:nvGrpSpPr>
      <p:grpSpPr>
        <a:xfrm>
          <a:off y="0" x="0"/>
          <a:ext cy="0" cx="0"/>
          <a:chOff y="0" x="0"/>
          <a:chExt cy="0" cx="0"/>
        </a:xfrm>
      </p:grpSpPr>
      <p:sp>
        <p:nvSpPr>
          <p:cNvPr id="224" name="Shape 2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5" name="Shape 22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Fill up free time</a:t>
            </a:r>
          </a:p>
          <a:p>
            <a:pPr rtl="0" lvl="0" indent="-317500" marL="457200">
              <a:spcBef>
                <a:spcPts val="0"/>
              </a:spcBef>
              <a:buClr>
                <a:srgbClr val="000000"/>
              </a:buClr>
              <a:buSzPct val="127272"/>
              <a:buFont typeface="Arial"/>
              <a:buChar char="-"/>
            </a:pPr>
            <a:r>
              <a:rPr lang="en"/>
              <a:t>Job searching is a complex task, lots of processes involved </a:t>
            </a:r>
          </a:p>
          <a:p>
            <a:pPr rtl="0" lvl="0" indent="-317500" marL="457200">
              <a:spcBef>
                <a:spcPts val="0"/>
              </a:spcBef>
              <a:buClr>
                <a:srgbClr val="000000"/>
              </a:buClr>
              <a:buSzPct val="127272"/>
              <a:buFont typeface="Arial"/>
              <a:buChar char="-"/>
            </a:pPr>
            <a:r>
              <a:rPr lang="en"/>
              <a:t>Some micro tasks may need qualifications / screening</a:t>
            </a:r>
          </a:p>
          <a:p>
            <a:pPr rtl="0" lvl="0" indent="-317500" marL="457200">
              <a:spcBef>
                <a:spcPts val="0"/>
              </a:spcBef>
              <a:buClr>
                <a:srgbClr val="000000"/>
              </a:buClr>
              <a:buSzPct val="127272"/>
              <a:buFont typeface="Arial"/>
              <a:buChar char="-"/>
            </a:pPr>
            <a:r>
              <a:rPr lang="en"/>
              <a:t>Finding suitable ones that they can do and would be worth their time is more complex than you might think</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1" name="Shape 2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7" name="Shape 237"/>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3" name="Shape 24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predicts events around the world </a:t>
            </a:r>
          </a:p>
          <a:p>
            <a:pPr rtl="0" lvl="0" indent="-317500" marL="457200">
              <a:spcBef>
                <a:spcPts val="0"/>
              </a:spcBef>
              <a:buClr>
                <a:srgbClr val="000000"/>
              </a:buClr>
              <a:buSzPct val="127272"/>
              <a:buFont typeface="Arial"/>
              <a:buChar char="-"/>
            </a:pPr>
            <a:r>
              <a:rPr lang="en"/>
              <a:t>Google Glass app, clients asks a question and provides parameters </a:t>
            </a:r>
          </a:p>
          <a:p>
            <a:pPr lvl="0" indent="-317500" marL="457200">
              <a:spcBef>
                <a:spcPts val="0"/>
              </a:spcBef>
              <a:buClr>
                <a:srgbClr val="000000"/>
              </a:buClr>
              <a:buSzPct val="127272"/>
              <a:buFont typeface="Arial"/>
              <a:buChar char="-"/>
            </a:pPr>
            <a:r>
              <a:rPr lang="en"/>
              <a:t>i.e. Ukraine event, deciding whether or not to transport oil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2" name="Shape 252"/>
        <p:cNvGrpSpPr/>
        <p:nvPr/>
      </p:nvGrpSpPr>
      <p:grpSpPr>
        <a:xfrm>
          <a:off y="0" x="0"/>
          <a:ext cy="0" cx="0"/>
          <a:chOff y="0" x="0"/>
          <a:chExt cy="0" cx="0"/>
        </a:xfrm>
      </p:grpSpPr>
      <p:sp>
        <p:nvSpPr>
          <p:cNvPr id="253" name="Shape 2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4" name="Shape 2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There is a need for human intelligence tasks that computers cannot do </a:t>
            </a:r>
          </a:p>
          <a:p>
            <a:pPr rtl="0" lvl="0" indent="-317500" marL="457200">
              <a:spcBef>
                <a:spcPts val="0"/>
              </a:spcBef>
              <a:buClr>
                <a:srgbClr val="000000"/>
              </a:buClr>
              <a:buSzPct val="127272"/>
              <a:buFont typeface="Arial"/>
              <a:buChar char="-"/>
            </a:pPr>
            <a:r>
              <a:rPr lang="en"/>
              <a:t>These are perhaps tasks that don’t have right and wrong answers</a:t>
            </a:r>
          </a:p>
          <a:p>
            <a:pPr rtl="0" lvl="0" indent="-317500" marL="457200">
              <a:spcBef>
                <a:spcPts val="0"/>
              </a:spcBef>
              <a:buClr>
                <a:srgbClr val="000000"/>
              </a:buClr>
              <a:buSzPct val="127272"/>
              <a:buFont typeface="Arial"/>
              <a:buChar char="-"/>
            </a:pPr>
            <a:r>
              <a:rPr lang="en"/>
              <a:t>Or tasks that require transforming abstract into concrete information, a task that requires human judgement</a:t>
            </a:r>
          </a:p>
          <a:p>
            <a:pPr rtl="0" lvl="0" indent="-317500" marL="457200">
              <a:spcBef>
                <a:spcPts val="0"/>
              </a:spcBef>
              <a:buClr>
                <a:srgbClr val="000000"/>
              </a:buClr>
              <a:buSzPct val="127272"/>
              <a:buFont typeface="Arial"/>
              <a:buChar char="-"/>
            </a:pPr>
            <a:r>
              <a:rPr lang="en"/>
              <a:t>Multiple stakeholders, differing perspectives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7" name="Shape 257"/>
        <p:cNvGrpSpPr/>
        <p:nvPr/>
      </p:nvGrpSpPr>
      <p:grpSpPr>
        <a:xfrm>
          <a:off y="0" x="0"/>
          <a:ext cy="0" cx="0"/>
          <a:chOff y="0" x="0"/>
          <a:chExt cy="0" cx="0"/>
        </a:xfrm>
      </p:grpSpPr>
      <p:sp>
        <p:nvSpPr>
          <p:cNvPr id="258" name="Shape 2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9" name="Shape 2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2" name="Shape 262"/>
        <p:cNvGrpSpPr/>
        <p:nvPr/>
      </p:nvGrpSpPr>
      <p:grpSpPr>
        <a:xfrm>
          <a:off y="0" x="0"/>
          <a:ext cy="0" cx="0"/>
          <a:chOff y="0" x="0"/>
          <a:chExt cy="0" cx="0"/>
        </a:xfrm>
      </p:grpSpPr>
      <p:sp>
        <p:nvSpPr>
          <p:cNvPr id="263" name="Shape 2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4" name="Shape 2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9" name="Shape 2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3" name="Shape 273"/>
        <p:cNvGrpSpPr/>
        <p:nvPr/>
      </p:nvGrpSpPr>
      <p:grpSpPr>
        <a:xfrm>
          <a:off y="0" x="0"/>
          <a:ext cy="0" cx="0"/>
          <a:chOff y="0" x="0"/>
          <a:chExt cy="0" cx="0"/>
        </a:xfrm>
      </p:grpSpPr>
      <p:sp>
        <p:nvSpPr>
          <p:cNvPr id="274" name="Shape 2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5" name="Shape 2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228600" marL="457200">
              <a:lnSpc>
                <a:spcPct val="115000"/>
              </a:lnSpc>
              <a:spcBef>
                <a:spcPts val="0"/>
              </a:spcBef>
              <a:buClr>
                <a:schemeClr val="dk1"/>
              </a:buClr>
              <a:buSzPct val="100000"/>
              <a:buNone/>
            </a:pPr>
            <a:r>
              <a:rPr lang="en">
                <a:solidFill>
                  <a:schemeClr val="dk1"/>
                </a:solidFill>
              </a:rPr>
              <a:t>Problem: Over 3 billion people in developing countries live in poverty on less than $2.50 a day</a:t>
            </a:r>
          </a:p>
          <a:p>
            <a:pPr rtl="0" lvl="0" indent="-228600" marL="457200">
              <a:lnSpc>
                <a:spcPct val="115000"/>
              </a:lnSpc>
              <a:spcBef>
                <a:spcPts val="0"/>
              </a:spcBef>
              <a:buClr>
                <a:schemeClr val="dk1"/>
              </a:buClr>
              <a:buSzPct val="100000"/>
              <a:buNone/>
            </a:pPr>
            <a:r>
              <a:rPr lang="en">
                <a:solidFill>
                  <a:schemeClr val="dk1"/>
                </a:solidFill>
              </a:rPr>
              <a:t>Problem: There are a lot of micro-tasks that require human intelligence, and companies are willing to pay</a:t>
            </a:r>
          </a:p>
          <a:p>
            <a:pPr rtl="0" lvl="0" indent="-228600" marL="457200">
              <a:lnSpc>
                <a:spcPct val="115000"/>
              </a:lnSpc>
              <a:spcBef>
                <a:spcPts val="0"/>
              </a:spcBef>
              <a:buClr>
                <a:schemeClr val="dk1"/>
              </a:buClr>
              <a:buSzPct val="100000"/>
              <a:buNone/>
            </a:pPr>
            <a:r>
              <a:rPr lang="en">
                <a:solidFill>
                  <a:schemeClr val="dk1"/>
                </a:solidFill>
              </a:rPr>
              <a:t>Problem: People with downtime want to make additional money</a:t>
            </a:r>
          </a:p>
          <a:p>
            <a:pPr rtl="0" lvl="0" indent="-228600" marL="457200">
              <a:lnSpc>
                <a:spcPct val="115000"/>
              </a:lnSpc>
              <a:spcBef>
                <a:spcPts val="0"/>
              </a:spcBef>
              <a:buClr>
                <a:schemeClr val="dk1"/>
              </a:buClr>
              <a:buSzPct val="100000"/>
              <a:buNone/>
            </a:pPr>
            <a:r>
              <a:rPr lang="en">
                <a:solidFill>
                  <a:schemeClr val="dk1"/>
                </a:solidFill>
              </a:rPr>
              <a:t>Solution: Mobile microtask platform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298450" marL="457200">
              <a:lnSpc>
                <a:spcPct val="115000"/>
              </a:lnSpc>
              <a:spcBef>
                <a:spcPts val="0"/>
              </a:spcBef>
              <a:buClr>
                <a:schemeClr val="dk1"/>
              </a:buClr>
              <a:buSzPct val="100000"/>
              <a:buFont typeface="Arial"/>
              <a:buChar char="●"/>
            </a:pPr>
            <a:r>
              <a:rPr lang="en">
                <a:solidFill>
                  <a:schemeClr val="dk1"/>
                </a:solidFill>
              </a:rPr>
              <a:t>Problem: Over 3 billion people in developing countries live in poverty on less than $2.50 a day</a:t>
            </a:r>
          </a:p>
          <a:p>
            <a:pPr rtl="0" lvl="0" indent="-298450" marL="457200">
              <a:lnSpc>
                <a:spcPct val="115000"/>
              </a:lnSpc>
              <a:spcBef>
                <a:spcPts val="0"/>
              </a:spcBef>
              <a:buClr>
                <a:schemeClr val="dk1"/>
              </a:buClr>
              <a:buSzPct val="100000"/>
              <a:buFont typeface="Arial"/>
              <a:buChar char="●"/>
            </a:pPr>
            <a:r>
              <a:rPr lang="en">
                <a:solidFill>
                  <a:schemeClr val="dk1"/>
                </a:solidFill>
              </a:rPr>
              <a:t>Problem: There are a lot of micro-tasks that require human intelligence, and companies are willing to pay</a:t>
            </a:r>
          </a:p>
          <a:p>
            <a:pPr rtl="0" lvl="0" indent="-298450" marL="457200">
              <a:lnSpc>
                <a:spcPct val="115000"/>
              </a:lnSpc>
              <a:spcBef>
                <a:spcPts val="0"/>
              </a:spcBef>
              <a:buClr>
                <a:schemeClr val="dk1"/>
              </a:buClr>
              <a:buSzPct val="100000"/>
              <a:buFont typeface="Arial"/>
              <a:buChar char="●"/>
            </a:pPr>
            <a:r>
              <a:rPr lang="en">
                <a:solidFill>
                  <a:schemeClr val="dk1"/>
                </a:solidFill>
              </a:rPr>
              <a:t>Problem: People with downtime want to make additional money</a:t>
            </a:r>
          </a:p>
          <a:p>
            <a:pPr rtl="0" lvl="0" indent="-298450" marL="457200">
              <a:lnSpc>
                <a:spcPct val="115000"/>
              </a:lnSpc>
              <a:spcBef>
                <a:spcPts val="0"/>
              </a:spcBef>
              <a:buClr>
                <a:schemeClr val="dk1"/>
              </a:buClr>
              <a:buSzPct val="100000"/>
              <a:buFont typeface="Arial"/>
              <a:buChar char="●"/>
            </a:pPr>
            <a:r>
              <a:rPr lang="en">
                <a:solidFill>
                  <a:schemeClr val="dk1"/>
                </a:solidFill>
              </a:rPr>
              <a:t>Solution: Mobile microtask platform </a:t>
            </a:r>
          </a:p>
          <a:p>
            <a:pPr rtl="0"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298450" marL="457200">
              <a:lnSpc>
                <a:spcPct val="115000"/>
              </a:lnSpc>
              <a:spcBef>
                <a:spcPts val="0"/>
              </a:spcBef>
              <a:buClr>
                <a:schemeClr val="dk1"/>
              </a:buClr>
              <a:buSzPct val="100000"/>
              <a:buFont typeface="Arial"/>
              <a:buChar char="●"/>
            </a:pPr>
            <a:r>
              <a:rPr lang="en">
                <a:solidFill>
                  <a:schemeClr val="dk1"/>
                </a:solidFill>
              </a:rPr>
              <a:t>Problem: Over 3 billion people in developing countries live in poverty on less than $2.50 a day</a:t>
            </a:r>
          </a:p>
          <a:p>
            <a:pPr rtl="0" lvl="0" indent="-298450" marL="457200">
              <a:lnSpc>
                <a:spcPct val="115000"/>
              </a:lnSpc>
              <a:spcBef>
                <a:spcPts val="0"/>
              </a:spcBef>
              <a:buClr>
                <a:schemeClr val="dk1"/>
              </a:buClr>
              <a:buSzPct val="100000"/>
              <a:buFont typeface="Arial"/>
              <a:buChar char="●"/>
            </a:pPr>
            <a:r>
              <a:rPr lang="en">
                <a:solidFill>
                  <a:schemeClr val="dk1"/>
                </a:solidFill>
              </a:rPr>
              <a:t>Problem: There are a lot of micro-tasks that require human intelligence, and companies are willing to pay</a:t>
            </a:r>
          </a:p>
          <a:p>
            <a:pPr rtl="0" lvl="0" indent="-298450" marL="457200">
              <a:lnSpc>
                <a:spcPct val="115000"/>
              </a:lnSpc>
              <a:spcBef>
                <a:spcPts val="0"/>
              </a:spcBef>
              <a:buClr>
                <a:schemeClr val="dk1"/>
              </a:buClr>
              <a:buSzPct val="100000"/>
              <a:buFont typeface="Arial"/>
              <a:buChar char="●"/>
            </a:pPr>
            <a:r>
              <a:rPr lang="en">
                <a:solidFill>
                  <a:schemeClr val="dk1"/>
                </a:solidFill>
              </a:rPr>
              <a:t>Problem: People with downtime want to make additional money</a:t>
            </a:r>
          </a:p>
          <a:p>
            <a:pPr rtl="0" lvl="0" indent="-298450" marL="457200">
              <a:lnSpc>
                <a:spcPct val="115000"/>
              </a:lnSpc>
              <a:spcBef>
                <a:spcPts val="0"/>
              </a:spcBef>
              <a:buClr>
                <a:schemeClr val="dk1"/>
              </a:buClr>
              <a:buSzPct val="100000"/>
              <a:buFont typeface="Arial"/>
              <a:buChar char="●"/>
            </a:pPr>
            <a:r>
              <a:rPr lang="en">
                <a:solidFill>
                  <a:schemeClr val="dk1"/>
                </a:solidFill>
              </a:rPr>
              <a:t>Solution: Mobile microtask platform </a:t>
            </a:r>
          </a:p>
          <a:p>
            <a:pPr rtl="0"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298450" marL="457200">
              <a:lnSpc>
                <a:spcPct val="115000"/>
              </a:lnSpc>
              <a:spcBef>
                <a:spcPts val="0"/>
              </a:spcBef>
              <a:buClr>
                <a:schemeClr val="dk1"/>
              </a:buClr>
              <a:buSzPct val="100000"/>
              <a:buFont typeface="Arial"/>
              <a:buChar char="●"/>
            </a:pPr>
            <a:r>
              <a:rPr lang="en">
                <a:solidFill>
                  <a:schemeClr val="dk1"/>
                </a:solidFill>
              </a:rPr>
              <a:t>Problem: Over 3 billion people in developing countries live in poverty on less than $2.50 a day</a:t>
            </a:r>
          </a:p>
          <a:p>
            <a:pPr rtl="0" lvl="0" indent="-298450" marL="457200">
              <a:lnSpc>
                <a:spcPct val="115000"/>
              </a:lnSpc>
              <a:spcBef>
                <a:spcPts val="0"/>
              </a:spcBef>
              <a:buClr>
                <a:schemeClr val="dk1"/>
              </a:buClr>
              <a:buSzPct val="100000"/>
              <a:buFont typeface="Arial"/>
              <a:buChar char="●"/>
            </a:pPr>
            <a:r>
              <a:rPr lang="en">
                <a:solidFill>
                  <a:schemeClr val="dk1"/>
                </a:solidFill>
              </a:rPr>
              <a:t>Problem: There are a lot of micro-tasks that require human intelligence, and companies are willing to pay</a:t>
            </a:r>
          </a:p>
          <a:p>
            <a:pPr rtl="0" lvl="0" indent="-298450" marL="457200">
              <a:lnSpc>
                <a:spcPct val="115000"/>
              </a:lnSpc>
              <a:spcBef>
                <a:spcPts val="0"/>
              </a:spcBef>
              <a:buClr>
                <a:schemeClr val="dk1"/>
              </a:buClr>
              <a:buSzPct val="100000"/>
              <a:buFont typeface="Arial"/>
              <a:buChar char="●"/>
            </a:pPr>
            <a:r>
              <a:rPr lang="en">
                <a:solidFill>
                  <a:schemeClr val="dk1"/>
                </a:solidFill>
              </a:rPr>
              <a:t>Problem: People with downtime want to make additional money</a:t>
            </a:r>
          </a:p>
          <a:p>
            <a:pPr rtl="0" lvl="0" indent="-298450" marL="457200">
              <a:lnSpc>
                <a:spcPct val="115000"/>
              </a:lnSpc>
              <a:spcBef>
                <a:spcPts val="0"/>
              </a:spcBef>
              <a:buClr>
                <a:schemeClr val="dk1"/>
              </a:buClr>
              <a:buSzPct val="100000"/>
              <a:buFont typeface="Arial"/>
              <a:buChar char="●"/>
            </a:pPr>
            <a:r>
              <a:rPr lang="en">
                <a:solidFill>
                  <a:schemeClr val="dk1"/>
                </a:solidFill>
              </a:rPr>
              <a:t>Solution: Mobile microtask platform </a:t>
            </a:r>
          </a:p>
          <a:p>
            <a:pPr rtl="0"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xml" Type="http://schemas.openxmlformats.org/officeDocument/2006/relationships/slideLayout" Id="rId1"/><Relationship Target="../media/image06.jp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xml" Type="http://schemas.openxmlformats.org/officeDocument/2006/relationships/slideLayout" Id="rId1"/><Relationship Target="../media/image09.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1.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1.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1.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1.xml" Type="http://schemas.openxmlformats.org/officeDocument/2006/relationships/slideLayout" Id="rId1"/><Relationship Target="../media/image08.jp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1.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1.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1.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1.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1.xml" Type="http://schemas.openxmlformats.org/officeDocument/2006/relationships/slideLayout" Id="rId1"/><Relationship Target="../media/image02.jp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1.xml" Type="http://schemas.openxmlformats.org/officeDocument/2006/relationships/slideLayout" Id="rId1"/><Relationship Target="../media/image05.jp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1.xml" Type="http://schemas.openxmlformats.org/officeDocument/2006/relationships/slideLayout" Id="rId1"/><Relationship Target="../media/image07.jp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1.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510025" x="-515900"/>
            <a:ext cy="2116800" cx="5925000"/>
          </a:xfrm>
          <a:prstGeom prst="rect">
            <a:avLst/>
          </a:prstGeom>
        </p:spPr>
        <p:txBody>
          <a:bodyPr bIns="91425" rIns="91425" lIns="91425" tIns="91425" anchor="b" anchorCtr="0">
            <a:noAutofit/>
          </a:bodyPr>
          <a:lstStyle/>
          <a:p>
            <a:pPr algn="r" rtl="0">
              <a:spcBef>
                <a:spcPts val="0"/>
              </a:spcBef>
              <a:buNone/>
            </a:pPr>
            <a:r>
              <a:rPr sz="4000" lang="en">
                <a:solidFill>
                  <a:srgbClr val="674EA7"/>
                </a:solidFill>
              </a:rPr>
              <a:t>Distribution of </a:t>
            </a:r>
          </a:p>
          <a:p>
            <a:pPr algn="r">
              <a:spcBef>
                <a:spcPts val="0"/>
              </a:spcBef>
              <a:buNone/>
            </a:pPr>
            <a:r>
              <a:rPr sz="4000" lang="en">
                <a:solidFill>
                  <a:srgbClr val="674EA7"/>
                </a:solidFill>
              </a:rPr>
              <a:t>Human Intelligence Tasks </a:t>
            </a:r>
          </a:p>
        </p:txBody>
      </p:sp>
      <p:sp>
        <p:nvSpPr>
          <p:cNvPr id="24" name="Shape 24"/>
          <p:cNvSpPr txBox="1"/>
          <p:nvPr>
            <p:ph idx="1" type="subTitle"/>
          </p:nvPr>
        </p:nvSpPr>
        <p:spPr>
          <a:xfrm>
            <a:off y="3689575" x="5925200"/>
            <a:ext cy="953700" cx="3470999"/>
          </a:xfrm>
          <a:prstGeom prst="rect">
            <a:avLst/>
          </a:prstGeom>
        </p:spPr>
        <p:txBody>
          <a:bodyPr bIns="91425" rIns="91425" lIns="91425" tIns="91425" anchor="t" anchorCtr="0">
            <a:noAutofit/>
          </a:bodyPr>
          <a:lstStyle/>
          <a:p>
            <a:pPr algn="l" rtl="0" lvl="0">
              <a:spcBef>
                <a:spcPts val="0"/>
              </a:spcBef>
              <a:buNone/>
            </a:pPr>
            <a:r>
              <a:rPr sz="1800" lang="en">
                <a:solidFill>
                  <a:srgbClr val="6FA8DC"/>
                </a:solidFill>
              </a:rPr>
              <a:t>Allen | Documentation</a:t>
            </a:r>
          </a:p>
          <a:p>
            <a:pPr algn="l" rtl="0" lvl="0">
              <a:spcBef>
                <a:spcPts val="0"/>
              </a:spcBef>
              <a:buNone/>
            </a:pPr>
            <a:r>
              <a:rPr sz="1800" lang="en">
                <a:solidFill>
                  <a:srgbClr val="6FA8DC"/>
                </a:solidFill>
              </a:rPr>
              <a:t>Andrea | Manager</a:t>
            </a:r>
          </a:p>
          <a:p>
            <a:pPr algn="l" rtl="0" lvl="0">
              <a:spcBef>
                <a:spcPts val="0"/>
              </a:spcBef>
              <a:buNone/>
            </a:pPr>
            <a:r>
              <a:rPr sz="1800" lang="en">
                <a:solidFill>
                  <a:srgbClr val="6FA8DC"/>
                </a:solidFill>
              </a:rPr>
              <a:t>Lea | Design</a:t>
            </a:r>
          </a:p>
          <a:p>
            <a:pPr algn="l" rtl="0" lvl="0">
              <a:spcBef>
                <a:spcPts val="0"/>
              </a:spcBef>
              <a:buNone/>
            </a:pPr>
            <a:r>
              <a:rPr sz="1800" lang="en">
                <a:solidFill>
                  <a:srgbClr val="6FA8DC"/>
                </a:solidFill>
              </a:rPr>
              <a:t>John | Development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76" name="Shape 7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77" name="Shape 77"/>
          <p:cNvPicPr preferRelativeResize="0"/>
          <p:nvPr/>
        </p:nvPicPr>
        <p:blipFill rotWithShape="1">
          <a:blip r:embed="rId3">
            <a:alphaModFix/>
          </a:blip>
          <a:srcRect t="11047" b="0" r="0" l="0"/>
          <a:stretch/>
        </p:blipFill>
        <p:spPr>
          <a:xfrm>
            <a:off y="0" x="717000"/>
            <a:ext cy="5143500" cx="770999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solidFill>
                  <a:srgbClr val="B4A7D6"/>
                </a:solidFill>
              </a:rPr>
              <a:t>Client 2</a:t>
            </a:r>
          </a:p>
        </p:txBody>
      </p:sp>
      <p:sp>
        <p:nvSpPr>
          <p:cNvPr id="83" name="Shape 83"/>
          <p:cNvSpPr txBox="1"/>
          <p:nvPr>
            <p:ph idx="1" type="subTitle"/>
          </p:nvPr>
        </p:nvSpPr>
        <p:spPr>
          <a:xfrm>
            <a:off y="2840053" x="685800"/>
            <a:ext cy="784799" cx="7772400"/>
          </a:xfrm>
          <a:prstGeom prst="rect">
            <a:avLst/>
          </a:prstGeom>
        </p:spPr>
        <p:txBody>
          <a:bodyPr bIns="91425" rIns="91425" lIns="91425" tIns="91425" anchor="t" anchorCtr="0">
            <a:noAutofit/>
          </a:bodyPr>
          <a:lstStyle/>
          <a:p>
            <a:pPr rtl="0" lvl="0">
              <a:spcBef>
                <a:spcPts val="0"/>
              </a:spcBef>
              <a:buNone/>
            </a:pPr>
            <a:r>
              <a:rPr sz="2400" lang="en">
                <a:solidFill>
                  <a:srgbClr val="000000"/>
                </a:solidFill>
              </a:rPr>
              <a:t>J. C. - Senior Product Specialist at LinkedIn, Trust &amp; Safety Officer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pic>
        <p:nvPicPr>
          <p:cNvPr id="88" name="Shape 88"/>
          <p:cNvPicPr preferRelativeResize="0"/>
          <p:nvPr/>
        </p:nvPicPr>
        <p:blipFill>
          <a:blip r:embed="rId3">
            <a:alphaModFix/>
          </a:blip>
          <a:stretch>
            <a:fillRect/>
          </a:stretch>
        </p:blipFill>
        <p:spPr>
          <a:xfrm>
            <a:off y="264012" x="2841186"/>
            <a:ext cy="4615475" cx="3461625"/>
          </a:xfrm>
          <a:prstGeom prst="rect">
            <a:avLst/>
          </a:prstGeom>
          <a:noFill/>
          <a:ln>
            <a:noFill/>
          </a:ln>
        </p:spPr>
      </p:pic>
      <p:sp>
        <p:nvSpPr>
          <p:cNvPr id="89" name="Shape 89"/>
          <p:cNvSpPr/>
          <p:nvPr/>
        </p:nvSpPr>
        <p:spPr>
          <a:xfrm>
            <a:off y="1576325" x="3878987"/>
            <a:ext cy="324900" cx="1386000"/>
          </a:xfrm>
          <a:prstGeom prst="rect">
            <a:avLst/>
          </a:prstGeom>
          <a:solidFill>
            <a:srgbClr val="000000"/>
          </a:solidFill>
          <a:ln>
            <a:noFill/>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solidFill>
                  <a:srgbClr val="B4A7D6"/>
                </a:solidFill>
              </a:rPr>
              <a:t>User 1</a:t>
            </a:r>
          </a:p>
        </p:txBody>
      </p:sp>
      <p:sp>
        <p:nvSpPr>
          <p:cNvPr id="95" name="Shape 95"/>
          <p:cNvSpPr txBox="1"/>
          <p:nvPr>
            <p:ph idx="1" type="subTitle"/>
          </p:nvPr>
        </p:nvSpPr>
        <p:spPr>
          <a:xfrm>
            <a:off y="2840053" x="685800"/>
            <a:ext cy="784799" cx="7772400"/>
          </a:xfrm>
          <a:prstGeom prst="rect">
            <a:avLst/>
          </a:prstGeom>
        </p:spPr>
        <p:txBody>
          <a:bodyPr bIns="91425" rIns="91425" lIns="91425" tIns="91425" anchor="t" anchorCtr="0">
            <a:noAutofit/>
          </a:bodyPr>
          <a:lstStyle/>
          <a:p>
            <a:pPr rtl="0" lvl="0">
              <a:spcBef>
                <a:spcPts val="0"/>
              </a:spcBef>
              <a:buNone/>
            </a:pPr>
            <a:r>
              <a:rPr sz="2400" lang="en">
                <a:solidFill>
                  <a:srgbClr val="000000"/>
                </a:solidFill>
              </a:rPr>
              <a:t>D. C. - Stanford Student working at BOSP</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102" name="Shape 102"/>
          <p:cNvPicPr preferRelativeResize="0"/>
          <p:nvPr/>
        </p:nvPicPr>
        <p:blipFill rotWithShape="1">
          <a:blip r:embed="rId3">
            <a:alphaModFix/>
          </a:blip>
          <a:srcRect t="0" b="8883" r="0" l="0"/>
          <a:stretch/>
        </p:blipFill>
        <p:spPr>
          <a:xfrm>
            <a:off y="0" x="808575"/>
            <a:ext cy="5143500" cx="7526838"/>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solidFill>
                  <a:srgbClr val="B4A7D6"/>
                </a:solidFill>
              </a:rPr>
              <a:t>User 2</a:t>
            </a:r>
          </a:p>
        </p:txBody>
      </p:sp>
      <p:sp>
        <p:nvSpPr>
          <p:cNvPr id="108" name="Shape 108"/>
          <p:cNvSpPr txBox="1"/>
          <p:nvPr>
            <p:ph idx="1" type="subTitle"/>
          </p:nvPr>
        </p:nvSpPr>
        <p:spPr>
          <a:xfrm>
            <a:off y="2840053" x="685800"/>
            <a:ext cy="784799" cx="7772400"/>
          </a:xfrm>
          <a:prstGeom prst="rect">
            <a:avLst/>
          </a:prstGeom>
        </p:spPr>
        <p:txBody>
          <a:bodyPr bIns="91425" rIns="91425" lIns="91425" tIns="91425" anchor="t" anchorCtr="0">
            <a:noAutofit/>
          </a:bodyPr>
          <a:lstStyle/>
          <a:p>
            <a:pPr rtl="0" lvl="0">
              <a:spcBef>
                <a:spcPts val="0"/>
              </a:spcBef>
              <a:buNone/>
            </a:pPr>
            <a:r>
              <a:rPr sz="2400" lang="en">
                <a:solidFill>
                  <a:srgbClr val="000000"/>
                </a:solidFill>
              </a:rPr>
              <a:t>M. E. - Philippines Cook</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t/>
            </a:r>
            <a:endParaRPr/>
          </a:p>
        </p:txBody>
      </p:sp>
      <p:sp>
        <p:nvSpPr>
          <p:cNvPr id="114" name="Shape 114"/>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t/>
            </a:r>
            <a:endParaRPr/>
          </a:p>
        </p:txBody>
      </p:sp>
      <p:pic>
        <p:nvPicPr>
          <p:cNvPr id="115" name="Shape 115"/>
          <p:cNvPicPr preferRelativeResize="0"/>
          <p:nvPr/>
        </p:nvPicPr>
        <p:blipFill>
          <a:blip r:embed="rId3">
            <a:alphaModFix/>
          </a:blip>
          <a:stretch>
            <a:fillRect/>
          </a:stretch>
        </p:blipFill>
        <p:spPr>
          <a:xfrm>
            <a:off y="-19021" x="685799"/>
            <a:ext cy="5181556" cx="7772400"/>
          </a:xfrm>
          <a:prstGeom prst="rect">
            <a:avLst/>
          </a:prstGeom>
          <a:noFill/>
          <a:ln>
            <a:noFill/>
          </a:ln>
        </p:spPr>
      </p:pic>
      <p:sp>
        <p:nvSpPr>
          <p:cNvPr id="116" name="Shape 116"/>
          <p:cNvSpPr/>
          <p:nvPr/>
        </p:nvSpPr>
        <p:spPr>
          <a:xfrm>
            <a:off y="1819200" x="4017350"/>
            <a:ext cy="324900" cx="1386000"/>
          </a:xfrm>
          <a:prstGeom prst="rect">
            <a:avLst/>
          </a:prstGeom>
          <a:solidFill>
            <a:srgbClr val="000000"/>
          </a:solidFill>
          <a:ln>
            <a:noFill/>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ctrTitle"/>
          </p:nvPr>
        </p:nvSpPr>
        <p:spPr>
          <a:xfrm>
            <a:off y="1583342" x="685800"/>
            <a:ext cy="1159799" cx="7772400"/>
          </a:xfrm>
          <a:prstGeom prst="rect">
            <a:avLst/>
          </a:prstGeom>
        </p:spPr>
        <p:txBody>
          <a:bodyPr bIns="91425" rIns="91425" lIns="91425" tIns="91425" anchor="b" anchorCtr="0">
            <a:noAutofit/>
          </a:bodyPr>
          <a:lstStyle/>
          <a:p>
            <a:pPr rtl="0" lvl="0">
              <a:spcBef>
                <a:spcPts val="0"/>
              </a:spcBef>
              <a:buNone/>
            </a:pPr>
            <a:r>
              <a:rPr lang="en">
                <a:solidFill>
                  <a:srgbClr val="8E7CC3"/>
                </a:solidFill>
              </a:rPr>
              <a:t>Task Analysis Results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solidFill>
                  <a:srgbClr val="B4A7D6"/>
                </a:solidFill>
              </a:rPr>
              <a:t>Who is going to use the system?</a:t>
            </a:r>
          </a:p>
        </p:txBody>
      </p:sp>
      <p:sp>
        <p:nvSpPr>
          <p:cNvPr id="127" name="Shape 127"/>
          <p:cNvSpPr txBox="1"/>
          <p:nvPr/>
        </p:nvSpPr>
        <p:spPr>
          <a:xfrm>
            <a:off y="1248700" x="465800"/>
            <a:ext cy="3498300" cx="7977900"/>
          </a:xfrm>
          <a:prstGeom prst="rect">
            <a:avLst/>
          </a:prstGeom>
          <a:noFill/>
          <a:ln>
            <a:noFill/>
          </a:ln>
        </p:spPr>
        <p:txBody>
          <a:bodyPr bIns="91425" rIns="91425" lIns="91425" tIns="91425" anchor="t" anchorCtr="0">
            <a:noAutofit/>
          </a:bodyPr>
          <a:lstStyle/>
          <a:p>
            <a:pPr rtl="0">
              <a:spcBef>
                <a:spcPts val="0"/>
              </a:spcBef>
              <a:buNone/>
            </a:pPr>
            <a:r>
              <a:rPr sz="3000" lang="en">
                <a:solidFill>
                  <a:schemeClr val="dk1"/>
                </a:solidFill>
              </a:rPr>
              <a:t>Two sides of the equation:</a:t>
            </a:r>
          </a:p>
          <a:p>
            <a:pPr rtl="0" lvl="0" indent="-419100" marL="457200">
              <a:spcBef>
                <a:spcPts val="0"/>
              </a:spcBef>
              <a:buClr>
                <a:schemeClr val="dk1"/>
              </a:buClr>
              <a:buSzPct val="100000"/>
              <a:buFont typeface="Arial"/>
              <a:buChar char="●"/>
            </a:pPr>
            <a:r>
              <a:rPr sz="3000" lang="en">
                <a:solidFill>
                  <a:schemeClr val="dk1"/>
                </a:solidFill>
              </a:rPr>
              <a:t>“Clients” who leverage the application to find people to fulfill their micro-tasks</a:t>
            </a:r>
          </a:p>
          <a:p>
            <a:pPr lvl="0" indent="-419100" marL="457200">
              <a:spcBef>
                <a:spcPts val="0"/>
              </a:spcBef>
              <a:buClr>
                <a:schemeClr val="dk1"/>
              </a:buClr>
              <a:buSzPct val="100000"/>
              <a:buFont typeface="Arial"/>
              <a:buChar char="●"/>
            </a:pPr>
            <a:r>
              <a:rPr sz="3000" lang="en">
                <a:solidFill>
                  <a:schemeClr val="dk1"/>
                </a:solidFill>
              </a:rPr>
              <a:t>“Users” who use the application to find and complete micro-tasks for compensation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solidFill>
                  <a:srgbClr val="B4A7D6"/>
                </a:solidFill>
              </a:rPr>
              <a:t>What tasks do they now perform?</a:t>
            </a:r>
          </a:p>
        </p:txBody>
      </p:sp>
      <p:sp>
        <p:nvSpPr>
          <p:cNvPr id="133" name="Shape 133"/>
          <p:cNvSpPr txBox="1"/>
          <p:nvPr/>
        </p:nvSpPr>
        <p:spPr>
          <a:xfrm>
            <a:off y="1594650" x="465800"/>
            <a:ext cy="3152399" cx="7977900"/>
          </a:xfrm>
          <a:prstGeom prst="rect">
            <a:avLst/>
          </a:prstGeom>
          <a:noFill/>
          <a:ln>
            <a:noFill/>
          </a:ln>
        </p:spPr>
        <p:txBody>
          <a:bodyPr bIns="91425" rIns="91425" lIns="91425" tIns="91425" anchor="t"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Make sure surveys make sense and are understandable</a:t>
            </a:r>
          </a:p>
          <a:p>
            <a:pPr rtl="0" lvl="1" indent="-342900" marL="914400">
              <a:lnSpc>
                <a:spcPct val="115000"/>
              </a:lnSpc>
              <a:spcBef>
                <a:spcPts val="0"/>
              </a:spcBef>
              <a:buClr>
                <a:schemeClr val="dk1"/>
              </a:buClr>
              <a:buSzPct val="100000"/>
              <a:buFont typeface="Arial"/>
              <a:buChar char="○"/>
            </a:pPr>
            <a:r>
              <a:rPr sz="1800" lang="en">
                <a:solidFill>
                  <a:schemeClr val="dk1"/>
                </a:solidFill>
              </a:rPr>
              <a:t>Search for demographically random and representative survey takers</a:t>
            </a:r>
          </a:p>
          <a:p>
            <a:pPr rtl="0" lvl="1" indent="-342900" marL="914400">
              <a:lnSpc>
                <a:spcPct val="115000"/>
              </a:lnSpc>
              <a:spcBef>
                <a:spcPts val="0"/>
              </a:spcBef>
              <a:buClr>
                <a:schemeClr val="dk1"/>
              </a:buClr>
              <a:buSzPct val="100000"/>
              <a:buFont typeface="Arial"/>
              <a:buChar char="○"/>
            </a:pPr>
            <a:r>
              <a:rPr sz="1800" lang="en">
                <a:solidFill>
                  <a:schemeClr val="dk1"/>
                </a:solidFill>
              </a:rPr>
              <a:t>Figure out if an image or message contains anything regarding human trafficking, child porn, spam, or any other inappropriate content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ctrTitle"/>
          </p:nvPr>
        </p:nvSpPr>
        <p:spPr>
          <a:xfrm>
            <a:off y="285742" x="685800"/>
            <a:ext cy="1159799" cx="7772400"/>
          </a:xfrm>
          <a:prstGeom prst="rect">
            <a:avLst/>
          </a:prstGeom>
        </p:spPr>
        <p:txBody>
          <a:bodyPr bIns="91425" rIns="91425" lIns="91425" tIns="91425" anchor="b" anchorCtr="0">
            <a:noAutofit/>
          </a:bodyPr>
          <a:lstStyle/>
          <a:p>
            <a:pPr algn="l">
              <a:spcBef>
                <a:spcPts val="0"/>
              </a:spcBef>
              <a:buNone/>
            </a:pPr>
            <a:r>
              <a:rPr lang="en">
                <a:solidFill>
                  <a:srgbClr val="B4A7D6"/>
                </a:solidFill>
              </a:rPr>
              <a:t>Overview</a:t>
            </a:r>
          </a:p>
        </p:txBody>
      </p:sp>
      <p:sp>
        <p:nvSpPr>
          <p:cNvPr id="30" name="Shape 30"/>
          <p:cNvSpPr txBox="1"/>
          <p:nvPr>
            <p:ph idx="1" type="subTitle"/>
          </p:nvPr>
        </p:nvSpPr>
        <p:spPr>
          <a:xfrm>
            <a:off y="1902028" x="1371600"/>
            <a:ext cy="784799" cx="7772400"/>
          </a:xfrm>
          <a:prstGeom prst="rect">
            <a:avLst/>
          </a:prstGeom>
        </p:spPr>
        <p:txBody>
          <a:bodyPr bIns="91425" rIns="91425" lIns="91425" tIns="91425" anchor="t" anchorCtr="0">
            <a:noAutofit/>
          </a:bodyPr>
          <a:lstStyle/>
          <a:p>
            <a:pPr algn="l" rtl="0">
              <a:spcBef>
                <a:spcPts val="0"/>
              </a:spcBef>
              <a:buNone/>
            </a:pPr>
            <a:r>
              <a:rPr lang="en">
                <a:solidFill>
                  <a:srgbClr val="000000"/>
                </a:solidFill>
              </a:rPr>
              <a:t>Research</a:t>
            </a:r>
          </a:p>
          <a:p>
            <a:pPr algn="l" rtl="0">
              <a:spcBef>
                <a:spcPts val="0"/>
              </a:spcBef>
              <a:buNone/>
            </a:pPr>
            <a:r>
              <a:t/>
            </a:r>
            <a:endParaRPr>
              <a:solidFill>
                <a:srgbClr val="000000"/>
              </a:solidFill>
            </a:endParaRPr>
          </a:p>
          <a:p>
            <a:pPr algn="l" rtl="0">
              <a:spcBef>
                <a:spcPts val="0"/>
              </a:spcBef>
              <a:buNone/>
            </a:pPr>
            <a:r>
              <a:rPr lang="en">
                <a:solidFill>
                  <a:srgbClr val="000000"/>
                </a:solidFill>
              </a:rPr>
              <a:t>Process</a:t>
            </a:r>
          </a:p>
          <a:p>
            <a:pPr algn="l" rtl="0">
              <a:spcBef>
                <a:spcPts val="0"/>
              </a:spcBef>
              <a:buNone/>
            </a:pPr>
            <a:r>
              <a:t/>
            </a:r>
            <a:endParaRPr>
              <a:solidFill>
                <a:srgbClr val="000000"/>
              </a:solidFill>
            </a:endParaRPr>
          </a:p>
          <a:p>
            <a:pPr algn="l" rtl="0" lvl="0">
              <a:spcBef>
                <a:spcPts val="0"/>
              </a:spcBef>
              <a:buNone/>
            </a:pPr>
            <a:r>
              <a:rPr lang="en">
                <a:solidFill>
                  <a:srgbClr val="000000"/>
                </a:solidFill>
              </a:rPr>
              <a:t>Ideas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solidFill>
                  <a:srgbClr val="B4A7D6"/>
                </a:solidFill>
              </a:rPr>
              <a:t>What tasks do they now perform?</a:t>
            </a:r>
          </a:p>
        </p:txBody>
      </p:sp>
      <p:sp>
        <p:nvSpPr>
          <p:cNvPr id="139" name="Shape 139"/>
          <p:cNvSpPr txBox="1"/>
          <p:nvPr/>
        </p:nvSpPr>
        <p:spPr>
          <a:xfrm>
            <a:off y="1594650" x="465800"/>
            <a:ext cy="3152399" cx="7977900"/>
          </a:xfrm>
          <a:prstGeom prst="rect">
            <a:avLst/>
          </a:prstGeom>
          <a:noFill/>
          <a:ln>
            <a:noFill/>
          </a:ln>
        </p:spPr>
        <p:txBody>
          <a:bodyPr bIns="91425" rIns="91425" lIns="91425" tIns="91425" anchor="t" anchorCtr="0">
            <a:noAutofit/>
          </a:bodyPr>
          <a:lstStyle/>
          <a:p>
            <a:pPr rtl="0" lvl="0" indent="-355600" marL="457200">
              <a:lnSpc>
                <a:spcPct val="115000"/>
              </a:lnSpc>
              <a:spcBef>
                <a:spcPts val="0"/>
              </a:spcBef>
              <a:buClr>
                <a:schemeClr val="dk1"/>
              </a:buClr>
              <a:buSzPct val="100000"/>
              <a:buFont typeface="Arial"/>
              <a:buChar char="●"/>
            </a:pPr>
            <a:r>
              <a:rPr sz="2000" lang="en">
                <a:solidFill>
                  <a:schemeClr val="dk1"/>
                </a:solidFill>
              </a:rPr>
              <a:t>Users: </a:t>
            </a:r>
          </a:p>
          <a:p>
            <a:pPr rtl="0" lvl="1" indent="-355600" marL="914400">
              <a:lnSpc>
                <a:spcPct val="115000"/>
              </a:lnSpc>
              <a:spcBef>
                <a:spcPts val="0"/>
              </a:spcBef>
              <a:buClr>
                <a:schemeClr val="dk1"/>
              </a:buClr>
              <a:buSzPct val="100000"/>
              <a:buFont typeface="Arial"/>
              <a:buChar char="○"/>
            </a:pPr>
            <a:r>
              <a:rPr sz="2000" lang="en">
                <a:solidFill>
                  <a:schemeClr val="dk1"/>
                </a:solidFill>
              </a:rPr>
              <a:t>Occasionally fill out online, optional surveys from Stanford Psychology Department to make money</a:t>
            </a:r>
          </a:p>
          <a:p>
            <a:pPr rtl="0" lvl="1" indent="-355600" marL="914400">
              <a:lnSpc>
                <a:spcPct val="115000"/>
              </a:lnSpc>
              <a:spcBef>
                <a:spcPts val="0"/>
              </a:spcBef>
              <a:buClr>
                <a:schemeClr val="dk1"/>
              </a:buClr>
              <a:buSzPct val="100000"/>
              <a:buFont typeface="Arial"/>
              <a:buChar char="○"/>
            </a:pPr>
            <a:r>
              <a:rPr sz="2000" lang="en">
                <a:solidFill>
                  <a:schemeClr val="dk1"/>
                </a:solidFill>
              </a:rPr>
              <a:t>Performing daily tasks / Cooks for a family</a:t>
            </a:r>
          </a:p>
          <a:p>
            <a:pPr rtl="0" lvl="1" indent="-355600" marL="914400">
              <a:lnSpc>
                <a:spcPct val="115000"/>
              </a:lnSpc>
              <a:spcBef>
                <a:spcPts val="0"/>
              </a:spcBef>
              <a:buClr>
                <a:schemeClr val="dk1"/>
              </a:buClr>
              <a:buSzPct val="100000"/>
              <a:buFont typeface="Arial"/>
              <a:buChar char="○"/>
            </a:pPr>
            <a:r>
              <a:rPr sz="2000" lang="en">
                <a:solidFill>
                  <a:schemeClr val="dk1"/>
                </a:solidFill>
              </a:rPr>
              <a:t>Asking people for referrals to get jobs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nvSpPr>
        <p:spPr>
          <a:xfrm>
            <a:off y="1063375" x="457200"/>
            <a:ext cy="3986399" cx="86111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Find representative participants to take surveys and obtain those results</a:t>
            </a:r>
          </a:p>
          <a:p>
            <a:pPr rtl="0" lvl="1" indent="-342900" marL="914400">
              <a:lnSpc>
                <a:spcPct val="115000"/>
              </a:lnSpc>
              <a:spcBef>
                <a:spcPts val="0"/>
              </a:spcBef>
              <a:buClr>
                <a:schemeClr val="dk1"/>
              </a:buClr>
              <a:buSzPct val="100000"/>
              <a:buFont typeface="Arial"/>
              <a:buChar char="○"/>
            </a:pPr>
            <a:r>
              <a:rPr sz="1800" lang="en">
                <a:solidFill>
                  <a:schemeClr val="dk1"/>
                </a:solidFill>
              </a:rPr>
              <a:t>Automate parsing of photos to determine whether or not they are “inappropriate”</a:t>
            </a:r>
          </a:p>
          <a:p>
            <a:pPr rtl="0" lvl="1" indent="-342900" marL="914400">
              <a:lnSpc>
                <a:spcPct val="115000"/>
              </a:lnSpc>
              <a:spcBef>
                <a:spcPts val="0"/>
              </a:spcBef>
              <a:buClr>
                <a:schemeClr val="dk1"/>
              </a:buClr>
              <a:buSzPct val="100000"/>
              <a:buFont typeface="Arial"/>
              <a:buChar char="○"/>
            </a:pPr>
            <a:r>
              <a:rPr sz="1800" lang="en">
                <a:solidFill>
                  <a:schemeClr val="dk1"/>
                </a:solidFill>
              </a:rPr>
              <a:t>Identify when a user is taking advantage of invitation requests (essentially sending invitation spam) on LinkedIn</a:t>
            </a:r>
          </a:p>
          <a:p>
            <a:pPr rtl="0" lvl="1" indent="-342900" marL="914400">
              <a:lnSpc>
                <a:spcPct val="115000"/>
              </a:lnSpc>
              <a:spcBef>
                <a:spcPts val="0"/>
              </a:spcBef>
              <a:buClr>
                <a:schemeClr val="dk1"/>
              </a:buClr>
              <a:buSzPct val="100000"/>
              <a:buFont typeface="Arial"/>
              <a:buChar char="○"/>
            </a:pPr>
            <a:r>
              <a:rPr sz="1800" lang="en">
                <a:solidFill>
                  <a:schemeClr val="dk1"/>
                </a:solidFill>
              </a:rPr>
              <a:t>Teach people how to access their accounts</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Make money while performing short tasks</a:t>
            </a:r>
          </a:p>
          <a:p>
            <a:pPr rtl="0" lvl="1" indent="-342900" marL="914400">
              <a:lnSpc>
                <a:spcPct val="115000"/>
              </a:lnSpc>
              <a:spcBef>
                <a:spcPts val="0"/>
              </a:spcBef>
              <a:buClr>
                <a:schemeClr val="dk1"/>
              </a:buClr>
              <a:buSzPct val="100000"/>
              <a:buFont typeface="Arial"/>
              <a:buChar char="○"/>
            </a:pPr>
            <a:r>
              <a:rPr sz="1800" lang="en">
                <a:solidFill>
                  <a:schemeClr val="dk1"/>
                </a:solidFill>
              </a:rPr>
              <a:t>Escape boredom</a:t>
            </a:r>
          </a:p>
        </p:txBody>
      </p:sp>
      <p:sp>
        <p:nvSpPr>
          <p:cNvPr id="145" name="Shape 14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solidFill>
                  <a:srgbClr val="B4A7D6"/>
                </a:solidFill>
              </a:rPr>
              <a:t>What tasks are desired?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35603" x="457200"/>
            <a:ext cy="857400" cx="8229600"/>
          </a:xfrm>
          <a:prstGeom prst="rect">
            <a:avLst/>
          </a:prstGeom>
        </p:spPr>
        <p:txBody>
          <a:bodyPr bIns="91425" rIns="91425" lIns="91425" tIns="91425" anchor="b" anchorCtr="0">
            <a:noAutofit/>
          </a:bodyPr>
          <a:lstStyle/>
          <a:p>
            <a:pPr rtl="0" lvl="0">
              <a:spcBef>
                <a:spcPts val="0"/>
              </a:spcBef>
              <a:buNone/>
            </a:pPr>
            <a:r>
              <a:rPr lang="en">
                <a:solidFill>
                  <a:srgbClr val="B4A7D6"/>
                </a:solidFill>
              </a:rPr>
              <a:t>How are the tasks learned?</a:t>
            </a:r>
          </a:p>
        </p:txBody>
      </p:sp>
      <p:sp>
        <p:nvSpPr>
          <p:cNvPr id="151" name="Shape 151"/>
          <p:cNvSpPr txBox="1"/>
          <p:nvPr/>
        </p:nvSpPr>
        <p:spPr>
          <a:xfrm>
            <a:off y="1452750" x="233100"/>
            <a:ext cy="3000000" cx="84536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Through professional lab training and learned experience in the Psych lab</a:t>
            </a:r>
          </a:p>
          <a:p>
            <a:pPr rtl="0" lvl="1" indent="-342900" marL="914400">
              <a:lnSpc>
                <a:spcPct val="115000"/>
              </a:lnSpc>
              <a:spcBef>
                <a:spcPts val="0"/>
              </a:spcBef>
              <a:buClr>
                <a:schemeClr val="dk1"/>
              </a:buClr>
              <a:buSzPct val="100000"/>
              <a:buFont typeface="Arial"/>
              <a:buChar char="○"/>
            </a:pPr>
            <a:r>
              <a:rPr sz="1800" lang="en">
                <a:solidFill>
                  <a:schemeClr val="dk1"/>
                </a:solidFill>
              </a:rPr>
              <a:t>Through employee training sessions</a:t>
            </a:r>
          </a:p>
          <a:p>
            <a:pPr rtl="0" lvl="2" indent="-342900" marL="1371600">
              <a:lnSpc>
                <a:spcPct val="115000"/>
              </a:lnSpc>
              <a:spcBef>
                <a:spcPts val="0"/>
              </a:spcBef>
              <a:buClr>
                <a:schemeClr val="dk1"/>
              </a:buClr>
              <a:buSzPct val="100000"/>
              <a:buFont typeface="Arial"/>
              <a:buChar char="■"/>
            </a:pPr>
            <a:r>
              <a:rPr sz="1800" lang="en">
                <a:solidFill>
                  <a:schemeClr val="dk1"/>
                </a:solidFill>
              </a:rPr>
              <a:t>Challenge: how to figure out how much / little training to give, how to figure out if humans are consistent in their decisions</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Through mailing lists from the Psych department advertising surveys</a:t>
            </a:r>
          </a:p>
          <a:p>
            <a:pPr rtl="0" lvl="1" indent="-342900" marL="914400">
              <a:lnSpc>
                <a:spcPct val="115000"/>
              </a:lnSpc>
              <a:spcBef>
                <a:spcPts val="0"/>
              </a:spcBef>
              <a:buClr>
                <a:schemeClr val="dk1"/>
              </a:buClr>
              <a:buSzPct val="100000"/>
              <a:buFont typeface="Arial"/>
              <a:buChar char="○"/>
            </a:pPr>
            <a:r>
              <a:rPr sz="1800" lang="en">
                <a:solidFill>
                  <a:schemeClr val="dk1"/>
                </a:solidFill>
              </a:rPr>
              <a:t>By reading the material and instructions</a:t>
            </a:r>
          </a:p>
          <a:p>
            <a:pPr rtl="0" lvl="1" indent="-342900" marL="914400">
              <a:lnSpc>
                <a:spcPct val="115000"/>
              </a:lnSpc>
              <a:spcBef>
                <a:spcPts val="0"/>
              </a:spcBef>
              <a:buClr>
                <a:schemeClr val="dk1"/>
              </a:buClr>
              <a:buSzPct val="100000"/>
              <a:buFont typeface="Arial"/>
              <a:buChar char="○"/>
            </a:pPr>
            <a:r>
              <a:rPr sz="1800" lang="en">
                <a:solidFill>
                  <a:schemeClr val="dk1"/>
                </a:solidFill>
              </a:rPr>
              <a:t>Hands on doing - experience</a:t>
            </a:r>
          </a:p>
          <a:p>
            <a:pPr algn="l" rtl="0" lvl="0" marR="0">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solidFill>
                  <a:srgbClr val="B4A7D6"/>
                </a:solidFill>
              </a:rPr>
              <a:t>Where are the tasks performed?</a:t>
            </a:r>
          </a:p>
        </p:txBody>
      </p:sp>
      <p:sp>
        <p:nvSpPr>
          <p:cNvPr id="157" name="Shape 157"/>
          <p:cNvSpPr txBox="1"/>
          <p:nvPr/>
        </p:nvSpPr>
        <p:spPr>
          <a:xfrm>
            <a:off y="1452750" x="233100"/>
            <a:ext cy="3000000" cx="84536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On a computer in Stanford Psychology laboratories</a:t>
            </a:r>
          </a:p>
          <a:p>
            <a:pPr rtl="0" lvl="1" indent="-342900" marL="914400">
              <a:lnSpc>
                <a:spcPct val="115000"/>
              </a:lnSpc>
              <a:spcBef>
                <a:spcPts val="0"/>
              </a:spcBef>
              <a:buClr>
                <a:schemeClr val="dk1"/>
              </a:buClr>
              <a:buSzPct val="100000"/>
              <a:buFont typeface="Arial"/>
              <a:buChar char="○"/>
            </a:pPr>
            <a:r>
              <a:rPr sz="1800" lang="en">
                <a:solidFill>
                  <a:schemeClr val="dk1"/>
                </a:solidFill>
              </a:rPr>
              <a:t>On a computer at LinkedIn offices</a:t>
            </a:r>
          </a:p>
          <a:p>
            <a:pPr rtl="0" lvl="1" indent="-342900" marL="914400">
              <a:lnSpc>
                <a:spcPct val="115000"/>
              </a:lnSpc>
              <a:spcBef>
                <a:spcPts val="0"/>
              </a:spcBef>
              <a:buClr>
                <a:schemeClr val="dk1"/>
              </a:buClr>
              <a:buSzPct val="100000"/>
              <a:buFont typeface="Arial"/>
              <a:buChar char="○"/>
            </a:pPr>
            <a:r>
              <a:rPr sz="1800" lang="en">
                <a:solidFill>
                  <a:schemeClr val="dk1"/>
                </a:solidFill>
              </a:rPr>
              <a:t>On premises</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Online, usually in the comfort of their home</a:t>
            </a:r>
          </a:p>
          <a:p>
            <a:pPr rtl="0" lvl="1" indent="-342900" marL="914400">
              <a:lnSpc>
                <a:spcPct val="115000"/>
              </a:lnSpc>
              <a:spcBef>
                <a:spcPts val="0"/>
              </a:spcBef>
              <a:buClr>
                <a:schemeClr val="dk1"/>
              </a:buClr>
              <a:buSzPct val="100000"/>
              <a:buFont typeface="Arial"/>
              <a:buChar char="○"/>
            </a:pPr>
            <a:r>
              <a:rPr sz="1800" lang="en">
                <a:solidFill>
                  <a:schemeClr val="dk1"/>
                </a:solidFill>
              </a:rPr>
              <a:t>Downtime at work</a:t>
            </a:r>
          </a:p>
          <a:p>
            <a:pPr rtl="0" lvl="1" indent="-342900" marL="914400">
              <a:lnSpc>
                <a:spcPct val="115000"/>
              </a:lnSpc>
              <a:spcBef>
                <a:spcPts val="0"/>
              </a:spcBef>
              <a:buClr>
                <a:schemeClr val="dk1"/>
              </a:buClr>
              <a:buSzPct val="100000"/>
              <a:buFont typeface="Arial"/>
              <a:buChar char="○"/>
            </a:pPr>
            <a:r>
              <a:rPr sz="1800" lang="en">
                <a:solidFill>
                  <a:schemeClr val="dk1"/>
                </a:solidFill>
              </a:rPr>
              <a:t>Wherever they are bored</a:t>
            </a:r>
          </a:p>
          <a:p>
            <a:pPr algn="l" rtl="0" lvl="0" marR="0">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417025" x="457200"/>
            <a:ext cy="1203900" cx="8229600"/>
          </a:xfrm>
          <a:prstGeom prst="rect">
            <a:avLst/>
          </a:prstGeom>
        </p:spPr>
        <p:txBody>
          <a:bodyPr bIns="91425" rIns="91425" lIns="91425" tIns="91425" anchor="b" anchorCtr="0">
            <a:noAutofit/>
          </a:bodyPr>
          <a:lstStyle/>
          <a:p>
            <a:pPr rtl="0" lvl="0">
              <a:spcBef>
                <a:spcPts val="0"/>
              </a:spcBef>
              <a:buNone/>
            </a:pPr>
            <a:r>
              <a:rPr lang="en">
                <a:solidFill>
                  <a:srgbClr val="B4A7D6"/>
                </a:solidFill>
              </a:rPr>
              <a:t>What’s the relationship between customer &amp; data?</a:t>
            </a:r>
          </a:p>
        </p:txBody>
      </p:sp>
      <p:sp>
        <p:nvSpPr>
          <p:cNvPr id="163" name="Shape 163"/>
          <p:cNvSpPr txBox="1"/>
          <p:nvPr/>
        </p:nvSpPr>
        <p:spPr>
          <a:xfrm>
            <a:off y="1452750" x="233100"/>
            <a:ext cy="3000000" cx="84536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Use the survey results to draw conclusions about psychological behavior</a:t>
            </a:r>
          </a:p>
          <a:p>
            <a:pPr rtl="0" lvl="1" indent="-342900" marL="914400">
              <a:lnSpc>
                <a:spcPct val="115000"/>
              </a:lnSpc>
              <a:spcBef>
                <a:spcPts val="0"/>
              </a:spcBef>
              <a:buClr>
                <a:schemeClr val="dk1"/>
              </a:buClr>
              <a:buSzPct val="100000"/>
              <a:buFont typeface="Arial"/>
              <a:buChar char="○"/>
            </a:pPr>
            <a:r>
              <a:rPr sz="1800" lang="en">
                <a:solidFill>
                  <a:schemeClr val="dk1"/>
                </a:solidFill>
              </a:rPr>
              <a:t>Customer makes judgements on different LinkedIn user accounts and different LinkedIn products based on the data</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Provides data based on personal experience</a:t>
            </a:r>
          </a:p>
          <a:p>
            <a:pPr rtl="0" lvl="1" indent="-342900" marL="914400">
              <a:lnSpc>
                <a:spcPct val="115000"/>
              </a:lnSpc>
              <a:spcBef>
                <a:spcPts val="0"/>
              </a:spcBef>
              <a:buClr>
                <a:schemeClr val="dk1"/>
              </a:buClr>
              <a:buSzPct val="100000"/>
              <a:buFont typeface="Arial"/>
              <a:buChar char="○"/>
            </a:pPr>
            <a:r>
              <a:rPr sz="1800" lang="en">
                <a:solidFill>
                  <a:schemeClr val="dk1"/>
                </a:solidFill>
              </a:rPr>
              <a:t>Money maker</a:t>
            </a:r>
          </a:p>
          <a:p>
            <a:pPr algn="l" rtl="0" lvl="0" marR="0">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434573" x="457200"/>
            <a:ext cy="1125600" cx="8229600"/>
          </a:xfrm>
          <a:prstGeom prst="rect">
            <a:avLst/>
          </a:prstGeom>
        </p:spPr>
        <p:txBody>
          <a:bodyPr bIns="91425" rIns="91425" lIns="91425" tIns="91425" anchor="b" anchorCtr="0">
            <a:noAutofit/>
          </a:bodyPr>
          <a:lstStyle/>
          <a:p>
            <a:pPr>
              <a:spcBef>
                <a:spcPts val="0"/>
              </a:spcBef>
              <a:buNone/>
            </a:pPr>
            <a:r>
              <a:rPr lang="en">
                <a:solidFill>
                  <a:srgbClr val="B4A7D6"/>
                </a:solidFill>
              </a:rPr>
              <a:t>What other tools does the customer have?</a:t>
            </a:r>
          </a:p>
        </p:txBody>
      </p:sp>
      <p:sp>
        <p:nvSpPr>
          <p:cNvPr id="169" name="Shape 169"/>
          <p:cNvSpPr txBox="1"/>
          <p:nvPr/>
        </p:nvSpPr>
        <p:spPr>
          <a:xfrm>
            <a:off y="1681350" x="233100"/>
            <a:ext cy="3000000" cx="84536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Emails or paper postings</a:t>
            </a:r>
          </a:p>
          <a:p>
            <a:pPr rtl="0" lvl="2" indent="-342900" marL="1371600">
              <a:lnSpc>
                <a:spcPct val="115000"/>
              </a:lnSpc>
              <a:spcBef>
                <a:spcPts val="0"/>
              </a:spcBef>
              <a:buClr>
                <a:schemeClr val="dk1"/>
              </a:buClr>
              <a:buSzPct val="100000"/>
              <a:buFont typeface="Arial"/>
              <a:buChar char="■"/>
            </a:pPr>
            <a:r>
              <a:rPr sz="1800" lang="en">
                <a:solidFill>
                  <a:schemeClr val="dk1"/>
                </a:solidFill>
              </a:rPr>
              <a:t>Credit (Stanford students paid for participation) </a:t>
            </a:r>
          </a:p>
          <a:p>
            <a:pPr rtl="0" lvl="2" indent="-342900" marL="1371600">
              <a:lnSpc>
                <a:spcPct val="115000"/>
              </a:lnSpc>
              <a:spcBef>
                <a:spcPts val="0"/>
              </a:spcBef>
              <a:buClr>
                <a:schemeClr val="dk1"/>
              </a:buClr>
              <a:buSzPct val="100000"/>
              <a:buFont typeface="Arial"/>
              <a:buChar char="■"/>
            </a:pPr>
            <a:r>
              <a:rPr sz="1800" lang="en">
                <a:solidFill>
                  <a:schemeClr val="dk1"/>
                </a:solidFill>
              </a:rPr>
              <a:t>Paid (general public paid for participation)</a:t>
            </a:r>
          </a:p>
          <a:p>
            <a:pPr rtl="0" lvl="1" indent="-342900" marL="914400">
              <a:lnSpc>
                <a:spcPct val="115000"/>
              </a:lnSpc>
              <a:spcBef>
                <a:spcPts val="0"/>
              </a:spcBef>
              <a:buClr>
                <a:schemeClr val="dk1"/>
              </a:buClr>
              <a:buSzPct val="100000"/>
              <a:buFont typeface="Arial"/>
              <a:buChar char="○"/>
            </a:pPr>
            <a:r>
              <a:rPr sz="1800" lang="en">
                <a:solidFill>
                  <a:schemeClr val="dk1"/>
                </a:solidFill>
              </a:rPr>
              <a:t>Reporting from other LinkedIn members/employees</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Other opportunities for making money available to students, including paid surveys from other departments, student jobs, etc. </a:t>
            </a:r>
          </a:p>
          <a:p>
            <a:pPr rtl="0" lvl="1" indent="-342900" marL="914400">
              <a:lnSpc>
                <a:spcPct val="115000"/>
              </a:lnSpc>
              <a:spcBef>
                <a:spcPts val="0"/>
              </a:spcBef>
              <a:buClr>
                <a:schemeClr val="dk1"/>
              </a:buClr>
              <a:buSzPct val="100000"/>
              <a:buFont typeface="Arial"/>
              <a:buChar char="○"/>
            </a:pPr>
            <a:r>
              <a:rPr sz="1800" lang="en">
                <a:solidFill>
                  <a:schemeClr val="dk1"/>
                </a:solidFill>
              </a:rPr>
              <a:t>Job referrals</a:t>
            </a:r>
          </a:p>
          <a:p>
            <a:pPr algn="l" rtl="0" lvl="0" marR="0">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313925" x="457200"/>
            <a:ext cy="1196099" cx="8229600"/>
          </a:xfrm>
          <a:prstGeom prst="rect">
            <a:avLst/>
          </a:prstGeom>
        </p:spPr>
        <p:txBody>
          <a:bodyPr bIns="91425" rIns="91425" lIns="91425" tIns="91425" anchor="b" anchorCtr="0">
            <a:noAutofit/>
          </a:bodyPr>
          <a:lstStyle/>
          <a:p>
            <a:pPr rtl="0" lvl="0">
              <a:spcBef>
                <a:spcPts val="0"/>
              </a:spcBef>
              <a:buNone/>
            </a:pPr>
            <a:r>
              <a:rPr lang="en">
                <a:solidFill>
                  <a:srgbClr val="B4A7D6"/>
                </a:solidFill>
              </a:rPr>
              <a:t>How do users communicate with each other?</a:t>
            </a:r>
          </a:p>
        </p:txBody>
      </p:sp>
      <p:sp>
        <p:nvSpPr>
          <p:cNvPr id="175" name="Shape 175"/>
          <p:cNvSpPr txBox="1"/>
          <p:nvPr/>
        </p:nvSpPr>
        <p:spPr>
          <a:xfrm>
            <a:off y="1820000" x="233100"/>
            <a:ext cy="2928000" cx="84536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Communicate with participants through Qualtrics surveys to obtain data and advertise to participants through email, paper postings, or mTurk</a:t>
            </a:r>
          </a:p>
          <a:p>
            <a:pPr rtl="0" lvl="1" indent="-342900" marL="914400">
              <a:lnSpc>
                <a:spcPct val="115000"/>
              </a:lnSpc>
              <a:spcBef>
                <a:spcPts val="0"/>
              </a:spcBef>
              <a:buClr>
                <a:schemeClr val="dk1"/>
              </a:buClr>
              <a:buSzPct val="100000"/>
              <a:buFont typeface="Arial"/>
              <a:buChar char="○"/>
            </a:pPr>
            <a:r>
              <a:rPr sz="1800" lang="en">
                <a:solidFill>
                  <a:schemeClr val="dk1"/>
                </a:solidFill>
              </a:rPr>
              <a:t>LinkedIn individuals communicate and set common practices / ground rules in team meetings</a:t>
            </a:r>
          </a:p>
          <a:p>
            <a:pPr rtl="0" lvl="1" indent="-342900" marL="914400">
              <a:lnSpc>
                <a:spcPct val="115000"/>
              </a:lnSpc>
              <a:spcBef>
                <a:spcPts val="0"/>
              </a:spcBef>
              <a:buClr>
                <a:schemeClr val="dk1"/>
              </a:buClr>
              <a:buSzPct val="100000"/>
              <a:buFont typeface="Arial"/>
              <a:buChar char="○"/>
            </a:pPr>
            <a:r>
              <a:rPr sz="1800" lang="en">
                <a:solidFill>
                  <a:schemeClr val="dk1"/>
                </a:solidFill>
              </a:rPr>
              <a:t>Relationships</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Communicate results to the surveyors via survey responses</a:t>
            </a:r>
          </a:p>
          <a:p>
            <a:pPr algn="l" rtl="0" lvl="0" marR="0">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129778" x="457200"/>
            <a:ext cy="857400" cx="8229600"/>
          </a:xfrm>
          <a:prstGeom prst="rect">
            <a:avLst/>
          </a:prstGeom>
        </p:spPr>
        <p:txBody>
          <a:bodyPr bIns="91425" rIns="91425" lIns="91425" tIns="91425" anchor="b" anchorCtr="0">
            <a:noAutofit/>
          </a:bodyPr>
          <a:lstStyle/>
          <a:p>
            <a:pPr>
              <a:spcBef>
                <a:spcPts val="0"/>
              </a:spcBef>
              <a:buNone/>
            </a:pPr>
            <a:r>
              <a:rPr lang="en">
                <a:solidFill>
                  <a:srgbClr val="B4A7D6"/>
                </a:solidFill>
              </a:rPr>
              <a:t>How often are the tasks performed? </a:t>
            </a:r>
          </a:p>
        </p:txBody>
      </p:sp>
      <p:sp>
        <p:nvSpPr>
          <p:cNvPr id="181" name="Shape 181"/>
          <p:cNvSpPr txBox="1"/>
          <p:nvPr/>
        </p:nvSpPr>
        <p:spPr>
          <a:xfrm>
            <a:off y="1147950" x="233100"/>
            <a:ext cy="3000000" cx="84536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Distribute roughly 5 to 10 surveys a week</a:t>
            </a:r>
          </a:p>
          <a:p>
            <a:pPr rtl="0" lvl="1" indent="-342900" marL="914400">
              <a:lnSpc>
                <a:spcPct val="115000"/>
              </a:lnSpc>
              <a:spcBef>
                <a:spcPts val="0"/>
              </a:spcBef>
              <a:buClr>
                <a:schemeClr val="dk1"/>
              </a:buClr>
              <a:buSzPct val="100000"/>
              <a:buFont typeface="Arial"/>
              <a:buChar char="○"/>
            </a:pPr>
            <a:r>
              <a:rPr sz="1800" lang="en">
                <a:solidFill>
                  <a:schemeClr val="dk1"/>
                </a:solidFill>
              </a:rPr>
              <a:t>Multiple times a day</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Roughly once a month (and receive emails about survey once a week)</a:t>
            </a:r>
          </a:p>
          <a:p>
            <a:pPr algn="l" rtl="0" lvl="0" marR="0">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y="0" x="0"/>
          <a:ext cy="0" cx="0"/>
          <a:chOff y="0" x="0"/>
          <a:chExt cy="0" cx="0"/>
        </a:xfrm>
      </p:grpSpPr>
      <p:sp>
        <p:nvSpPr>
          <p:cNvPr id="186" name="Shape 186"/>
          <p:cNvSpPr txBox="1"/>
          <p:nvPr>
            <p:ph type="title"/>
          </p:nvPr>
        </p:nvSpPr>
        <p:spPr>
          <a:xfrm>
            <a:off y="258073" x="457200"/>
            <a:ext cy="1286700" cx="8229600"/>
          </a:xfrm>
          <a:prstGeom prst="rect">
            <a:avLst/>
          </a:prstGeom>
        </p:spPr>
        <p:txBody>
          <a:bodyPr bIns="91425" rIns="91425" lIns="91425" tIns="91425" anchor="b" anchorCtr="0">
            <a:noAutofit/>
          </a:bodyPr>
          <a:lstStyle/>
          <a:p>
            <a:pPr rtl="0" lvl="0">
              <a:spcBef>
                <a:spcPts val="0"/>
              </a:spcBef>
              <a:buNone/>
            </a:pPr>
            <a:r>
              <a:rPr lang="en">
                <a:solidFill>
                  <a:srgbClr val="B4A7D6"/>
                </a:solidFill>
              </a:rPr>
              <a:t>What are the time constraints on the tasks?</a:t>
            </a:r>
          </a:p>
        </p:txBody>
      </p:sp>
      <p:sp>
        <p:nvSpPr>
          <p:cNvPr id="187" name="Shape 187"/>
          <p:cNvSpPr txBox="1"/>
          <p:nvPr/>
        </p:nvSpPr>
        <p:spPr>
          <a:xfrm>
            <a:off y="1452750" x="233100"/>
            <a:ext cy="3000000" cx="84536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Prefer to receive all comprehensive survey results within a month</a:t>
            </a:r>
          </a:p>
          <a:p>
            <a:pPr rtl="0" lvl="1" indent="-342900" marL="914400">
              <a:lnSpc>
                <a:spcPct val="115000"/>
              </a:lnSpc>
              <a:spcBef>
                <a:spcPts val="0"/>
              </a:spcBef>
              <a:buClr>
                <a:schemeClr val="dk1"/>
              </a:buClr>
              <a:buSzPct val="100000"/>
              <a:buFont typeface="Arial"/>
              <a:buChar char="○"/>
            </a:pPr>
            <a:r>
              <a:rPr sz="1800" lang="en">
                <a:solidFill>
                  <a:schemeClr val="dk1"/>
                </a:solidFill>
              </a:rPr>
              <a:t>Depends on what the priority of the “ticket” is</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Prefer not to complete survey in less than 10 minutes</a:t>
            </a:r>
          </a:p>
          <a:p>
            <a:pPr rtl="0" lvl="1" indent="-342900" marL="914400">
              <a:lnSpc>
                <a:spcPct val="115000"/>
              </a:lnSpc>
              <a:spcBef>
                <a:spcPts val="0"/>
              </a:spcBef>
              <a:buClr>
                <a:schemeClr val="dk1"/>
              </a:buClr>
              <a:buSzPct val="100000"/>
              <a:buFont typeface="Arial"/>
              <a:buChar char="○"/>
            </a:pPr>
            <a:r>
              <a:rPr sz="1800" lang="en">
                <a:solidFill>
                  <a:schemeClr val="dk1"/>
                </a:solidFill>
              </a:rPr>
              <a:t>No real time constraint because participation in survey is completely optional</a:t>
            </a:r>
          </a:p>
          <a:p>
            <a:pPr algn="l" rtl="0" lvl="0" marR="0">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type="title"/>
          </p:nvPr>
        </p:nvSpPr>
        <p:spPr>
          <a:xfrm>
            <a:off y="586974" x="457200"/>
            <a:ext cy="975300" cx="8229600"/>
          </a:xfrm>
          <a:prstGeom prst="rect">
            <a:avLst/>
          </a:prstGeom>
        </p:spPr>
        <p:txBody>
          <a:bodyPr bIns="91425" rIns="91425" lIns="91425" tIns="91425" anchor="b" anchorCtr="0">
            <a:noAutofit/>
          </a:bodyPr>
          <a:lstStyle/>
          <a:p>
            <a:pPr>
              <a:spcBef>
                <a:spcPts val="0"/>
              </a:spcBef>
              <a:buNone/>
            </a:pPr>
            <a:r>
              <a:rPr lang="en">
                <a:solidFill>
                  <a:srgbClr val="B4A7D6"/>
                </a:solidFill>
              </a:rPr>
              <a:t>What happens when things go wrong?</a:t>
            </a:r>
          </a:p>
        </p:txBody>
      </p:sp>
      <p:sp>
        <p:nvSpPr>
          <p:cNvPr id="193" name="Shape 193"/>
          <p:cNvSpPr txBox="1"/>
          <p:nvPr/>
        </p:nvSpPr>
        <p:spPr>
          <a:xfrm>
            <a:off y="1452750" x="233100"/>
            <a:ext cy="3000000" cx="84536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Manually weed out survey results that seem scammy</a:t>
            </a:r>
          </a:p>
          <a:p>
            <a:pPr rtl="0" lvl="1" indent="-342900" marL="914400">
              <a:lnSpc>
                <a:spcPct val="115000"/>
              </a:lnSpc>
              <a:spcBef>
                <a:spcPts val="0"/>
              </a:spcBef>
              <a:buClr>
                <a:schemeClr val="dk1"/>
              </a:buClr>
              <a:buSzPct val="100000"/>
              <a:buFont typeface="Arial"/>
              <a:buChar char="○"/>
            </a:pPr>
            <a:r>
              <a:rPr sz="1800" lang="en">
                <a:solidFill>
                  <a:schemeClr val="dk1"/>
                </a:solidFill>
              </a:rPr>
              <a:t>LinkedIn representatives have to go and figure what went wrong. Go look into individual LinkedIn user profiles</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Small negative repercussions</a:t>
            </a:r>
          </a:p>
          <a:p>
            <a:pPr rtl="0" lvl="1" indent="-342900" marL="914400">
              <a:lnSpc>
                <a:spcPct val="115000"/>
              </a:lnSpc>
              <a:spcBef>
                <a:spcPts val="0"/>
              </a:spcBef>
              <a:buClr>
                <a:schemeClr val="dk1"/>
              </a:buClr>
              <a:buSzPct val="100000"/>
              <a:buFont typeface="Arial"/>
              <a:buChar char="○"/>
            </a:pPr>
            <a:r>
              <a:rPr sz="1800" lang="en">
                <a:solidFill>
                  <a:schemeClr val="dk1"/>
                </a:solidFill>
              </a:rPr>
              <a:t>Loss of income</a:t>
            </a:r>
          </a:p>
          <a:p>
            <a:pPr algn="l" rtl="0" lvl="0" marR="0">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solidFill>
                  <a:srgbClr val="B4A7D6"/>
                </a:solidFill>
              </a:rPr>
              <a:t>Problem</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159649" x="457200"/>
            <a:ext cy="975300" cx="8229600"/>
          </a:xfrm>
          <a:prstGeom prst="rect">
            <a:avLst/>
          </a:prstGeom>
        </p:spPr>
        <p:txBody>
          <a:bodyPr bIns="91425" rIns="91425" lIns="91425" tIns="91425" anchor="b" anchorCtr="0">
            <a:noAutofit/>
          </a:bodyPr>
          <a:lstStyle/>
          <a:p>
            <a:pPr rtl="0" lvl="0">
              <a:spcBef>
                <a:spcPts val="0"/>
              </a:spcBef>
              <a:buNone/>
            </a:pPr>
            <a:r>
              <a:rPr lang="en">
                <a:solidFill>
                  <a:srgbClr val="B4A7D6"/>
                </a:solidFill>
              </a:rPr>
              <a:t>Common Themes:</a:t>
            </a:r>
          </a:p>
        </p:txBody>
      </p:sp>
      <p:sp>
        <p:nvSpPr>
          <p:cNvPr id="199" name="Shape 199"/>
          <p:cNvSpPr txBox="1"/>
          <p:nvPr/>
        </p:nvSpPr>
        <p:spPr>
          <a:xfrm>
            <a:off y="1452750" x="233100"/>
            <a:ext cy="3000000" cx="8453699"/>
          </a:xfrm>
          <a:prstGeom prst="rect">
            <a:avLst/>
          </a:prstGeom>
          <a:noFill/>
          <a:ln>
            <a:noFill/>
          </a:ln>
        </p:spPr>
        <p:txBody>
          <a:bodyPr bIns="91425" rIns="91425" lIns="91425" tIns="91425" anchor="ctr" anchorCtr="0">
            <a:noAutofit/>
          </a:bodyPr>
          <a:lstStyle/>
          <a:p>
            <a:pPr rtl="0" lvl="0" indent="-342900" marL="457200">
              <a:lnSpc>
                <a:spcPct val="115000"/>
              </a:lnSpc>
              <a:spcBef>
                <a:spcPts val="0"/>
              </a:spcBef>
              <a:buClr>
                <a:schemeClr val="dk1"/>
              </a:buClr>
              <a:buSzPct val="100000"/>
              <a:buFont typeface="Arial"/>
              <a:buChar char="●"/>
            </a:pPr>
            <a:r>
              <a:rPr sz="1800" lang="en">
                <a:solidFill>
                  <a:schemeClr val="dk1"/>
                </a:solidFill>
              </a:rPr>
              <a:t>Clients</a:t>
            </a:r>
          </a:p>
          <a:p>
            <a:pPr rtl="0" lvl="1" indent="-342900" marL="914400">
              <a:lnSpc>
                <a:spcPct val="115000"/>
              </a:lnSpc>
              <a:spcBef>
                <a:spcPts val="0"/>
              </a:spcBef>
              <a:buClr>
                <a:schemeClr val="dk1"/>
              </a:buClr>
              <a:buSzPct val="100000"/>
              <a:buFont typeface="Arial"/>
              <a:buChar char="○"/>
            </a:pPr>
            <a:r>
              <a:rPr sz="1800" lang="en">
                <a:solidFill>
                  <a:schemeClr val="dk1"/>
                </a:solidFill>
              </a:rPr>
              <a:t>Abstract → discrete (0 to 1)</a:t>
            </a:r>
          </a:p>
          <a:p>
            <a:pPr rtl="0" lvl="1" indent="-342900" marL="914400">
              <a:lnSpc>
                <a:spcPct val="115000"/>
              </a:lnSpc>
              <a:spcBef>
                <a:spcPts val="0"/>
              </a:spcBef>
              <a:buClr>
                <a:schemeClr val="dk1"/>
              </a:buClr>
              <a:buSzPct val="100000"/>
              <a:buFont typeface="Arial"/>
              <a:buChar char="○"/>
            </a:pPr>
            <a:r>
              <a:rPr sz="1800" lang="en">
                <a:solidFill>
                  <a:schemeClr val="dk1"/>
                </a:solidFill>
              </a:rPr>
              <a:t>Input → output (quantifiable) </a:t>
            </a:r>
          </a:p>
          <a:p>
            <a:pPr rtl="0" lvl="1" indent="-342900" marL="914400">
              <a:lnSpc>
                <a:spcPct val="115000"/>
              </a:lnSpc>
              <a:spcBef>
                <a:spcPts val="0"/>
              </a:spcBef>
              <a:buClr>
                <a:schemeClr val="dk1"/>
              </a:buClr>
              <a:buSzPct val="100000"/>
              <a:buFont typeface="Arial"/>
              <a:buChar char="○"/>
            </a:pPr>
            <a:r>
              <a:rPr sz="1800" lang="en">
                <a:solidFill>
                  <a:schemeClr val="dk1"/>
                </a:solidFill>
              </a:rPr>
              <a:t>Unique challenge that requires human to do (machines can’t do this)</a:t>
            </a:r>
          </a:p>
          <a:p>
            <a:pPr rtl="0" lvl="1" indent="-342900" marL="914400">
              <a:lnSpc>
                <a:spcPct val="115000"/>
              </a:lnSpc>
              <a:spcBef>
                <a:spcPts val="0"/>
              </a:spcBef>
              <a:buClr>
                <a:schemeClr val="dk1"/>
              </a:buClr>
              <a:buSzPct val="100000"/>
              <a:buFont typeface="Arial"/>
              <a:buChar char="○"/>
            </a:pPr>
            <a:r>
              <a:rPr sz="1800" lang="en">
                <a:solidFill>
                  <a:schemeClr val="dk1"/>
                </a:solidFill>
              </a:rPr>
              <a:t>Worried about reliability (skills and authenticity of users) </a:t>
            </a:r>
          </a:p>
          <a:p>
            <a:pPr rtl="0" lvl="0" indent="-342900" marL="457200">
              <a:lnSpc>
                <a:spcPct val="115000"/>
              </a:lnSpc>
              <a:spcBef>
                <a:spcPts val="0"/>
              </a:spcBef>
              <a:buClr>
                <a:schemeClr val="dk1"/>
              </a:buClr>
              <a:buSzPct val="100000"/>
              <a:buFont typeface="Arial"/>
              <a:buChar char="●"/>
            </a:pPr>
            <a:r>
              <a:rPr sz="1800" lang="en">
                <a:solidFill>
                  <a:schemeClr val="dk1"/>
                </a:solidFill>
              </a:rPr>
              <a:t>Users</a:t>
            </a:r>
          </a:p>
          <a:p>
            <a:pPr rtl="0" lvl="1" indent="-342900" marL="914400">
              <a:lnSpc>
                <a:spcPct val="115000"/>
              </a:lnSpc>
              <a:spcBef>
                <a:spcPts val="0"/>
              </a:spcBef>
              <a:buClr>
                <a:schemeClr val="dk1"/>
              </a:buClr>
              <a:buSzPct val="100000"/>
              <a:buFont typeface="Arial"/>
              <a:buChar char="○"/>
            </a:pPr>
            <a:r>
              <a:rPr sz="1800" lang="en">
                <a:solidFill>
                  <a:schemeClr val="dk1"/>
                </a:solidFill>
              </a:rPr>
              <a:t>Motivations: income, boredom</a:t>
            </a:r>
          </a:p>
          <a:p>
            <a:pPr rtl="0" lvl="1" indent="-342900" marL="914400">
              <a:lnSpc>
                <a:spcPct val="115000"/>
              </a:lnSpc>
              <a:spcBef>
                <a:spcPts val="0"/>
              </a:spcBef>
              <a:buClr>
                <a:schemeClr val="dk1"/>
              </a:buClr>
              <a:buSzPct val="100000"/>
              <a:buFont typeface="Arial"/>
              <a:buChar char="○"/>
            </a:pPr>
            <a:r>
              <a:rPr sz="1800" lang="en">
                <a:solidFill>
                  <a:schemeClr val="dk1"/>
                </a:solidFill>
              </a:rPr>
              <a:t>Inconsistent schedules</a:t>
            </a:r>
          </a:p>
          <a:p>
            <a:pPr rtl="0" lvl="1" indent="-342900" marL="914400">
              <a:lnSpc>
                <a:spcPct val="115000"/>
              </a:lnSpc>
              <a:spcBef>
                <a:spcPts val="0"/>
              </a:spcBef>
              <a:buClr>
                <a:schemeClr val="dk1"/>
              </a:buClr>
              <a:buSzPct val="100000"/>
              <a:buFont typeface="Arial"/>
              <a:buChar char="○"/>
            </a:pPr>
            <a:r>
              <a:rPr sz="1800" lang="en">
                <a:solidFill>
                  <a:schemeClr val="dk1"/>
                </a:solidFill>
              </a:rPr>
              <a:t>Downtime</a:t>
            </a:r>
          </a:p>
          <a:p>
            <a:pPr algn="l" rtl="0" lvl="0" marR="0">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y="0" x="0"/>
          <a:ext cy="0" cx="0"/>
          <a:chOff y="0" x="0"/>
          <a:chExt cy="0" cx="0"/>
        </a:xfrm>
      </p:grpSpPr>
      <p:sp>
        <p:nvSpPr>
          <p:cNvPr id="204" name="Shape 204"/>
          <p:cNvSpPr txBox="1"/>
          <p:nvPr>
            <p:ph type="ctrTitle"/>
          </p:nvPr>
        </p:nvSpPr>
        <p:spPr>
          <a:xfrm>
            <a:off y="1583342" x="685800"/>
            <a:ext cy="1159799" cx="7772400"/>
          </a:xfrm>
          <a:prstGeom prst="rect">
            <a:avLst/>
          </a:prstGeom>
        </p:spPr>
        <p:txBody>
          <a:bodyPr bIns="91425" rIns="91425" lIns="91425" tIns="91425" anchor="b" anchorCtr="0">
            <a:noAutofit/>
          </a:bodyPr>
          <a:lstStyle/>
          <a:p>
            <a:pPr rtl="0" lvl="0">
              <a:spcBef>
                <a:spcPts val="0"/>
              </a:spcBef>
              <a:buNone/>
            </a:pPr>
            <a:r>
              <a:rPr lang="en">
                <a:solidFill>
                  <a:srgbClr val="8E7CC3"/>
                </a:solidFill>
              </a:rPr>
              <a:t>Representative Tasks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ctrTitle"/>
          </p:nvPr>
        </p:nvSpPr>
        <p:spPr>
          <a:xfrm>
            <a:off y="1507142" x="685800"/>
            <a:ext cy="1159799" cx="7772400"/>
          </a:xfrm>
          <a:prstGeom prst="rect">
            <a:avLst/>
          </a:prstGeom>
        </p:spPr>
        <p:txBody>
          <a:bodyPr bIns="91425" rIns="91425" lIns="91425" tIns="91425" anchor="b" anchorCtr="0">
            <a:noAutofit/>
          </a:bodyPr>
          <a:lstStyle/>
          <a:p>
            <a:pPr>
              <a:spcBef>
                <a:spcPts val="0"/>
              </a:spcBef>
              <a:buNone/>
            </a:pPr>
            <a:r>
              <a:rPr lang="en">
                <a:solidFill>
                  <a:srgbClr val="B4A7D6"/>
                </a:solidFill>
              </a:rPr>
              <a:t>Simple</a:t>
            </a:r>
          </a:p>
        </p:txBody>
      </p:sp>
      <p:sp>
        <p:nvSpPr>
          <p:cNvPr id="210" name="Shape 210"/>
          <p:cNvSpPr txBox="1"/>
          <p:nvPr>
            <p:ph idx="1" type="subTitle"/>
          </p:nvPr>
        </p:nvSpPr>
        <p:spPr>
          <a:xfrm>
            <a:off y="2840053" x="685800"/>
            <a:ext cy="784799" cx="7772400"/>
          </a:xfrm>
          <a:prstGeom prst="rect">
            <a:avLst/>
          </a:prstGeom>
        </p:spPr>
        <p:txBody>
          <a:bodyPr bIns="91425" rIns="91425" lIns="91425" tIns="91425" anchor="t" anchorCtr="0">
            <a:noAutofit/>
          </a:bodyPr>
          <a:lstStyle/>
          <a:p>
            <a:pPr rtl="0" lvl="0">
              <a:spcBef>
                <a:spcPts val="0"/>
              </a:spcBef>
              <a:buNone/>
            </a:pPr>
            <a:r>
              <a:rPr lang="en">
                <a:solidFill>
                  <a:srgbClr val="000000"/>
                </a:solidFill>
              </a:rPr>
              <a:t>Determining appropriate/valid content (images, messages)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ctrTitle"/>
          </p:nvPr>
        </p:nvSpPr>
        <p:spPr>
          <a:xfrm>
            <a:off y="1507142" x="685800"/>
            <a:ext cy="1159799" cx="7772400"/>
          </a:xfrm>
          <a:prstGeom prst="rect">
            <a:avLst/>
          </a:prstGeom>
        </p:spPr>
        <p:txBody>
          <a:bodyPr bIns="91425" rIns="91425" lIns="91425" tIns="91425" anchor="b" anchorCtr="0">
            <a:noAutofit/>
          </a:bodyPr>
          <a:lstStyle/>
          <a:p>
            <a:pPr>
              <a:spcBef>
                <a:spcPts val="0"/>
              </a:spcBef>
              <a:buNone/>
            </a:pPr>
            <a:r>
              <a:rPr lang="en">
                <a:solidFill>
                  <a:srgbClr val="B4A7D6"/>
                </a:solidFill>
              </a:rPr>
              <a:t>Medium</a:t>
            </a:r>
          </a:p>
        </p:txBody>
      </p:sp>
      <p:sp>
        <p:nvSpPr>
          <p:cNvPr id="216" name="Shape 216"/>
          <p:cNvSpPr txBox="1"/>
          <p:nvPr>
            <p:ph idx="1" type="subTitle"/>
          </p:nvPr>
        </p:nvSpPr>
        <p:spPr>
          <a:xfrm>
            <a:off y="2763853" x="685800"/>
            <a:ext cy="784799" cx="7772400"/>
          </a:xfrm>
          <a:prstGeom prst="rect">
            <a:avLst/>
          </a:prstGeom>
        </p:spPr>
        <p:txBody>
          <a:bodyPr bIns="91425" rIns="91425" lIns="91425" tIns="91425" anchor="t" anchorCtr="0">
            <a:noAutofit/>
          </a:bodyPr>
          <a:lstStyle/>
          <a:p>
            <a:pPr rtl="0">
              <a:spcBef>
                <a:spcPts val="0"/>
              </a:spcBef>
              <a:buNone/>
            </a:pPr>
            <a:r>
              <a:rPr lang="en">
                <a:solidFill>
                  <a:srgbClr val="000000"/>
                </a:solidFill>
              </a:rPr>
              <a:t>Sharing information about human behavior and personal preference </a:t>
            </a:r>
          </a:p>
          <a:p>
            <a:pPr rtl="0" lvl="0">
              <a:spcBef>
                <a:spcPts val="0"/>
              </a:spcBef>
              <a:buNone/>
            </a:pPr>
            <a:r>
              <a:rPr lang="en">
                <a:solidFill>
                  <a:srgbClr val="000000"/>
                </a:solidFill>
              </a:rPr>
              <a:t>(hard to access information)</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ctrTitle"/>
          </p:nvPr>
        </p:nvSpPr>
        <p:spPr>
          <a:xfrm>
            <a:off y="1507142" x="685800"/>
            <a:ext cy="1159799" cx="7772400"/>
          </a:xfrm>
          <a:prstGeom prst="rect">
            <a:avLst/>
          </a:prstGeom>
        </p:spPr>
        <p:txBody>
          <a:bodyPr bIns="91425" rIns="91425" lIns="91425" tIns="91425" anchor="b" anchorCtr="0">
            <a:noAutofit/>
          </a:bodyPr>
          <a:lstStyle/>
          <a:p>
            <a:pPr>
              <a:spcBef>
                <a:spcPts val="0"/>
              </a:spcBef>
              <a:buNone/>
            </a:pPr>
            <a:r>
              <a:rPr lang="en">
                <a:solidFill>
                  <a:srgbClr val="B4A7D6"/>
                </a:solidFill>
              </a:rPr>
              <a:t>Complex</a:t>
            </a:r>
          </a:p>
        </p:txBody>
      </p:sp>
      <p:sp>
        <p:nvSpPr>
          <p:cNvPr id="222" name="Shape 222"/>
          <p:cNvSpPr txBox="1"/>
          <p:nvPr>
            <p:ph idx="1" type="subTitle"/>
          </p:nvPr>
        </p:nvSpPr>
        <p:spPr>
          <a:xfrm>
            <a:off y="2763853" x="685800"/>
            <a:ext cy="784799" cx="7772400"/>
          </a:xfrm>
          <a:prstGeom prst="rect">
            <a:avLst/>
          </a:prstGeom>
        </p:spPr>
        <p:txBody>
          <a:bodyPr bIns="91425" rIns="91425" lIns="91425" tIns="91425" anchor="t" anchorCtr="0">
            <a:noAutofit/>
          </a:bodyPr>
          <a:lstStyle/>
          <a:p>
            <a:pPr rtl="0" lvl="0">
              <a:spcBef>
                <a:spcPts val="0"/>
              </a:spcBef>
              <a:buNone/>
            </a:pPr>
            <a:r>
              <a:rPr lang="en">
                <a:solidFill>
                  <a:srgbClr val="000000"/>
                </a:solidFill>
              </a:rPr>
              <a:t>Discovering micro-tasks to earn an extra disposable income</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y="0" x="0"/>
          <a:ext cy="0" cx="0"/>
          <a:chOff y="0" x="0"/>
          <a:chExt cy="0" cx="0"/>
        </a:xfrm>
      </p:grpSpPr>
      <p:sp>
        <p:nvSpPr>
          <p:cNvPr id="227" name="Shape 227"/>
          <p:cNvSpPr txBox="1"/>
          <p:nvPr>
            <p:ph type="ctrTitle"/>
          </p:nvPr>
        </p:nvSpPr>
        <p:spPr>
          <a:xfrm>
            <a:off y="188298" x="685800"/>
            <a:ext cy="954599" cx="7772400"/>
          </a:xfrm>
          <a:prstGeom prst="rect">
            <a:avLst/>
          </a:prstGeom>
        </p:spPr>
        <p:txBody>
          <a:bodyPr bIns="91425" rIns="91425" lIns="91425" tIns="91425" anchor="b" anchorCtr="0">
            <a:noAutofit/>
          </a:bodyPr>
          <a:lstStyle/>
          <a:p>
            <a:pPr rtl="0" lvl="0">
              <a:spcBef>
                <a:spcPts val="0"/>
              </a:spcBef>
              <a:buNone/>
            </a:pPr>
            <a:r>
              <a:rPr lang="en">
                <a:solidFill>
                  <a:srgbClr val="8E7CC3"/>
                </a:solidFill>
              </a:rPr>
              <a:t>Application Ideas</a:t>
            </a:r>
          </a:p>
        </p:txBody>
      </p:sp>
      <p:pic>
        <p:nvPicPr>
          <p:cNvPr id="228" name="Shape 228"/>
          <p:cNvPicPr preferRelativeResize="0"/>
          <p:nvPr/>
        </p:nvPicPr>
        <p:blipFill>
          <a:blip r:embed="rId3">
            <a:alphaModFix/>
          </a:blip>
          <a:stretch>
            <a:fillRect/>
          </a:stretch>
        </p:blipFill>
        <p:spPr>
          <a:xfrm>
            <a:off y="1160674" x="2157175"/>
            <a:ext cy="3525625" cx="4700824"/>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ctrTitle"/>
          </p:nvPr>
        </p:nvSpPr>
        <p:spPr>
          <a:xfrm>
            <a:off y="410475" x="314700"/>
            <a:ext cy="1159799" cx="8514600"/>
          </a:xfrm>
          <a:prstGeom prst="rect">
            <a:avLst/>
          </a:prstGeom>
        </p:spPr>
        <p:txBody>
          <a:bodyPr bIns="91425" rIns="91425" lIns="91425" tIns="91425" anchor="b" anchorCtr="0">
            <a:noAutofit/>
          </a:bodyPr>
          <a:lstStyle/>
          <a:p>
            <a:pPr>
              <a:spcBef>
                <a:spcPts val="0"/>
              </a:spcBef>
              <a:buNone/>
            </a:pPr>
            <a:r>
              <a:rPr lang="en">
                <a:solidFill>
                  <a:srgbClr val="B4A7D6"/>
                </a:solidFill>
              </a:rPr>
              <a:t>World Mapping Application</a:t>
            </a:r>
          </a:p>
        </p:txBody>
      </p:sp>
      <p:sp>
        <p:nvSpPr>
          <p:cNvPr id="234" name="Shape 234"/>
          <p:cNvSpPr txBox="1"/>
          <p:nvPr>
            <p:ph idx="1" type="subTitle"/>
          </p:nvPr>
        </p:nvSpPr>
        <p:spPr>
          <a:xfrm>
            <a:off y="2412753" x="685800"/>
            <a:ext cy="784799" cx="7772400"/>
          </a:xfrm>
          <a:prstGeom prst="rect">
            <a:avLst/>
          </a:prstGeom>
        </p:spPr>
        <p:txBody>
          <a:bodyPr bIns="91425" rIns="91425" lIns="91425" tIns="91425" anchor="t" anchorCtr="0">
            <a:noAutofit/>
          </a:bodyPr>
          <a:lstStyle/>
          <a:p>
            <a:pPr algn="l" rtl="0" lvl="0" indent="-355600" marL="457200">
              <a:spcBef>
                <a:spcPts val="0"/>
              </a:spcBef>
              <a:buClr>
                <a:schemeClr val="dk1"/>
              </a:buClr>
              <a:buSzPct val="100000"/>
              <a:buFont typeface="Arial"/>
              <a:buChar char="-"/>
            </a:pPr>
            <a:r>
              <a:rPr sz="2000" lang="en">
                <a:solidFill>
                  <a:schemeClr val="dk1"/>
                </a:solidFill>
              </a:rPr>
              <a:t>Lack of satellite coverage, topographical information</a:t>
            </a:r>
          </a:p>
          <a:p>
            <a:pPr algn="l" rtl="0" lvl="0" indent="-355600" marL="457200">
              <a:spcBef>
                <a:spcPts val="0"/>
              </a:spcBef>
              <a:buClr>
                <a:schemeClr val="dk1"/>
              </a:buClr>
              <a:buSzPct val="100000"/>
              <a:buFont typeface="Arial"/>
              <a:buChar char="-"/>
            </a:pPr>
            <a:r>
              <a:rPr sz="2000" lang="en">
                <a:solidFill>
                  <a:schemeClr val="dk1"/>
                </a:solidFill>
              </a:rPr>
              <a:t>Explorers, people with free time, adventure-seekers</a:t>
            </a:r>
          </a:p>
          <a:p>
            <a:pPr algn="l" rtl="0" lvl="0" indent="-355600" marL="457200">
              <a:spcBef>
                <a:spcPts val="0"/>
              </a:spcBef>
              <a:buClr>
                <a:schemeClr val="dk1"/>
              </a:buClr>
              <a:buSzPct val="100000"/>
              <a:buFont typeface="Arial"/>
              <a:buChar char="-"/>
            </a:pPr>
            <a:r>
              <a:rPr sz="2000" lang="en">
                <a:solidFill>
                  <a:schemeClr val="dk1"/>
                </a:solidFill>
              </a:rPr>
              <a:t>Better graph out the world</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ctrTitle"/>
          </p:nvPr>
        </p:nvSpPr>
        <p:spPr>
          <a:xfrm>
            <a:off y="367650" x="432575"/>
            <a:ext cy="1211099" cx="8525100"/>
          </a:xfrm>
          <a:prstGeom prst="rect">
            <a:avLst/>
          </a:prstGeom>
        </p:spPr>
        <p:txBody>
          <a:bodyPr bIns="91425" rIns="91425" lIns="91425" tIns="91425" anchor="b" anchorCtr="0">
            <a:noAutofit/>
          </a:bodyPr>
          <a:lstStyle/>
          <a:p>
            <a:pPr>
              <a:spcBef>
                <a:spcPts val="0"/>
              </a:spcBef>
              <a:buNone/>
            </a:pPr>
            <a:r>
              <a:rPr lang="en">
                <a:solidFill>
                  <a:srgbClr val="B4A7D6"/>
                </a:solidFill>
              </a:rPr>
              <a:t>Crowdsourced Predictions</a:t>
            </a:r>
          </a:p>
        </p:txBody>
      </p:sp>
      <p:sp>
        <p:nvSpPr>
          <p:cNvPr id="240" name="Shape 240"/>
          <p:cNvSpPr txBox="1"/>
          <p:nvPr>
            <p:ph idx="1" type="subTitle"/>
          </p:nvPr>
        </p:nvSpPr>
        <p:spPr>
          <a:xfrm>
            <a:off y="2412753" x="685800"/>
            <a:ext cy="784799" cx="7772400"/>
          </a:xfrm>
          <a:prstGeom prst="rect">
            <a:avLst/>
          </a:prstGeom>
        </p:spPr>
        <p:txBody>
          <a:bodyPr bIns="91425" rIns="91425" lIns="91425" tIns="91425" anchor="t" anchorCtr="0">
            <a:noAutofit/>
          </a:bodyPr>
          <a:lstStyle/>
          <a:p>
            <a:pPr algn="l" rtl="0" lvl="0" indent="-355600" marL="457200">
              <a:spcBef>
                <a:spcPts val="0"/>
              </a:spcBef>
              <a:buClr>
                <a:schemeClr val="dk1"/>
              </a:buClr>
              <a:buSzPct val="100000"/>
              <a:buFont typeface="Arial"/>
              <a:buChar char="-"/>
            </a:pPr>
            <a:r>
              <a:rPr sz="2000" lang="en">
                <a:solidFill>
                  <a:schemeClr val="dk1"/>
                </a:solidFill>
              </a:rPr>
              <a:t>predicts events around the world </a:t>
            </a:r>
          </a:p>
          <a:p>
            <a:pPr algn="l" rtl="0" lvl="0" indent="-355600" marL="457200">
              <a:spcBef>
                <a:spcPts val="0"/>
              </a:spcBef>
              <a:buClr>
                <a:schemeClr val="dk1"/>
              </a:buClr>
              <a:buSzPct val="100000"/>
              <a:buFont typeface="Arial"/>
              <a:buChar char="-"/>
            </a:pPr>
            <a:r>
              <a:rPr sz="2000" lang="en">
                <a:solidFill>
                  <a:schemeClr val="dk1"/>
                </a:solidFill>
              </a:rPr>
              <a:t>Google Glass app, clients asks a question and provides parameters </a:t>
            </a:r>
          </a:p>
          <a:p>
            <a:pPr algn="l" lvl="0" indent="-355600" marL="457200">
              <a:spcBef>
                <a:spcPts val="0"/>
              </a:spcBef>
              <a:buClr>
                <a:schemeClr val="dk1"/>
              </a:buClr>
              <a:buSzPct val="100000"/>
              <a:buFont typeface="Arial"/>
              <a:buChar char="-"/>
            </a:pPr>
            <a:r>
              <a:rPr sz="2000" lang="en">
                <a:solidFill>
                  <a:schemeClr val="dk1"/>
                </a:solidFill>
              </a:rPr>
              <a:t>i.e. “What is the sentiment surrounding Ukraine conflict?”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ph type="ctrTitle"/>
          </p:nvPr>
        </p:nvSpPr>
        <p:spPr>
          <a:xfrm>
            <a:off y="443842" x="685800"/>
            <a:ext cy="1159799" cx="7772400"/>
          </a:xfrm>
          <a:prstGeom prst="rect">
            <a:avLst/>
          </a:prstGeom>
        </p:spPr>
        <p:txBody>
          <a:bodyPr bIns="91425" rIns="91425" lIns="91425" tIns="91425" anchor="b" anchorCtr="0">
            <a:noAutofit/>
          </a:bodyPr>
          <a:lstStyle/>
          <a:p>
            <a:pPr>
              <a:spcBef>
                <a:spcPts val="0"/>
              </a:spcBef>
              <a:buNone/>
            </a:pPr>
            <a:r>
              <a:rPr lang="en">
                <a:solidFill>
                  <a:srgbClr val="B4A7D6"/>
                </a:solidFill>
              </a:rPr>
              <a:t>Mobile MTurk</a:t>
            </a:r>
          </a:p>
        </p:txBody>
      </p:sp>
      <p:sp>
        <p:nvSpPr>
          <p:cNvPr id="246" name="Shape 246"/>
          <p:cNvSpPr txBox="1"/>
          <p:nvPr>
            <p:ph idx="1" type="subTitle"/>
          </p:nvPr>
        </p:nvSpPr>
        <p:spPr>
          <a:xfrm>
            <a:off y="2412753" x="685800"/>
            <a:ext cy="784799" cx="7772400"/>
          </a:xfrm>
          <a:prstGeom prst="rect">
            <a:avLst/>
          </a:prstGeom>
        </p:spPr>
        <p:txBody>
          <a:bodyPr bIns="91425" rIns="91425" lIns="91425" tIns="91425" anchor="t" anchorCtr="0">
            <a:noAutofit/>
          </a:bodyPr>
          <a:lstStyle/>
          <a:p>
            <a:pPr algn="l" rtl="0" lvl="0" indent="-355600" marL="457200">
              <a:spcBef>
                <a:spcPts val="0"/>
              </a:spcBef>
              <a:buClr>
                <a:schemeClr val="dk1"/>
              </a:buClr>
              <a:buSzPct val="100000"/>
              <a:buFont typeface="Arial"/>
              <a:buChar char="-"/>
            </a:pPr>
            <a:r>
              <a:rPr sz="2000" lang="en">
                <a:solidFill>
                  <a:schemeClr val="dk1"/>
                </a:solidFill>
              </a:rPr>
              <a:t>similar to Amazon MTurk</a:t>
            </a:r>
          </a:p>
          <a:p>
            <a:pPr algn="l" rtl="0" lvl="0" indent="-355600" marL="457200">
              <a:spcBef>
                <a:spcPts val="0"/>
              </a:spcBef>
              <a:buClr>
                <a:schemeClr val="dk1"/>
              </a:buClr>
              <a:buSzPct val="100000"/>
              <a:buFont typeface="Arial"/>
              <a:buChar char="-"/>
            </a:pPr>
            <a:r>
              <a:rPr sz="2000" lang="en">
                <a:solidFill>
                  <a:schemeClr val="dk1"/>
                </a:solidFill>
              </a:rPr>
              <a:t>Use social media channels in developing nations</a:t>
            </a:r>
          </a:p>
          <a:p>
            <a:pPr algn="l" rtl="0" lvl="0" indent="-355600" marL="457200">
              <a:spcBef>
                <a:spcPts val="0"/>
              </a:spcBef>
              <a:buClr>
                <a:schemeClr val="dk1"/>
              </a:buClr>
              <a:buSzPct val="100000"/>
              <a:buFont typeface="Arial"/>
              <a:buChar char="-"/>
            </a:pPr>
            <a:r>
              <a:rPr sz="2000" lang="en">
                <a:solidFill>
                  <a:schemeClr val="dk1"/>
                </a:solidFill>
              </a:rPr>
              <a:t>location based requests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solidFill>
                  <a:srgbClr val="8E7CC3"/>
                </a:solidFill>
              </a:rPr>
              <a:t>Sketches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idx="1" type="subTitle"/>
          </p:nvPr>
        </p:nvSpPr>
        <p:spPr>
          <a:xfrm>
            <a:off y="823300" x="763975"/>
            <a:ext cy="784799" cx="5520899"/>
          </a:xfrm>
          <a:prstGeom prst="rect">
            <a:avLst/>
          </a:prstGeom>
        </p:spPr>
        <p:txBody>
          <a:bodyPr bIns="91425" rIns="91425" lIns="91425" tIns="91425" anchor="t" anchorCtr="0">
            <a:noAutofit/>
          </a:bodyPr>
          <a:lstStyle/>
          <a:p>
            <a:pPr rtl="0" lvl="0">
              <a:spcBef>
                <a:spcPts val="0"/>
              </a:spcBef>
              <a:buNone/>
            </a:pPr>
            <a:r>
              <a:rPr lang="en">
                <a:solidFill>
                  <a:srgbClr val="000000"/>
                </a:solidFill>
              </a:rPr>
              <a:t>Demand for solving problems beyond computer capabilities</a:t>
            </a:r>
          </a:p>
          <a:p>
            <a:pPr rtl="0" lvl="0">
              <a:spcBef>
                <a:spcPts val="0"/>
              </a:spcBef>
              <a:buNone/>
            </a:pPr>
            <a:r>
              <a:t/>
            </a:r>
            <a:endParaRPr>
              <a:solidFill>
                <a:srgbClr val="000000"/>
              </a:solidFill>
            </a:endParaRPr>
          </a:p>
        </p:txBody>
      </p:sp>
      <p:pic>
        <p:nvPicPr>
          <p:cNvPr id="41" name="Shape 41"/>
          <p:cNvPicPr preferRelativeResize="0"/>
          <p:nvPr/>
        </p:nvPicPr>
        <p:blipFill>
          <a:blip r:embed="rId3">
            <a:alphaModFix/>
          </a:blip>
          <a:stretch>
            <a:fillRect/>
          </a:stretch>
        </p:blipFill>
        <p:spPr>
          <a:xfrm>
            <a:off y="2607925" x="4286875"/>
            <a:ext cy="2064173" cx="3496975"/>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y="0" x="0"/>
          <a:ext cy="0" cx="0"/>
          <a:chOff y="0" x="0"/>
          <a:chExt cy="0" cx="0"/>
        </a:xfrm>
      </p:grpSpPr>
      <p:pic>
        <p:nvPicPr>
          <p:cNvPr id="256" name="Shape 256"/>
          <p:cNvPicPr preferRelativeResize="0"/>
          <p:nvPr/>
        </p:nvPicPr>
        <p:blipFill>
          <a:blip r:embed="rId3">
            <a:alphaModFix/>
          </a:blip>
          <a:stretch>
            <a:fillRect/>
          </a:stretch>
        </p:blipFill>
        <p:spPr>
          <a:xfrm>
            <a:off y="0" x="0"/>
            <a:ext cy="5143498" cx="9143998"/>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y="0" x="0"/>
          <a:ext cy="0" cx="0"/>
          <a:chOff y="0" x="0"/>
          <a:chExt cy="0" cx="0"/>
        </a:xfrm>
      </p:grpSpPr>
      <p:pic>
        <p:nvPicPr>
          <p:cNvPr id="261" name="Shape 261"/>
          <p:cNvPicPr preferRelativeResize="0"/>
          <p:nvPr/>
        </p:nvPicPr>
        <p:blipFill>
          <a:blip r:embed="rId3">
            <a:alphaModFix/>
          </a:blip>
          <a:stretch>
            <a:fillRect/>
          </a:stretch>
        </p:blipFill>
        <p:spPr>
          <a:xfrm>
            <a:off y="0" x="3125401"/>
            <a:ext cy="5143500" cx="2893191"/>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y="0" x="0"/>
          <a:ext cy="0" cx="0"/>
          <a:chOff y="0" x="0"/>
          <a:chExt cy="0" cx="0"/>
        </a:xfrm>
      </p:grpSpPr>
      <p:pic>
        <p:nvPicPr>
          <p:cNvPr id="266" name="Shape 266"/>
          <p:cNvPicPr preferRelativeResize="0"/>
          <p:nvPr/>
        </p:nvPicPr>
        <p:blipFill>
          <a:blip r:embed="rId3">
            <a:alphaModFix/>
          </a:blip>
          <a:stretch>
            <a:fillRect/>
          </a:stretch>
        </p:blipFill>
        <p:spPr>
          <a:xfrm>
            <a:off y="0" x="2019537"/>
            <a:ext cy="5143499" cx="5104923"/>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y="0" x="0"/>
          <a:ext cy="0" cx="0"/>
          <a:chOff y="0" x="0"/>
          <a:chExt cy="0" cx="0"/>
        </a:xfrm>
      </p:grpSpPr>
      <p:sp>
        <p:nvSpPr>
          <p:cNvPr id="271" name="Shape 271"/>
          <p:cNvSpPr txBox="1"/>
          <p:nvPr>
            <p:ph type="ctrTitle"/>
          </p:nvPr>
        </p:nvSpPr>
        <p:spPr>
          <a:xfrm>
            <a:off y="285592" x="606675"/>
            <a:ext cy="1159799" cx="7772400"/>
          </a:xfrm>
          <a:prstGeom prst="rect">
            <a:avLst/>
          </a:prstGeom>
        </p:spPr>
        <p:txBody>
          <a:bodyPr bIns="91425" rIns="91425" lIns="91425" tIns="91425" anchor="b" anchorCtr="0">
            <a:noAutofit/>
          </a:bodyPr>
          <a:lstStyle/>
          <a:p>
            <a:pPr>
              <a:spcBef>
                <a:spcPts val="0"/>
              </a:spcBef>
              <a:buNone/>
            </a:pPr>
            <a:r>
              <a:rPr lang="en">
                <a:solidFill>
                  <a:srgbClr val="8E7CC3"/>
                </a:solidFill>
              </a:rPr>
              <a:t>Summary</a:t>
            </a:r>
          </a:p>
        </p:txBody>
      </p:sp>
      <p:sp>
        <p:nvSpPr>
          <p:cNvPr id="272" name="Shape 272"/>
          <p:cNvSpPr txBox="1"/>
          <p:nvPr>
            <p:ph idx="1" type="subTitle"/>
          </p:nvPr>
        </p:nvSpPr>
        <p:spPr>
          <a:xfrm>
            <a:off y="2412753" x="685800"/>
            <a:ext cy="784799" cx="7772400"/>
          </a:xfrm>
          <a:prstGeom prst="rect">
            <a:avLst/>
          </a:prstGeom>
        </p:spPr>
        <p:txBody>
          <a:bodyPr bIns="91425" rIns="91425" lIns="91425" tIns="91425" anchor="t" anchorCtr="0">
            <a:noAutofit/>
          </a:bodyPr>
          <a:lstStyle/>
          <a:p>
            <a:pPr algn="l" rtl="0" lvl="0" indent="-342900" marL="457200">
              <a:spcBef>
                <a:spcPts val="0"/>
              </a:spcBef>
              <a:buClr>
                <a:schemeClr val="dk1"/>
              </a:buClr>
              <a:buSzPct val="100000"/>
              <a:buFont typeface="Arial"/>
              <a:buChar char="-"/>
            </a:pPr>
            <a:r>
              <a:rPr sz="1800" lang="en">
                <a:solidFill>
                  <a:schemeClr val="dk1"/>
                </a:solidFill>
              </a:rPr>
              <a:t>How to enable the larger workforce?</a:t>
            </a:r>
          </a:p>
          <a:p>
            <a:pPr algn="l" rtl="0" lvl="0" indent="-342900" marL="457200">
              <a:spcBef>
                <a:spcPts val="0"/>
              </a:spcBef>
              <a:buClr>
                <a:schemeClr val="dk1"/>
              </a:buClr>
              <a:buSzPct val="100000"/>
              <a:buFont typeface="Arial"/>
              <a:buChar char="-"/>
            </a:pPr>
            <a:r>
              <a:rPr sz="1800" lang="en">
                <a:solidFill>
                  <a:schemeClr val="dk1"/>
                </a:solidFill>
              </a:rPr>
              <a:t>What will “work” look like in 50 years?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idx="1" type="subTitle"/>
          </p:nvPr>
        </p:nvSpPr>
        <p:spPr>
          <a:xfrm>
            <a:off y="3293450" x="4435825"/>
            <a:ext cy="784799" cx="4147200"/>
          </a:xfrm>
          <a:prstGeom prst="rect">
            <a:avLst/>
          </a:prstGeom>
        </p:spPr>
        <p:txBody>
          <a:bodyPr bIns="91425" rIns="91425" lIns="91425" tIns="91425" anchor="t" anchorCtr="0">
            <a:noAutofit/>
          </a:bodyPr>
          <a:lstStyle/>
          <a:p>
            <a:pPr algn="l" rtl="0">
              <a:spcBef>
                <a:spcPts val="0"/>
              </a:spcBef>
              <a:buNone/>
            </a:pPr>
            <a:r>
              <a:rPr lang="en">
                <a:solidFill>
                  <a:srgbClr val="000000"/>
                </a:solidFill>
              </a:rPr>
              <a:t>Poverty</a:t>
            </a:r>
          </a:p>
          <a:p>
            <a:pPr algn="l" rtl="0" lvl="0">
              <a:spcBef>
                <a:spcPts val="0"/>
              </a:spcBef>
              <a:buNone/>
            </a:pPr>
            <a:r>
              <a:rPr lang="en">
                <a:solidFill>
                  <a:srgbClr val="000000"/>
                </a:solidFill>
              </a:rPr>
              <a:t>Unemployment</a:t>
            </a:r>
          </a:p>
          <a:p>
            <a:pPr algn="l" rtl="0" lvl="0">
              <a:spcBef>
                <a:spcPts val="0"/>
              </a:spcBef>
              <a:buNone/>
            </a:pPr>
            <a:r>
              <a:t/>
            </a:r>
            <a:endParaRPr>
              <a:solidFill>
                <a:srgbClr val="000000"/>
              </a:solidFill>
            </a:endParaRPr>
          </a:p>
        </p:txBody>
      </p:sp>
      <p:pic>
        <p:nvPicPr>
          <p:cNvPr id="47" name="Shape 47"/>
          <p:cNvPicPr preferRelativeResize="0"/>
          <p:nvPr/>
        </p:nvPicPr>
        <p:blipFill>
          <a:blip r:embed="rId3">
            <a:alphaModFix/>
          </a:blip>
          <a:stretch>
            <a:fillRect/>
          </a:stretch>
        </p:blipFill>
        <p:spPr>
          <a:xfrm>
            <a:off y="0" x="683900"/>
            <a:ext cy="5143500" cx="3277176"/>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ctrTitle"/>
          </p:nvPr>
        </p:nvSpPr>
        <p:spPr>
          <a:xfrm>
            <a:off y="1583342" x="685800"/>
            <a:ext cy="1159799" cx="7772400"/>
          </a:xfrm>
          <a:prstGeom prst="rect">
            <a:avLst/>
          </a:prstGeom>
        </p:spPr>
        <p:txBody>
          <a:bodyPr bIns="91425" rIns="91425" lIns="91425" tIns="91425" anchor="b" anchorCtr="0">
            <a:noAutofit/>
          </a:bodyPr>
          <a:lstStyle/>
          <a:p>
            <a:pPr rtl="0" lvl="0">
              <a:spcBef>
                <a:spcPts val="0"/>
              </a:spcBef>
              <a:buNone/>
            </a:pPr>
            <a:r>
              <a:rPr lang="en">
                <a:solidFill>
                  <a:srgbClr val="B4A7D6"/>
                </a:solidFill>
              </a:rPr>
              <a:t>Solution</a:t>
            </a:r>
          </a:p>
        </p:txBody>
      </p:sp>
      <p:sp>
        <p:nvSpPr>
          <p:cNvPr id="53" name="Shape 53"/>
          <p:cNvSpPr txBox="1"/>
          <p:nvPr>
            <p:ph idx="1" type="subTitle"/>
          </p:nvPr>
        </p:nvSpPr>
        <p:spPr>
          <a:xfrm>
            <a:off y="2840053" x="685800"/>
            <a:ext cy="784799" cx="7772400"/>
          </a:xfrm>
          <a:prstGeom prst="rect">
            <a:avLst/>
          </a:prstGeom>
        </p:spPr>
        <p:txBody>
          <a:bodyPr bIns="91425" rIns="91425" lIns="91425" tIns="91425" anchor="t" anchorCtr="0">
            <a:noAutofit/>
          </a:bodyPr>
          <a:lstStyle/>
          <a:p>
            <a:pPr rtl="0" lvl="0">
              <a:spcBef>
                <a:spcPts val="0"/>
              </a:spcBef>
              <a:buNone/>
            </a:pPr>
            <a:r>
              <a:rPr sz="2400" lang="en">
                <a:solidFill>
                  <a:srgbClr val="000000"/>
                </a:solidFill>
              </a:rPr>
              <a:t>Mobile Microtask platform</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ctrTitle"/>
          </p:nvPr>
        </p:nvSpPr>
        <p:spPr>
          <a:xfrm>
            <a:off y="1583342" x="685800"/>
            <a:ext cy="1159799" cx="7772400"/>
          </a:xfrm>
          <a:prstGeom prst="rect">
            <a:avLst/>
          </a:prstGeom>
        </p:spPr>
        <p:txBody>
          <a:bodyPr bIns="91425" rIns="91425" lIns="91425" tIns="91425" anchor="b" anchorCtr="0">
            <a:noAutofit/>
          </a:bodyPr>
          <a:lstStyle/>
          <a:p>
            <a:pPr rtl="0" lvl="0">
              <a:spcBef>
                <a:spcPts val="0"/>
              </a:spcBef>
              <a:buNone/>
            </a:pPr>
            <a:r>
              <a:rPr lang="en">
                <a:solidFill>
                  <a:srgbClr val="B4A7D6"/>
                </a:solidFill>
              </a:rPr>
              <a:t>Process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ctrTitle"/>
          </p:nvPr>
        </p:nvSpPr>
        <p:spPr>
          <a:xfrm>
            <a:off y="223217" x="592000"/>
            <a:ext cy="1159799" cx="7772400"/>
          </a:xfrm>
          <a:prstGeom prst="rect">
            <a:avLst/>
          </a:prstGeom>
        </p:spPr>
        <p:txBody>
          <a:bodyPr bIns="91425" rIns="91425" lIns="91425" tIns="91425" anchor="b" anchorCtr="0">
            <a:noAutofit/>
          </a:bodyPr>
          <a:lstStyle/>
          <a:p>
            <a:pPr rtl="0" lvl="0">
              <a:spcBef>
                <a:spcPts val="0"/>
              </a:spcBef>
              <a:buNone/>
            </a:pPr>
            <a:r>
              <a:rPr lang="en">
                <a:solidFill>
                  <a:srgbClr val="B4A7D6"/>
                </a:solidFill>
              </a:rPr>
              <a:t>Contextual Inquiry</a:t>
            </a:r>
          </a:p>
        </p:txBody>
      </p:sp>
      <p:sp>
        <p:nvSpPr>
          <p:cNvPr id="64" name="Shape 64"/>
          <p:cNvSpPr txBox="1"/>
          <p:nvPr>
            <p:ph idx="1" type="subTitle"/>
          </p:nvPr>
        </p:nvSpPr>
        <p:spPr>
          <a:xfrm>
            <a:off y="2027100" x="989800"/>
            <a:ext cy="784799" cx="6976799"/>
          </a:xfrm>
          <a:prstGeom prst="rect">
            <a:avLst/>
          </a:prstGeom>
        </p:spPr>
        <p:txBody>
          <a:bodyPr bIns="91425" rIns="91425" lIns="91425" tIns="91425" anchor="t" anchorCtr="0">
            <a:noAutofit/>
          </a:bodyPr>
          <a:lstStyle/>
          <a:p>
            <a:pPr rtl="0">
              <a:spcBef>
                <a:spcPts val="0"/>
              </a:spcBef>
              <a:buNone/>
            </a:pPr>
            <a:r>
              <a:rPr sz="4800" lang="en">
                <a:solidFill>
                  <a:srgbClr val="000000"/>
                </a:solidFill>
              </a:rPr>
              <a:t>Client </a:t>
            </a:r>
          </a:p>
          <a:p>
            <a:pPr rtl="0">
              <a:spcBef>
                <a:spcPts val="0"/>
              </a:spcBef>
              <a:buNone/>
            </a:pPr>
            <a:r>
              <a:rPr lang="en">
                <a:solidFill>
                  <a:srgbClr val="000000"/>
                </a:solidFill>
              </a:rPr>
              <a:t>vs</a:t>
            </a:r>
            <a:r>
              <a:rPr sz="4800" lang="en">
                <a:solidFill>
                  <a:srgbClr val="000000"/>
                </a:solidFill>
              </a:rPr>
              <a:t> </a:t>
            </a:r>
          </a:p>
          <a:p>
            <a:pPr rtl="0" lvl="0">
              <a:spcBef>
                <a:spcPts val="0"/>
              </a:spcBef>
              <a:buNone/>
            </a:pPr>
            <a:r>
              <a:rPr sz="4800" lang="en">
                <a:solidFill>
                  <a:srgbClr val="000000"/>
                </a:solidFill>
              </a:rPr>
              <a:t>User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solidFill>
                  <a:srgbClr val="B4A7D6"/>
                </a:solidFill>
              </a:rPr>
              <a:t>Client 1</a:t>
            </a:r>
          </a:p>
        </p:txBody>
      </p:sp>
      <p:sp>
        <p:nvSpPr>
          <p:cNvPr id="70" name="Shape 70"/>
          <p:cNvSpPr txBox="1"/>
          <p:nvPr>
            <p:ph idx="1" type="subTitle"/>
          </p:nvPr>
        </p:nvSpPr>
        <p:spPr>
          <a:xfrm>
            <a:off y="2840053" x="685800"/>
            <a:ext cy="784799" cx="7772400"/>
          </a:xfrm>
          <a:prstGeom prst="rect">
            <a:avLst/>
          </a:prstGeom>
        </p:spPr>
        <p:txBody>
          <a:bodyPr bIns="91425" rIns="91425" lIns="91425" tIns="91425" anchor="t" anchorCtr="0">
            <a:noAutofit/>
          </a:bodyPr>
          <a:lstStyle/>
          <a:p>
            <a:pPr rtl="0" lvl="0">
              <a:spcBef>
                <a:spcPts val="0"/>
              </a:spcBef>
              <a:buNone/>
            </a:pPr>
            <a:r>
              <a:rPr sz="2400" lang="en">
                <a:solidFill>
                  <a:srgbClr val="000000"/>
                </a:solidFill>
              </a:rPr>
              <a:t>C.B. - Part-time Assistant in the Psychology Department</a:t>
            </a:r>
          </a:p>
          <a:p>
            <a:pPr rtl="0" lvl="0">
              <a:spcBef>
                <a:spcPts val="0"/>
              </a:spcBef>
              <a:buNone/>
            </a:pPr>
            <a:r>
              <a:t/>
            </a:r>
            <a:endParaRPr>
              <a:solidFill>
                <a:srgbClr val="000000"/>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