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74975F-F88F-4C51-B57A-7D98AAE64EB2}">
  <a:tblStyle styleId="{2874975F-F88F-4C51-B57A-7D98AAE64E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3"/>
    <p:restoredTop sz="94674"/>
  </p:normalViewPr>
  <p:slideViewPr>
    <p:cSldViewPr snapToGrid="0">
      <p:cViewPr varScale="1">
        <p:scale>
          <a:sx n="162" d="100"/>
          <a:sy n="162" d="100"/>
        </p:scale>
        <p:origin x="36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 far we have seen the idea of boosting using AdaBoost.  There are two other main algorithms available to our knowledge, namely, Gradient Boosting and XGBoost.  It will take some time to explain how to get from AdaBoost to Gradient Boosting so we will reserve the details to our blog.  But the general idea behind gradient boosting is to create a sum of trees sequentially where each added tree attempts to improve the model.  To create the boosted tree model, each added tree estimates the gradient of the loss function that is used for fitting the model.  In the case of regression using squared error loss, the gradient turns out to be simply the residual.  Therefore, gradient boosting in the case of regression is simply fitting a tree in each iteration to the residuals.  This is what we learned in class!</a:t>
            </a:r>
            <a:endParaRPr/>
          </a:p>
          <a:p>
            <a:pPr marL="0" lvl="0" indent="0">
              <a:spcBef>
                <a:spcPts val="0"/>
              </a:spcBef>
              <a:spcAft>
                <a:spcPts val="0"/>
              </a:spcAft>
              <a:buNone/>
            </a:pPr>
            <a:endParaRPr/>
          </a:p>
          <a:p>
            <a:pPr marL="0" lvl="0" indent="0">
              <a:spcBef>
                <a:spcPts val="0"/>
              </a:spcBef>
              <a:spcAft>
                <a:spcPts val="0"/>
              </a:spcAft>
              <a:buNone/>
            </a:pPr>
            <a:r>
              <a:rPr lang="en"/>
              <a:t>For classification, gradient boosting uses deviance as the loss function by default.  If an exponential loss is used, then gradient boosting will become AdaBoost.  Note that the deviance and exponential loss functions behave very similarly, therefore, we should expect the performance of AdaBoost and Gradient Boosting to be very similar.</a:t>
            </a:r>
            <a:endParaRPr/>
          </a:p>
          <a:p>
            <a:pPr marL="0" lvl="0" indent="0">
              <a:spcBef>
                <a:spcPts val="0"/>
              </a:spcBef>
              <a:spcAft>
                <a:spcPts val="0"/>
              </a:spcAft>
              <a:buNone/>
            </a:pPr>
            <a:endParaRPr/>
          </a:p>
          <a:p>
            <a:pPr marL="0" lvl="0" indent="0">
              <a:spcBef>
                <a:spcPts val="0"/>
              </a:spcBef>
              <a:spcAft>
                <a:spcPts val="0"/>
              </a:spcAft>
              <a:buNone/>
            </a:pPr>
            <a:r>
              <a:rPr lang="en"/>
              <a:t>Whereas gradient boosting performs a first order numerical approximation when optimizing, XGBoost performs a second order approximation.  In gradient boosting, the tree structure and values assigned to each partition are estimated separately, whereas in XGBoost, this is done simultaneously.  Thus, XGBoost potentially can yield better estimates.      </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slide presents selected parameters that are shared and not shared by the three algorithms that we discussed.  Please read our blog for more details.  Based on our analyses runs on three datasets, we did not find any big advantage in terms of accuracy among the three algorithms.  We have, however, observed that XGBoost runs much faster than the other two. We are unsure why this is the case.  It could be because of the optimization algorithm or the additional tuning parameters such as colsample_bytree.  Colsample_bytree allows you to select a subset of the features when constructing each tree per iteration.  Note that this is not the same as in random forest, although XGBoost has that additional feature as well, with the parameter colsample_bylevel.  </a:t>
            </a:r>
            <a:endParaRPr/>
          </a:p>
          <a:p>
            <a:pPr marL="0" lvl="0" indent="0">
              <a:spcBef>
                <a:spcPts val="0"/>
              </a:spcBef>
              <a:spcAft>
                <a:spcPts val="0"/>
              </a:spcAft>
              <a:buNone/>
            </a:pPr>
            <a:endParaRPr/>
          </a:p>
          <a:p>
            <a:pPr marL="0" lvl="0" indent="0">
              <a:spcBef>
                <a:spcPts val="0"/>
              </a:spcBef>
              <a:spcAft>
                <a:spcPts val="0"/>
              </a:spcAft>
              <a:buNone/>
            </a:pPr>
            <a:r>
              <a:rPr lang="en"/>
              <a:t>XGBoost also has additional regularization parameters reg_alpha and reg_lambda that gradient boosting does not have.  We think of these parameters as like pruning the tree in each iteration.  In this case, XGBoost not only tries to find a more accurate prediction but also tries to reduce the variability of the prediction.  </a:t>
            </a:r>
            <a:endParaRPr/>
          </a:p>
          <a:p>
            <a:pPr marL="0" lvl="0" indent="0">
              <a:spcBef>
                <a:spcPts val="0"/>
              </a:spcBef>
              <a:spcAft>
                <a:spcPts val="0"/>
              </a:spcAft>
              <a:buNone/>
            </a:pPr>
            <a:endParaRPr/>
          </a:p>
          <a:p>
            <a:pPr marL="0" lvl="0" indent="0">
              <a:spcBef>
                <a:spcPts val="0"/>
              </a:spcBef>
              <a:spcAft>
                <a:spcPts val="0"/>
              </a:spcAft>
              <a:buNone/>
            </a:pPr>
            <a:r>
              <a:rPr lang="en"/>
              <a:t>Our suggested strategy is construct training and test set errors versus</a:t>
            </a:r>
            <a:r>
              <a:rPr lang="en">
                <a:solidFill>
                  <a:schemeClr val="dk1"/>
                </a:solidFill>
              </a:rPr>
              <a:t> n_estimators </a:t>
            </a:r>
            <a:r>
              <a:rPr lang="en"/>
              <a:t>for selected values of max_depth and learning_rate.  ESL recommends max_depth between 4 and 8 and a low learning rate (&lt;0.1).  This will allow you to determine suitable values for max_depth and learning_rate and study the behaviour of the train and test set errors.  You will want the n_estimator to be the one for which the test error is lowest and before the test error diverges. Later you may then study how the other parameters affect the error plots.  We are not sure if this strategy is optimal but at least it will allow you to derive a sense of how the parameters interplay with each other.</a:t>
            </a:r>
            <a:endParaRPr/>
          </a:p>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*For decision tree: 0.907; random forest: 0.945</a:t>
            </a:r>
            <a:endParaRPr/>
          </a:p>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Unbalanced Situation</a:t>
            </a:r>
            <a:endParaRPr/>
          </a:p>
          <a:p>
            <a:pPr marL="0" lvl="0" indent="0">
              <a:spcBef>
                <a:spcPts val="0"/>
              </a:spcBef>
              <a:spcAft>
                <a:spcPts val="0"/>
              </a:spcAft>
              <a:buNone/>
            </a:pPr>
            <a:r>
              <a:rPr lang="en"/>
              <a:t>Multi-label problem diferente de multiclass</a:t>
            </a:r>
            <a:endParaRPr/>
          </a:p>
          <a:p>
            <a:pPr marL="0" lvl="0" indent="0">
              <a:spcBef>
                <a:spcPts val="0"/>
              </a:spcBef>
              <a:spcAft>
                <a:spcPts val="0"/>
              </a:spcAft>
              <a:buNone/>
            </a:pPr>
            <a:endParaRPr/>
          </a:p>
          <a:p>
            <a:pPr marL="0" lvl="0" indent="0">
              <a:spcBef>
                <a:spcPts val="0"/>
              </a:spcBef>
              <a:spcAft>
                <a:spcPts val="0"/>
              </a:spcAft>
              <a:buNone/>
            </a:pPr>
            <a:r>
              <a:rPr lang="en"/>
              <a:t>The task is to classify comments as either toxic, obscene, insult, severe_toxic, identity_hate, or threat or a combination of these.  Because we allow combinations, this problem is a multi-label problem and not a multi-class problem.  [Then explain using table on right...]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OnevsAll : simplest method</a:t>
            </a:r>
            <a:endParaRPr/>
          </a:p>
          <a:p>
            <a:pPr marL="0" lvl="0" indent="0">
              <a:spcBef>
                <a:spcPts val="0"/>
              </a:spcBef>
              <a:spcAft>
                <a:spcPts val="0"/>
              </a:spcAft>
              <a:buNone/>
            </a:pPr>
            <a:r>
              <a:rPr lang="en"/>
              <a:t>For multilabel problems there are different approaches, such as…. , our choice was OneVsAll.</a:t>
            </a:r>
            <a:endParaRPr/>
          </a:p>
          <a:p>
            <a:pPr marL="0" lvl="0" indent="0">
              <a:spcBef>
                <a:spcPts val="0"/>
              </a:spcBef>
              <a:spcAft>
                <a:spcPts val="0"/>
              </a:spcAft>
              <a:buNone/>
            </a:pPr>
            <a:r>
              <a:rPr lang="en"/>
              <a:t>OneVsAll means that we model toxic vs non-toxic, then separately model obscen vs non-obscene, etc…</a:t>
            </a:r>
            <a:endParaRPr/>
          </a:p>
          <a:p>
            <a:pPr marL="0" lvl="0" indent="0">
              <a:spcBef>
                <a:spcPts val="0"/>
              </a:spcBef>
              <a:spcAft>
                <a:spcPts val="0"/>
              </a:spcAft>
              <a:buNone/>
            </a:pPr>
            <a:endParaRPr/>
          </a:p>
          <a:p>
            <a:pPr marL="0" lvl="0" indent="0">
              <a:spcBef>
                <a:spcPts val="0"/>
              </a:spcBef>
              <a:spcAft>
                <a:spcPts val="0"/>
              </a:spcAft>
              <a:buNone/>
            </a:pPr>
            <a:r>
              <a:rPr lang="en"/>
              <a:t>To process our comments for OneVsAll modeling, we perform the NLP methods, Stemmer and TF-IDF….[explain each...]</a:t>
            </a:r>
            <a:endParaRPr/>
          </a:p>
          <a:p>
            <a:pPr marL="0" lvl="0" indent="0">
              <a:spcBef>
                <a:spcPts val="0"/>
              </a:spcBef>
              <a:spcAft>
                <a:spcPts val="0"/>
              </a:spcAft>
              <a:buNone/>
            </a:pPr>
            <a:endParaRPr/>
          </a:p>
          <a:p>
            <a:pPr marL="0" lvl="0" indent="0">
              <a:spcBef>
                <a:spcPts val="0"/>
              </a:spcBef>
              <a:spcAft>
                <a:spcPts val="0"/>
              </a:spcAft>
              <a:buNone/>
            </a:pPr>
            <a:r>
              <a:rPr lang="en"/>
              <a:t>We perform OneVsAll classification using the three boosted tree methods, AdaBoost, Gradient Boosting, and XGBoost.</a:t>
            </a:r>
            <a:endParaRPr/>
          </a:p>
          <a:p>
            <a:pPr marL="0" lvl="0" indent="0">
              <a:spcBef>
                <a:spcPts val="0"/>
              </a:spcBef>
              <a:spcAft>
                <a:spcPts val="0"/>
              </a:spcAft>
              <a:buNone/>
            </a:pPr>
            <a:endParaRPr/>
          </a:p>
          <a:p>
            <a:pPr marL="0" lvl="0" indent="0">
              <a:spcBef>
                <a:spcPts val="0"/>
              </a:spcBef>
              <a:spcAft>
                <a:spcPts val="0"/>
              </a:spcAft>
              <a:buNone/>
            </a:pPr>
            <a:r>
              <a:rPr lang="en"/>
              <a:t>We present in our results tge accuracy, confusion matrix, and time required for calculation</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present the results for toxic comments only.  </a:t>
            </a:r>
            <a:endParaRPr/>
          </a:p>
          <a:p>
            <a:pPr marL="0" lvl="0" indent="0">
              <a:spcBef>
                <a:spcPts val="0"/>
              </a:spcBef>
              <a:spcAft>
                <a:spcPts val="0"/>
              </a:spcAft>
              <a:buNone/>
            </a:pPr>
            <a:endParaRPr/>
          </a:p>
          <a:p>
            <a:pPr marL="0" lvl="0" indent="0">
              <a:spcBef>
                <a:spcPts val="0"/>
              </a:spcBef>
              <a:spcAft>
                <a:spcPts val="0"/>
              </a:spcAft>
              <a:buNone/>
            </a:pPr>
            <a:r>
              <a:rPr lang="en"/>
              <a:t>Each row of the table on top are the accuracies for three different iterations (n_estimators): 500, 800, and 1000.  </a:t>
            </a:r>
            <a:endParaRPr/>
          </a:p>
          <a:p>
            <a:pPr marL="0" lvl="0" indent="0">
              <a:spcBef>
                <a:spcPts val="0"/>
              </a:spcBef>
              <a:spcAft>
                <a:spcPts val="0"/>
              </a:spcAft>
              <a:buNone/>
            </a:pPr>
            <a:endParaRPr/>
          </a:p>
          <a:p>
            <a:pPr marL="0" lvl="0" indent="0">
              <a:spcBef>
                <a:spcPts val="0"/>
              </a:spcBef>
              <a:spcAft>
                <a:spcPts val="0"/>
              </a:spcAft>
              <a:buNone/>
            </a:pPr>
            <a:r>
              <a:rPr lang="en"/>
              <a:t>For each of the three boosting methods, we have as columns different tree sizes of depth 3, 5, and 7.  The results do not appear to be very different from one another.  </a:t>
            </a:r>
            <a:endParaRPr/>
          </a:p>
          <a:p>
            <a:pPr marL="0" lvl="0" indent="0">
              <a:spcBef>
                <a:spcPts val="0"/>
              </a:spcBef>
              <a:spcAft>
                <a:spcPts val="0"/>
              </a:spcAft>
              <a:buNone/>
            </a:pPr>
            <a:endParaRPr/>
          </a:p>
          <a:p>
            <a:pPr marL="0" lvl="0" indent="0">
              <a:spcBef>
                <a:spcPts val="0"/>
              </a:spcBef>
              <a:spcAft>
                <a:spcPts val="0"/>
              </a:spcAft>
              <a:buNone/>
            </a:pPr>
            <a:r>
              <a:rPr lang="en"/>
              <a:t>The table on the bottom left summarizes the best results per method.  We see that XGBoost gives the best prediction.  We note that these estimates are very similar to other results that we’ve seen online using Support Vector Classifier or Logistic Regression.    </a:t>
            </a:r>
            <a:endParaRPr/>
          </a:p>
          <a:p>
            <a:pPr marL="0" lvl="0" indent="0">
              <a:spcBef>
                <a:spcPts val="0"/>
              </a:spcBef>
              <a:spcAft>
                <a:spcPts val="0"/>
              </a:spcAft>
              <a:buNone/>
            </a:pPr>
            <a:endParaRPr/>
          </a:p>
          <a:p>
            <a:pPr marL="0" lvl="0" indent="0">
              <a:spcBef>
                <a:spcPts val="0"/>
              </a:spcBef>
              <a:spcAft>
                <a:spcPts val="0"/>
              </a:spcAft>
              <a:buNone/>
            </a:pPr>
            <a:r>
              <a:rPr lang="en"/>
              <a:t>Also, we recorded the computation time and we found that XGBoost performs calculations much faster than the other two methods.  See table on bottom right. As you can see, the computational times for the models are very long.  This is the main reason we present only results for toxic comments. </a:t>
            </a:r>
            <a:endParaRPr/>
          </a:p>
          <a:p>
            <a:pPr marL="0" lvl="0" indent="0" rtl="0">
              <a:spcBef>
                <a:spcPts val="0"/>
              </a:spcBef>
              <a:spcAft>
                <a:spcPts val="0"/>
              </a:spcAft>
              <a:buNone/>
            </a:pPr>
            <a:r>
              <a:rPr lang="en"/>
              <a:t>We do have the results in our jupyter notebook for all models with max_depth=3 and n_estimators = 500, 800, and 1000.  Please see our GitHub page.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is an outline of our talk.  There are two parts.  In part I, I will talk about boosting and in part II, Felipe will talk about boosting in a Kaggle dataset on toxic comments classification.</a:t>
            </a:r>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will illustrate the boosting concept using the original idea when it was first developed for binary classification over twenty years ago for AdaBoost.  Also, in our project, we focused on binary classification.</a:t>
            </a:r>
            <a:endParaRPr/>
          </a:p>
          <a:p>
            <a:pPr marL="0" lvl="0" indent="0">
              <a:spcBef>
                <a:spcPts val="0"/>
              </a:spcBef>
              <a:spcAft>
                <a:spcPts val="0"/>
              </a:spcAft>
              <a:buNone/>
            </a:pPr>
            <a:endParaRPr/>
          </a:p>
          <a:p>
            <a:pPr marL="0" lvl="0" indent="0">
              <a:spcBef>
                <a:spcPts val="0"/>
              </a:spcBef>
              <a:spcAft>
                <a:spcPts val="0"/>
              </a:spcAft>
              <a:buNone/>
            </a:pPr>
            <a:r>
              <a:rPr lang="en"/>
              <a:t>We start with a weak classifier which is defined as a classifier that is slightly better than random guessing.  An example is a decision tree stump which is simply a tree with one split and two nodes or partitions.  The basic idea in boosting is to combine weak classifiers to produce a weighted classifier with a much better classification performance.  The weak classifier is sequentially applied to modified versions of the data where misclassified observations are upweighted while correctly classified observations are downweighted.  Then combine...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 this slide and the next we present an illustration of the AdaBoost algorithm.  This is a toy example taken from the original authors of AdaBoost.  The task is to classify two types of data points, orange and blue (Go Gators!).  So we can think of this as having classes 1 for blue and -1 for orange data points.  Here we have three classifiers in three sequential columns.  The rows are the processes that happen at each iteration.  For the first set of data we apply our weak classifier.  Then we calculate the classification error and the weight for the classifier using formulas.  We can then calculate the weights for each observation.    </a:t>
            </a:r>
            <a:endParaRPr/>
          </a:p>
          <a:p>
            <a:pPr marL="0" lvl="0" indent="0">
              <a:spcBef>
                <a:spcPts val="0"/>
              </a:spcBef>
              <a:spcAft>
                <a:spcPts val="0"/>
              </a:spcAft>
              <a:buNone/>
            </a:pPr>
            <a:endParaRPr/>
          </a:p>
          <a:p>
            <a:pPr marL="0" lvl="0" indent="0">
              <a:spcBef>
                <a:spcPts val="0"/>
              </a:spcBef>
              <a:spcAft>
                <a:spcPts val="0"/>
              </a:spcAft>
              <a:buNone/>
            </a:pPr>
            <a:r>
              <a:rPr lang="en"/>
              <a:t>Misclassified observations are upweighted while correctly classified observations are downweighted.  We see that the three blue misclassified observations are now upweighted (enlarged here). Please note that technically, the correctly classified observations should be shrunk but we do not do that in the illustration.  Then you apply the weak classifier again to this modified data and you continue doing this for several iterations.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After we determine the classifiers, we create a weighted sum of them and determine the sign of the result.  You can view this as taking a weighted majority vote where more higher weights are given to more accurate classifiers.  The resulting classifier is now more complex than the weak classifiers and is much better at classifying the dataset.</a:t>
            </a:r>
            <a:endParaRPr/>
          </a:p>
          <a:p>
            <a:pPr marL="0" lvl="0" indent="0">
              <a:spcBef>
                <a:spcPts val="0"/>
              </a:spcBef>
              <a:spcAft>
                <a:spcPts val="0"/>
              </a:spcAft>
              <a:buNone/>
            </a:pPr>
            <a:endParaRPr/>
          </a:p>
          <a:p>
            <a:pPr marL="0" lvl="0" indent="0">
              <a:spcBef>
                <a:spcPts val="0"/>
              </a:spcBef>
              <a:spcAft>
                <a:spcPts val="0"/>
              </a:spcAft>
              <a:buNone/>
            </a:pPr>
            <a:r>
              <a:rPr lang="en"/>
              <a:t>If this illustration is not clear at this point, we encourage you to spend some time to think about it later and figure it out.  Remember that each of the three classifier take on values 1 for blue and -1 for orange.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illustrate the power of boosting using a simulated dataset example from the book, ESL.  The data was generated with ten features from ten standard independent Gaussian random variables.  The labels took on values -1 or 1 and were determined based on whether the sum of the squares of the features were greater than or less than the median of a chi-square distribution with ten degrees of freedom.  The data is trained using a stump, a decision tree with nine nodes, and boosted stumps using AdaBoost for 400 iterations.  </a:t>
            </a:r>
            <a:endParaRPr/>
          </a:p>
          <a:p>
            <a:pPr marL="0" lvl="0" indent="0">
              <a:spcBef>
                <a:spcPts val="0"/>
              </a:spcBef>
              <a:spcAft>
                <a:spcPts val="0"/>
              </a:spcAft>
              <a:buNone/>
            </a:pPr>
            <a:endParaRPr/>
          </a:p>
          <a:p>
            <a:pPr marL="0" lvl="0" indent="0">
              <a:spcBef>
                <a:spcPts val="0"/>
              </a:spcBef>
              <a:spcAft>
                <a:spcPts val="0"/>
              </a:spcAft>
              <a:buNone/>
            </a:pPr>
            <a:r>
              <a:rPr lang="en"/>
              <a:t>The plot presents the error rate versus the number of iterations.  The test error rates are 0.46 and 0.31 for the decision stump (green) and decision tree (orange), respectively.  For the “AdaBoosted” stump, the training error decreases very quickly and becomes zero at 250 iterations.  The test error also decreases and improves as the number of iterations increase. </a:t>
            </a:r>
            <a:endParaRPr/>
          </a:p>
          <a:p>
            <a:pPr marL="0" lvl="0" indent="0">
              <a:spcBef>
                <a:spcPts val="0"/>
              </a:spcBef>
              <a:spcAft>
                <a:spcPts val="0"/>
              </a:spcAft>
              <a:buNone/>
            </a:pPr>
            <a:endParaRPr/>
          </a:p>
          <a:p>
            <a:pPr marL="0" lvl="0" indent="0">
              <a:spcBef>
                <a:spcPts val="0"/>
              </a:spcBef>
              <a:spcAft>
                <a:spcPts val="0"/>
              </a:spcAft>
              <a:buNone/>
            </a:pPr>
            <a:r>
              <a:rPr lang="en"/>
              <a:t>Note that at around 250, the training error for the boosted stump is essentially zero.  The model at this point has become overly complex and should have high variability.  We would expect to observe overfitting but alas, the test error continues to decrease! This is in fact one of the hallmarks of boosting - that it can (but not always) be robust to overfitting.</a:t>
            </a:r>
            <a:endParaRPr/>
          </a:p>
          <a:p>
            <a:pPr marL="0" lvl="0" indent="0">
              <a:spcBef>
                <a:spcPts val="0"/>
              </a:spcBef>
              <a:spcAft>
                <a:spcPts val="0"/>
              </a:spcAft>
              <a:buNone/>
            </a:pPr>
            <a:endParaRPr/>
          </a:p>
          <a:p>
            <a:pPr marL="0" lvl="0" indent="0" rtl="0">
              <a:spcBef>
                <a:spcPts val="0"/>
              </a:spcBef>
              <a:spcAft>
                <a:spcPts val="0"/>
              </a:spcAft>
              <a:buNone/>
            </a:pPr>
            <a:r>
              <a:rPr lang="en"/>
              <a:t>Note that although we illustrate boosting using decision tree stumps, boosting can accommodate other types of classifiers like neural networks. Also, in general, the weak classifiers do not need to be the same at each iteration.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We illustrate the power of boosting using a simulated dataset example from the book, ESL.  The data was generated with ten features from ten standard independent Gaussian random variables.  The labels took on values -1 or 1 and were determined based on whether the sum of the squares of the features were greater than or less than the median of a chi-square distribution with ten degrees of freedom.  The data is trained using a stump, a decision tree with nine nodes, and boosted stumps using AdaBoost for 400 iterations.  </a:t>
            </a:r>
            <a:endParaRPr/>
          </a:p>
          <a:p>
            <a:pPr marL="0" lvl="0" indent="0" rtl="0">
              <a:spcBef>
                <a:spcPts val="0"/>
              </a:spcBef>
              <a:spcAft>
                <a:spcPts val="0"/>
              </a:spcAft>
              <a:buNone/>
            </a:pPr>
            <a:endParaRPr/>
          </a:p>
          <a:p>
            <a:pPr marL="0" lvl="0" indent="0" rtl="0">
              <a:spcBef>
                <a:spcPts val="0"/>
              </a:spcBef>
              <a:spcAft>
                <a:spcPts val="0"/>
              </a:spcAft>
              <a:buNone/>
            </a:pPr>
            <a:r>
              <a:rPr lang="en"/>
              <a:t>The plot presents the error rate versus the number of iterations.  The test error rates are 0.46 and 0.31 for the decision stump (green) and decision tree (orange), respectively.  For the “AdaBoosted” stump, the training error decreases very quickly and becomes zero at 250 iterations.  The test error also decreases and improves as the number of iterations increase. </a:t>
            </a:r>
            <a:endParaRPr/>
          </a:p>
          <a:p>
            <a:pPr marL="0" lvl="0" indent="0" rtl="0">
              <a:spcBef>
                <a:spcPts val="0"/>
              </a:spcBef>
              <a:spcAft>
                <a:spcPts val="0"/>
              </a:spcAft>
              <a:buNone/>
            </a:pPr>
            <a:endParaRPr/>
          </a:p>
          <a:p>
            <a:pPr marL="0" lvl="0" indent="0" rtl="0">
              <a:spcBef>
                <a:spcPts val="0"/>
              </a:spcBef>
              <a:spcAft>
                <a:spcPts val="0"/>
              </a:spcAft>
              <a:buNone/>
            </a:pPr>
            <a:r>
              <a:rPr lang="en"/>
              <a:t>Note that at around 250, the training error for the boosted stump is essentially zero.  The model at this point has become overly complex and should have high variability.  We would expect to observe overfitting but alas, the test error continues to decrease! This is in fact one of the hallmarks of boosting - that it can (but not always) be robust to overfitting.</a:t>
            </a:r>
            <a:endParaRPr/>
          </a:p>
          <a:p>
            <a:pPr marL="0" lvl="0" indent="0" rtl="0">
              <a:spcBef>
                <a:spcPts val="0"/>
              </a:spcBef>
              <a:spcAft>
                <a:spcPts val="0"/>
              </a:spcAft>
              <a:buNone/>
            </a:pPr>
            <a:endParaRPr/>
          </a:p>
          <a:p>
            <a:pPr marL="0" lvl="0" indent="0" rtl="0">
              <a:spcBef>
                <a:spcPts val="0"/>
              </a:spcBef>
              <a:spcAft>
                <a:spcPts val="0"/>
              </a:spcAft>
              <a:buNone/>
            </a:pPr>
            <a:r>
              <a:rPr lang="en"/>
              <a:t>Note that although we illustrate boosting using decision tree stumps, boosting can accommodate other types of classifiers like neural networks. Also, in general, the weak classifiers do not need to be the same at each iteration.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A Closer Look at Tree Boosting Methods</a:t>
            </a:r>
            <a:endParaRPr dirty="0"/>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Felipe Santos and John Yap</a:t>
            </a:r>
          </a:p>
          <a:p>
            <a:pPr marL="0" lvl="0" indent="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Boosting Methods</a:t>
            </a:r>
            <a:endParaRPr/>
          </a:p>
        </p:txBody>
      </p:sp>
      <p:sp>
        <p:nvSpPr>
          <p:cNvPr id="117" name="Shape 117"/>
          <p:cNvSpPr txBox="1">
            <a:spLocks noGrp="1"/>
          </p:cNvSpPr>
          <p:nvPr>
            <p:ph type="body" idx="1"/>
          </p:nvPr>
        </p:nvSpPr>
        <p:spPr>
          <a:xfrm>
            <a:off x="311700" y="1017725"/>
            <a:ext cx="8520600" cy="3864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err="1"/>
              <a:t>AdaBoost</a:t>
            </a:r>
            <a:endParaRPr dirty="0"/>
          </a:p>
          <a:p>
            <a:pPr marL="457200" lvl="0" indent="-342900" rtl="0">
              <a:spcBef>
                <a:spcPts val="0"/>
              </a:spcBef>
              <a:spcAft>
                <a:spcPts val="0"/>
              </a:spcAft>
              <a:buSzPts val="1800"/>
              <a:buChar char="●"/>
            </a:pPr>
            <a:r>
              <a:rPr lang="en" dirty="0"/>
              <a:t>Gradient Boosting</a:t>
            </a:r>
            <a:endParaRPr dirty="0"/>
          </a:p>
          <a:p>
            <a:pPr marL="0" lvl="0" indent="457200" rtl="0">
              <a:spcBef>
                <a:spcPts val="1600"/>
              </a:spcBef>
              <a:spcAft>
                <a:spcPts val="0"/>
              </a:spcAft>
              <a:buNone/>
            </a:pPr>
            <a:r>
              <a:rPr lang="en" sz="1400" dirty="0"/>
              <a:t>- create a sum of trees </a:t>
            </a:r>
            <a:endParaRPr sz="1400" dirty="0"/>
          </a:p>
          <a:p>
            <a:pPr marL="0" lvl="0" indent="457200" rtl="0">
              <a:spcBef>
                <a:spcPts val="1600"/>
              </a:spcBef>
              <a:spcAft>
                <a:spcPts val="0"/>
              </a:spcAft>
              <a:buNone/>
            </a:pPr>
            <a:r>
              <a:rPr lang="en" sz="1400" dirty="0"/>
              <a:t>- estimate gradient with tree</a:t>
            </a:r>
            <a:endParaRPr sz="1400" dirty="0"/>
          </a:p>
          <a:p>
            <a:pPr marL="0" lvl="0" indent="457200" rtl="0">
              <a:spcBef>
                <a:spcPts val="1600"/>
              </a:spcBef>
              <a:spcAft>
                <a:spcPts val="0"/>
              </a:spcAft>
              <a:buNone/>
            </a:pPr>
            <a:r>
              <a:rPr lang="en" sz="1400" dirty="0"/>
              <a:t>- for squared-error loss in regression, gradient is residual!</a:t>
            </a:r>
            <a:endParaRPr sz="1400" dirty="0"/>
          </a:p>
          <a:p>
            <a:pPr marL="0" lvl="0" indent="457200" rtl="0">
              <a:spcBef>
                <a:spcPts val="1600"/>
              </a:spcBef>
              <a:spcAft>
                <a:spcPts val="0"/>
              </a:spcAft>
              <a:buNone/>
            </a:pPr>
            <a:r>
              <a:rPr lang="en" sz="1400" dirty="0"/>
              <a:t>- for classification, use deviance or exponential loss</a:t>
            </a:r>
            <a:endParaRPr sz="1400" dirty="0"/>
          </a:p>
          <a:p>
            <a:pPr marL="457200" lvl="0" indent="-342900" rtl="0">
              <a:spcBef>
                <a:spcPts val="1600"/>
              </a:spcBef>
              <a:spcAft>
                <a:spcPts val="0"/>
              </a:spcAft>
              <a:buSzPts val="1800"/>
              <a:buChar char="●"/>
            </a:pPr>
            <a:r>
              <a:rPr lang="en" dirty="0" err="1"/>
              <a:t>XGBoost</a:t>
            </a:r>
            <a:endParaRPr lang="en" dirty="0"/>
          </a:p>
          <a:p>
            <a:pPr marL="114300" lvl="0" indent="0">
              <a:spcBef>
                <a:spcPts val="1600"/>
              </a:spcBef>
              <a:buNone/>
            </a:pPr>
            <a:r>
              <a:rPr lang="en" sz="1400" dirty="0"/>
              <a:t>       - same idea behind gradient boosting but uses second order approximations</a:t>
            </a:r>
          </a:p>
          <a:p>
            <a:pPr marL="114300" lvl="0" indent="0">
              <a:spcBef>
                <a:spcPts val="1600"/>
              </a:spcBef>
              <a:buNone/>
            </a:pPr>
            <a:r>
              <a:rPr lang="en" sz="1400" dirty="0"/>
              <a:t>       - includes more capabilities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Model Parameters </a:t>
            </a:r>
            <a:endParaRPr sz="2400"/>
          </a:p>
        </p:txBody>
      </p:sp>
      <p:graphicFrame>
        <p:nvGraphicFramePr>
          <p:cNvPr id="123" name="Shape 123"/>
          <p:cNvGraphicFramePr/>
          <p:nvPr/>
        </p:nvGraphicFramePr>
        <p:xfrm>
          <a:off x="311700" y="1202700"/>
          <a:ext cx="8520600" cy="3785770"/>
        </p:xfrm>
        <a:graphic>
          <a:graphicData uri="http://schemas.openxmlformats.org/drawingml/2006/table">
            <a:tbl>
              <a:tblPr>
                <a:noFill/>
                <a:tableStyleId>{2874975F-F88F-4C51-B57A-7D98AAE64EB2}</a:tableStyleId>
              </a:tblPr>
              <a:tblGrid>
                <a:gridCol w="2969500">
                  <a:extLst>
                    <a:ext uri="{9D8B030D-6E8A-4147-A177-3AD203B41FA5}">
                      <a16:colId xmlns:a16="http://schemas.microsoft.com/office/drawing/2014/main" val="20000"/>
                    </a:ext>
                  </a:extLst>
                </a:gridCol>
                <a:gridCol w="1605750">
                  <a:extLst>
                    <a:ext uri="{9D8B030D-6E8A-4147-A177-3AD203B41FA5}">
                      <a16:colId xmlns:a16="http://schemas.microsoft.com/office/drawing/2014/main" val="20001"/>
                    </a:ext>
                  </a:extLst>
                </a:gridCol>
                <a:gridCol w="2443475">
                  <a:extLst>
                    <a:ext uri="{9D8B030D-6E8A-4147-A177-3AD203B41FA5}">
                      <a16:colId xmlns:a16="http://schemas.microsoft.com/office/drawing/2014/main" val="20002"/>
                    </a:ext>
                  </a:extLst>
                </a:gridCol>
                <a:gridCol w="1501875">
                  <a:extLst>
                    <a:ext uri="{9D8B030D-6E8A-4147-A177-3AD203B41FA5}">
                      <a16:colId xmlns:a16="http://schemas.microsoft.com/office/drawing/2014/main" val="20003"/>
                    </a:ext>
                  </a:extLst>
                </a:gridCol>
              </a:tblGrid>
              <a:tr h="416075">
                <a:tc>
                  <a:txBody>
                    <a:bodyPr/>
                    <a:lstStyle/>
                    <a:p>
                      <a:pPr marL="0" lvl="0" indent="0" algn="ctr">
                        <a:spcBef>
                          <a:spcPts val="0"/>
                        </a:spcBef>
                        <a:spcAft>
                          <a:spcPts val="0"/>
                        </a:spcAft>
                        <a:buNone/>
                      </a:pPr>
                      <a:r>
                        <a:rPr lang="en" sz="1800" b="1"/>
                        <a:t>Parameters</a:t>
                      </a:r>
                      <a:endParaRPr sz="1800" b="1"/>
                    </a:p>
                  </a:txBody>
                  <a:tcPr marL="91425" marR="91425" marT="91425" marB="91425"/>
                </a:tc>
                <a:tc>
                  <a:txBody>
                    <a:bodyPr/>
                    <a:lstStyle/>
                    <a:p>
                      <a:pPr marL="0" lvl="0" indent="0" algn="ctr">
                        <a:spcBef>
                          <a:spcPts val="0"/>
                        </a:spcBef>
                        <a:spcAft>
                          <a:spcPts val="0"/>
                        </a:spcAft>
                        <a:buNone/>
                      </a:pPr>
                      <a:r>
                        <a:rPr lang="en" sz="1800" b="1"/>
                        <a:t>AdaBoost</a:t>
                      </a:r>
                      <a:endParaRPr sz="1800" b="1"/>
                    </a:p>
                  </a:txBody>
                  <a:tcPr marL="91425" marR="91425" marT="91425" marB="91425"/>
                </a:tc>
                <a:tc>
                  <a:txBody>
                    <a:bodyPr/>
                    <a:lstStyle/>
                    <a:p>
                      <a:pPr marL="0" lvl="0" indent="0" algn="ctr">
                        <a:spcBef>
                          <a:spcPts val="0"/>
                        </a:spcBef>
                        <a:spcAft>
                          <a:spcPts val="0"/>
                        </a:spcAft>
                        <a:buNone/>
                      </a:pPr>
                      <a:r>
                        <a:rPr lang="en" sz="1800" b="1"/>
                        <a:t>Gradient Boosting</a:t>
                      </a:r>
                      <a:endParaRPr sz="1800" b="1"/>
                    </a:p>
                  </a:txBody>
                  <a:tcPr marL="91425" marR="91425" marT="91425" marB="91425"/>
                </a:tc>
                <a:tc>
                  <a:txBody>
                    <a:bodyPr/>
                    <a:lstStyle/>
                    <a:p>
                      <a:pPr marL="0" lvl="0" indent="0" algn="ctr">
                        <a:spcBef>
                          <a:spcPts val="0"/>
                        </a:spcBef>
                        <a:spcAft>
                          <a:spcPts val="0"/>
                        </a:spcAft>
                        <a:buNone/>
                      </a:pPr>
                      <a:r>
                        <a:rPr lang="en" sz="1800" b="1"/>
                        <a:t>XGBoost</a:t>
                      </a:r>
                      <a:endParaRPr sz="1800" b="1"/>
                    </a:p>
                  </a:txBody>
                  <a:tcPr marL="91425" marR="91425" marT="91425" marB="91425"/>
                </a:tc>
                <a:extLst>
                  <a:ext uri="{0D108BD9-81ED-4DB2-BD59-A6C34878D82A}">
                    <a16:rowId xmlns:a16="http://schemas.microsoft.com/office/drawing/2014/main" val="10000"/>
                  </a:ext>
                </a:extLst>
              </a:tr>
              <a:tr h="416075">
                <a:tc>
                  <a:txBody>
                    <a:bodyPr/>
                    <a:lstStyle/>
                    <a:p>
                      <a:pPr marL="0" lvl="0" indent="0" algn="ctr">
                        <a:spcBef>
                          <a:spcPts val="0"/>
                        </a:spcBef>
                        <a:spcAft>
                          <a:spcPts val="0"/>
                        </a:spcAft>
                        <a:buNone/>
                      </a:pPr>
                      <a:r>
                        <a:rPr lang="en"/>
                        <a:t>max_depth</a:t>
                      </a:r>
                      <a:endParaRPr/>
                    </a:p>
                  </a:txBody>
                  <a:tcPr marL="91425" marR="91425" marT="91425" marB="91425">
                    <a:solidFill>
                      <a:srgbClr val="F4CCCC"/>
                    </a:solidFill>
                  </a:tcPr>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16075">
                <a:tc>
                  <a:txBody>
                    <a:bodyPr/>
                    <a:lstStyle/>
                    <a:p>
                      <a:pPr marL="0" lvl="0" indent="0" algn="ctr">
                        <a:spcBef>
                          <a:spcPts val="0"/>
                        </a:spcBef>
                        <a:spcAft>
                          <a:spcPts val="0"/>
                        </a:spcAft>
                        <a:buNone/>
                      </a:pPr>
                      <a:r>
                        <a:rPr lang="en"/>
                        <a:t>learning_rate</a:t>
                      </a:r>
                      <a:endParaRPr/>
                    </a:p>
                  </a:txBody>
                  <a:tcPr marL="91425" marR="91425" marT="91425" marB="91425">
                    <a:solidFill>
                      <a:srgbClr val="F4CCCC"/>
                    </a:solidFill>
                  </a:tcPr>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16075">
                <a:tc>
                  <a:txBody>
                    <a:bodyPr/>
                    <a:lstStyle/>
                    <a:p>
                      <a:pPr marL="0" lvl="0" indent="0" algn="ctr">
                        <a:spcBef>
                          <a:spcPts val="0"/>
                        </a:spcBef>
                        <a:spcAft>
                          <a:spcPts val="0"/>
                        </a:spcAft>
                        <a:buNone/>
                      </a:pPr>
                      <a:r>
                        <a:rPr lang="en"/>
                        <a:t>n_estimators</a:t>
                      </a:r>
                      <a:endParaRPr/>
                    </a:p>
                  </a:txBody>
                  <a:tcPr marL="91425" marR="91425" marT="91425" marB="91425">
                    <a:solidFill>
                      <a:srgbClr val="F4CCCC"/>
                    </a:solidFill>
                  </a:tcPr>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416075">
                <a:tc>
                  <a:txBody>
                    <a:bodyPr/>
                    <a:lstStyle/>
                    <a:p>
                      <a:pPr marL="0" lvl="0" indent="0" algn="ctr">
                        <a:spcBef>
                          <a:spcPts val="0"/>
                        </a:spcBef>
                        <a:spcAft>
                          <a:spcPts val="0"/>
                        </a:spcAft>
                        <a:buNone/>
                      </a:pPr>
                      <a:r>
                        <a:rPr lang="en"/>
                        <a:t>subsample</a:t>
                      </a:r>
                      <a:endParaRPr/>
                    </a:p>
                  </a:txBody>
                  <a:tcPr marL="91425" marR="91425" marT="91425" marB="91425">
                    <a:solidFill>
                      <a:srgbClr val="FFE599"/>
                    </a:solidFill>
                  </a:tcPr>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416075">
                <a:tc>
                  <a:txBody>
                    <a:bodyPr/>
                    <a:lstStyle/>
                    <a:p>
                      <a:pPr marL="0" lvl="0" indent="0" algn="ctr">
                        <a:spcBef>
                          <a:spcPts val="0"/>
                        </a:spcBef>
                        <a:spcAft>
                          <a:spcPts val="0"/>
                        </a:spcAft>
                        <a:buNone/>
                      </a:pPr>
                      <a:r>
                        <a:rPr lang="en"/>
                        <a:t>max_features/colsample_bylevel</a:t>
                      </a:r>
                      <a:endParaRPr/>
                    </a:p>
                  </a:txBody>
                  <a:tcPr marL="91425" marR="91425" marT="91425" marB="91425">
                    <a:solidFill>
                      <a:srgbClr val="FFE599"/>
                    </a:solidFill>
                  </a:tcPr>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416075">
                <a:tc>
                  <a:txBody>
                    <a:bodyPr/>
                    <a:lstStyle/>
                    <a:p>
                      <a:pPr marL="0" lvl="0" indent="0" algn="ctr">
                        <a:spcBef>
                          <a:spcPts val="0"/>
                        </a:spcBef>
                        <a:spcAft>
                          <a:spcPts val="0"/>
                        </a:spcAft>
                        <a:buNone/>
                      </a:pPr>
                      <a:r>
                        <a:rPr lang="en"/>
                        <a:t>colsample_bytree</a:t>
                      </a:r>
                      <a:endParaRPr/>
                    </a:p>
                  </a:txBody>
                  <a:tcPr marL="91425" marR="91425" marT="91425" marB="91425">
                    <a:solidFill>
                      <a:srgbClr val="FFE599"/>
                    </a:solidFill>
                  </a:tcPr>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416075">
                <a:tc>
                  <a:txBody>
                    <a:bodyPr/>
                    <a:lstStyle/>
                    <a:p>
                      <a:pPr marL="0" lvl="0" indent="0" algn="ctr">
                        <a:spcBef>
                          <a:spcPts val="0"/>
                        </a:spcBef>
                        <a:spcAft>
                          <a:spcPts val="0"/>
                        </a:spcAft>
                        <a:buNone/>
                      </a:pPr>
                      <a:r>
                        <a:rPr lang="en"/>
                        <a:t>reg_alpha</a:t>
                      </a:r>
                      <a:endParaRPr/>
                    </a:p>
                  </a:txBody>
                  <a:tcPr marL="91425" marR="91425" marT="91425" marB="91425">
                    <a:solidFill>
                      <a:srgbClr val="B6D7A8"/>
                    </a:solidFill>
                  </a:tcPr>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r h="416075">
                <a:tc>
                  <a:txBody>
                    <a:bodyPr/>
                    <a:lstStyle/>
                    <a:p>
                      <a:pPr marL="0" lvl="0" indent="0" algn="ctr" rtl="0">
                        <a:spcBef>
                          <a:spcPts val="0"/>
                        </a:spcBef>
                        <a:spcAft>
                          <a:spcPts val="0"/>
                        </a:spcAft>
                        <a:buNone/>
                      </a:pPr>
                      <a:r>
                        <a:rPr lang="en"/>
                        <a:t>reg_lambda</a:t>
                      </a:r>
                      <a:endParaRPr/>
                    </a:p>
                  </a:txBody>
                  <a:tcPr marL="91425" marR="91425" marT="91425" marB="91425">
                    <a:solidFill>
                      <a:srgbClr val="B6D7A8"/>
                    </a:solidFill>
                  </a:tcPr>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extLst>
                  <a:ext uri="{0D108BD9-81ED-4DB2-BD59-A6C34878D82A}">
                    <a16:rowId xmlns:a16="http://schemas.microsoft.com/office/drawing/2014/main" val="10008"/>
                  </a:ext>
                </a:extLst>
              </a:tr>
            </a:tbl>
          </a:graphicData>
        </a:graphic>
      </p:graphicFrame>
      <p:sp>
        <p:nvSpPr>
          <p:cNvPr id="124" name="Shape 124"/>
          <p:cNvSpPr/>
          <p:nvPr/>
        </p:nvSpPr>
        <p:spPr>
          <a:xfrm>
            <a:off x="3853450" y="1798950"/>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3853450" y="2185575"/>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6" name="Shape 126"/>
          <p:cNvSpPr/>
          <p:nvPr/>
        </p:nvSpPr>
        <p:spPr>
          <a:xfrm>
            <a:off x="3853450" y="2595963"/>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7" name="Shape 127"/>
          <p:cNvSpPr/>
          <p:nvPr/>
        </p:nvSpPr>
        <p:spPr>
          <a:xfrm>
            <a:off x="5852200" y="1786925"/>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8" name="Shape 128"/>
          <p:cNvSpPr/>
          <p:nvPr/>
        </p:nvSpPr>
        <p:spPr>
          <a:xfrm>
            <a:off x="5852200" y="2185575"/>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9" name="Shape 129"/>
          <p:cNvSpPr/>
          <p:nvPr/>
        </p:nvSpPr>
        <p:spPr>
          <a:xfrm>
            <a:off x="5852200" y="2595975"/>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0" name="Shape 130"/>
          <p:cNvSpPr/>
          <p:nvPr/>
        </p:nvSpPr>
        <p:spPr>
          <a:xfrm>
            <a:off x="5852200" y="3012238"/>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1" name="Shape 131"/>
          <p:cNvSpPr/>
          <p:nvPr/>
        </p:nvSpPr>
        <p:spPr>
          <a:xfrm>
            <a:off x="7899125" y="1750800"/>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2" name="Shape 132"/>
          <p:cNvSpPr/>
          <p:nvPr/>
        </p:nvSpPr>
        <p:spPr>
          <a:xfrm>
            <a:off x="7899125" y="2161500"/>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3" name="Shape 133"/>
          <p:cNvSpPr/>
          <p:nvPr/>
        </p:nvSpPr>
        <p:spPr>
          <a:xfrm>
            <a:off x="7899125" y="2572200"/>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4" name="Shape 134"/>
          <p:cNvSpPr/>
          <p:nvPr/>
        </p:nvSpPr>
        <p:spPr>
          <a:xfrm>
            <a:off x="7899125" y="2982900"/>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5" name="Shape 135"/>
          <p:cNvSpPr/>
          <p:nvPr/>
        </p:nvSpPr>
        <p:spPr>
          <a:xfrm>
            <a:off x="7899125" y="3393600"/>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6" name="Shape 136"/>
          <p:cNvSpPr/>
          <p:nvPr/>
        </p:nvSpPr>
        <p:spPr>
          <a:xfrm>
            <a:off x="7899125" y="3804300"/>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7" name="Shape 137"/>
          <p:cNvSpPr/>
          <p:nvPr/>
        </p:nvSpPr>
        <p:spPr>
          <a:xfrm>
            <a:off x="7899125" y="4258925"/>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8" name="Shape 138"/>
          <p:cNvSpPr/>
          <p:nvPr/>
        </p:nvSpPr>
        <p:spPr>
          <a:xfrm>
            <a:off x="7899125" y="4625700"/>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9" name="Shape 139"/>
          <p:cNvSpPr/>
          <p:nvPr/>
        </p:nvSpPr>
        <p:spPr>
          <a:xfrm>
            <a:off x="5852200" y="3428525"/>
            <a:ext cx="435625" cy="191650"/>
          </a:xfrm>
          <a:prstGeom prst="flowChartDecision">
            <a:avLst/>
          </a:prstGeom>
          <a:solidFill>
            <a:srgbClr val="FF00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0" name="Shape 140"/>
          <p:cNvSpPr/>
          <p:nvPr/>
        </p:nvSpPr>
        <p:spPr>
          <a:xfrm>
            <a:off x="3853450" y="3006375"/>
            <a:ext cx="435625" cy="191650"/>
          </a:xfrm>
          <a:prstGeom prst="flowChartDecision">
            <a:avLst/>
          </a:prstGeom>
          <a:solidFill>
            <a:srgbClr val="00FF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1" name="Shape 141"/>
          <p:cNvSpPr/>
          <p:nvPr/>
        </p:nvSpPr>
        <p:spPr>
          <a:xfrm>
            <a:off x="3853450" y="3428500"/>
            <a:ext cx="435625" cy="191650"/>
          </a:xfrm>
          <a:prstGeom prst="flowChartDecision">
            <a:avLst/>
          </a:prstGeom>
          <a:solidFill>
            <a:srgbClr val="00FF00"/>
          </a:solidFill>
          <a:ln w="9525" cap="flat" cmpd="sng">
            <a:solidFill>
              <a:schemeClr val="dk2"/>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1776450"/>
            <a:ext cx="8520600" cy="159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Part II:</a:t>
            </a:r>
            <a:endParaRPr sz="3600" b="1" dirty="0"/>
          </a:p>
          <a:p>
            <a:pPr marL="0" lvl="0" indent="0" algn="ctr" rtl="0">
              <a:spcBef>
                <a:spcPts val="0"/>
              </a:spcBef>
              <a:spcAft>
                <a:spcPts val="0"/>
              </a:spcAft>
              <a:buNone/>
            </a:pPr>
            <a:r>
              <a:rPr lang="en" sz="3600" b="1" dirty="0"/>
              <a:t>Toxic Comments Classification</a:t>
            </a:r>
            <a:endParaRPr sz="36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Accuracies</a:t>
            </a:r>
            <a:endParaRPr/>
          </a:p>
        </p:txBody>
      </p:sp>
      <p:graphicFrame>
        <p:nvGraphicFramePr>
          <p:cNvPr id="152" name="Shape 152"/>
          <p:cNvGraphicFramePr/>
          <p:nvPr/>
        </p:nvGraphicFramePr>
        <p:xfrm>
          <a:off x="515875" y="1450950"/>
          <a:ext cx="8028500" cy="2789875"/>
        </p:xfrm>
        <a:graphic>
          <a:graphicData uri="http://schemas.openxmlformats.org/drawingml/2006/table">
            <a:tbl>
              <a:tblPr>
                <a:noFill/>
                <a:tableStyleId>{2874975F-F88F-4C51-B57A-7D98AAE64EB2}</a:tableStyleId>
              </a:tblPr>
              <a:tblGrid>
                <a:gridCol w="1605700">
                  <a:extLst>
                    <a:ext uri="{9D8B030D-6E8A-4147-A177-3AD203B41FA5}">
                      <a16:colId xmlns:a16="http://schemas.microsoft.com/office/drawing/2014/main" val="20000"/>
                    </a:ext>
                  </a:extLst>
                </a:gridCol>
                <a:gridCol w="1876950">
                  <a:extLst>
                    <a:ext uri="{9D8B030D-6E8A-4147-A177-3AD203B41FA5}">
                      <a16:colId xmlns:a16="http://schemas.microsoft.com/office/drawing/2014/main" val="20001"/>
                    </a:ext>
                  </a:extLst>
                </a:gridCol>
                <a:gridCol w="1626575">
                  <a:extLst>
                    <a:ext uri="{9D8B030D-6E8A-4147-A177-3AD203B41FA5}">
                      <a16:colId xmlns:a16="http://schemas.microsoft.com/office/drawing/2014/main" val="20002"/>
                    </a:ext>
                  </a:extLst>
                </a:gridCol>
                <a:gridCol w="1480500">
                  <a:extLst>
                    <a:ext uri="{9D8B030D-6E8A-4147-A177-3AD203B41FA5}">
                      <a16:colId xmlns:a16="http://schemas.microsoft.com/office/drawing/2014/main" val="20003"/>
                    </a:ext>
                  </a:extLst>
                </a:gridCol>
                <a:gridCol w="1438775">
                  <a:extLst>
                    <a:ext uri="{9D8B030D-6E8A-4147-A177-3AD203B41FA5}">
                      <a16:colId xmlns:a16="http://schemas.microsoft.com/office/drawing/2014/main" val="20004"/>
                    </a:ext>
                  </a:extLst>
                </a:gridCol>
              </a:tblGrid>
              <a:tr h="848950">
                <a:tc>
                  <a:txBody>
                    <a:bodyPr/>
                    <a:lstStyle/>
                    <a:p>
                      <a:pPr marL="0" lvl="0" indent="0" algn="ctr" rtl="0">
                        <a:spcBef>
                          <a:spcPts val="0"/>
                        </a:spcBef>
                        <a:spcAft>
                          <a:spcPts val="0"/>
                        </a:spcAft>
                        <a:buNone/>
                      </a:pPr>
                      <a:r>
                        <a:rPr lang="en" sz="1800" b="1"/>
                        <a:t>Dataset</a:t>
                      </a:r>
                      <a:endParaRPr sz="1800" b="1"/>
                    </a:p>
                  </a:txBody>
                  <a:tcPr marL="91425" marR="91425" marT="91425" marB="91425" anchor="b"/>
                </a:tc>
                <a:tc>
                  <a:txBody>
                    <a:bodyPr/>
                    <a:lstStyle/>
                    <a:p>
                      <a:pPr marL="0" lvl="0" indent="0" algn="ctr" rtl="0">
                        <a:spcBef>
                          <a:spcPts val="0"/>
                        </a:spcBef>
                        <a:spcAft>
                          <a:spcPts val="0"/>
                        </a:spcAft>
                        <a:buNone/>
                      </a:pPr>
                      <a:r>
                        <a:rPr lang="en" sz="1800" b="1"/>
                        <a:t>n_train; #feat</a:t>
                      </a:r>
                      <a:endParaRPr sz="1800" b="1"/>
                    </a:p>
                  </a:txBody>
                  <a:tcPr marL="91425" marR="91425" marT="91425" marB="91425" anchor="b"/>
                </a:tc>
                <a:tc>
                  <a:txBody>
                    <a:bodyPr/>
                    <a:lstStyle/>
                    <a:p>
                      <a:pPr marL="0" lvl="0" indent="0" algn="ctr" rtl="0">
                        <a:spcBef>
                          <a:spcPts val="0"/>
                        </a:spcBef>
                        <a:spcAft>
                          <a:spcPts val="0"/>
                        </a:spcAft>
                        <a:buNone/>
                      </a:pPr>
                      <a:r>
                        <a:rPr lang="en" sz="1800" b="1"/>
                        <a:t>AdaBoost</a:t>
                      </a:r>
                      <a:endParaRPr sz="1800" b="1"/>
                    </a:p>
                  </a:txBody>
                  <a:tcPr marL="91425" marR="91425" marT="91425" marB="91425" anchor="b"/>
                </a:tc>
                <a:tc>
                  <a:txBody>
                    <a:bodyPr/>
                    <a:lstStyle/>
                    <a:p>
                      <a:pPr marL="0" lvl="0" indent="0" algn="ctr" rtl="0">
                        <a:spcBef>
                          <a:spcPts val="0"/>
                        </a:spcBef>
                        <a:spcAft>
                          <a:spcPts val="0"/>
                        </a:spcAft>
                        <a:buNone/>
                      </a:pPr>
                      <a:r>
                        <a:rPr lang="en" sz="1800" b="1"/>
                        <a:t>Gradient Boosting</a:t>
                      </a:r>
                      <a:endParaRPr sz="1800" b="1"/>
                    </a:p>
                  </a:txBody>
                  <a:tcPr marL="91425" marR="91425" marT="91425" marB="91425" anchor="b"/>
                </a:tc>
                <a:tc>
                  <a:txBody>
                    <a:bodyPr/>
                    <a:lstStyle/>
                    <a:p>
                      <a:pPr marL="0" lvl="0" indent="0" algn="ctr" rtl="0">
                        <a:spcBef>
                          <a:spcPts val="0"/>
                        </a:spcBef>
                        <a:spcAft>
                          <a:spcPts val="0"/>
                        </a:spcAft>
                        <a:buNone/>
                      </a:pPr>
                      <a:r>
                        <a:rPr lang="en" sz="1800" b="1"/>
                        <a:t>XGBoost</a:t>
                      </a:r>
                      <a:endParaRPr sz="1800" b="1"/>
                    </a:p>
                  </a:txBody>
                  <a:tcPr marL="91425" marR="91425" marT="91425" marB="91425" anchor="b"/>
                </a:tc>
                <a:extLst>
                  <a:ext uri="{0D108BD9-81ED-4DB2-BD59-A6C34878D82A}">
                    <a16:rowId xmlns:a16="http://schemas.microsoft.com/office/drawing/2014/main" val="10000"/>
                  </a:ext>
                </a:extLst>
              </a:tr>
              <a:tr h="646975">
                <a:tc>
                  <a:txBody>
                    <a:bodyPr/>
                    <a:lstStyle/>
                    <a:p>
                      <a:pPr marL="0" lvl="0" indent="0" rtl="0">
                        <a:spcBef>
                          <a:spcPts val="0"/>
                        </a:spcBef>
                        <a:spcAft>
                          <a:spcPts val="0"/>
                        </a:spcAft>
                        <a:buNone/>
                      </a:pPr>
                      <a:r>
                        <a:rPr lang="en" sz="1800"/>
                        <a:t>Simulation</a:t>
                      </a:r>
                      <a:endParaRPr sz="1800"/>
                    </a:p>
                  </a:txBody>
                  <a:tcPr marL="91425" marR="91425" marT="91425" marB="91425" anchor="ctr">
                    <a:solidFill>
                      <a:srgbClr val="FFF2CC"/>
                    </a:solidFill>
                  </a:tcPr>
                </a:tc>
                <a:tc>
                  <a:txBody>
                    <a:bodyPr/>
                    <a:lstStyle/>
                    <a:p>
                      <a:pPr marL="0" lvl="0" indent="0" algn="ctr" rtl="0">
                        <a:spcBef>
                          <a:spcPts val="0"/>
                        </a:spcBef>
                        <a:spcAft>
                          <a:spcPts val="0"/>
                        </a:spcAft>
                        <a:buNone/>
                      </a:pPr>
                      <a:r>
                        <a:rPr lang="en" sz="1800"/>
                        <a:t>2000; 10</a:t>
                      </a:r>
                      <a:endParaRPr sz="1800"/>
                    </a:p>
                  </a:txBody>
                  <a:tcPr marL="91425" marR="91425" marT="91425" marB="91425" anchor="ctr">
                    <a:solidFill>
                      <a:srgbClr val="FFF2CC"/>
                    </a:solidFill>
                  </a:tcPr>
                </a:tc>
                <a:tc>
                  <a:txBody>
                    <a:bodyPr/>
                    <a:lstStyle/>
                    <a:p>
                      <a:pPr marL="0" lvl="0" indent="0" algn="ctr" rtl="0">
                        <a:spcBef>
                          <a:spcPts val="0"/>
                        </a:spcBef>
                        <a:spcAft>
                          <a:spcPts val="0"/>
                        </a:spcAft>
                        <a:buNone/>
                      </a:pPr>
                      <a:r>
                        <a:rPr lang="en" sz="1800"/>
                        <a:t>0.948</a:t>
                      </a:r>
                      <a:endParaRPr sz="1800"/>
                    </a:p>
                  </a:txBody>
                  <a:tcPr marL="91425" marR="91425" marT="91425" marB="91425" anchor="ctr">
                    <a:solidFill>
                      <a:srgbClr val="FFF2CC"/>
                    </a:solidFill>
                  </a:tcPr>
                </a:tc>
                <a:tc>
                  <a:txBody>
                    <a:bodyPr/>
                    <a:lstStyle/>
                    <a:p>
                      <a:pPr marL="0" lvl="0" indent="0" algn="ctr" rtl="0">
                        <a:spcBef>
                          <a:spcPts val="0"/>
                        </a:spcBef>
                        <a:spcAft>
                          <a:spcPts val="0"/>
                        </a:spcAft>
                        <a:buNone/>
                      </a:pPr>
                      <a:r>
                        <a:rPr lang="en" sz="1800"/>
                        <a:t>0.947</a:t>
                      </a:r>
                      <a:endParaRPr sz="1800"/>
                    </a:p>
                  </a:txBody>
                  <a:tcPr marL="91425" marR="91425" marT="91425" marB="91425" anchor="ctr">
                    <a:solidFill>
                      <a:srgbClr val="FFF2CC"/>
                    </a:solidFill>
                  </a:tcPr>
                </a:tc>
                <a:tc>
                  <a:txBody>
                    <a:bodyPr/>
                    <a:lstStyle/>
                    <a:p>
                      <a:pPr marL="0" lvl="0" indent="0" algn="ctr" rtl="0">
                        <a:spcBef>
                          <a:spcPts val="0"/>
                        </a:spcBef>
                        <a:spcAft>
                          <a:spcPts val="0"/>
                        </a:spcAft>
                        <a:buNone/>
                      </a:pPr>
                      <a:r>
                        <a:rPr lang="en" sz="1800"/>
                        <a:t>0.940</a:t>
                      </a:r>
                      <a:endParaRPr sz="1800"/>
                    </a:p>
                  </a:txBody>
                  <a:tcPr marL="91425" marR="91425" marT="91425" marB="91425" anchor="ctr">
                    <a:solidFill>
                      <a:srgbClr val="FFF2CC"/>
                    </a:solidFill>
                  </a:tcPr>
                </a:tc>
                <a:extLst>
                  <a:ext uri="{0D108BD9-81ED-4DB2-BD59-A6C34878D82A}">
                    <a16:rowId xmlns:a16="http://schemas.microsoft.com/office/drawing/2014/main" val="10001"/>
                  </a:ext>
                </a:extLst>
              </a:tr>
              <a:tr h="646975">
                <a:tc>
                  <a:txBody>
                    <a:bodyPr/>
                    <a:lstStyle/>
                    <a:p>
                      <a:pPr marL="0" lvl="0" indent="0" rtl="0">
                        <a:spcBef>
                          <a:spcPts val="0"/>
                        </a:spcBef>
                        <a:spcAft>
                          <a:spcPts val="0"/>
                        </a:spcAft>
                        <a:buNone/>
                      </a:pPr>
                      <a:r>
                        <a:rPr lang="en" sz="1800"/>
                        <a:t>Spam Email*</a:t>
                      </a:r>
                      <a:endParaRPr sz="1800"/>
                    </a:p>
                  </a:txBody>
                  <a:tcPr marL="91425" marR="91425" marT="91425" marB="91425" anchor="ctr">
                    <a:solidFill>
                      <a:srgbClr val="B6D7A8"/>
                    </a:solidFill>
                  </a:tcPr>
                </a:tc>
                <a:tc>
                  <a:txBody>
                    <a:bodyPr/>
                    <a:lstStyle/>
                    <a:p>
                      <a:pPr marL="0" lvl="0" indent="0" algn="ctr" rtl="0">
                        <a:spcBef>
                          <a:spcPts val="0"/>
                        </a:spcBef>
                        <a:spcAft>
                          <a:spcPts val="0"/>
                        </a:spcAft>
                        <a:buNone/>
                      </a:pPr>
                      <a:r>
                        <a:rPr lang="en" sz="1800"/>
                        <a:t>2300; 57</a:t>
                      </a:r>
                      <a:endParaRPr sz="1800"/>
                    </a:p>
                  </a:txBody>
                  <a:tcPr marL="91425" marR="91425" marT="91425" marB="91425" anchor="ctr">
                    <a:solidFill>
                      <a:srgbClr val="B6D7A8"/>
                    </a:solidFill>
                  </a:tcPr>
                </a:tc>
                <a:tc>
                  <a:txBody>
                    <a:bodyPr/>
                    <a:lstStyle/>
                    <a:p>
                      <a:pPr marL="0" lvl="0" indent="0" algn="ctr" rtl="0">
                        <a:spcBef>
                          <a:spcPts val="0"/>
                        </a:spcBef>
                        <a:spcAft>
                          <a:spcPts val="0"/>
                        </a:spcAft>
                        <a:buNone/>
                      </a:pPr>
                      <a:r>
                        <a:rPr lang="en" sz="1800"/>
                        <a:t>0.950</a:t>
                      </a:r>
                      <a:endParaRPr sz="1800"/>
                    </a:p>
                  </a:txBody>
                  <a:tcPr marL="91425" marR="91425" marT="91425" marB="91425" anchor="ctr">
                    <a:solidFill>
                      <a:srgbClr val="B6D7A8"/>
                    </a:solidFill>
                  </a:tcPr>
                </a:tc>
                <a:tc>
                  <a:txBody>
                    <a:bodyPr/>
                    <a:lstStyle/>
                    <a:p>
                      <a:pPr marL="0" lvl="0" indent="0" algn="ctr" rtl="0">
                        <a:spcBef>
                          <a:spcPts val="0"/>
                        </a:spcBef>
                        <a:spcAft>
                          <a:spcPts val="0"/>
                        </a:spcAft>
                        <a:buNone/>
                      </a:pPr>
                      <a:r>
                        <a:rPr lang="en" sz="1800"/>
                        <a:t>0.948</a:t>
                      </a:r>
                      <a:endParaRPr sz="1800"/>
                    </a:p>
                  </a:txBody>
                  <a:tcPr marL="91425" marR="91425" marT="91425" marB="91425" anchor="ctr">
                    <a:solidFill>
                      <a:srgbClr val="B6D7A8"/>
                    </a:solidFill>
                  </a:tcPr>
                </a:tc>
                <a:tc>
                  <a:txBody>
                    <a:bodyPr/>
                    <a:lstStyle/>
                    <a:p>
                      <a:pPr marL="0" lvl="0" indent="0" algn="ctr" rtl="0">
                        <a:spcBef>
                          <a:spcPts val="0"/>
                        </a:spcBef>
                        <a:spcAft>
                          <a:spcPts val="0"/>
                        </a:spcAft>
                        <a:buNone/>
                      </a:pPr>
                      <a:r>
                        <a:rPr lang="en" sz="1800"/>
                        <a:t>0.951</a:t>
                      </a:r>
                      <a:endParaRPr sz="1800"/>
                    </a:p>
                  </a:txBody>
                  <a:tcPr marL="91425" marR="91425" marT="91425" marB="91425" anchor="ctr">
                    <a:solidFill>
                      <a:srgbClr val="B6D7A8"/>
                    </a:solidFill>
                  </a:tcPr>
                </a:tc>
                <a:extLst>
                  <a:ext uri="{0D108BD9-81ED-4DB2-BD59-A6C34878D82A}">
                    <a16:rowId xmlns:a16="http://schemas.microsoft.com/office/drawing/2014/main" val="10002"/>
                  </a:ext>
                </a:extLst>
              </a:tr>
              <a:tr h="646975">
                <a:tc>
                  <a:txBody>
                    <a:bodyPr/>
                    <a:lstStyle/>
                    <a:p>
                      <a:pPr marL="0" lvl="0" indent="0" rtl="0">
                        <a:spcBef>
                          <a:spcPts val="0"/>
                        </a:spcBef>
                        <a:spcAft>
                          <a:spcPts val="0"/>
                        </a:spcAft>
                        <a:buNone/>
                      </a:pPr>
                      <a:r>
                        <a:rPr lang="en" sz="1800"/>
                        <a:t>Evergreen</a:t>
                      </a:r>
                      <a:endParaRPr sz="1800"/>
                    </a:p>
                  </a:txBody>
                  <a:tcPr marL="91425" marR="91425" marT="91425" marB="91425" anchor="ctr">
                    <a:solidFill>
                      <a:srgbClr val="D0E0E3"/>
                    </a:solidFill>
                  </a:tcPr>
                </a:tc>
                <a:tc>
                  <a:txBody>
                    <a:bodyPr/>
                    <a:lstStyle/>
                    <a:p>
                      <a:pPr marL="0" lvl="0" indent="0" algn="ctr" rtl="0">
                        <a:spcBef>
                          <a:spcPts val="0"/>
                        </a:spcBef>
                        <a:spcAft>
                          <a:spcPts val="0"/>
                        </a:spcAft>
                        <a:buNone/>
                      </a:pPr>
                      <a:r>
                        <a:rPr lang="en" sz="1800"/>
                        <a:t>2389; 22</a:t>
                      </a:r>
                      <a:endParaRPr sz="1800"/>
                    </a:p>
                  </a:txBody>
                  <a:tcPr marL="91425" marR="91425" marT="91425" marB="91425" anchor="ctr">
                    <a:solidFill>
                      <a:srgbClr val="D0E0E3"/>
                    </a:solidFill>
                  </a:tcPr>
                </a:tc>
                <a:tc>
                  <a:txBody>
                    <a:bodyPr/>
                    <a:lstStyle/>
                    <a:p>
                      <a:pPr marL="0" lvl="0" indent="0" algn="ctr" rtl="0">
                        <a:spcBef>
                          <a:spcPts val="0"/>
                        </a:spcBef>
                        <a:spcAft>
                          <a:spcPts val="0"/>
                        </a:spcAft>
                        <a:buNone/>
                      </a:pPr>
                      <a:r>
                        <a:rPr lang="en" sz="1800"/>
                        <a:t>0.684</a:t>
                      </a:r>
                      <a:endParaRPr sz="1800"/>
                    </a:p>
                  </a:txBody>
                  <a:tcPr marL="91425" marR="91425" marT="91425" marB="91425" anchor="ctr">
                    <a:solidFill>
                      <a:srgbClr val="D0E0E3"/>
                    </a:solidFill>
                  </a:tcPr>
                </a:tc>
                <a:tc>
                  <a:txBody>
                    <a:bodyPr/>
                    <a:lstStyle/>
                    <a:p>
                      <a:pPr marL="0" lvl="0" indent="0" algn="ctr" rtl="0">
                        <a:spcBef>
                          <a:spcPts val="0"/>
                        </a:spcBef>
                        <a:spcAft>
                          <a:spcPts val="0"/>
                        </a:spcAft>
                        <a:buNone/>
                      </a:pPr>
                      <a:r>
                        <a:rPr lang="en" sz="1800"/>
                        <a:t>0.703</a:t>
                      </a:r>
                      <a:endParaRPr sz="1800"/>
                    </a:p>
                  </a:txBody>
                  <a:tcPr marL="91425" marR="91425" marT="91425" marB="91425" anchor="ctr">
                    <a:solidFill>
                      <a:srgbClr val="D0E0E3"/>
                    </a:solidFill>
                  </a:tcPr>
                </a:tc>
                <a:tc>
                  <a:txBody>
                    <a:bodyPr/>
                    <a:lstStyle/>
                    <a:p>
                      <a:pPr marL="0" lvl="0" indent="0" algn="ctr" rtl="0">
                        <a:spcBef>
                          <a:spcPts val="0"/>
                        </a:spcBef>
                        <a:spcAft>
                          <a:spcPts val="0"/>
                        </a:spcAft>
                        <a:buNone/>
                      </a:pPr>
                      <a:r>
                        <a:rPr lang="en" sz="1800"/>
                        <a:t>0.720</a:t>
                      </a:r>
                      <a:endParaRPr sz="1800"/>
                    </a:p>
                  </a:txBody>
                  <a:tcPr marL="91425" marR="91425" marT="91425" marB="91425" anchor="ctr">
                    <a:solidFill>
                      <a:srgbClr val="D0E0E3"/>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25000"/>
              </a:lnSpc>
              <a:spcBef>
                <a:spcPts val="0"/>
              </a:spcBef>
              <a:spcAft>
                <a:spcPts val="0"/>
              </a:spcAft>
              <a:buNone/>
            </a:pPr>
            <a:r>
              <a:rPr lang="en">
                <a:solidFill>
                  <a:srgbClr val="000000"/>
                </a:solidFill>
              </a:rPr>
              <a:t>Toxic Comment Classification </a:t>
            </a:r>
            <a:endParaRPr>
              <a:solidFill>
                <a:srgbClr val="000000"/>
              </a:solidFill>
            </a:endParaRPr>
          </a:p>
          <a:p>
            <a:pPr marL="0" lvl="0" indent="0" rtl="0">
              <a:lnSpc>
                <a:spcPct val="122222"/>
              </a:lnSpc>
              <a:spcBef>
                <a:spcPts val="600"/>
              </a:spcBef>
              <a:spcAft>
                <a:spcPts val="0"/>
              </a:spcAft>
              <a:buNone/>
            </a:pPr>
            <a:r>
              <a:rPr lang="en" sz="1350" b="1"/>
              <a:t> -  </a:t>
            </a:r>
            <a:r>
              <a:rPr lang="en" sz="1350" b="1" u="sng"/>
              <a:t>Identify and classify toxic online comments</a:t>
            </a:r>
            <a:r>
              <a:rPr lang="en" sz="1350" b="1"/>
              <a:t>:  </a:t>
            </a:r>
            <a:r>
              <a:rPr lang="en" sz="1200">
                <a:highlight>
                  <a:schemeClr val="lt1"/>
                </a:highlight>
              </a:rPr>
              <a:t>from Wikipedia’s talk page</a:t>
            </a:r>
            <a:endParaRPr sz="1200" b="1"/>
          </a:p>
          <a:p>
            <a:pPr marL="0" lvl="0" indent="0" rtl="0">
              <a:lnSpc>
                <a:spcPct val="125000"/>
              </a:lnSpc>
              <a:spcBef>
                <a:spcPts val="2400"/>
              </a:spcBef>
              <a:spcAft>
                <a:spcPts val="600"/>
              </a:spcAft>
              <a:buNone/>
            </a:pPr>
            <a:endParaRPr>
              <a:solidFill>
                <a:srgbClr val="000000"/>
              </a:solidFill>
            </a:endParaRPr>
          </a:p>
        </p:txBody>
      </p:sp>
      <p:sp>
        <p:nvSpPr>
          <p:cNvPr id="158" name="Shape 158"/>
          <p:cNvSpPr txBox="1"/>
          <p:nvPr/>
        </p:nvSpPr>
        <p:spPr>
          <a:xfrm>
            <a:off x="4202513" y="1589000"/>
            <a:ext cx="4614300" cy="81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t>Multi-label problem</a:t>
            </a:r>
            <a:r>
              <a:rPr lang="en"/>
              <a:t>: </a:t>
            </a:r>
            <a:r>
              <a:rPr lang="en" sz="1200">
                <a:solidFill>
                  <a:srgbClr val="434343"/>
                </a:solidFill>
              </a:rPr>
              <a:t>each comment can be categorized into more than one la</a:t>
            </a:r>
            <a:r>
              <a:rPr lang="en">
                <a:solidFill>
                  <a:srgbClr val="434343"/>
                </a:solidFill>
              </a:rPr>
              <a:t>bel.</a:t>
            </a:r>
            <a:endParaRPr>
              <a:solidFill>
                <a:srgbClr val="434343"/>
              </a:solidFill>
            </a:endParaRPr>
          </a:p>
        </p:txBody>
      </p:sp>
      <p:pic>
        <p:nvPicPr>
          <p:cNvPr id="159" name="Shape 159"/>
          <p:cNvPicPr preferRelativeResize="0"/>
          <p:nvPr/>
        </p:nvPicPr>
        <p:blipFill>
          <a:blip r:embed="rId3">
            <a:alphaModFix/>
          </a:blip>
          <a:stretch>
            <a:fillRect/>
          </a:stretch>
        </p:blipFill>
        <p:spPr>
          <a:xfrm>
            <a:off x="4278725" y="2157775"/>
            <a:ext cx="4340400" cy="2199075"/>
          </a:xfrm>
          <a:prstGeom prst="rect">
            <a:avLst/>
          </a:prstGeom>
          <a:noFill/>
          <a:ln>
            <a:noFill/>
          </a:ln>
        </p:spPr>
      </p:pic>
      <p:sp>
        <p:nvSpPr>
          <p:cNvPr id="160" name="Shape 160"/>
          <p:cNvSpPr txBox="1"/>
          <p:nvPr/>
        </p:nvSpPr>
        <p:spPr>
          <a:xfrm>
            <a:off x="335600" y="1571950"/>
            <a:ext cx="2430900" cy="333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t>Unbalanced Distribution: </a:t>
            </a:r>
            <a:endParaRPr b="1"/>
          </a:p>
          <a:p>
            <a:pPr marL="0" lvl="0" indent="0" rtl="0">
              <a:lnSpc>
                <a:spcPct val="115000"/>
              </a:lnSpc>
              <a:spcBef>
                <a:spcPts val="0"/>
              </a:spcBef>
              <a:spcAft>
                <a:spcPts val="0"/>
              </a:spcAft>
              <a:buClr>
                <a:schemeClr val="dk1"/>
              </a:buClr>
              <a:buSzPts val="1100"/>
              <a:buFont typeface="Arial"/>
              <a:buNone/>
            </a:pPr>
            <a:r>
              <a:rPr lang="en" sz="1050">
                <a:solidFill>
                  <a:schemeClr val="dk1"/>
                </a:solidFill>
              </a:rPr>
              <a:t>159,571 comments</a:t>
            </a:r>
            <a:endParaRPr sz="1050">
              <a:solidFill>
                <a:schemeClr val="dk1"/>
              </a:solidFill>
            </a:endParaRPr>
          </a:p>
          <a:p>
            <a:pPr marL="0" lvl="0" indent="0" rtl="0">
              <a:spcBef>
                <a:spcPts val="0"/>
              </a:spcBef>
              <a:spcAft>
                <a:spcPts val="0"/>
              </a:spcAft>
              <a:buNone/>
            </a:pPr>
            <a:r>
              <a:rPr lang="en" b="1"/>
              <a:t> </a:t>
            </a:r>
            <a:endParaRPr/>
          </a:p>
        </p:txBody>
      </p:sp>
      <p:pic>
        <p:nvPicPr>
          <p:cNvPr id="161" name="Shape 161"/>
          <p:cNvPicPr preferRelativeResize="0"/>
          <p:nvPr/>
        </p:nvPicPr>
        <p:blipFill>
          <a:blip r:embed="rId4">
            <a:alphaModFix/>
          </a:blip>
          <a:stretch>
            <a:fillRect/>
          </a:stretch>
        </p:blipFill>
        <p:spPr>
          <a:xfrm>
            <a:off x="304800" y="2285950"/>
            <a:ext cx="3781425" cy="204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25000"/>
              </a:lnSpc>
              <a:spcBef>
                <a:spcPts val="0"/>
              </a:spcBef>
              <a:spcAft>
                <a:spcPts val="600"/>
              </a:spcAft>
              <a:buNone/>
            </a:pPr>
            <a:r>
              <a:rPr lang="en"/>
              <a:t>Toxic Comment Classification - </a:t>
            </a:r>
            <a:r>
              <a:rPr lang="en" sz="1800" b="1" u="sng"/>
              <a:t>Steps</a:t>
            </a:r>
            <a:endParaRPr sz="1800" b="1" u="sng"/>
          </a:p>
        </p:txBody>
      </p:sp>
      <p:pic>
        <p:nvPicPr>
          <p:cNvPr id="167" name="Shape 167"/>
          <p:cNvPicPr preferRelativeResize="0"/>
          <p:nvPr/>
        </p:nvPicPr>
        <p:blipFill>
          <a:blip r:embed="rId3">
            <a:alphaModFix/>
          </a:blip>
          <a:stretch>
            <a:fillRect/>
          </a:stretch>
        </p:blipFill>
        <p:spPr>
          <a:xfrm>
            <a:off x="377900" y="2292275"/>
            <a:ext cx="906285" cy="1040700"/>
          </a:xfrm>
          <a:prstGeom prst="rect">
            <a:avLst/>
          </a:prstGeom>
          <a:noFill/>
          <a:ln>
            <a:noFill/>
          </a:ln>
        </p:spPr>
      </p:pic>
      <p:sp>
        <p:nvSpPr>
          <p:cNvPr id="168" name="Shape 168"/>
          <p:cNvSpPr txBox="1"/>
          <p:nvPr/>
        </p:nvSpPr>
        <p:spPr>
          <a:xfrm>
            <a:off x="296300" y="2106100"/>
            <a:ext cx="987900" cy="411600"/>
          </a:xfrm>
          <a:prstGeom prst="rect">
            <a:avLst/>
          </a:prstGeom>
          <a:solidFill>
            <a:srgbClr val="EFEFEF">
              <a:alpha val="47690"/>
            </a:srgbClr>
          </a:solid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b="1"/>
              <a:t>Comments</a:t>
            </a:r>
            <a:endParaRPr sz="1200" b="1"/>
          </a:p>
        </p:txBody>
      </p:sp>
      <p:sp>
        <p:nvSpPr>
          <p:cNvPr id="169" name="Shape 169"/>
          <p:cNvSpPr/>
          <p:nvPr/>
        </p:nvSpPr>
        <p:spPr>
          <a:xfrm>
            <a:off x="1284175" y="2185900"/>
            <a:ext cx="459900" cy="10407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txBox="1"/>
          <p:nvPr/>
        </p:nvSpPr>
        <p:spPr>
          <a:xfrm>
            <a:off x="1820275" y="1226150"/>
            <a:ext cx="4809000" cy="368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Multilabel </a:t>
            </a:r>
            <a:r>
              <a:rPr lang="en" i="1"/>
              <a:t>(some options)</a:t>
            </a:r>
            <a:r>
              <a:rPr lang="en"/>
              <a:t>:</a:t>
            </a:r>
            <a:endParaRPr/>
          </a:p>
          <a:p>
            <a:pPr marL="0" lvl="0" indent="0" rtl="0">
              <a:spcBef>
                <a:spcPts val="0"/>
              </a:spcBef>
              <a:spcAft>
                <a:spcPts val="0"/>
              </a:spcAft>
              <a:buNone/>
            </a:pPr>
            <a:endParaRPr sz="600"/>
          </a:p>
          <a:p>
            <a:pPr marL="457200" lvl="0" indent="-304800" rtl="0">
              <a:spcBef>
                <a:spcPts val="0"/>
              </a:spcBef>
              <a:spcAft>
                <a:spcPts val="0"/>
              </a:spcAft>
              <a:buSzPts val="1200"/>
              <a:buChar char="●"/>
            </a:pPr>
            <a:r>
              <a:rPr lang="en" sz="1200"/>
              <a:t>"One vs. All" </a:t>
            </a:r>
            <a:r>
              <a:rPr lang="en" sz="1200">
                <a:solidFill>
                  <a:srgbClr val="FF0000"/>
                </a:solidFill>
              </a:rPr>
              <a:t>(our method of choice)</a:t>
            </a:r>
            <a:endParaRPr sz="600">
              <a:solidFill>
                <a:srgbClr val="FF0000"/>
              </a:solidFill>
            </a:endParaRPr>
          </a:p>
          <a:p>
            <a:pPr marL="0" lvl="0" indent="0" rtl="0">
              <a:spcBef>
                <a:spcPts val="0"/>
              </a:spcBef>
              <a:spcAft>
                <a:spcPts val="0"/>
              </a:spcAft>
              <a:buNone/>
            </a:pPr>
            <a:endParaRPr sz="600">
              <a:solidFill>
                <a:schemeClr val="dk1"/>
              </a:solidFill>
            </a:endParaRPr>
          </a:p>
          <a:p>
            <a:pPr marL="457200" lvl="0" indent="-304800" rtl="0">
              <a:spcBef>
                <a:spcPts val="0"/>
              </a:spcBef>
              <a:spcAft>
                <a:spcPts val="0"/>
              </a:spcAft>
              <a:buClr>
                <a:schemeClr val="dk1"/>
              </a:buClr>
              <a:buSzPts val="1200"/>
              <a:buChar char="●"/>
            </a:pPr>
            <a:r>
              <a:rPr lang="en" sz="1200">
                <a:solidFill>
                  <a:schemeClr val="dk1"/>
                </a:solidFill>
              </a:rPr>
              <a:t>Chain Classifier</a:t>
            </a:r>
            <a:endParaRPr sz="1200">
              <a:solidFill>
                <a:schemeClr val="dk1"/>
              </a:solidFill>
            </a:endParaRPr>
          </a:p>
          <a:p>
            <a:pPr marL="457200" lvl="0" indent="-304800" rtl="0">
              <a:spcBef>
                <a:spcPts val="0"/>
              </a:spcBef>
              <a:spcAft>
                <a:spcPts val="0"/>
              </a:spcAft>
              <a:buClr>
                <a:schemeClr val="dk1"/>
              </a:buClr>
              <a:buSzPts val="1200"/>
              <a:buChar char="●"/>
            </a:pPr>
            <a:r>
              <a:rPr lang="en" sz="1200">
                <a:solidFill>
                  <a:schemeClr val="dk1"/>
                </a:solidFill>
              </a:rPr>
              <a:t>Power Set </a:t>
            </a:r>
            <a:endParaRPr sz="1200">
              <a:solidFill>
                <a:schemeClr val="dk1"/>
              </a:solidFill>
            </a:endParaRPr>
          </a:p>
          <a:p>
            <a:pPr marL="0" lvl="0" indent="0" rtl="0">
              <a:spcBef>
                <a:spcPts val="0"/>
              </a:spcBef>
              <a:spcAft>
                <a:spcPts val="0"/>
              </a:spcAft>
              <a:buNone/>
            </a:pPr>
            <a:endParaRPr/>
          </a:p>
          <a:p>
            <a:pPr marL="0" lvl="0" indent="0" rtl="0">
              <a:spcBef>
                <a:spcPts val="0"/>
              </a:spcBef>
              <a:spcAft>
                <a:spcPts val="0"/>
              </a:spcAft>
              <a:buNone/>
            </a:pPr>
            <a:r>
              <a:rPr lang="en"/>
              <a:t>NLP:</a:t>
            </a:r>
            <a:endParaRPr/>
          </a:p>
          <a:p>
            <a:pPr marL="0" lvl="0" indent="0" rtl="0">
              <a:spcBef>
                <a:spcPts val="0"/>
              </a:spcBef>
              <a:spcAft>
                <a:spcPts val="0"/>
              </a:spcAft>
              <a:buNone/>
            </a:pPr>
            <a:endParaRPr sz="600"/>
          </a:p>
          <a:p>
            <a:pPr marL="457200" lvl="0" indent="-317500" rtl="0">
              <a:spcBef>
                <a:spcPts val="0"/>
              </a:spcBef>
              <a:spcAft>
                <a:spcPts val="0"/>
              </a:spcAft>
              <a:buSzPts val="1400"/>
              <a:buChar char="●"/>
            </a:pPr>
            <a:r>
              <a:rPr lang="en">
                <a:solidFill>
                  <a:schemeClr val="dk1"/>
                </a:solidFill>
              </a:rPr>
              <a:t>Stemmer: </a:t>
            </a:r>
            <a:r>
              <a:rPr lang="en" sz="1200" i="1">
                <a:solidFill>
                  <a:srgbClr val="434343"/>
                </a:solidFill>
              </a:rPr>
              <a:t>Closed, Closing, Closing = Close </a:t>
            </a:r>
            <a:endParaRPr sz="1200" i="1">
              <a:solidFill>
                <a:srgbClr val="434343"/>
              </a:solidFill>
            </a:endParaRPr>
          </a:p>
          <a:p>
            <a:pPr marL="0" lvl="0" indent="0" rtl="0">
              <a:spcBef>
                <a:spcPts val="0"/>
              </a:spcBef>
              <a:spcAft>
                <a:spcPts val="0"/>
              </a:spcAft>
              <a:buNone/>
            </a:pPr>
            <a:endParaRPr sz="600" i="1">
              <a:solidFill>
                <a:srgbClr val="434343"/>
              </a:solidFill>
            </a:endParaRPr>
          </a:p>
          <a:p>
            <a:pPr marL="457200" lvl="0" indent="-317500" rtl="0">
              <a:spcBef>
                <a:spcPts val="0"/>
              </a:spcBef>
              <a:spcAft>
                <a:spcPts val="0"/>
              </a:spcAft>
              <a:buSzPts val="1400"/>
              <a:buChar char="●"/>
            </a:pPr>
            <a:r>
              <a:rPr lang="en">
                <a:solidFill>
                  <a:schemeClr val="dk1"/>
                </a:solidFill>
              </a:rPr>
              <a:t>TF-IDF: </a:t>
            </a:r>
            <a:r>
              <a:rPr lang="en" sz="1200">
                <a:solidFill>
                  <a:srgbClr val="222222"/>
                </a:solidFill>
                <a:highlight>
                  <a:srgbClr val="FFFFFF"/>
                </a:highlight>
              </a:rPr>
              <a:t>term frequency–inverse document frequency</a:t>
            </a:r>
            <a:endParaRPr sz="1200">
              <a:solidFill>
                <a:srgbClr val="222222"/>
              </a:solidFill>
              <a:highlight>
                <a:srgbClr val="FFFFFF"/>
              </a:highlight>
            </a:endParaRPr>
          </a:p>
          <a:p>
            <a:pPr marL="914400" lvl="1" indent="-304800" rtl="0">
              <a:spcBef>
                <a:spcPts val="0"/>
              </a:spcBef>
              <a:spcAft>
                <a:spcPts val="0"/>
              </a:spcAft>
              <a:buClr>
                <a:srgbClr val="222222"/>
              </a:buClr>
              <a:buSzPts val="1200"/>
              <a:buChar char="○"/>
            </a:pPr>
            <a:r>
              <a:rPr lang="en" sz="1200">
                <a:solidFill>
                  <a:srgbClr val="222222"/>
                </a:solidFill>
                <a:highlight>
                  <a:srgbClr val="FFFFFF"/>
                </a:highlight>
              </a:rPr>
              <a:t>Bigram = </a:t>
            </a:r>
            <a:r>
              <a:rPr lang="en" sz="1200" b="1" i="1">
                <a:solidFill>
                  <a:srgbClr val="FF0000"/>
                </a:solidFill>
                <a:highlight>
                  <a:srgbClr val="FFFFFF"/>
                </a:highlight>
              </a:rPr>
              <a:t>1</a:t>
            </a:r>
            <a:r>
              <a:rPr lang="en" sz="1200">
                <a:solidFill>
                  <a:srgbClr val="222222"/>
                </a:solidFill>
                <a:highlight>
                  <a:srgbClr val="FFFFFF"/>
                </a:highlight>
              </a:rPr>
              <a:t>, 2, 3 </a:t>
            </a:r>
            <a:endParaRPr sz="1200">
              <a:solidFill>
                <a:srgbClr val="222222"/>
              </a:solidFill>
              <a:highlight>
                <a:srgbClr val="FFFFFF"/>
              </a:highlight>
            </a:endParaRPr>
          </a:p>
          <a:p>
            <a:pPr marL="0" lvl="0" indent="0" rtl="0">
              <a:spcBef>
                <a:spcPts val="0"/>
              </a:spcBef>
              <a:spcAft>
                <a:spcPts val="0"/>
              </a:spcAft>
              <a:buNone/>
            </a:pPr>
            <a:endParaRPr/>
          </a:p>
          <a:p>
            <a:pPr marL="0" lvl="0" indent="0" algn="l" rtl="0">
              <a:spcBef>
                <a:spcPts val="0"/>
              </a:spcBef>
              <a:spcAft>
                <a:spcPts val="0"/>
              </a:spcAft>
              <a:buNone/>
            </a:pPr>
            <a:r>
              <a:rPr lang="en">
                <a:solidFill>
                  <a:schemeClr val="dk1"/>
                </a:solidFill>
              </a:rPr>
              <a:t>Boosting Methods (</a:t>
            </a:r>
            <a:r>
              <a:rPr lang="en" sz="1200">
                <a:solidFill>
                  <a:schemeClr val="dk1"/>
                </a:solidFill>
              </a:rPr>
              <a:t>test_size= 33%</a:t>
            </a:r>
            <a:r>
              <a:rPr lang="en">
                <a:solidFill>
                  <a:schemeClr val="dk1"/>
                </a:solidFill>
              </a:rPr>
              <a:t>):</a:t>
            </a:r>
            <a:endParaRPr>
              <a:solidFill>
                <a:schemeClr val="dk1"/>
              </a:solidFill>
            </a:endParaRPr>
          </a:p>
          <a:p>
            <a:pPr marL="0" lvl="0" indent="0" algn="l" rtl="0">
              <a:spcBef>
                <a:spcPts val="0"/>
              </a:spcBef>
              <a:spcAft>
                <a:spcPts val="0"/>
              </a:spcAft>
              <a:buNone/>
            </a:pPr>
            <a:endParaRPr sz="800">
              <a:solidFill>
                <a:schemeClr val="dk1"/>
              </a:solidFill>
            </a:endParaRPr>
          </a:p>
          <a:p>
            <a:pPr marL="457200" lvl="0" indent="-304800" rtl="0">
              <a:lnSpc>
                <a:spcPct val="115000"/>
              </a:lnSpc>
              <a:spcBef>
                <a:spcPts val="0"/>
              </a:spcBef>
              <a:spcAft>
                <a:spcPts val="0"/>
              </a:spcAft>
              <a:buSzPts val="1200"/>
              <a:buChar char="●"/>
            </a:pPr>
            <a:r>
              <a:rPr lang="en" sz="1200"/>
              <a:t>AdaBoost</a:t>
            </a:r>
            <a:endParaRPr sz="1200"/>
          </a:p>
          <a:p>
            <a:pPr marL="457200" lvl="0" indent="-304800" rtl="0">
              <a:lnSpc>
                <a:spcPct val="115000"/>
              </a:lnSpc>
              <a:spcBef>
                <a:spcPts val="0"/>
              </a:spcBef>
              <a:spcAft>
                <a:spcPts val="0"/>
              </a:spcAft>
              <a:buSzPts val="1200"/>
              <a:buChar char="●"/>
            </a:pPr>
            <a:r>
              <a:rPr lang="en" sz="1200"/>
              <a:t>Gradient Boosting</a:t>
            </a:r>
            <a:endParaRPr sz="1200"/>
          </a:p>
          <a:p>
            <a:pPr marL="457200" lvl="0" indent="-304800" rtl="0">
              <a:lnSpc>
                <a:spcPct val="115000"/>
              </a:lnSpc>
              <a:spcBef>
                <a:spcPts val="0"/>
              </a:spcBef>
              <a:spcAft>
                <a:spcPts val="0"/>
              </a:spcAft>
              <a:buSzPts val="1200"/>
              <a:buChar char="●"/>
            </a:pPr>
            <a:r>
              <a:rPr lang="en" sz="1200"/>
              <a:t>XGBoost</a:t>
            </a:r>
            <a:endParaRPr sz="1200"/>
          </a:p>
          <a:p>
            <a:pPr marL="0" lvl="0" indent="0">
              <a:spcBef>
                <a:spcPts val="1600"/>
              </a:spcBef>
              <a:spcAft>
                <a:spcPts val="0"/>
              </a:spcAft>
              <a:buNone/>
            </a:pPr>
            <a:endParaRPr/>
          </a:p>
        </p:txBody>
      </p:sp>
      <p:sp>
        <p:nvSpPr>
          <p:cNvPr id="171" name="Shape 171"/>
          <p:cNvSpPr txBox="1"/>
          <p:nvPr/>
        </p:nvSpPr>
        <p:spPr>
          <a:xfrm>
            <a:off x="7012075" y="1899000"/>
            <a:ext cx="1979400" cy="157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t>Results</a:t>
            </a:r>
            <a:r>
              <a:rPr lang="en"/>
              <a:t>: </a:t>
            </a:r>
            <a:endParaRPr/>
          </a:p>
          <a:p>
            <a:pPr marL="0" marR="0" lvl="0" indent="0" algn="l" rtl="0">
              <a:lnSpc>
                <a:spcPct val="100000"/>
              </a:lnSpc>
              <a:spcBef>
                <a:spcPts val="0"/>
              </a:spcBef>
              <a:spcAft>
                <a:spcPts val="0"/>
              </a:spcAft>
              <a:buNone/>
            </a:pPr>
            <a:endParaRPr sz="600"/>
          </a:p>
          <a:p>
            <a:pPr marL="457200" marR="0" lvl="0" indent="-317500" algn="l" rtl="0">
              <a:lnSpc>
                <a:spcPct val="100000"/>
              </a:lnSpc>
              <a:spcBef>
                <a:spcPts val="0"/>
              </a:spcBef>
              <a:spcAft>
                <a:spcPts val="0"/>
              </a:spcAft>
              <a:buSzPts val="1400"/>
              <a:buChar char="●"/>
            </a:pPr>
            <a:r>
              <a:rPr lang="en">
                <a:solidFill>
                  <a:schemeClr val="dk1"/>
                </a:solidFill>
              </a:rPr>
              <a:t>Accuracy</a:t>
            </a:r>
            <a:endParaRPr>
              <a:solidFill>
                <a:schemeClr val="dk1"/>
              </a:solidFill>
            </a:endParaRPr>
          </a:p>
          <a:p>
            <a:pPr marL="0" marR="0" lvl="0" indent="0" algn="l" rtl="0">
              <a:lnSpc>
                <a:spcPct val="100000"/>
              </a:lnSpc>
              <a:spcBef>
                <a:spcPts val="0"/>
              </a:spcBef>
              <a:spcAft>
                <a:spcPts val="0"/>
              </a:spcAft>
              <a:buNone/>
            </a:pPr>
            <a:endParaRPr sz="600">
              <a:solidFill>
                <a:schemeClr val="dk1"/>
              </a:solidFill>
            </a:endParaRPr>
          </a:p>
          <a:p>
            <a:pPr marL="457200" marR="0" lvl="0" indent="-317500" algn="l" rtl="0">
              <a:lnSpc>
                <a:spcPct val="100000"/>
              </a:lnSpc>
              <a:spcBef>
                <a:spcPts val="0"/>
              </a:spcBef>
              <a:spcAft>
                <a:spcPts val="0"/>
              </a:spcAft>
              <a:buClr>
                <a:schemeClr val="dk1"/>
              </a:buClr>
              <a:buSzPts val="1400"/>
              <a:buChar char="●"/>
            </a:pPr>
            <a:r>
              <a:rPr lang="en">
                <a:solidFill>
                  <a:schemeClr val="dk1"/>
                </a:solidFill>
              </a:rPr>
              <a:t>Confusion Matrix</a:t>
            </a:r>
            <a:endParaRPr>
              <a:solidFill>
                <a:schemeClr val="dk1"/>
              </a:solidFill>
            </a:endParaRPr>
          </a:p>
          <a:p>
            <a:pPr marL="0" marR="0" lvl="0" indent="0" algn="l" rtl="0">
              <a:lnSpc>
                <a:spcPct val="100000"/>
              </a:lnSpc>
              <a:spcBef>
                <a:spcPts val="0"/>
              </a:spcBef>
              <a:spcAft>
                <a:spcPts val="0"/>
              </a:spcAft>
              <a:buNone/>
            </a:pPr>
            <a:endParaRPr sz="600">
              <a:solidFill>
                <a:schemeClr val="dk1"/>
              </a:solidFill>
            </a:endParaRPr>
          </a:p>
          <a:p>
            <a:pPr marL="457200" marR="25400" lvl="0" indent="-317500" rtl="0">
              <a:lnSpc>
                <a:spcPct val="115000"/>
              </a:lnSpc>
              <a:spcBef>
                <a:spcPts val="0"/>
              </a:spcBef>
              <a:spcAft>
                <a:spcPts val="0"/>
              </a:spcAft>
              <a:buClr>
                <a:schemeClr val="dk1"/>
              </a:buClr>
              <a:buSzPts val="1400"/>
              <a:buChar char="●"/>
            </a:pPr>
            <a:r>
              <a:rPr lang="en">
                <a:solidFill>
                  <a:schemeClr val="accent2"/>
                </a:solidFill>
                <a:highlight>
                  <a:srgbClr val="FFFFFF"/>
                </a:highlight>
              </a:rPr>
              <a:t>Time required for calculation</a:t>
            </a:r>
            <a:endParaRPr>
              <a:solidFill>
                <a:schemeClr val="dk1"/>
              </a:solidFill>
            </a:endParaRPr>
          </a:p>
          <a:p>
            <a:pPr marL="0" marR="0" lvl="0" indent="0" algn="l" rtl="0">
              <a:lnSpc>
                <a:spcPct val="100000"/>
              </a:lnSpc>
              <a:spcBef>
                <a:spcPts val="0"/>
              </a:spcBef>
              <a:spcAft>
                <a:spcPts val="0"/>
              </a:spcAft>
              <a:buNone/>
            </a:pPr>
            <a:endParaRPr/>
          </a:p>
          <a:p>
            <a:pPr marL="0" lvl="0" indent="0" rtl="0">
              <a:spcBef>
                <a:spcPts val="0"/>
              </a:spcBef>
              <a:spcAft>
                <a:spcPts val="0"/>
              </a:spcAft>
              <a:buNone/>
            </a:pPr>
            <a:endParaRPr/>
          </a:p>
        </p:txBody>
      </p:sp>
      <p:sp>
        <p:nvSpPr>
          <p:cNvPr id="172" name="Shape 172"/>
          <p:cNvSpPr/>
          <p:nvPr/>
        </p:nvSpPr>
        <p:spPr>
          <a:xfrm>
            <a:off x="6618175" y="2185900"/>
            <a:ext cx="459900" cy="10407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25000"/>
              </a:lnSpc>
              <a:spcBef>
                <a:spcPts val="0"/>
              </a:spcBef>
              <a:spcAft>
                <a:spcPts val="0"/>
              </a:spcAft>
              <a:buNone/>
            </a:pPr>
            <a:r>
              <a:rPr lang="en"/>
              <a:t>Toxic Comment Classification - </a:t>
            </a:r>
            <a:r>
              <a:rPr lang="en" sz="1800" b="1" u="sng"/>
              <a:t>Results</a:t>
            </a:r>
            <a:r>
              <a:rPr lang="en"/>
              <a:t> </a:t>
            </a:r>
            <a:endParaRPr/>
          </a:p>
          <a:p>
            <a:pPr marL="0" lvl="0" indent="0" rtl="0">
              <a:lnSpc>
                <a:spcPct val="125000"/>
              </a:lnSpc>
              <a:spcBef>
                <a:spcPts val="600"/>
              </a:spcBef>
              <a:spcAft>
                <a:spcPts val="600"/>
              </a:spcAft>
              <a:buNone/>
            </a:pPr>
            <a:r>
              <a:rPr lang="en" sz="1400"/>
              <a:t>Exploring Label = Toxic Comments</a:t>
            </a:r>
            <a:endParaRPr sz="1400" b="1" u="sng"/>
          </a:p>
        </p:txBody>
      </p:sp>
      <p:sp>
        <p:nvSpPr>
          <p:cNvPr id="178" name="Shape 178"/>
          <p:cNvSpPr txBox="1"/>
          <p:nvPr/>
        </p:nvSpPr>
        <p:spPr>
          <a:xfrm>
            <a:off x="5230475" y="3232300"/>
            <a:ext cx="3679200" cy="363000"/>
          </a:xfrm>
          <a:prstGeom prst="rect">
            <a:avLst/>
          </a:prstGeom>
          <a:noFill/>
          <a:ln>
            <a:noFill/>
          </a:ln>
        </p:spPr>
        <p:txBody>
          <a:bodyPr spcFirstLastPara="1" wrap="square" lIns="91425" tIns="91425" rIns="91425" bIns="91425" anchor="t" anchorCtr="0">
            <a:noAutofit/>
          </a:bodyPr>
          <a:lstStyle/>
          <a:p>
            <a:pPr marL="0" marR="25400" lvl="0" indent="0" rtl="0">
              <a:lnSpc>
                <a:spcPct val="115000"/>
              </a:lnSpc>
              <a:spcBef>
                <a:spcPts val="0"/>
              </a:spcBef>
              <a:spcAft>
                <a:spcPts val="0"/>
              </a:spcAft>
              <a:buNone/>
            </a:pPr>
            <a:r>
              <a:rPr lang="en" i="1">
                <a:solidFill>
                  <a:schemeClr val="accent2"/>
                </a:solidFill>
                <a:highlight>
                  <a:srgbClr val="FFFFFF"/>
                </a:highlight>
              </a:rPr>
              <a:t>time required for calculation</a:t>
            </a:r>
            <a:r>
              <a:rPr lang="en" i="1">
                <a:solidFill>
                  <a:schemeClr val="dk1"/>
                </a:solidFill>
              </a:rPr>
              <a:t> (average)</a:t>
            </a:r>
            <a:endParaRPr i="1"/>
          </a:p>
        </p:txBody>
      </p:sp>
      <p:pic>
        <p:nvPicPr>
          <p:cNvPr id="179" name="Shape 179"/>
          <p:cNvPicPr preferRelativeResize="0"/>
          <p:nvPr/>
        </p:nvPicPr>
        <p:blipFill>
          <a:blip r:embed="rId3">
            <a:alphaModFix/>
          </a:blip>
          <a:stretch>
            <a:fillRect/>
          </a:stretch>
        </p:blipFill>
        <p:spPr>
          <a:xfrm>
            <a:off x="264900" y="1404802"/>
            <a:ext cx="8520599" cy="1748718"/>
          </a:xfrm>
          <a:prstGeom prst="rect">
            <a:avLst/>
          </a:prstGeom>
          <a:noFill/>
          <a:ln>
            <a:noFill/>
          </a:ln>
        </p:spPr>
      </p:pic>
      <p:pic>
        <p:nvPicPr>
          <p:cNvPr id="180" name="Shape 180"/>
          <p:cNvPicPr preferRelativeResize="0"/>
          <p:nvPr/>
        </p:nvPicPr>
        <p:blipFill>
          <a:blip r:embed="rId4">
            <a:alphaModFix/>
          </a:blip>
          <a:stretch>
            <a:fillRect/>
          </a:stretch>
        </p:blipFill>
        <p:spPr>
          <a:xfrm>
            <a:off x="5017098" y="3695705"/>
            <a:ext cx="3524825" cy="1112525"/>
          </a:xfrm>
          <a:prstGeom prst="rect">
            <a:avLst/>
          </a:prstGeom>
          <a:noFill/>
          <a:ln>
            <a:noFill/>
          </a:ln>
        </p:spPr>
      </p:pic>
      <p:pic>
        <p:nvPicPr>
          <p:cNvPr id="181" name="Shape 181"/>
          <p:cNvPicPr preferRelativeResize="0"/>
          <p:nvPr/>
        </p:nvPicPr>
        <p:blipFill>
          <a:blip r:embed="rId5">
            <a:alphaModFix/>
          </a:blip>
          <a:stretch>
            <a:fillRect/>
          </a:stretch>
        </p:blipFill>
        <p:spPr>
          <a:xfrm>
            <a:off x="464100" y="3543026"/>
            <a:ext cx="4045150" cy="126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lnSpc>
                <a:spcPct val="125000"/>
              </a:lnSpc>
              <a:spcBef>
                <a:spcPts val="0"/>
              </a:spcBef>
              <a:spcAft>
                <a:spcPts val="0"/>
              </a:spcAft>
              <a:buClr>
                <a:schemeClr val="dk1"/>
              </a:buClr>
              <a:buSzPts val="1100"/>
              <a:buFont typeface="Arial"/>
              <a:buNone/>
            </a:pPr>
            <a:r>
              <a:rPr lang="en"/>
              <a:t>Further Work  </a:t>
            </a:r>
            <a:endParaRPr/>
          </a:p>
          <a:p>
            <a:pPr marL="0" lvl="0" indent="0">
              <a:spcBef>
                <a:spcPts val="600"/>
              </a:spcBef>
              <a:spcAft>
                <a:spcPts val="0"/>
              </a:spcAft>
              <a:buNone/>
            </a:pPr>
            <a:endParaRPr/>
          </a:p>
        </p:txBody>
      </p:sp>
      <p:sp>
        <p:nvSpPr>
          <p:cNvPr id="187" name="Shape 1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Scikit-learn pipeline issue: </a:t>
            </a:r>
            <a:endParaRPr/>
          </a:p>
          <a:p>
            <a:pPr marL="914400" lvl="0" indent="-342900" rtl="0">
              <a:spcBef>
                <a:spcPts val="0"/>
              </a:spcBef>
              <a:spcAft>
                <a:spcPts val="0"/>
              </a:spcAft>
              <a:buSzPts val="1800"/>
              <a:buChar char="-"/>
            </a:pPr>
            <a:r>
              <a:rPr lang="en"/>
              <a:t>TfidfVectorizer does not work outside pipeline </a:t>
            </a:r>
            <a:endParaRPr/>
          </a:p>
          <a:p>
            <a:pPr marL="914400" lvl="0" indent="-342900" rtl="0">
              <a:spcBef>
                <a:spcPts val="0"/>
              </a:spcBef>
              <a:spcAft>
                <a:spcPts val="0"/>
              </a:spcAft>
              <a:buSzPts val="1800"/>
              <a:buChar char="-"/>
            </a:pPr>
            <a:r>
              <a:rPr lang="en"/>
              <a:t>TfidfVectorizer in pipeline seems inefficient</a:t>
            </a:r>
            <a:endParaRPr/>
          </a:p>
          <a:p>
            <a:pPr marL="457200" lvl="0" indent="-342900" rtl="0">
              <a:spcBef>
                <a:spcPts val="0"/>
              </a:spcBef>
              <a:spcAft>
                <a:spcPts val="0"/>
              </a:spcAft>
              <a:buSzPts val="1800"/>
              <a:buChar char="●"/>
            </a:pPr>
            <a:r>
              <a:rPr lang="en"/>
              <a:t>Find datasets where XGBoost will perform much better than Gradient Boosting</a:t>
            </a:r>
            <a:endParaRPr/>
          </a:p>
          <a:p>
            <a:pPr marL="457200" lvl="0" indent="-342900" rtl="0">
              <a:spcBef>
                <a:spcPts val="0"/>
              </a:spcBef>
              <a:spcAft>
                <a:spcPts val="0"/>
              </a:spcAft>
              <a:buSzPts val="1800"/>
              <a:buChar char="●"/>
            </a:pPr>
            <a:r>
              <a:rPr lang="en"/>
              <a:t>Explore NLP techniques that might help improve predictions (e.g. lemmatization)</a:t>
            </a:r>
            <a:endParaRPr/>
          </a:p>
          <a:p>
            <a:pPr marL="457200" lvl="0" indent="-342900" rtl="0">
              <a:spcBef>
                <a:spcPts val="0"/>
              </a:spcBef>
              <a:spcAft>
                <a:spcPts val="0"/>
              </a:spcAft>
              <a:buSzPts val="1800"/>
              <a:buChar char="●"/>
            </a:pPr>
            <a:r>
              <a:rPr lang="en"/>
              <a:t>Explore techniques other than OneVsAll for multi-label classification (e.g. chain classifier and power set)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2155050"/>
            <a:ext cx="8520600" cy="8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Obrigado!</a:t>
            </a:r>
            <a:endParaRPr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11700" y="366000"/>
            <a:ext cx="8520600" cy="466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t>Project Questions</a:t>
            </a:r>
            <a:endParaRPr sz="2800" dirty="0"/>
          </a:p>
          <a:p>
            <a:pPr marL="457200" lvl="0" indent="-342900" rtl="0">
              <a:spcBef>
                <a:spcPts val="1600"/>
              </a:spcBef>
              <a:spcAft>
                <a:spcPts val="0"/>
              </a:spcAft>
              <a:buSzPts val="1800"/>
              <a:buChar char="●"/>
            </a:pPr>
            <a:r>
              <a:rPr lang="en" dirty="0"/>
              <a:t>What is boosting?</a:t>
            </a:r>
            <a:endParaRPr dirty="0"/>
          </a:p>
          <a:p>
            <a:pPr marL="457200" lvl="0" indent="-342900" rtl="0">
              <a:spcBef>
                <a:spcPts val="0"/>
              </a:spcBef>
              <a:spcAft>
                <a:spcPts val="0"/>
              </a:spcAft>
              <a:buSzPts val="1800"/>
              <a:buChar char="●"/>
            </a:pPr>
            <a:r>
              <a:rPr lang="en" dirty="0"/>
              <a:t>Is boosting used exclusively for trees?</a:t>
            </a:r>
            <a:endParaRPr dirty="0"/>
          </a:p>
          <a:p>
            <a:pPr marL="457200" lvl="0" indent="-342900" rtl="0">
              <a:spcBef>
                <a:spcPts val="0"/>
              </a:spcBef>
              <a:spcAft>
                <a:spcPts val="0"/>
              </a:spcAft>
              <a:buSzPts val="1800"/>
              <a:buChar char="●"/>
            </a:pPr>
            <a:r>
              <a:rPr lang="en" dirty="0"/>
              <a:t>What are </a:t>
            </a:r>
            <a:r>
              <a:rPr lang="en" dirty="0" err="1"/>
              <a:t>AdaBoost</a:t>
            </a:r>
            <a:r>
              <a:rPr lang="en" dirty="0"/>
              <a:t>, Gradient Boosting, and </a:t>
            </a:r>
            <a:r>
              <a:rPr lang="en" dirty="0" err="1"/>
              <a:t>XGBoost</a:t>
            </a:r>
            <a:r>
              <a:rPr lang="en" dirty="0"/>
              <a:t>?</a:t>
            </a:r>
            <a:endParaRPr dirty="0"/>
          </a:p>
          <a:p>
            <a:pPr marL="457200" lvl="0" indent="-342900" rtl="0">
              <a:spcBef>
                <a:spcPts val="0"/>
              </a:spcBef>
              <a:spcAft>
                <a:spcPts val="0"/>
              </a:spcAft>
              <a:buSzPts val="1800"/>
              <a:buChar char="●"/>
            </a:pPr>
            <a:r>
              <a:rPr lang="en" dirty="0"/>
              <a:t>How are they similar or different?</a:t>
            </a:r>
            <a:endParaRPr dirty="0"/>
          </a:p>
          <a:p>
            <a:pPr marL="457200" lvl="0" indent="-342900" rtl="0">
              <a:spcBef>
                <a:spcPts val="0"/>
              </a:spcBef>
              <a:spcAft>
                <a:spcPts val="0"/>
              </a:spcAft>
              <a:buSzPts val="1800"/>
              <a:buChar char="●"/>
            </a:pPr>
            <a:r>
              <a:rPr lang="en" dirty="0"/>
              <a:t>Are they used for different purposes?</a:t>
            </a:r>
            <a:endParaRPr dirty="0"/>
          </a:p>
          <a:p>
            <a:pPr marL="457200" lvl="0" indent="-342900" rtl="0">
              <a:spcBef>
                <a:spcPts val="0"/>
              </a:spcBef>
              <a:spcAft>
                <a:spcPts val="0"/>
              </a:spcAft>
              <a:buSzPts val="1800"/>
              <a:buChar char="●"/>
            </a:pPr>
            <a:r>
              <a:rPr lang="en" dirty="0"/>
              <a:t>Is one better than others?</a:t>
            </a:r>
            <a:endParaRPr dirty="0"/>
          </a:p>
          <a:p>
            <a:pPr marL="457200" lvl="0" indent="-342900" rtl="0">
              <a:spcBef>
                <a:spcPts val="0"/>
              </a:spcBef>
              <a:spcAft>
                <a:spcPts val="0"/>
              </a:spcAft>
              <a:buSzPts val="1800"/>
              <a:buChar char="●"/>
            </a:pPr>
            <a:r>
              <a:rPr lang="en" dirty="0"/>
              <a:t>How do we use them?</a:t>
            </a:r>
            <a:endParaRPr lang="en-US" dirty="0"/>
          </a:p>
          <a:p>
            <a:pPr marL="0" lvl="0" indent="0">
              <a:spcBef>
                <a:spcPts val="1600"/>
              </a:spcBef>
              <a:spcAft>
                <a:spcPts val="0"/>
              </a:spcAft>
              <a:buNone/>
            </a:pPr>
            <a:r>
              <a:rPr lang="en" b="1" dirty="0"/>
              <a:t>         </a:t>
            </a:r>
            <a:r>
              <a:rPr lang="en-US" dirty="0"/>
              <a:t>Research-oriented</a:t>
            </a:r>
          </a:p>
          <a:p>
            <a:pPr marL="457200" lvl="0" indent="0" rtl="0">
              <a:spcBef>
                <a:spcPts val="1600"/>
              </a:spcBef>
              <a:spcAft>
                <a:spcPts val="0"/>
              </a:spcAft>
              <a:buNone/>
            </a:pPr>
            <a:r>
              <a:rPr lang="en" b="1" dirty="0"/>
              <a:t>  </a:t>
            </a:r>
            <a:r>
              <a:rPr lang="en" dirty="0"/>
              <a:t>Focus on binary classification</a:t>
            </a:r>
            <a:endParaRPr dirty="0"/>
          </a:p>
          <a:p>
            <a:pPr marL="457200" lvl="0" indent="0" rtl="0">
              <a:spcBef>
                <a:spcPts val="1600"/>
              </a:spcBef>
              <a:spcAft>
                <a:spcPts val="0"/>
              </a:spcAft>
              <a:buNone/>
            </a:pPr>
            <a:r>
              <a:rPr lang="en" dirty="0"/>
              <a:t>  More details in upcoming blog!</a:t>
            </a:r>
            <a:endParaRPr dirty="0"/>
          </a:p>
          <a:p>
            <a:pPr marL="0" lvl="0" indent="0" rtl="0">
              <a:spcBef>
                <a:spcPts val="1600"/>
              </a:spcBef>
              <a:spcAft>
                <a:spcPts val="1600"/>
              </a:spcAft>
              <a:buNone/>
            </a:pPr>
            <a:endParaRPr dirty="0"/>
          </a:p>
        </p:txBody>
      </p:sp>
      <p:sp>
        <p:nvSpPr>
          <p:cNvPr id="61" name="Shape 61"/>
          <p:cNvSpPr/>
          <p:nvPr/>
        </p:nvSpPr>
        <p:spPr>
          <a:xfrm>
            <a:off x="438325" y="3563200"/>
            <a:ext cx="456300" cy="295200"/>
          </a:xfrm>
          <a:prstGeom prst="rightArrow">
            <a:avLst>
              <a:gd name="adj1" fmla="val 50000"/>
              <a:gd name="adj2" fmla="val 50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438325" y="4052575"/>
            <a:ext cx="456300" cy="295200"/>
          </a:xfrm>
          <a:prstGeom prst="rightArrow">
            <a:avLst>
              <a:gd name="adj1" fmla="val 50000"/>
              <a:gd name="adj2" fmla="val 50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438325" y="4594125"/>
            <a:ext cx="456300" cy="295200"/>
          </a:xfrm>
          <a:prstGeom prst="rightArrow">
            <a:avLst>
              <a:gd name="adj1" fmla="val 50000"/>
              <a:gd name="adj2" fmla="val 50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Outline</a:t>
            </a:r>
            <a:endParaRPr/>
          </a:p>
        </p:txBody>
      </p:sp>
      <p:sp>
        <p:nvSpPr>
          <p:cNvPr id="69" name="Shape 69"/>
          <p:cNvSpPr txBox="1">
            <a:spLocks noGrp="1"/>
          </p:cNvSpPr>
          <p:nvPr>
            <p:ph type="body" idx="1"/>
          </p:nvPr>
        </p:nvSpPr>
        <p:spPr>
          <a:xfrm>
            <a:off x="311700" y="1152475"/>
            <a:ext cx="8520600" cy="3660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Part I: Boosting (John)</a:t>
            </a:r>
            <a:endParaRPr/>
          </a:p>
          <a:p>
            <a:pPr marL="457200" lvl="0" indent="-342900" rtl="0">
              <a:spcBef>
                <a:spcPts val="1600"/>
              </a:spcBef>
              <a:spcAft>
                <a:spcPts val="0"/>
              </a:spcAft>
              <a:buSzPts val="1800"/>
              <a:buChar char="●"/>
            </a:pPr>
            <a:r>
              <a:rPr lang="en"/>
              <a:t>What is boosting? (AdaBoost)</a:t>
            </a:r>
            <a:endParaRPr/>
          </a:p>
          <a:p>
            <a:pPr marL="457200" lvl="0" indent="-342900" rtl="0">
              <a:spcBef>
                <a:spcPts val="0"/>
              </a:spcBef>
              <a:spcAft>
                <a:spcPts val="0"/>
              </a:spcAft>
              <a:buSzPts val="1800"/>
              <a:buChar char="●"/>
            </a:pPr>
            <a:r>
              <a:rPr lang="en"/>
              <a:t>Simulated data example</a:t>
            </a:r>
            <a:endParaRPr/>
          </a:p>
          <a:p>
            <a:pPr marL="457200" lvl="0" indent="-342900" rtl="0">
              <a:spcBef>
                <a:spcPts val="0"/>
              </a:spcBef>
              <a:spcAft>
                <a:spcPts val="0"/>
              </a:spcAft>
              <a:buSzPts val="1800"/>
              <a:buChar char="●"/>
            </a:pPr>
            <a:r>
              <a:rPr lang="en"/>
              <a:t>AdaBoost, Gradient Boosting, XGBoost </a:t>
            </a:r>
            <a:endParaRPr/>
          </a:p>
          <a:p>
            <a:pPr marL="457200" lvl="0" indent="-342900" rtl="0">
              <a:spcBef>
                <a:spcPts val="0"/>
              </a:spcBef>
              <a:spcAft>
                <a:spcPts val="0"/>
              </a:spcAft>
              <a:buSzPts val="1800"/>
              <a:buChar char="●"/>
            </a:pPr>
            <a:r>
              <a:rPr lang="en"/>
              <a:t>Model Parameters (Python)</a:t>
            </a:r>
            <a:endParaRPr/>
          </a:p>
          <a:p>
            <a:pPr marL="0" lvl="0" indent="0">
              <a:spcBef>
                <a:spcPts val="1600"/>
              </a:spcBef>
              <a:spcAft>
                <a:spcPts val="0"/>
              </a:spcAft>
              <a:buNone/>
            </a:pPr>
            <a:r>
              <a:rPr lang="en"/>
              <a:t>Part II: Toxic Comments Classification (Felipe)</a:t>
            </a:r>
            <a:endParaRPr/>
          </a:p>
          <a:p>
            <a:pPr marL="457200" lvl="0" indent="-342900" rtl="0">
              <a:spcBef>
                <a:spcPts val="1600"/>
              </a:spcBef>
              <a:spcAft>
                <a:spcPts val="0"/>
              </a:spcAft>
              <a:buSzPts val="1800"/>
              <a:buChar char="●"/>
            </a:pPr>
            <a:r>
              <a:rPr lang="en"/>
              <a:t>Kaggle Dataset</a:t>
            </a:r>
            <a:endParaRPr/>
          </a:p>
          <a:p>
            <a:pPr marL="457200" lvl="0" indent="-342900" rtl="0">
              <a:spcBef>
                <a:spcPts val="0"/>
              </a:spcBef>
              <a:spcAft>
                <a:spcPts val="0"/>
              </a:spcAft>
              <a:buSzPts val="1800"/>
              <a:buChar char="●"/>
            </a:pPr>
            <a:r>
              <a:rPr lang="en"/>
              <a:t>Multi-label Classification</a:t>
            </a:r>
            <a:endParaRPr/>
          </a:p>
          <a:p>
            <a:pPr marL="457200" lvl="0" indent="-342900">
              <a:spcBef>
                <a:spcPts val="0"/>
              </a:spcBef>
              <a:spcAft>
                <a:spcPts val="0"/>
              </a:spcAft>
              <a:buSzPts val="1800"/>
              <a:buChar char="●"/>
            </a:pPr>
            <a:r>
              <a:rPr lang="en"/>
              <a:t>Analyses and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59850" y="2155050"/>
            <a:ext cx="8520600" cy="833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600" b="1" dirty="0"/>
              <a:t>Part I: Boosting</a:t>
            </a:r>
            <a:endParaRPr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is boosting?</a:t>
            </a:r>
            <a:endParaRPr/>
          </a:p>
        </p:txBody>
      </p:sp>
      <p:sp>
        <p:nvSpPr>
          <p:cNvPr id="80" name="Shape 80"/>
          <p:cNvSpPr txBox="1">
            <a:spLocks noGrp="1"/>
          </p:cNvSpPr>
          <p:nvPr>
            <p:ph type="body" idx="1"/>
          </p:nvPr>
        </p:nvSpPr>
        <p:spPr>
          <a:xfrm>
            <a:off x="311700" y="1152475"/>
            <a:ext cx="8520600" cy="3807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AdaBoost (for binary classification)</a:t>
            </a:r>
            <a:endParaRPr/>
          </a:p>
          <a:p>
            <a:pPr marL="457200" lvl="0" indent="-342900" rtl="0">
              <a:spcBef>
                <a:spcPts val="0"/>
              </a:spcBef>
              <a:spcAft>
                <a:spcPts val="0"/>
              </a:spcAft>
              <a:buSzPts val="1800"/>
              <a:buChar char="●"/>
            </a:pPr>
            <a:r>
              <a:rPr lang="en"/>
              <a:t>Weak classifier</a:t>
            </a:r>
            <a:endParaRPr/>
          </a:p>
          <a:p>
            <a:pPr marL="914400" lvl="0" indent="-342900" rtl="0">
              <a:spcBef>
                <a:spcPts val="0"/>
              </a:spcBef>
              <a:spcAft>
                <a:spcPts val="0"/>
              </a:spcAft>
              <a:buSzPts val="1800"/>
              <a:buChar char="-"/>
            </a:pPr>
            <a:r>
              <a:rPr lang="en"/>
              <a:t>slightly better than random guessing</a:t>
            </a:r>
            <a:endParaRPr/>
          </a:p>
          <a:p>
            <a:pPr marL="914400" lvl="0" indent="-342900" rtl="0">
              <a:spcBef>
                <a:spcPts val="0"/>
              </a:spcBef>
              <a:spcAft>
                <a:spcPts val="0"/>
              </a:spcAft>
              <a:buSzPts val="1800"/>
              <a:buChar char="-"/>
            </a:pPr>
            <a:r>
              <a:rPr lang="en"/>
              <a:t>e.g. stump </a:t>
            </a:r>
            <a:endParaRPr/>
          </a:p>
          <a:p>
            <a:pPr marL="457200" lvl="0" indent="-342900" rtl="0">
              <a:spcBef>
                <a:spcPts val="0"/>
              </a:spcBef>
              <a:spcAft>
                <a:spcPts val="0"/>
              </a:spcAft>
              <a:buSzPts val="1800"/>
              <a:buChar char="●"/>
            </a:pPr>
            <a:r>
              <a:rPr lang="en"/>
              <a:t>Basic idea: </a:t>
            </a:r>
            <a:endParaRPr/>
          </a:p>
          <a:p>
            <a:pPr marL="914400" lvl="0" indent="-342900" rtl="0">
              <a:spcBef>
                <a:spcPts val="0"/>
              </a:spcBef>
              <a:spcAft>
                <a:spcPts val="0"/>
              </a:spcAft>
              <a:buSzPts val="1800"/>
              <a:buChar char="-"/>
            </a:pPr>
            <a:r>
              <a:rPr lang="en"/>
              <a:t>produce a sequence of weak classifiers</a:t>
            </a:r>
            <a:endParaRPr/>
          </a:p>
          <a:p>
            <a:pPr marL="914400" lvl="0" indent="-342900" rtl="0">
              <a:spcBef>
                <a:spcPts val="0"/>
              </a:spcBef>
              <a:spcAft>
                <a:spcPts val="0"/>
              </a:spcAft>
              <a:buSzPts val="1800"/>
              <a:buChar char="-"/>
            </a:pPr>
            <a:r>
              <a:rPr lang="en"/>
              <a:t>data is modified at each iteration where misclassified observations are upweighted while correctly classified observations are down-weighted</a:t>
            </a:r>
            <a:endParaRPr/>
          </a:p>
          <a:p>
            <a:pPr marL="914400" lvl="0" indent="-342900" rtl="0">
              <a:spcBef>
                <a:spcPts val="0"/>
              </a:spcBef>
              <a:spcAft>
                <a:spcPts val="0"/>
              </a:spcAft>
              <a:buSzPts val="1800"/>
              <a:buChar char="-"/>
            </a:pPr>
            <a:r>
              <a:rPr lang="en"/>
              <a:t>combine (weighted) predictions from the weak classifiers to obtain a more accurate classifier</a:t>
            </a:r>
            <a:endParaRPr/>
          </a:p>
          <a:p>
            <a:pPr marL="0" lvl="0" indent="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209700" y="0"/>
            <a:ext cx="8724606" cy="4838700"/>
          </a:xfrm>
          <a:prstGeom prst="rect">
            <a:avLst/>
          </a:prstGeom>
          <a:noFill/>
          <a:ln>
            <a:noFill/>
          </a:ln>
        </p:spPr>
      </p:pic>
      <p:pic>
        <p:nvPicPr>
          <p:cNvPr id="86" name="Shape 86"/>
          <p:cNvPicPr preferRelativeResize="0"/>
          <p:nvPr/>
        </p:nvPicPr>
        <p:blipFill>
          <a:blip r:embed="rId4">
            <a:alphaModFix/>
          </a:blip>
          <a:stretch>
            <a:fillRect/>
          </a:stretch>
        </p:blipFill>
        <p:spPr>
          <a:xfrm>
            <a:off x="4905350" y="0"/>
            <a:ext cx="514600" cy="628950"/>
          </a:xfrm>
          <a:prstGeom prst="rect">
            <a:avLst/>
          </a:prstGeom>
          <a:noFill/>
          <a:ln>
            <a:noFill/>
          </a:ln>
        </p:spPr>
      </p:pic>
      <p:pic>
        <p:nvPicPr>
          <p:cNvPr id="87" name="Shape 87"/>
          <p:cNvPicPr preferRelativeResize="0"/>
          <p:nvPr/>
        </p:nvPicPr>
        <p:blipFill>
          <a:blip r:embed="rId5">
            <a:alphaModFix/>
          </a:blip>
          <a:stretch>
            <a:fillRect/>
          </a:stretch>
        </p:blipFill>
        <p:spPr>
          <a:xfrm>
            <a:off x="7577625" y="-55004"/>
            <a:ext cx="514600" cy="638455"/>
          </a:xfrm>
          <a:prstGeom prst="rect">
            <a:avLst/>
          </a:prstGeom>
          <a:noFill/>
          <a:ln>
            <a:noFill/>
          </a:ln>
        </p:spPr>
      </p:pic>
      <p:pic>
        <p:nvPicPr>
          <p:cNvPr id="88" name="Shape 88"/>
          <p:cNvPicPr preferRelativeResize="0"/>
          <p:nvPr/>
        </p:nvPicPr>
        <p:blipFill>
          <a:blip r:embed="rId6">
            <a:alphaModFix/>
          </a:blip>
          <a:stretch>
            <a:fillRect/>
          </a:stretch>
        </p:blipFill>
        <p:spPr>
          <a:xfrm>
            <a:off x="2432975" y="-41500"/>
            <a:ext cx="584425" cy="711950"/>
          </a:xfrm>
          <a:prstGeom prst="rect">
            <a:avLst/>
          </a:prstGeom>
          <a:noFill/>
          <a:ln>
            <a:noFill/>
          </a:ln>
        </p:spPr>
      </p:pic>
      <p:pic>
        <p:nvPicPr>
          <p:cNvPr id="89" name="Shape 89"/>
          <p:cNvPicPr preferRelativeResize="0"/>
          <p:nvPr/>
        </p:nvPicPr>
        <p:blipFill>
          <a:blip r:embed="rId7">
            <a:alphaModFix/>
          </a:blip>
          <a:stretch>
            <a:fillRect/>
          </a:stretch>
        </p:blipFill>
        <p:spPr>
          <a:xfrm>
            <a:off x="6705575" y="2345550"/>
            <a:ext cx="2392725" cy="586400"/>
          </a:xfrm>
          <a:prstGeom prst="rect">
            <a:avLst/>
          </a:prstGeom>
          <a:noFill/>
          <a:ln>
            <a:noFill/>
          </a:ln>
        </p:spPr>
      </p:pic>
      <p:pic>
        <p:nvPicPr>
          <p:cNvPr id="90" name="Shape 90"/>
          <p:cNvPicPr preferRelativeResize="0"/>
          <p:nvPr/>
        </p:nvPicPr>
        <p:blipFill>
          <a:blip r:embed="rId8">
            <a:alphaModFix/>
          </a:blip>
          <a:stretch>
            <a:fillRect/>
          </a:stretch>
        </p:blipFill>
        <p:spPr>
          <a:xfrm>
            <a:off x="0" y="4917500"/>
            <a:ext cx="2784176" cy="22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152400" y="428825"/>
            <a:ext cx="8839198" cy="4061776"/>
          </a:xfrm>
          <a:prstGeom prst="rect">
            <a:avLst/>
          </a:prstGeom>
          <a:noFill/>
          <a:ln>
            <a:noFill/>
          </a:ln>
        </p:spPr>
      </p:pic>
      <p:pic>
        <p:nvPicPr>
          <p:cNvPr id="96" name="Shape 96"/>
          <p:cNvPicPr preferRelativeResize="0"/>
          <p:nvPr/>
        </p:nvPicPr>
        <p:blipFill>
          <a:blip r:embed="rId4">
            <a:alphaModFix/>
          </a:blip>
          <a:stretch>
            <a:fillRect/>
          </a:stretch>
        </p:blipFill>
        <p:spPr>
          <a:xfrm>
            <a:off x="0" y="4917500"/>
            <a:ext cx="2784176" cy="22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Simulated Data</a:t>
            </a:r>
            <a:endParaRPr/>
          </a:p>
        </p:txBody>
      </p:sp>
      <p:sp>
        <p:nvSpPr>
          <p:cNvPr id="102" name="Shape 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10 features, each standard independent Gaussian </a:t>
            </a:r>
            <a:endParaRPr/>
          </a:p>
          <a:p>
            <a:pPr marL="457200" lvl="0" indent="-342900" rtl="0">
              <a:spcBef>
                <a:spcPts val="0"/>
              </a:spcBef>
              <a:spcAft>
                <a:spcPts val="0"/>
              </a:spcAft>
              <a:buSzPts val="1800"/>
              <a:buChar char="●"/>
            </a:pPr>
            <a:r>
              <a:rPr lang="en"/>
              <a:t>1 if sum of squares of features &gt; median of chi-square(df=10), -1 ow</a:t>
            </a:r>
            <a:endParaRPr/>
          </a:p>
          <a:p>
            <a:pPr marL="457200" lvl="0" indent="-342900" rtl="0">
              <a:spcBef>
                <a:spcPts val="0"/>
              </a:spcBef>
              <a:spcAft>
                <a:spcPts val="0"/>
              </a:spcAft>
              <a:buSzPts val="1800"/>
              <a:buChar char="●"/>
            </a:pPr>
            <a:r>
              <a:rPr lang="en"/>
              <a:t>Classifiers:</a:t>
            </a:r>
            <a:endParaRPr/>
          </a:p>
          <a:p>
            <a:pPr marL="0" lvl="0" indent="0">
              <a:spcBef>
                <a:spcPts val="1600"/>
              </a:spcBef>
              <a:spcAft>
                <a:spcPts val="0"/>
              </a:spcAft>
              <a:buNone/>
            </a:pPr>
            <a:r>
              <a:rPr lang="en"/>
              <a:t>	- stump</a:t>
            </a:r>
            <a:endParaRPr/>
          </a:p>
          <a:p>
            <a:pPr marL="0" lvl="0" indent="0">
              <a:spcBef>
                <a:spcPts val="1600"/>
              </a:spcBef>
              <a:spcAft>
                <a:spcPts val="0"/>
              </a:spcAft>
              <a:buNone/>
            </a:pPr>
            <a:r>
              <a:rPr lang="en"/>
              <a:t>	- decision tree (9 nodes)</a:t>
            </a:r>
            <a:endParaRPr/>
          </a:p>
          <a:p>
            <a:pPr marL="0" lvl="0" indent="0" rtl="0">
              <a:spcBef>
                <a:spcPts val="1600"/>
              </a:spcBef>
              <a:spcAft>
                <a:spcPts val="0"/>
              </a:spcAft>
              <a:buNone/>
            </a:pPr>
            <a:r>
              <a:rPr lang="en"/>
              <a:t>	- boosted stump (400 iter)</a:t>
            </a:r>
            <a:endParaRPr/>
          </a:p>
          <a:p>
            <a:pPr marL="457200" lvl="0" indent="-342900" rtl="0">
              <a:spcBef>
                <a:spcPts val="1600"/>
              </a:spcBef>
              <a:spcAft>
                <a:spcPts val="0"/>
              </a:spcAft>
              <a:buSzPts val="1800"/>
              <a:buChar char="●"/>
            </a:pPr>
            <a:r>
              <a:rPr lang="en"/>
              <a:t>Plot classification error vs iter</a:t>
            </a:r>
            <a:endParaRPr/>
          </a:p>
        </p:txBody>
      </p:sp>
      <p:sp>
        <p:nvSpPr>
          <p:cNvPr id="103" name="Shape 103"/>
          <p:cNvSpPr txBox="1"/>
          <p:nvPr/>
        </p:nvSpPr>
        <p:spPr>
          <a:xfrm>
            <a:off x="0" y="4783275"/>
            <a:ext cx="3905100" cy="35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References: The Elements of Statistical Learning and Scikit-Learn</a:t>
            </a:r>
            <a:r>
              <a:rPr lang="en"/>
              <a:t> </a:t>
            </a:r>
            <a:endParaRPr/>
          </a:p>
        </p:txBody>
      </p:sp>
      <p:pic>
        <p:nvPicPr>
          <p:cNvPr id="104" name="Shape 104"/>
          <p:cNvPicPr preferRelativeResize="0"/>
          <p:nvPr/>
        </p:nvPicPr>
        <p:blipFill>
          <a:blip r:embed="rId3">
            <a:alphaModFix/>
          </a:blip>
          <a:stretch>
            <a:fillRect/>
          </a:stretch>
        </p:blipFill>
        <p:spPr>
          <a:xfrm>
            <a:off x="4419175" y="1989100"/>
            <a:ext cx="4053930" cy="273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Simulated Data...continued</a:t>
            </a:r>
            <a:endParaRPr/>
          </a:p>
        </p:txBody>
      </p:sp>
      <p:sp>
        <p:nvSpPr>
          <p:cNvPr id="110" name="Shape 110"/>
          <p:cNvSpPr txBox="1"/>
          <p:nvPr/>
        </p:nvSpPr>
        <p:spPr>
          <a:xfrm>
            <a:off x="0" y="4783275"/>
            <a:ext cx="3905100" cy="35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References: The Elements of Statistical Learning and Scikit-Learn</a:t>
            </a:r>
            <a:r>
              <a:rPr lang="en"/>
              <a:t> </a:t>
            </a:r>
            <a:endParaRPr/>
          </a:p>
        </p:txBody>
      </p:sp>
      <p:pic>
        <p:nvPicPr>
          <p:cNvPr id="111" name="Shape 111"/>
          <p:cNvPicPr preferRelativeResize="0"/>
          <p:nvPr/>
        </p:nvPicPr>
        <p:blipFill>
          <a:blip r:embed="rId3">
            <a:alphaModFix/>
          </a:blip>
          <a:stretch>
            <a:fillRect/>
          </a:stretch>
        </p:blipFill>
        <p:spPr>
          <a:xfrm>
            <a:off x="1242625" y="1243827"/>
            <a:ext cx="7478950" cy="34788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2569</Words>
  <Application>Microsoft Macintosh PowerPoint</Application>
  <PresentationFormat>On-screen Show (16:9)</PresentationFormat>
  <Paragraphs>193</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A Closer Look at Tree Boosting Methods</vt:lpstr>
      <vt:lpstr>PowerPoint Presentation</vt:lpstr>
      <vt:lpstr>Outline</vt:lpstr>
      <vt:lpstr>Part I: Boosting</vt:lpstr>
      <vt:lpstr>What is boosting?</vt:lpstr>
      <vt:lpstr>PowerPoint Presentation</vt:lpstr>
      <vt:lpstr>PowerPoint Presentation</vt:lpstr>
      <vt:lpstr>Simulated Data</vt:lpstr>
      <vt:lpstr>Simulated Data...continued</vt:lpstr>
      <vt:lpstr>Boosting Methods</vt:lpstr>
      <vt:lpstr>Model Parameters </vt:lpstr>
      <vt:lpstr>Part II: Toxic Comments Classification</vt:lpstr>
      <vt:lpstr>Model Accuracies</vt:lpstr>
      <vt:lpstr>Toxic Comment Classification   -  Identify and classify toxic online comments:  from Wikipedia’s talk page </vt:lpstr>
      <vt:lpstr>Toxic Comment Classification - Steps</vt:lpstr>
      <vt:lpstr>Toxic Comment Classification - Results  Exploring Label = Toxic Comments</vt:lpstr>
      <vt:lpstr>Further Work   </vt:lpstr>
      <vt:lpstr>Obrigado!</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Closer Look at Tree Boosting Methods</dc:title>
  <cp:lastModifiedBy>John Yap</cp:lastModifiedBy>
  <cp:revision>5</cp:revision>
  <cp:lastPrinted>2018-06-27T03:26:04Z</cp:lastPrinted>
  <dcterms:modified xsi:type="dcterms:W3CDTF">2018-06-27T03:27:52Z</dcterms:modified>
</cp:coreProperties>
</file>