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0.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1.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 id="2147483728" r:id="rId8"/>
    <p:sldMasterId id="2147483746" r:id="rId9"/>
    <p:sldMasterId id="2147483767" r:id="rId10"/>
    <p:sldMasterId id="2147483784" r:id="rId11"/>
    <p:sldMasterId id="2147483807" r:id="rId12"/>
    <p:sldMasterId id="2147483829" r:id="rId13"/>
  </p:sldMasterIdLst>
  <p:notesMasterIdLst>
    <p:notesMasterId r:id="rId58"/>
  </p:notesMasterIdLst>
  <p:handoutMasterIdLst>
    <p:handoutMasterId r:id="rId59"/>
  </p:handoutMasterIdLst>
  <p:sldIdLst>
    <p:sldId id="462" r:id="rId14"/>
    <p:sldId id="2068" r:id="rId15"/>
    <p:sldId id="2214" r:id="rId16"/>
    <p:sldId id="2215" r:id="rId17"/>
    <p:sldId id="1741" r:id="rId18"/>
    <p:sldId id="2216" r:id="rId19"/>
    <p:sldId id="2217" r:id="rId20"/>
    <p:sldId id="2218" r:id="rId21"/>
    <p:sldId id="2219" r:id="rId22"/>
    <p:sldId id="2220" r:id="rId23"/>
    <p:sldId id="2221" r:id="rId24"/>
    <p:sldId id="2222" r:id="rId25"/>
    <p:sldId id="2223" r:id="rId26"/>
    <p:sldId id="2224" r:id="rId27"/>
    <p:sldId id="2225" r:id="rId28"/>
    <p:sldId id="2226" r:id="rId29"/>
    <p:sldId id="2227" r:id="rId30"/>
    <p:sldId id="2228" r:id="rId31"/>
    <p:sldId id="2229" r:id="rId32"/>
    <p:sldId id="2231" r:id="rId33"/>
    <p:sldId id="2230" r:id="rId34"/>
    <p:sldId id="2250" r:id="rId35"/>
    <p:sldId id="2232" r:id="rId36"/>
    <p:sldId id="2233" r:id="rId37"/>
    <p:sldId id="2234" r:id="rId38"/>
    <p:sldId id="2235" r:id="rId39"/>
    <p:sldId id="2236" r:id="rId40"/>
    <p:sldId id="2237" r:id="rId41"/>
    <p:sldId id="2238" r:id="rId42"/>
    <p:sldId id="2239" r:id="rId43"/>
    <p:sldId id="2240" r:id="rId44"/>
    <p:sldId id="2241" r:id="rId45"/>
    <p:sldId id="2242" r:id="rId46"/>
    <p:sldId id="2243" r:id="rId47"/>
    <p:sldId id="2244" r:id="rId48"/>
    <p:sldId id="2245" r:id="rId49"/>
    <p:sldId id="2246" r:id="rId50"/>
    <p:sldId id="2247" r:id="rId51"/>
    <p:sldId id="2248" r:id="rId52"/>
    <p:sldId id="2249" r:id="rId53"/>
    <p:sldId id="2251" r:id="rId54"/>
    <p:sldId id="2252" r:id="rId55"/>
    <p:sldId id="2253" r:id="rId56"/>
    <p:sldId id="26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25" userDrawn="1">
          <p15:clr>
            <a:srgbClr val="A4A3A4"/>
          </p15:clr>
        </p15:guide>
        <p15:guide id="5" orient="horz" pos="23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1E5"/>
    <a:srgbClr val="FFFF99"/>
    <a:srgbClr val="FFFFFF"/>
    <a:srgbClr val="93A8AB"/>
    <a:srgbClr val="BF7FAE"/>
    <a:srgbClr val="2E9AB6"/>
    <a:srgbClr val="FB8C29"/>
    <a:srgbClr val="FFB9F2"/>
    <a:srgbClr val="F4F8C0"/>
    <a:srgbClr val="000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85" autoAdjust="0"/>
  </p:normalViewPr>
  <p:slideViewPr>
    <p:cSldViewPr snapToGrid="0">
      <p:cViewPr>
        <p:scale>
          <a:sx n="66" d="100"/>
          <a:sy n="66" d="100"/>
        </p:scale>
        <p:origin x="768" y="437"/>
      </p:cViewPr>
      <p:guideLst>
        <p:guide pos="325"/>
        <p:guide orient="horz" pos="2364"/>
      </p:guideLst>
    </p:cSldViewPr>
  </p:slideViewPr>
  <p:notesTextViewPr>
    <p:cViewPr>
      <p:scale>
        <a:sx n="3" d="2"/>
        <a:sy n="3" d="2"/>
      </p:scale>
      <p:origin x="0" y="0"/>
    </p:cViewPr>
  </p:notesTextViewPr>
  <p:sorterViewPr>
    <p:cViewPr>
      <p:scale>
        <a:sx n="25" d="100"/>
        <a:sy n="25" d="100"/>
      </p:scale>
      <p:origin x="0" y="0"/>
    </p:cViewPr>
  </p:sorterViewPr>
  <p:notesViewPr>
    <p:cSldViewPr snapToGrid="0" showGuide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handoutMaster" Target="handoutMasters/handoutMaster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2023/11/21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155951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343425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247887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691284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599608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59675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541692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78120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4007184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22599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57509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1409A-075B-284D-7FB1-7CA66A3D2F3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78728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93390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617386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373886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61334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657703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5872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428873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4488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834793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414227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1530648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3869587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9987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175820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106101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3759698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912612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50839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87D39-978E-FAAE-9021-D4DC6EA7525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7391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25420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353239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2291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18162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264149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821206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917896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215110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704876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837497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333029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411687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883133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2682196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53195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69173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5122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4093599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2236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65149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41582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87D39-978E-FAAE-9021-D4DC6EA7525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12900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733468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4170094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5280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04611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1121282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2272784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2772317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EAA8D-2760-141E-B9B6-391D48A2C1F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99804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625960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56859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413890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645489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4276295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1992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3107036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75265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58521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77821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915517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79594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p>
          </p:txBody>
        </p:sp>
      </p:grpSp>
    </p:spTree>
    <p:extLst>
      <p:ext uri="{BB962C8B-B14F-4D97-AF65-F5344CB8AC3E}">
        <p14:creationId xmlns:p14="http://schemas.microsoft.com/office/powerpoint/2010/main" val="202481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a:t>
            </a:r>
            <a:r>
              <a:rPr lang="zh-CN" altLang="en-US"/>
              <a:t>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8372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36973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0323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2326667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334562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595349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425564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775061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74482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422865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372873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3768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989438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93010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4078244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2193518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81979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47984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3389620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60539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14147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2621361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67183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560374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845897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743597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823065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12581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832520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66500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27916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4090347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16760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3332723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399238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3752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281290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1308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小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p>
          </p:txBody>
        </p:sp>
      </p:grpSp>
    </p:spTree>
    <p:extLst>
      <p:ext uri="{BB962C8B-B14F-4D97-AF65-F5344CB8AC3E}">
        <p14:creationId xmlns:p14="http://schemas.microsoft.com/office/powerpoint/2010/main" val="2180788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a:t>
            </a:r>
            <a:r>
              <a:rPr lang="zh-CN" altLang="en-US"/>
              <a:t>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240887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75634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40757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599585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613794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2043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952718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68480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53905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6751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827765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1237619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177359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395728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43767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6.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theme" Target="../theme/theme10.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theme" Target="../theme/theme11.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image" Target="../media/image6.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image" Target="../media/image6.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3" Type="http://schemas.openxmlformats.org/officeDocument/2006/relationships/slideLayout" Target="../slideLayouts/slideLayout131.xml"/><Relationship Id="rId21" Type="http://schemas.openxmlformats.org/officeDocument/2006/relationships/slideLayout" Target="../slideLayouts/slideLayout149.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0" Type="http://schemas.openxmlformats.org/officeDocument/2006/relationships/slideLayout" Target="../slideLayouts/slideLayout148.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image" Target="../media/image6.png"/><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8.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6.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theme" Target="../theme/theme9.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 id="2147483719" r:id="rId2"/>
    <p:sldLayoutId id="214748372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203222525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，用更短</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时间</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，教会更实用</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278288785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，用更短</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时间</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，教会更实用</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71676574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，用更短</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时间</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，教会更实用</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6599504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 id="2147483718" r:id="rId3"/>
    <p:sldLayoutId id="2147483723"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 id="2147483720" r:id="rId2"/>
    <p:sldLayoutId id="2147483806"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27"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，用更短</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时间</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，教会更实用</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6" r:id="rId14"/>
    <p:sldLayoutId id="2147483710" r:id="rId15"/>
    <p:sldLayoutId id="2147483706" r:id="rId16"/>
    <p:sldLayoutId id="2147483722" r:id="rId17"/>
    <p:sldLayoutId id="2147483725" r:id="rId18"/>
    <p:sldLayoutId id="2147483726" r:id="rId19"/>
    <p:sldLayoutId id="2147483805"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7889808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，用更短</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时间</a:t>
            </a:r>
            <a:r>
              <a:rPr lang="zh-CN" altLang="en-US" sz="2100">
                <a:solidFill>
                  <a:srgbClr val="49504F"/>
                </a:solidFill>
                <a:latin typeface="华文楷体" panose="02010600040101010101" pitchFamily="2" charset="-122"/>
                <a:ea typeface="华文楷体" panose="02010600040101010101" pitchFamily="2" charset="-122"/>
                <a:cs typeface="Alibaba PuHuiTi" pitchFamily="18" charset="-122"/>
              </a:rPr>
              <a:t>，教会更实用</a:t>
            </a:r>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07136483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8.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8.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8.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8.xml"/><Relationship Id="rId1" Type="http://schemas.openxmlformats.org/officeDocument/2006/relationships/tags" Target="../tags/tag10.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8.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8.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8.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8.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20.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2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27.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8.xml"/><Relationship Id="rId1" Type="http://schemas.openxmlformats.org/officeDocument/2006/relationships/tags" Target="../tags/tag29.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31.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108.xml"/><Relationship Id="rId1" Type="http://schemas.openxmlformats.org/officeDocument/2006/relationships/tags" Target="../tags/tag3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8.xml"/><Relationship Id="rId1" Type="http://schemas.openxmlformats.org/officeDocument/2006/relationships/tags" Target="../tags/tag34.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slideLayout" Target="../slideLayouts/slideLayout108.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8.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8.xml"/><Relationship Id="rId1" Type="http://schemas.openxmlformats.org/officeDocument/2006/relationships/tags" Target="../tags/tag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8.xml"/><Relationship Id="rId1" Type="http://schemas.openxmlformats.org/officeDocument/2006/relationships/tags" Target="../tags/tag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sz="5400"/>
              <a:t>面试篇</a:t>
            </a:r>
            <a:endParaRPr kumimoji="1" lang="zh-CN" altLang="en-US" sz="5400" dirty="0"/>
          </a:p>
        </p:txBody>
      </p:sp>
    </p:spTree>
    <p:extLst>
      <p:ext uri="{BB962C8B-B14F-4D97-AF65-F5344CB8AC3E}">
        <p14:creationId xmlns:p14="http://schemas.microsoft.com/office/powerpoint/2010/main" val="383397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D9C97CA-E026-AF98-4EFC-491660DD809E}"/>
              </a:ext>
            </a:extLst>
          </p:cNvPr>
          <p:cNvSpPr>
            <a:spLocks noGrp="1"/>
          </p:cNvSpPr>
          <p:nvPr>
            <p:ph type="body" sz="quarter" idx="10"/>
          </p:nvPr>
        </p:nvSpPr>
        <p:spPr>
          <a:xfrm>
            <a:off x="5126584" y="1102043"/>
            <a:ext cx="5760538" cy="4511040"/>
          </a:xfrm>
        </p:spPr>
        <p:txBody>
          <a:bodyPr/>
          <a:lstStyle/>
          <a:p>
            <a:r>
              <a:rPr lang="en-US" altLang="zh-CN"/>
              <a:t>ApplicationListener</a:t>
            </a:r>
            <a:r>
              <a:rPr lang="zh-CN" altLang="en-US"/>
              <a:t>如何使用</a:t>
            </a:r>
            <a:r>
              <a:rPr lang="en-US" altLang="zh-CN"/>
              <a:t>?</a:t>
            </a:r>
          </a:p>
          <a:p>
            <a:endParaRPr lang="en-US" altLang="zh-CN"/>
          </a:p>
          <a:p>
            <a:pPr lvl="1"/>
            <a:endParaRPr lang="en-US" altLang="zh-CN"/>
          </a:p>
          <a:p>
            <a:r>
              <a:rPr lang="en-US" altLang="zh-CN"/>
              <a:t>onApplicationEvent</a:t>
            </a:r>
            <a:r>
              <a:rPr lang="zh-CN" altLang="en-US"/>
              <a:t>方法什么时候执行</a:t>
            </a:r>
            <a:r>
              <a:rPr lang="en-US" altLang="zh-CN"/>
              <a:t>?</a:t>
            </a:r>
          </a:p>
        </p:txBody>
      </p:sp>
      <p:sp>
        <p:nvSpPr>
          <p:cNvPr id="2" name="矩形: 圆角 1">
            <a:extLst>
              <a:ext uri="{FF2B5EF4-FFF2-40B4-BE49-F238E27FC236}">
                <a16:creationId xmlns:a16="http://schemas.microsoft.com/office/drawing/2014/main" id="{947C6062-A198-D5A5-800C-A9B8EA33D118}"/>
              </a:ext>
            </a:extLst>
          </p:cNvPr>
          <p:cNvSpPr/>
          <p:nvPr/>
        </p:nvSpPr>
        <p:spPr>
          <a:xfrm>
            <a:off x="5642307" y="4463949"/>
            <a:ext cx="5142243"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marR="0" lvl="0" indent="-285750" algn="l" defTabSz="914400" rtl="0" eaLnBrk="0" fontAlgn="base" latinLnBrk="0" hangingPunct="0">
              <a:lnSpc>
                <a:spcPct val="150000"/>
              </a:lnSpc>
              <a:spcBef>
                <a:spcPts val="0"/>
              </a:spcBef>
              <a:spcAft>
                <a:spcPts val="0"/>
              </a:spcAft>
              <a:buClrTx/>
              <a:buSzTx/>
              <a:buFont typeface="Wingdings" panose="05000000000000000000" pitchFamily="2" charset="2"/>
              <a:buChar char="l"/>
              <a:tabLst/>
              <a:defRPr/>
            </a:pP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IOC</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容器发布事件之后执行</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通常用于资源加载</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定时任务发布等</a:t>
            </a:r>
            <a:endParaRPr kumimoji="0" lang="en-US" altLang="zh-CN" sz="1300" b="0" i="0" u="none" strike="noStrike" kern="1200" cap="none" spc="0" normalizeH="0" baseline="0" noProof="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矩形: 圆角 2">
            <a:extLst>
              <a:ext uri="{FF2B5EF4-FFF2-40B4-BE49-F238E27FC236}">
                <a16:creationId xmlns:a16="http://schemas.microsoft.com/office/drawing/2014/main" id="{05CB28A3-50AF-E440-C6DE-23354333C69E}"/>
              </a:ext>
            </a:extLst>
          </p:cNvPr>
          <p:cNvSpPr/>
          <p:nvPr/>
        </p:nvSpPr>
        <p:spPr>
          <a:xfrm>
            <a:off x="5642307" y="2919527"/>
            <a:ext cx="5142243" cy="904761"/>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lvl="0" indent="-285750" eaLnBrk="0" fontAlgn="base" hangingPunct="0">
              <a:lnSpc>
                <a:spcPct val="150000"/>
              </a:lnSpc>
              <a:buFont typeface="Wingdings" panose="05000000000000000000" pitchFamily="2" charset="2"/>
              <a:buChar char="l"/>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自定义类</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ApplicationListener</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a:p>
            <a:pPr marL="285750" lvl="0" indent="-285750" eaLnBrk="0" fontAlgn="base" hangingPunct="0">
              <a:lnSpc>
                <a:spcPct val="150000"/>
              </a:lnSpc>
              <a:buFont typeface="Wingdings" panose="05000000000000000000" pitchFamily="2" charset="2"/>
              <a:buChar char="l"/>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META-INF/spring.factories</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配置文件中配置自定义的类</a:t>
            </a:r>
          </a:p>
        </p:txBody>
      </p:sp>
    </p:spTree>
    <p:extLst>
      <p:ext uri="{BB962C8B-B14F-4D97-AF65-F5344CB8AC3E}">
        <p14:creationId xmlns:p14="http://schemas.microsoft.com/office/powerpoint/2010/main" val="130938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BeanFactory</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容器的根接口</a:t>
            </a:r>
            <a:r>
              <a:rPr lang="en-US" altLang="zh-CN">
                <a:latin typeface="Fira Code" panose="020B0809050000020004" pitchFamily="49" charset="0"/>
              </a:rPr>
              <a:t>, </a:t>
            </a:r>
            <a:r>
              <a:rPr lang="zh-CN" altLang="en-US">
                <a:latin typeface="Fira Code" panose="020B0809050000020004" pitchFamily="49" charset="0"/>
              </a:rPr>
              <a:t>提供</a:t>
            </a:r>
            <a:r>
              <a:rPr lang="en-US" altLang="zh-CN">
                <a:latin typeface="Fira Code" panose="020B0809050000020004" pitchFamily="49" charset="0"/>
              </a:rPr>
              <a:t>Bean</a:t>
            </a:r>
            <a:r>
              <a:rPr lang="zh-CN" altLang="en-US">
                <a:latin typeface="Fira Code" panose="020B0809050000020004" pitchFamily="49" charset="0"/>
              </a:rPr>
              <a:t>对象的创建、配置、依赖注入等功能</a:t>
            </a:r>
          </a:p>
        </p:txBody>
      </p:sp>
      <p:pic>
        <p:nvPicPr>
          <p:cNvPr id="11" name="图片 10">
            <a:extLst>
              <a:ext uri="{FF2B5EF4-FFF2-40B4-BE49-F238E27FC236}">
                <a16:creationId xmlns:a16="http://schemas.microsoft.com/office/drawing/2014/main" id="{8B8A4F1D-9733-3D9D-3CD1-4095FF0EF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33" y="2145838"/>
            <a:ext cx="6600825" cy="4371975"/>
          </a:xfrm>
          <a:prstGeom prst="rect">
            <a:avLst/>
          </a:prstGeom>
        </p:spPr>
      </p:pic>
      <p:pic>
        <p:nvPicPr>
          <p:cNvPr id="14" name="图片 13">
            <a:extLst>
              <a:ext uri="{FF2B5EF4-FFF2-40B4-BE49-F238E27FC236}">
                <a16:creationId xmlns:a16="http://schemas.microsoft.com/office/drawing/2014/main" id="{D3EE3A5E-4DC5-D06C-76D9-896FE5469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549" y="2029741"/>
            <a:ext cx="10472131" cy="4434663"/>
          </a:xfrm>
          <a:prstGeom prst="rect">
            <a:avLst/>
          </a:prstGeom>
        </p:spPr>
      </p:pic>
      <p:pic>
        <p:nvPicPr>
          <p:cNvPr id="18" name="图片 17">
            <a:extLst>
              <a:ext uri="{FF2B5EF4-FFF2-40B4-BE49-F238E27FC236}">
                <a16:creationId xmlns:a16="http://schemas.microsoft.com/office/drawing/2014/main" id="{8EC4AC2C-7682-59D1-9CE0-3DCB522F16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549" y="2029740"/>
            <a:ext cx="10736291" cy="4434663"/>
          </a:xfrm>
          <a:prstGeom prst="rect">
            <a:avLst/>
          </a:prstGeom>
        </p:spPr>
      </p:pic>
    </p:spTree>
    <p:custDataLst>
      <p:tags r:id="rId1"/>
    </p:custDataLst>
    <p:extLst>
      <p:ext uri="{BB962C8B-B14F-4D97-AF65-F5344CB8AC3E}">
        <p14:creationId xmlns:p14="http://schemas.microsoft.com/office/powerpoint/2010/main" val="10437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BeanFactory</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容器的根接口</a:t>
            </a:r>
            <a:r>
              <a:rPr lang="en-US" altLang="zh-CN">
                <a:latin typeface="Fira Code" panose="020B0809050000020004" pitchFamily="49" charset="0"/>
              </a:rPr>
              <a:t>, </a:t>
            </a:r>
            <a:r>
              <a:rPr lang="zh-CN" altLang="en-US">
                <a:latin typeface="Fira Code" panose="020B0809050000020004" pitchFamily="49" charset="0"/>
              </a:rPr>
              <a:t>提供</a:t>
            </a:r>
            <a:r>
              <a:rPr lang="en-US" altLang="zh-CN">
                <a:latin typeface="Fira Code" panose="020B0809050000020004" pitchFamily="49" charset="0"/>
              </a:rPr>
              <a:t>Bean</a:t>
            </a:r>
            <a:r>
              <a:rPr lang="zh-CN" altLang="en-US">
                <a:latin typeface="Fira Code" panose="020B0809050000020004" pitchFamily="49" charset="0"/>
              </a:rPr>
              <a:t>对象的创建、配置、依赖注入等功能</a:t>
            </a:r>
          </a:p>
        </p:txBody>
      </p:sp>
      <p:sp>
        <p:nvSpPr>
          <p:cNvPr id="2" name="文本占位符 2">
            <a:extLst>
              <a:ext uri="{FF2B5EF4-FFF2-40B4-BE49-F238E27FC236}">
                <a16:creationId xmlns:a16="http://schemas.microsoft.com/office/drawing/2014/main" id="{EBB65418-8798-8464-7E5A-BBDD93F35CB0}"/>
              </a:ext>
            </a:extLst>
          </p:cNvPr>
          <p:cNvSpPr txBox="1">
            <a:spLocks/>
          </p:cNvSpPr>
          <p:nvPr/>
        </p:nvSpPr>
        <p:spPr>
          <a:xfrm>
            <a:off x="710880" y="2174506"/>
            <a:ext cx="10962960" cy="77415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a:latin typeface="Fira Code" panose="020B0809050000020004" pitchFamily="49" charset="0"/>
              </a:rPr>
              <a:t>ApplicationConfigServletServerApplicationContext </a:t>
            </a:r>
            <a:r>
              <a:rPr lang="en-US" altLang="zh-CN">
                <a:latin typeface="Fira Code" panose="020B0809050000020004" pitchFamily="49" charset="0"/>
                <a:sym typeface="Wingdings" panose="05000000000000000000" pitchFamily="2" charset="2"/>
              </a:rPr>
              <a:t> DefaultListableBeanFactory</a:t>
            </a:r>
            <a:endParaRPr lang="zh-CN" altLang="en-US">
              <a:latin typeface="Fira Code" panose="020B0809050000020004" pitchFamily="49" charset="0"/>
            </a:endParaRPr>
          </a:p>
        </p:txBody>
      </p:sp>
      <p:pic>
        <p:nvPicPr>
          <p:cNvPr id="8" name="图片 7">
            <a:extLst>
              <a:ext uri="{FF2B5EF4-FFF2-40B4-BE49-F238E27FC236}">
                <a16:creationId xmlns:a16="http://schemas.microsoft.com/office/drawing/2014/main" id="{0DAC61E6-3110-7BE3-102F-B93C13E12BFE}"/>
              </a:ext>
            </a:extLst>
          </p:cNvPr>
          <p:cNvPicPr>
            <a:picLocks noChangeAspect="1"/>
          </p:cNvPicPr>
          <p:nvPr/>
        </p:nvPicPr>
        <p:blipFill>
          <a:blip r:embed="rId3"/>
          <a:stretch>
            <a:fillRect/>
          </a:stretch>
        </p:blipFill>
        <p:spPr>
          <a:xfrm>
            <a:off x="1092299" y="3429000"/>
            <a:ext cx="7229475" cy="1685925"/>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3446374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D9C97CA-E026-AF98-4EFC-491660DD809E}"/>
              </a:ext>
            </a:extLst>
          </p:cNvPr>
          <p:cNvSpPr>
            <a:spLocks noGrp="1"/>
          </p:cNvSpPr>
          <p:nvPr>
            <p:ph type="body" sz="quarter" idx="10"/>
          </p:nvPr>
        </p:nvSpPr>
        <p:spPr>
          <a:xfrm>
            <a:off x="5126584" y="1102043"/>
            <a:ext cx="5760538" cy="4511040"/>
          </a:xfrm>
        </p:spPr>
        <p:txBody>
          <a:bodyPr/>
          <a:lstStyle/>
          <a:p>
            <a:r>
              <a:rPr lang="en-US" altLang="zh-CN"/>
              <a:t>BeanFactory</a:t>
            </a:r>
            <a:r>
              <a:rPr lang="zh-CN" altLang="en-US"/>
              <a:t>的作用</a:t>
            </a:r>
            <a:r>
              <a:rPr lang="en-US" altLang="zh-CN"/>
              <a:t>?</a:t>
            </a:r>
          </a:p>
          <a:p>
            <a:endParaRPr lang="en-US" altLang="zh-CN"/>
          </a:p>
          <a:p>
            <a:pPr lvl="1"/>
            <a:endParaRPr lang="en-US" altLang="zh-CN"/>
          </a:p>
          <a:p>
            <a:r>
              <a:rPr lang="en-US" altLang="zh-CN"/>
              <a:t>BeanFactory</a:t>
            </a:r>
            <a:r>
              <a:rPr lang="zh-CN" altLang="en-US"/>
              <a:t>常见的两个实现</a:t>
            </a:r>
            <a:r>
              <a:rPr lang="en-US" altLang="zh-CN"/>
              <a:t>?</a:t>
            </a:r>
          </a:p>
        </p:txBody>
      </p:sp>
      <p:sp>
        <p:nvSpPr>
          <p:cNvPr id="2" name="矩形: 圆角 1">
            <a:extLst>
              <a:ext uri="{FF2B5EF4-FFF2-40B4-BE49-F238E27FC236}">
                <a16:creationId xmlns:a16="http://schemas.microsoft.com/office/drawing/2014/main" id="{947C6062-A198-D5A5-800C-A9B8EA33D118}"/>
              </a:ext>
            </a:extLst>
          </p:cNvPr>
          <p:cNvSpPr/>
          <p:nvPr/>
        </p:nvSpPr>
        <p:spPr>
          <a:xfrm>
            <a:off x="5642307" y="4463949"/>
            <a:ext cx="5469389" cy="782535"/>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lvl="0" indent="-285750" eaLnBrk="0" fontAlgn="base" hangingPunct="0">
              <a:lnSpc>
                <a:spcPct val="150000"/>
              </a:lnSpc>
              <a:buFont typeface="Wingdings" panose="05000000000000000000" pitchFamily="2" charset="2"/>
              <a:buChar char="l"/>
              <a:defRPr/>
            </a:pP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ApplicationConfigServletServerApplicationContext</a:t>
            </a:r>
          </a:p>
          <a:p>
            <a:pPr marL="285750" lvl="0" indent="-285750" eaLnBrk="0" fontAlgn="base" hangingPunct="0">
              <a:lnSpc>
                <a:spcPct val="150000"/>
              </a:lnSpc>
              <a:buFont typeface="Wingdings" panose="05000000000000000000" pitchFamily="2" charset="2"/>
              <a:buChar char="l"/>
              <a:defRPr/>
            </a:pP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DefaultListableBeanFactory</a:t>
            </a:r>
            <a:endParaRPr kumimoji="0" lang="en-US" altLang="zh-CN" sz="1300" b="0" i="0" u="none" strike="noStrike" kern="1200" cap="none" spc="0" normalizeH="0" baseline="0" noProof="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矩形: 圆角 2">
            <a:extLst>
              <a:ext uri="{FF2B5EF4-FFF2-40B4-BE49-F238E27FC236}">
                <a16:creationId xmlns:a16="http://schemas.microsoft.com/office/drawing/2014/main" id="{05CB28A3-50AF-E440-C6DE-23354333C69E}"/>
              </a:ext>
            </a:extLst>
          </p:cNvPr>
          <p:cNvSpPr/>
          <p:nvPr/>
        </p:nvSpPr>
        <p:spPr>
          <a:xfrm>
            <a:off x="5642307" y="2919527"/>
            <a:ext cx="5469389"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lvl="0" indent="-285750" eaLnBrk="0" fontAlgn="base" hangingPunct="0">
              <a:lnSpc>
                <a:spcPct val="150000"/>
              </a:lnSpc>
              <a:buFont typeface="Wingdings" panose="05000000000000000000" pitchFamily="2" charset="2"/>
              <a:buChar char="l"/>
              <a:defRPr/>
            </a:pP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Bean</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容器的根接口</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提供</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Bean</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对象的创建、配置、依赖注入等功能</a:t>
            </a:r>
          </a:p>
        </p:txBody>
      </p:sp>
    </p:spTree>
    <p:extLst>
      <p:ext uri="{BB962C8B-B14F-4D97-AF65-F5344CB8AC3E}">
        <p14:creationId xmlns:p14="http://schemas.microsoft.com/office/powerpoint/2010/main" val="32078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BeanDefinition</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用于描述</a:t>
            </a:r>
            <a:r>
              <a:rPr lang="en-US" altLang="zh-CN">
                <a:latin typeface="Fira Code" panose="020B0809050000020004" pitchFamily="49" charset="0"/>
              </a:rPr>
              <a:t>Bean</a:t>
            </a:r>
            <a:r>
              <a:rPr lang="zh-CN" altLang="en-US">
                <a:latin typeface="Fira Code" panose="020B0809050000020004" pitchFamily="49" charset="0"/>
              </a:rPr>
              <a:t>，包括</a:t>
            </a:r>
            <a:r>
              <a:rPr lang="en-US" altLang="zh-CN">
                <a:latin typeface="Fira Code" panose="020B0809050000020004" pitchFamily="49" charset="0"/>
              </a:rPr>
              <a:t>Bean</a:t>
            </a:r>
            <a:r>
              <a:rPr lang="zh-CN" altLang="en-US">
                <a:latin typeface="Fira Code" panose="020B0809050000020004" pitchFamily="49" charset="0"/>
              </a:rPr>
              <a:t>的名称，</a:t>
            </a:r>
            <a:r>
              <a:rPr lang="en-US" altLang="zh-CN">
                <a:latin typeface="Fira Code" panose="020B0809050000020004" pitchFamily="49" charset="0"/>
              </a:rPr>
              <a:t>Bean</a:t>
            </a:r>
            <a:r>
              <a:rPr lang="zh-CN" altLang="en-US">
                <a:latin typeface="Fira Code" panose="020B0809050000020004" pitchFamily="49" charset="0"/>
              </a:rPr>
              <a:t>的属性，</a:t>
            </a:r>
            <a:r>
              <a:rPr lang="en-US" altLang="zh-CN">
                <a:latin typeface="Fira Code" panose="020B0809050000020004" pitchFamily="49" charset="0"/>
              </a:rPr>
              <a:t>Bean</a:t>
            </a:r>
            <a:r>
              <a:rPr lang="zh-CN" altLang="en-US">
                <a:latin typeface="Fira Code" panose="020B0809050000020004" pitchFamily="49" charset="0"/>
              </a:rPr>
              <a:t>的行为，实现的接口，添加的注解等等，</a:t>
            </a:r>
            <a:r>
              <a:rPr lang="en-US" altLang="zh-CN">
                <a:latin typeface="Fira Code" panose="020B0809050000020004" pitchFamily="49" charset="0"/>
              </a:rPr>
              <a:t>Spring</a:t>
            </a:r>
            <a:r>
              <a:rPr lang="zh-CN" altLang="en-US">
                <a:latin typeface="Fira Code" panose="020B0809050000020004" pitchFamily="49" charset="0"/>
              </a:rPr>
              <a:t>中，</a:t>
            </a:r>
            <a:r>
              <a:rPr lang="en-US" altLang="zh-CN">
                <a:latin typeface="Fira Code" panose="020B0809050000020004" pitchFamily="49" charset="0"/>
              </a:rPr>
              <a:t>Bean</a:t>
            </a:r>
            <a:r>
              <a:rPr lang="zh-CN" altLang="en-US">
                <a:latin typeface="Fira Code" panose="020B0809050000020004" pitchFamily="49" charset="0"/>
              </a:rPr>
              <a:t>在创建之前，都需要封装成对应的</a:t>
            </a:r>
            <a:r>
              <a:rPr lang="en-US" altLang="zh-CN">
                <a:latin typeface="Fira Code" panose="020B0809050000020004" pitchFamily="49" charset="0"/>
              </a:rPr>
              <a:t>BeanDefinition</a:t>
            </a:r>
            <a:r>
              <a:rPr lang="zh-CN" altLang="en-US">
                <a:latin typeface="Fira Code" panose="020B0809050000020004" pitchFamily="49" charset="0"/>
              </a:rPr>
              <a:t>，然后根据</a:t>
            </a:r>
            <a:r>
              <a:rPr lang="en-US" altLang="zh-CN">
                <a:latin typeface="Fira Code" panose="020B0809050000020004" pitchFamily="49" charset="0"/>
              </a:rPr>
              <a:t>BeanDefinition</a:t>
            </a:r>
            <a:r>
              <a:rPr lang="zh-CN" altLang="en-US">
                <a:latin typeface="Fira Code" panose="020B0809050000020004" pitchFamily="49" charset="0"/>
              </a:rPr>
              <a:t>进一步创建</a:t>
            </a:r>
            <a:r>
              <a:rPr lang="en-US" altLang="zh-CN">
                <a:latin typeface="Fira Code" panose="020B0809050000020004" pitchFamily="49" charset="0"/>
              </a:rPr>
              <a:t>Bean</a:t>
            </a:r>
            <a:r>
              <a:rPr lang="zh-CN" altLang="en-US">
                <a:latin typeface="Fira Code" panose="020B0809050000020004" pitchFamily="49" charset="0"/>
              </a:rPr>
              <a:t>对象</a:t>
            </a:r>
          </a:p>
        </p:txBody>
      </p:sp>
      <p:pic>
        <p:nvPicPr>
          <p:cNvPr id="7" name="图片 6">
            <a:extLst>
              <a:ext uri="{FF2B5EF4-FFF2-40B4-BE49-F238E27FC236}">
                <a16:creationId xmlns:a16="http://schemas.microsoft.com/office/drawing/2014/main" id="{607081A5-90FE-ED5C-9039-C094E4C93AB4}"/>
              </a:ext>
            </a:extLst>
          </p:cNvPr>
          <p:cNvPicPr>
            <a:picLocks noChangeAspect="1"/>
          </p:cNvPicPr>
          <p:nvPr/>
        </p:nvPicPr>
        <p:blipFill>
          <a:blip r:embed="rId3"/>
          <a:stretch>
            <a:fillRect/>
          </a:stretch>
        </p:blipFill>
        <p:spPr>
          <a:xfrm>
            <a:off x="1093574" y="2441445"/>
            <a:ext cx="4790000" cy="4156125"/>
          </a:xfrm>
          <a:prstGeom prst="rect">
            <a:avLst/>
          </a:prstGeom>
        </p:spPr>
      </p:pic>
    </p:spTree>
    <p:custDataLst>
      <p:tags r:id="rId1"/>
    </p:custDataLst>
    <p:extLst>
      <p:ext uri="{BB962C8B-B14F-4D97-AF65-F5344CB8AC3E}">
        <p14:creationId xmlns:p14="http://schemas.microsoft.com/office/powerpoint/2010/main" val="371077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2A8237C1-313B-A558-EE4B-CA11802D8AE3}"/>
              </a:ext>
            </a:extLst>
          </p:cNvPr>
          <p:cNvGrpSpPr/>
          <p:nvPr/>
        </p:nvGrpSpPr>
        <p:grpSpPr>
          <a:xfrm>
            <a:off x="1022434" y="2443451"/>
            <a:ext cx="8200880" cy="3181725"/>
            <a:chOff x="314325" y="1185862"/>
            <a:chExt cx="11563350" cy="4486275"/>
          </a:xfrm>
        </p:grpSpPr>
        <p:grpSp>
          <p:nvGrpSpPr>
            <p:cNvPr id="15" name="组合 14">
              <a:extLst>
                <a:ext uri="{FF2B5EF4-FFF2-40B4-BE49-F238E27FC236}">
                  <a16:creationId xmlns:a16="http://schemas.microsoft.com/office/drawing/2014/main" id="{C59A4D76-27A3-2A83-DDAB-642608935B10}"/>
                </a:ext>
              </a:extLst>
            </p:cNvPr>
            <p:cNvGrpSpPr/>
            <p:nvPr/>
          </p:nvGrpSpPr>
          <p:grpSpPr>
            <a:xfrm>
              <a:off x="314325" y="1185862"/>
              <a:ext cx="11563350" cy="4486275"/>
              <a:chOff x="314325" y="1185862"/>
              <a:chExt cx="11563350" cy="4486275"/>
            </a:xfrm>
          </p:grpSpPr>
          <p:pic>
            <p:nvPicPr>
              <p:cNvPr id="12" name="图片 11">
                <a:extLst>
                  <a:ext uri="{FF2B5EF4-FFF2-40B4-BE49-F238E27FC236}">
                    <a16:creationId xmlns:a16="http://schemas.microsoft.com/office/drawing/2014/main" id="{9C249366-D5C8-1427-3654-52BFAF390940}"/>
                  </a:ext>
                </a:extLst>
              </p:cNvPr>
              <p:cNvPicPr>
                <a:picLocks noChangeAspect="1"/>
              </p:cNvPicPr>
              <p:nvPr/>
            </p:nvPicPr>
            <p:blipFill>
              <a:blip r:embed="rId3"/>
              <a:stretch>
                <a:fillRect/>
              </a:stretch>
            </p:blipFill>
            <p:spPr>
              <a:xfrm>
                <a:off x="314325" y="1185862"/>
                <a:ext cx="11563350" cy="4486275"/>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pic>
            <p:nvPicPr>
              <p:cNvPr id="14" name="图片 13">
                <a:extLst>
                  <a:ext uri="{FF2B5EF4-FFF2-40B4-BE49-F238E27FC236}">
                    <a16:creationId xmlns:a16="http://schemas.microsoft.com/office/drawing/2014/main" id="{5CABA36E-24F6-EAAA-F7C5-94ACBB6D008D}"/>
                  </a:ext>
                </a:extLst>
              </p:cNvPr>
              <p:cNvPicPr>
                <a:picLocks noChangeAspect="1"/>
              </p:cNvPicPr>
              <p:nvPr/>
            </p:nvPicPr>
            <p:blipFill>
              <a:blip r:embed="rId4"/>
              <a:stretch>
                <a:fillRect/>
              </a:stretch>
            </p:blipFill>
            <p:spPr>
              <a:xfrm>
                <a:off x="7242682" y="4868390"/>
                <a:ext cx="4431158" cy="412584"/>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grpSp>
        <p:cxnSp>
          <p:nvCxnSpPr>
            <p:cNvPr id="17" name="直接箭头连接符 16">
              <a:extLst>
                <a:ext uri="{FF2B5EF4-FFF2-40B4-BE49-F238E27FC236}">
                  <a16:creationId xmlns:a16="http://schemas.microsoft.com/office/drawing/2014/main" id="{7AE520FE-C405-32EF-C90D-F2B915AF9BAD}"/>
                </a:ext>
              </a:extLst>
            </p:cNvPr>
            <p:cNvCxnSpPr/>
            <p:nvPr/>
          </p:nvCxnSpPr>
          <p:spPr>
            <a:xfrm flipV="1">
              <a:off x="10104699" y="4097438"/>
              <a:ext cx="0" cy="775504"/>
            </a:xfrm>
            <a:prstGeom prst="straightConnector1">
              <a:avLst/>
            </a:prstGeom>
            <a:ln w="22225">
              <a:solidFill>
                <a:srgbClr val="000082"/>
              </a:solidFill>
              <a:tailEnd type="triangle"/>
            </a:ln>
          </p:spPr>
          <p:style>
            <a:lnRef idx="1">
              <a:schemeClr val="accent1"/>
            </a:lnRef>
            <a:fillRef idx="0">
              <a:schemeClr val="accent1"/>
            </a:fillRef>
            <a:effectRef idx="0">
              <a:schemeClr val="accent1"/>
            </a:effectRef>
            <a:fontRef idx="minor">
              <a:schemeClr val="tx1"/>
            </a:fontRef>
          </p:style>
        </p:cxnSp>
      </p:grpSp>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BeanDefinition</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用于描述</a:t>
            </a:r>
            <a:r>
              <a:rPr lang="en-US" altLang="zh-CN">
                <a:latin typeface="Fira Code" panose="020B0809050000020004" pitchFamily="49" charset="0"/>
              </a:rPr>
              <a:t>Bean</a:t>
            </a:r>
            <a:r>
              <a:rPr lang="zh-CN" altLang="en-US">
                <a:latin typeface="Fira Code" panose="020B0809050000020004" pitchFamily="49" charset="0"/>
              </a:rPr>
              <a:t>，包括</a:t>
            </a:r>
            <a:r>
              <a:rPr lang="en-US" altLang="zh-CN">
                <a:latin typeface="Fira Code" panose="020B0809050000020004" pitchFamily="49" charset="0"/>
              </a:rPr>
              <a:t>Bean</a:t>
            </a:r>
            <a:r>
              <a:rPr lang="zh-CN" altLang="en-US">
                <a:latin typeface="Fira Code" panose="020B0809050000020004" pitchFamily="49" charset="0"/>
              </a:rPr>
              <a:t>的名称，</a:t>
            </a:r>
            <a:r>
              <a:rPr lang="en-US" altLang="zh-CN">
                <a:latin typeface="Fira Code" panose="020B0809050000020004" pitchFamily="49" charset="0"/>
              </a:rPr>
              <a:t>Bean</a:t>
            </a:r>
            <a:r>
              <a:rPr lang="zh-CN" altLang="en-US">
                <a:latin typeface="Fira Code" panose="020B0809050000020004" pitchFamily="49" charset="0"/>
              </a:rPr>
              <a:t>的属性，</a:t>
            </a:r>
            <a:r>
              <a:rPr lang="en-US" altLang="zh-CN">
                <a:latin typeface="Fira Code" panose="020B0809050000020004" pitchFamily="49" charset="0"/>
              </a:rPr>
              <a:t>Bean</a:t>
            </a:r>
            <a:r>
              <a:rPr lang="zh-CN" altLang="en-US">
                <a:latin typeface="Fira Code" panose="020B0809050000020004" pitchFamily="49" charset="0"/>
              </a:rPr>
              <a:t>的行为，实现的接口，添加的注解等等，</a:t>
            </a:r>
            <a:r>
              <a:rPr lang="en-US" altLang="zh-CN">
                <a:latin typeface="Fira Code" panose="020B0809050000020004" pitchFamily="49" charset="0"/>
              </a:rPr>
              <a:t>Spring</a:t>
            </a:r>
            <a:r>
              <a:rPr lang="zh-CN" altLang="en-US">
                <a:latin typeface="Fira Code" panose="020B0809050000020004" pitchFamily="49" charset="0"/>
              </a:rPr>
              <a:t>中，</a:t>
            </a:r>
            <a:r>
              <a:rPr lang="en-US" altLang="zh-CN">
                <a:latin typeface="Fira Code" panose="020B0809050000020004" pitchFamily="49" charset="0"/>
              </a:rPr>
              <a:t>Bean</a:t>
            </a:r>
            <a:r>
              <a:rPr lang="zh-CN" altLang="en-US">
                <a:latin typeface="Fira Code" panose="020B0809050000020004" pitchFamily="49" charset="0"/>
              </a:rPr>
              <a:t>在创建之前，都需要封装成对应的</a:t>
            </a:r>
            <a:r>
              <a:rPr lang="en-US" altLang="zh-CN">
                <a:latin typeface="Fira Code" panose="020B0809050000020004" pitchFamily="49" charset="0"/>
              </a:rPr>
              <a:t>BeanDefinition</a:t>
            </a:r>
            <a:r>
              <a:rPr lang="zh-CN" altLang="en-US">
                <a:latin typeface="Fira Code" panose="020B0809050000020004" pitchFamily="49" charset="0"/>
              </a:rPr>
              <a:t>，然后根据</a:t>
            </a:r>
            <a:r>
              <a:rPr lang="en-US" altLang="zh-CN">
                <a:latin typeface="Fira Code" panose="020B0809050000020004" pitchFamily="49" charset="0"/>
              </a:rPr>
              <a:t>BeanDefinition</a:t>
            </a:r>
            <a:r>
              <a:rPr lang="zh-CN" altLang="en-US">
                <a:latin typeface="Fira Code" panose="020B0809050000020004" pitchFamily="49" charset="0"/>
              </a:rPr>
              <a:t>进一步创建</a:t>
            </a:r>
            <a:r>
              <a:rPr lang="en-US" altLang="zh-CN">
                <a:latin typeface="Fira Code" panose="020B0809050000020004" pitchFamily="49" charset="0"/>
              </a:rPr>
              <a:t>Bean</a:t>
            </a:r>
            <a:r>
              <a:rPr lang="zh-CN" altLang="en-US">
                <a:latin typeface="Fira Code" panose="020B0809050000020004" pitchFamily="49" charset="0"/>
              </a:rPr>
              <a:t>对象</a:t>
            </a:r>
          </a:p>
        </p:txBody>
      </p:sp>
      <p:sp>
        <p:nvSpPr>
          <p:cNvPr id="9" name="文本框 8">
            <a:extLst>
              <a:ext uri="{FF2B5EF4-FFF2-40B4-BE49-F238E27FC236}">
                <a16:creationId xmlns:a16="http://schemas.microsoft.com/office/drawing/2014/main" id="{798C5D98-B0FF-D54D-0584-237874A36F56}"/>
              </a:ext>
            </a:extLst>
          </p:cNvPr>
          <p:cNvSpPr txBox="1"/>
          <p:nvPr/>
        </p:nvSpPr>
        <p:spPr>
          <a:xfrm>
            <a:off x="1952282" y="5625176"/>
            <a:ext cx="1340495" cy="1169551"/>
          </a:xfrm>
          <a:prstGeom prst="rect">
            <a:avLst/>
          </a:prstGeom>
          <a:noFill/>
        </p:spPr>
        <p:txBody>
          <a:bodyPr wrap="none" rtlCol="0">
            <a:spAutoFit/>
          </a:bodyPr>
          <a:lstStyle/>
          <a:p>
            <a:pPr fontAlgn="auto">
              <a:spcBef>
                <a:spcPts val="0"/>
              </a:spcBef>
              <a:spcAft>
                <a:spcPts val="0"/>
              </a:spcAft>
            </a:pPr>
            <a:r>
              <a:rPr lang="en-US" altLang="zh-CN" sz="1400">
                <a:solidFill>
                  <a:srgbClr val="C00000"/>
                </a:solidFill>
                <a:latin typeface="+mn-lt"/>
                <a:ea typeface="+mn-ea"/>
              </a:rPr>
              <a:t>@Component</a:t>
            </a:r>
          </a:p>
          <a:p>
            <a:pPr fontAlgn="auto">
              <a:spcBef>
                <a:spcPts val="0"/>
              </a:spcBef>
              <a:spcAft>
                <a:spcPts val="0"/>
              </a:spcAft>
            </a:pPr>
            <a:r>
              <a:rPr lang="en-US" altLang="zh-CN" sz="1400">
                <a:solidFill>
                  <a:srgbClr val="C00000"/>
                </a:solidFill>
                <a:latin typeface="+mn-lt"/>
                <a:ea typeface="+mn-ea"/>
              </a:rPr>
              <a:t>@Controller</a:t>
            </a:r>
          </a:p>
          <a:p>
            <a:pPr fontAlgn="auto">
              <a:spcBef>
                <a:spcPts val="0"/>
              </a:spcBef>
              <a:spcAft>
                <a:spcPts val="0"/>
              </a:spcAft>
            </a:pPr>
            <a:r>
              <a:rPr lang="en-US" altLang="zh-CN" sz="1400">
                <a:solidFill>
                  <a:srgbClr val="C00000"/>
                </a:solidFill>
                <a:latin typeface="+mn-lt"/>
                <a:ea typeface="+mn-ea"/>
              </a:rPr>
              <a:t>@Service</a:t>
            </a:r>
          </a:p>
          <a:p>
            <a:pPr fontAlgn="auto">
              <a:spcBef>
                <a:spcPts val="0"/>
              </a:spcBef>
              <a:spcAft>
                <a:spcPts val="0"/>
              </a:spcAft>
            </a:pPr>
            <a:r>
              <a:rPr lang="en-US" altLang="zh-CN" sz="1400">
                <a:solidFill>
                  <a:srgbClr val="C00000"/>
                </a:solidFill>
                <a:latin typeface="+mn-lt"/>
                <a:ea typeface="+mn-ea"/>
              </a:rPr>
              <a:t>@Repository</a:t>
            </a:r>
          </a:p>
          <a:p>
            <a:pPr fontAlgn="auto">
              <a:spcBef>
                <a:spcPts val="0"/>
              </a:spcBef>
              <a:spcAft>
                <a:spcPts val="0"/>
              </a:spcAft>
            </a:pPr>
            <a:r>
              <a:rPr lang="en-US" altLang="zh-CN" sz="1400">
                <a:solidFill>
                  <a:srgbClr val="C00000"/>
                </a:solidFill>
              </a:rPr>
              <a:t>@Configuration</a:t>
            </a:r>
            <a:endParaRPr lang="zh-CN" altLang="en-US" sz="1400" dirty="0">
              <a:solidFill>
                <a:srgbClr val="C00000"/>
              </a:solidFill>
              <a:latin typeface="+mn-lt"/>
              <a:ea typeface="+mn-ea"/>
            </a:endParaRPr>
          </a:p>
        </p:txBody>
      </p:sp>
      <p:sp>
        <p:nvSpPr>
          <p:cNvPr id="10" name="文本框 9">
            <a:extLst>
              <a:ext uri="{FF2B5EF4-FFF2-40B4-BE49-F238E27FC236}">
                <a16:creationId xmlns:a16="http://schemas.microsoft.com/office/drawing/2014/main" id="{E65A2324-D31B-341F-2746-7BFD41609723}"/>
              </a:ext>
            </a:extLst>
          </p:cNvPr>
          <p:cNvSpPr txBox="1"/>
          <p:nvPr/>
        </p:nvSpPr>
        <p:spPr>
          <a:xfrm>
            <a:off x="6412823" y="5741988"/>
            <a:ext cx="636713" cy="276999"/>
          </a:xfrm>
          <a:prstGeom prst="rect">
            <a:avLst/>
          </a:prstGeom>
          <a:noFill/>
        </p:spPr>
        <p:txBody>
          <a:bodyPr wrap="none" rtlCol="0">
            <a:spAutoFit/>
          </a:bodyPr>
          <a:lstStyle/>
          <a:p>
            <a:pPr fontAlgn="auto">
              <a:spcBef>
                <a:spcPts val="0"/>
              </a:spcBef>
              <a:spcAft>
                <a:spcPts val="0"/>
              </a:spcAft>
            </a:pPr>
            <a:r>
              <a:rPr lang="en-US" altLang="zh-CN" sz="1200">
                <a:solidFill>
                  <a:srgbClr val="C00000"/>
                </a:solidFill>
                <a:latin typeface="+mn-lt"/>
                <a:ea typeface="+mn-ea"/>
              </a:rPr>
              <a:t>@Bean</a:t>
            </a:r>
            <a:endParaRPr lang="zh-CN" altLang="en-US" sz="1200" dirty="0">
              <a:solidFill>
                <a:srgbClr val="C00000"/>
              </a:solidFill>
              <a:latin typeface="+mn-lt"/>
              <a:ea typeface="+mn-ea"/>
            </a:endParaRPr>
          </a:p>
        </p:txBody>
      </p:sp>
      <p:sp>
        <p:nvSpPr>
          <p:cNvPr id="19" name="矩形: 圆角 18">
            <a:extLst>
              <a:ext uri="{FF2B5EF4-FFF2-40B4-BE49-F238E27FC236}">
                <a16:creationId xmlns:a16="http://schemas.microsoft.com/office/drawing/2014/main" id="{85FF9570-1D0E-869D-B891-59D837F58001}"/>
              </a:ext>
            </a:extLst>
          </p:cNvPr>
          <p:cNvSpPr/>
          <p:nvPr/>
        </p:nvSpPr>
        <p:spPr>
          <a:xfrm>
            <a:off x="1539433" y="5020423"/>
            <a:ext cx="2812648" cy="45321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20" name="矩形: 圆角 19">
            <a:extLst>
              <a:ext uri="{FF2B5EF4-FFF2-40B4-BE49-F238E27FC236}">
                <a16:creationId xmlns:a16="http://schemas.microsoft.com/office/drawing/2014/main" id="{26333086-AD89-5214-D8DF-8C24C201276C}"/>
              </a:ext>
            </a:extLst>
          </p:cNvPr>
          <p:cNvSpPr/>
          <p:nvPr/>
        </p:nvSpPr>
        <p:spPr>
          <a:xfrm>
            <a:off x="5865809" y="4963328"/>
            <a:ext cx="3282389" cy="45321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1191544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BeanFactoryPostProcessor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工厂后置处理器，当</a:t>
            </a:r>
            <a:r>
              <a:rPr lang="en-US" altLang="zh-CN">
                <a:latin typeface="Fira Code" panose="020B0809050000020004" pitchFamily="49" charset="0"/>
              </a:rPr>
              <a:t>BeanFactory</a:t>
            </a:r>
            <a:r>
              <a:rPr lang="zh-CN" altLang="en-US">
                <a:latin typeface="Fira Code" panose="020B0809050000020004" pitchFamily="49" charset="0"/>
              </a:rPr>
              <a:t>准备好了后</a:t>
            </a:r>
            <a:r>
              <a:rPr lang="en-US" altLang="zh-CN">
                <a:latin typeface="Fira Code" panose="020B0809050000020004" pitchFamily="49" charset="0"/>
              </a:rPr>
              <a:t>(Bean</a:t>
            </a:r>
            <a:r>
              <a:rPr lang="zh-CN" altLang="en-US">
                <a:latin typeface="Fira Code" panose="020B0809050000020004" pitchFamily="49" charset="0"/>
              </a:rPr>
              <a:t>初始化之前</a:t>
            </a:r>
            <a:r>
              <a:rPr lang="en-US" altLang="zh-CN">
                <a:latin typeface="Fira Code" panose="020B0809050000020004" pitchFamily="49" charset="0"/>
              </a:rPr>
              <a:t>)</a:t>
            </a:r>
            <a:r>
              <a:rPr lang="zh-CN" altLang="en-US">
                <a:latin typeface="Fira Code" panose="020B0809050000020004" pitchFamily="49" charset="0"/>
              </a:rPr>
              <a:t>，会调用该接口的</a:t>
            </a:r>
            <a:r>
              <a:rPr lang="en-US" altLang="zh-CN">
                <a:latin typeface="Fira Code" panose="020B0809050000020004" pitchFamily="49" charset="0"/>
              </a:rPr>
              <a:t>postProcessBeanFactory</a:t>
            </a:r>
            <a:r>
              <a:rPr lang="zh-CN" altLang="en-US">
                <a:latin typeface="Fira Code" panose="020B0809050000020004" pitchFamily="49" charset="0"/>
              </a:rPr>
              <a:t>方法，经常用于新增</a:t>
            </a:r>
            <a:r>
              <a:rPr lang="en-US" altLang="zh-CN">
                <a:latin typeface="Fira Code" panose="020B0809050000020004" pitchFamily="49" charset="0"/>
              </a:rPr>
              <a:t>BeanDefinition</a:t>
            </a:r>
            <a:endParaRPr lang="zh-CN" altLang="en-US">
              <a:latin typeface="Fira Code" panose="020B0809050000020004" pitchFamily="49" charset="0"/>
            </a:endParaRPr>
          </a:p>
        </p:txBody>
      </p:sp>
      <p:pic>
        <p:nvPicPr>
          <p:cNvPr id="3" name="图片 2">
            <a:extLst>
              <a:ext uri="{FF2B5EF4-FFF2-40B4-BE49-F238E27FC236}">
                <a16:creationId xmlns:a16="http://schemas.microsoft.com/office/drawing/2014/main" id="{E1713431-132B-E830-6BE7-5340BC4AACCC}"/>
              </a:ext>
            </a:extLst>
          </p:cNvPr>
          <p:cNvPicPr>
            <a:picLocks noChangeAspect="1"/>
          </p:cNvPicPr>
          <p:nvPr/>
        </p:nvPicPr>
        <p:blipFill>
          <a:blip r:embed="rId3"/>
          <a:stretch>
            <a:fillRect/>
          </a:stretch>
        </p:blipFill>
        <p:spPr>
          <a:xfrm>
            <a:off x="1059446" y="2658981"/>
            <a:ext cx="7959105" cy="2873717"/>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360896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BeanFactoryPostProcessor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工厂后置处理器，当</a:t>
            </a:r>
            <a:r>
              <a:rPr lang="en-US" altLang="zh-CN">
                <a:latin typeface="Fira Code" panose="020B0809050000020004" pitchFamily="49" charset="0"/>
              </a:rPr>
              <a:t>BeanFactory</a:t>
            </a:r>
            <a:r>
              <a:rPr lang="zh-CN" altLang="en-US">
                <a:latin typeface="Fira Code" panose="020B0809050000020004" pitchFamily="49" charset="0"/>
              </a:rPr>
              <a:t>准备好了后</a:t>
            </a:r>
            <a:r>
              <a:rPr lang="en-US" altLang="zh-CN">
                <a:latin typeface="Fira Code" panose="020B0809050000020004" pitchFamily="49" charset="0"/>
              </a:rPr>
              <a:t>(Bean</a:t>
            </a:r>
            <a:r>
              <a:rPr lang="zh-CN" altLang="en-US">
                <a:latin typeface="Fira Code" panose="020B0809050000020004" pitchFamily="49" charset="0"/>
              </a:rPr>
              <a:t>初始化之前</a:t>
            </a:r>
            <a:r>
              <a:rPr lang="en-US" altLang="zh-CN">
                <a:latin typeface="Fira Code" panose="020B0809050000020004" pitchFamily="49" charset="0"/>
              </a:rPr>
              <a:t>)</a:t>
            </a:r>
            <a:r>
              <a:rPr lang="zh-CN" altLang="en-US">
                <a:latin typeface="Fira Code" panose="020B0809050000020004" pitchFamily="49" charset="0"/>
              </a:rPr>
              <a:t>，会调用该接口的</a:t>
            </a:r>
            <a:r>
              <a:rPr lang="en-US" altLang="zh-CN">
                <a:latin typeface="Fira Code" panose="020B0809050000020004" pitchFamily="49" charset="0"/>
              </a:rPr>
              <a:t>postProcessBeanFactory</a:t>
            </a:r>
            <a:r>
              <a:rPr lang="zh-CN" altLang="en-US">
                <a:latin typeface="Fira Code" panose="020B0809050000020004" pitchFamily="49" charset="0"/>
              </a:rPr>
              <a:t>方法，经常用于新增</a:t>
            </a:r>
            <a:r>
              <a:rPr lang="en-US" altLang="zh-CN">
                <a:latin typeface="Fira Code" panose="020B0809050000020004" pitchFamily="49" charset="0"/>
              </a:rPr>
              <a:t>BeanDefinition</a:t>
            </a:r>
            <a:endParaRPr lang="zh-CN" altLang="en-US">
              <a:latin typeface="Fira Code" panose="020B0809050000020004" pitchFamily="49" charset="0"/>
            </a:endParaRPr>
          </a:p>
        </p:txBody>
      </p:sp>
      <p:graphicFrame>
        <p:nvGraphicFramePr>
          <p:cNvPr id="2" name="表格 1">
            <a:extLst>
              <a:ext uri="{FF2B5EF4-FFF2-40B4-BE49-F238E27FC236}">
                <a16:creationId xmlns:a16="http://schemas.microsoft.com/office/drawing/2014/main" id="{11DF6769-D7D1-1F89-AAA4-25235847E8DB}"/>
              </a:ext>
            </a:extLst>
          </p:cNvPr>
          <p:cNvGraphicFramePr>
            <a:graphicFrameLocks noGrp="1"/>
          </p:cNvGraphicFramePr>
          <p:nvPr>
            <p:extLst>
              <p:ext uri="{D42A27DB-BD31-4B8C-83A1-F6EECF244321}">
                <p14:modId xmlns:p14="http://schemas.microsoft.com/office/powerpoint/2010/main" val="3642078886"/>
              </p:ext>
            </p:extLst>
          </p:nvPr>
        </p:nvGraphicFramePr>
        <p:xfrm>
          <a:off x="1094450" y="2702562"/>
          <a:ext cx="10315229" cy="1940560"/>
        </p:xfrm>
        <a:graphic>
          <a:graphicData uri="http://schemas.openxmlformats.org/drawingml/2006/table">
            <a:tbl>
              <a:tblPr firstRow="1" bandRow="1">
                <a:tableStyleId>{21E4AEA4-8DFA-4A89-87EB-49C32662AFE0}</a:tableStyleId>
              </a:tblPr>
              <a:tblGrid>
                <a:gridCol w="5109580">
                  <a:extLst>
                    <a:ext uri="{9D8B030D-6E8A-4147-A177-3AD203B41FA5}">
                      <a16:colId xmlns:a16="http://schemas.microsoft.com/office/drawing/2014/main" val="2669012110"/>
                    </a:ext>
                  </a:extLst>
                </a:gridCol>
                <a:gridCol w="5205649">
                  <a:extLst>
                    <a:ext uri="{9D8B030D-6E8A-4147-A177-3AD203B41FA5}">
                      <a16:colId xmlns:a16="http://schemas.microsoft.com/office/drawing/2014/main" val="490709114"/>
                    </a:ext>
                  </a:extLst>
                </a:gridCol>
              </a:tblGrid>
              <a:tr h="370840">
                <a:tc>
                  <a:txBody>
                    <a:bodyPr/>
                    <a:lstStyle/>
                    <a:p>
                      <a:pPr algn="ctr"/>
                      <a:r>
                        <a:rPr lang="zh-CN" altLang="en-US"/>
                        <a:t>实现类名</a:t>
                      </a:r>
                    </a:p>
                  </a:txBody>
                  <a:tcPr/>
                </a:tc>
                <a:tc>
                  <a:txBody>
                    <a:bodyPr/>
                    <a:lstStyle/>
                    <a:p>
                      <a:pPr algn="ctr"/>
                      <a:r>
                        <a:rPr lang="zh-CN" altLang="en-US"/>
                        <a:t>作用</a:t>
                      </a:r>
                    </a:p>
                  </a:txBody>
                  <a:tcPr/>
                </a:tc>
                <a:extLst>
                  <a:ext uri="{0D108BD9-81ED-4DB2-BD59-A6C34878D82A}">
                    <a16:rowId xmlns:a16="http://schemas.microsoft.com/office/drawing/2014/main" val="3119417694"/>
                  </a:ext>
                </a:extLst>
              </a:tr>
              <a:tr h="370840">
                <a:tc>
                  <a:txBody>
                    <a:bodyPr/>
                    <a:lstStyle/>
                    <a:p>
                      <a:r>
                        <a:rPr lang="en-US" altLang="zh-CN" sz="1400">
                          <a:latin typeface="Alibaba PuHuiTi B"/>
                        </a:rPr>
                        <a:t>ConfigurationClassPostProcessor</a:t>
                      </a:r>
                      <a:endParaRPr lang="zh-CN" altLang="en-US" sz="1400">
                        <a:latin typeface="Alibaba PuHuiTi B"/>
                      </a:endParaRPr>
                    </a:p>
                  </a:txBody>
                  <a:tcPr/>
                </a:tc>
                <a:tc>
                  <a:txBody>
                    <a:bodyPr/>
                    <a:lstStyle/>
                    <a:p>
                      <a:r>
                        <a:rPr lang="zh-CN" altLang="en-US" sz="1400">
                          <a:ea typeface="阿里巴巴普惠体" panose="00020600040101010101"/>
                        </a:rPr>
                        <a:t>扫描启动类所在包下的注解</a:t>
                      </a:r>
                    </a:p>
                  </a:txBody>
                  <a:tcPr/>
                </a:tc>
                <a:extLst>
                  <a:ext uri="{0D108BD9-81ED-4DB2-BD59-A6C34878D82A}">
                    <a16:rowId xmlns:a16="http://schemas.microsoft.com/office/drawing/2014/main" val="19538271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ServltComponentRegisteringPostProcessor</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a:ea typeface="阿里巴巴普惠体" panose="00020600040101010101"/>
                        </a:rPr>
                        <a:t>扫描</a:t>
                      </a:r>
                      <a:r>
                        <a:rPr lang="en-US" altLang="zh-CN" sz="1400">
                          <a:ea typeface="阿里巴巴普惠体" panose="00020600040101010101"/>
                        </a:rPr>
                        <a:t>@WebServlet</a:t>
                      </a:r>
                      <a:r>
                        <a:rPr lang="zh-CN" altLang="en-US" sz="1400">
                          <a:ea typeface="阿里巴巴普惠体" panose="00020600040101010101"/>
                        </a:rPr>
                        <a:t>、</a:t>
                      </a:r>
                      <a:r>
                        <a:rPr lang="en-US" altLang="zh-CN" sz="1400">
                          <a:ea typeface="阿里巴巴普惠体" panose="00020600040101010101"/>
                        </a:rPr>
                        <a:t>@WebFilter</a:t>
                      </a:r>
                      <a:r>
                        <a:rPr lang="zh-CN" altLang="en-US" sz="1400">
                          <a:ea typeface="阿里巴巴普惠体" panose="00020600040101010101"/>
                        </a:rPr>
                        <a:t>、</a:t>
                      </a:r>
                      <a:r>
                        <a:rPr lang="en-US" altLang="zh-CN" sz="1400">
                          <a:ea typeface="阿里巴巴普惠体" panose="00020600040101010101"/>
                        </a:rPr>
                        <a:t>@WebListener</a:t>
                      </a:r>
                    </a:p>
                  </a:txBody>
                  <a:tcPr/>
                </a:tc>
                <a:extLst>
                  <a:ext uri="{0D108BD9-81ED-4DB2-BD59-A6C34878D82A}">
                    <a16:rowId xmlns:a16="http://schemas.microsoft.com/office/drawing/2014/main" val="370216522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CachingMetadataReaderFactoryPostProcessor</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a:ea typeface="阿里巴巴普惠体" panose="00020600040101010101"/>
                        </a:rPr>
                        <a:t>配置</a:t>
                      </a:r>
                      <a:r>
                        <a:rPr lang="en-US" altLang="zh-CN" sz="1400">
                          <a:ea typeface="阿里巴巴普惠体" panose="00020600040101010101"/>
                        </a:rPr>
                        <a:t>ConfigurationClassPostProcessor</a:t>
                      </a:r>
                      <a:endParaRPr lang="zh-CN" altLang="en-US" sz="1400">
                        <a:ea typeface="阿里巴巴普惠体" panose="00020600040101010101"/>
                      </a:endParaRPr>
                    </a:p>
                  </a:txBody>
                  <a:tcPr/>
                </a:tc>
                <a:extLst>
                  <a:ext uri="{0D108BD9-81ED-4DB2-BD59-A6C34878D82A}">
                    <a16:rowId xmlns:a16="http://schemas.microsoft.com/office/drawing/2014/main" val="504941880"/>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ConfigurationWarningsPostProcessor</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a:ea typeface="阿里巴巴普惠体" panose="00020600040101010101"/>
                        </a:rPr>
                        <a:t>配置警告提示</a:t>
                      </a:r>
                    </a:p>
                  </a:txBody>
                  <a:tcPr/>
                </a:tc>
                <a:extLst>
                  <a:ext uri="{0D108BD9-81ED-4DB2-BD59-A6C34878D82A}">
                    <a16:rowId xmlns:a16="http://schemas.microsoft.com/office/drawing/2014/main" val="3570742005"/>
                  </a:ext>
                </a:extLst>
              </a:tr>
            </a:tbl>
          </a:graphicData>
        </a:graphic>
      </p:graphicFrame>
    </p:spTree>
    <p:custDataLst>
      <p:tags r:id="rId1"/>
    </p:custDataLst>
    <p:extLst>
      <p:ext uri="{BB962C8B-B14F-4D97-AF65-F5344CB8AC3E}">
        <p14:creationId xmlns:p14="http://schemas.microsoft.com/office/powerpoint/2010/main" val="139831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Aware</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感知接口，</a:t>
            </a:r>
            <a:r>
              <a:rPr lang="en-US" altLang="zh-CN">
                <a:latin typeface="Fira Code" panose="020B0809050000020004" pitchFamily="49" charset="0"/>
              </a:rPr>
              <a:t>Spring</a:t>
            </a:r>
            <a:r>
              <a:rPr lang="zh-CN" altLang="en-US">
                <a:latin typeface="Fira Code" panose="020B0809050000020004" pitchFamily="49" charset="0"/>
              </a:rPr>
              <a:t>提供的一种机制，通过实现该接口，重写方法，可以感知</a:t>
            </a:r>
            <a:r>
              <a:rPr lang="en-US" altLang="zh-CN">
                <a:latin typeface="Fira Code" panose="020B0809050000020004" pitchFamily="49" charset="0"/>
              </a:rPr>
              <a:t>Spring</a:t>
            </a:r>
            <a:r>
              <a:rPr lang="zh-CN" altLang="en-US">
                <a:latin typeface="Fira Code" panose="020B0809050000020004" pitchFamily="49" charset="0"/>
              </a:rPr>
              <a:t>应用程序执行过程中的一些变化。</a:t>
            </a:r>
            <a:r>
              <a:rPr lang="en-US" altLang="zh-CN">
                <a:latin typeface="Fira Code" panose="020B0809050000020004" pitchFamily="49" charset="0"/>
              </a:rPr>
              <a:t>Spring</a:t>
            </a:r>
            <a:r>
              <a:rPr lang="zh-CN" altLang="en-US">
                <a:latin typeface="Fira Code" panose="020B0809050000020004" pitchFamily="49" charset="0"/>
              </a:rPr>
              <a:t>会判断当前的</a:t>
            </a:r>
            <a:r>
              <a:rPr lang="en-US" altLang="zh-CN">
                <a:latin typeface="Fira Code" panose="020B0809050000020004" pitchFamily="49" charset="0"/>
              </a:rPr>
              <a:t>Bean</a:t>
            </a:r>
            <a:r>
              <a:rPr lang="zh-CN" altLang="en-US">
                <a:latin typeface="Fira Code" panose="020B0809050000020004" pitchFamily="49" charset="0"/>
              </a:rPr>
              <a:t>有没有实现</a:t>
            </a:r>
            <a:r>
              <a:rPr lang="en-US" altLang="zh-CN">
                <a:latin typeface="Fira Code" panose="020B0809050000020004" pitchFamily="49" charset="0"/>
              </a:rPr>
              <a:t>Aware</a:t>
            </a:r>
            <a:r>
              <a:rPr lang="zh-CN" altLang="en-US">
                <a:latin typeface="Fira Code" panose="020B0809050000020004" pitchFamily="49" charset="0"/>
              </a:rPr>
              <a:t>接口，如果实现了，会在特定的时机回调接口对应的方法</a:t>
            </a:r>
          </a:p>
        </p:txBody>
      </p:sp>
      <p:graphicFrame>
        <p:nvGraphicFramePr>
          <p:cNvPr id="2" name="表格 1">
            <a:extLst>
              <a:ext uri="{FF2B5EF4-FFF2-40B4-BE49-F238E27FC236}">
                <a16:creationId xmlns:a16="http://schemas.microsoft.com/office/drawing/2014/main" id="{11DF6769-D7D1-1F89-AAA4-25235847E8DB}"/>
              </a:ext>
            </a:extLst>
          </p:cNvPr>
          <p:cNvGraphicFramePr>
            <a:graphicFrameLocks noGrp="1"/>
          </p:cNvGraphicFramePr>
          <p:nvPr>
            <p:extLst>
              <p:ext uri="{D42A27DB-BD31-4B8C-83A1-F6EECF244321}">
                <p14:modId xmlns:p14="http://schemas.microsoft.com/office/powerpoint/2010/main" val="2146933684"/>
              </p:ext>
            </p:extLst>
          </p:nvPr>
        </p:nvGraphicFramePr>
        <p:xfrm>
          <a:off x="1094450" y="2702562"/>
          <a:ext cx="10315229" cy="1569720"/>
        </p:xfrm>
        <a:graphic>
          <a:graphicData uri="http://schemas.openxmlformats.org/drawingml/2006/table">
            <a:tbl>
              <a:tblPr firstRow="1" bandRow="1">
                <a:tableStyleId>{21E4AEA4-8DFA-4A89-87EB-49C32662AFE0}</a:tableStyleId>
              </a:tblPr>
              <a:tblGrid>
                <a:gridCol w="5109580">
                  <a:extLst>
                    <a:ext uri="{9D8B030D-6E8A-4147-A177-3AD203B41FA5}">
                      <a16:colId xmlns:a16="http://schemas.microsoft.com/office/drawing/2014/main" val="2669012110"/>
                    </a:ext>
                  </a:extLst>
                </a:gridCol>
                <a:gridCol w="5205649">
                  <a:extLst>
                    <a:ext uri="{9D8B030D-6E8A-4147-A177-3AD203B41FA5}">
                      <a16:colId xmlns:a16="http://schemas.microsoft.com/office/drawing/2014/main" val="490709114"/>
                    </a:ext>
                  </a:extLst>
                </a:gridCol>
              </a:tblGrid>
              <a:tr h="370840">
                <a:tc>
                  <a:txBody>
                    <a:bodyPr/>
                    <a:lstStyle/>
                    <a:p>
                      <a:pPr algn="ctr"/>
                      <a:r>
                        <a:rPr lang="zh-CN" altLang="en-US"/>
                        <a:t>子接口名</a:t>
                      </a:r>
                    </a:p>
                  </a:txBody>
                  <a:tcPr/>
                </a:tc>
                <a:tc>
                  <a:txBody>
                    <a:bodyPr/>
                    <a:lstStyle/>
                    <a:p>
                      <a:pPr algn="ctr"/>
                      <a:r>
                        <a:rPr lang="zh-CN" altLang="en-US"/>
                        <a:t>作用</a:t>
                      </a:r>
                    </a:p>
                  </a:txBody>
                  <a:tcPr/>
                </a:tc>
                <a:extLst>
                  <a:ext uri="{0D108BD9-81ED-4DB2-BD59-A6C34878D82A}">
                    <a16:rowId xmlns:a16="http://schemas.microsoft.com/office/drawing/2014/main" val="3119417694"/>
                  </a:ext>
                </a:extLst>
              </a:tr>
              <a:tr h="370840">
                <a:tc>
                  <a:txBody>
                    <a:bodyPr/>
                    <a:lstStyle/>
                    <a:p>
                      <a:r>
                        <a:rPr lang="en-US" altLang="zh-CN" sz="1400">
                          <a:latin typeface="Alibaba PuHuiTi B"/>
                        </a:rPr>
                        <a:t>BeanNameAware</a:t>
                      </a:r>
                      <a:endParaRPr lang="zh-CN" altLang="en-US" sz="1400">
                        <a:latin typeface="Alibaba PuHuiTi B"/>
                      </a:endParaRPr>
                    </a:p>
                  </a:txBody>
                  <a:tcPr/>
                </a:tc>
                <a:tc>
                  <a:txBody>
                    <a:bodyPr/>
                    <a:lstStyle/>
                    <a:p>
                      <a:r>
                        <a:rPr lang="en-US" altLang="zh-CN" sz="1400">
                          <a:ea typeface="阿里巴巴普惠体" panose="00020600040101010101"/>
                        </a:rPr>
                        <a:t>Bean</a:t>
                      </a:r>
                      <a:r>
                        <a:rPr lang="zh-CN" altLang="en-US" sz="1400">
                          <a:ea typeface="阿里巴巴普惠体" panose="00020600040101010101"/>
                        </a:rPr>
                        <a:t>名称的感知接口</a:t>
                      </a:r>
                    </a:p>
                  </a:txBody>
                  <a:tcPr/>
                </a:tc>
                <a:extLst>
                  <a:ext uri="{0D108BD9-81ED-4DB2-BD59-A6C34878D82A}">
                    <a16:rowId xmlns:a16="http://schemas.microsoft.com/office/drawing/2014/main" val="19538271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BeanClassLoaderAware</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ea typeface="阿里巴巴普惠体" panose="00020600040101010101"/>
                        </a:rPr>
                        <a:t>Bean</a:t>
                      </a:r>
                      <a:r>
                        <a:rPr lang="zh-CN" altLang="en-US" sz="1400">
                          <a:ea typeface="阿里巴巴普惠体" panose="00020600040101010101"/>
                        </a:rPr>
                        <a:t>类加载器的感知接口</a:t>
                      </a:r>
                      <a:endParaRPr lang="en-US" altLang="zh-CN" sz="1400">
                        <a:ea typeface="阿里巴巴普惠体" panose="00020600040101010101"/>
                      </a:endParaRPr>
                    </a:p>
                  </a:txBody>
                  <a:tcPr/>
                </a:tc>
                <a:extLst>
                  <a:ext uri="{0D108BD9-81ED-4DB2-BD59-A6C34878D82A}">
                    <a16:rowId xmlns:a16="http://schemas.microsoft.com/office/drawing/2014/main" val="370216522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BeanFactoryAware</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ea typeface="阿里巴巴普惠体" panose="00020600040101010101"/>
                        </a:rPr>
                        <a:t>Bean</a:t>
                      </a:r>
                      <a:r>
                        <a:rPr lang="zh-CN" altLang="en-US" sz="1400">
                          <a:ea typeface="阿里巴巴普惠体" panose="00020600040101010101"/>
                        </a:rPr>
                        <a:t>工厂的感知接口</a:t>
                      </a:r>
                    </a:p>
                  </a:txBody>
                  <a:tcPr/>
                </a:tc>
                <a:extLst>
                  <a:ext uri="{0D108BD9-81ED-4DB2-BD59-A6C34878D82A}">
                    <a16:rowId xmlns:a16="http://schemas.microsoft.com/office/drawing/2014/main" val="504941880"/>
                  </a:ext>
                </a:extLst>
              </a:tr>
            </a:tbl>
          </a:graphicData>
        </a:graphic>
      </p:graphicFrame>
    </p:spTree>
    <p:custDataLst>
      <p:tags r:id="rId1"/>
    </p:custDataLst>
    <p:extLst>
      <p:ext uri="{BB962C8B-B14F-4D97-AF65-F5344CB8AC3E}">
        <p14:creationId xmlns:p14="http://schemas.microsoft.com/office/powerpoint/2010/main" val="338799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Aware</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感知接口，</a:t>
            </a:r>
            <a:r>
              <a:rPr lang="en-US" altLang="zh-CN">
                <a:latin typeface="Fira Code" panose="020B0809050000020004" pitchFamily="49" charset="0"/>
              </a:rPr>
              <a:t>Spring</a:t>
            </a:r>
            <a:r>
              <a:rPr lang="zh-CN" altLang="en-US">
                <a:latin typeface="Fira Code" panose="020B0809050000020004" pitchFamily="49" charset="0"/>
              </a:rPr>
              <a:t>提供的一种机制，通过实现该接口，重写方法，可以感知</a:t>
            </a:r>
            <a:r>
              <a:rPr lang="en-US" altLang="zh-CN">
                <a:latin typeface="Fira Code" panose="020B0809050000020004" pitchFamily="49" charset="0"/>
              </a:rPr>
              <a:t>Spring</a:t>
            </a:r>
            <a:r>
              <a:rPr lang="zh-CN" altLang="en-US">
                <a:latin typeface="Fira Code" panose="020B0809050000020004" pitchFamily="49" charset="0"/>
              </a:rPr>
              <a:t>应用程序执行过程中的一些变化。</a:t>
            </a:r>
            <a:r>
              <a:rPr lang="en-US" altLang="zh-CN">
                <a:latin typeface="Fira Code" panose="020B0809050000020004" pitchFamily="49" charset="0"/>
              </a:rPr>
              <a:t>Spring</a:t>
            </a:r>
            <a:r>
              <a:rPr lang="zh-CN" altLang="en-US">
                <a:latin typeface="Fira Code" panose="020B0809050000020004" pitchFamily="49" charset="0"/>
              </a:rPr>
              <a:t>会判断当前的</a:t>
            </a:r>
            <a:r>
              <a:rPr lang="en-US" altLang="zh-CN">
                <a:latin typeface="Fira Code" panose="020B0809050000020004" pitchFamily="49" charset="0"/>
              </a:rPr>
              <a:t>Bean</a:t>
            </a:r>
            <a:r>
              <a:rPr lang="zh-CN" altLang="en-US">
                <a:latin typeface="Fira Code" panose="020B0809050000020004" pitchFamily="49" charset="0"/>
              </a:rPr>
              <a:t>有没有实现</a:t>
            </a:r>
            <a:r>
              <a:rPr lang="en-US" altLang="zh-CN">
                <a:latin typeface="Fira Code" panose="020B0809050000020004" pitchFamily="49" charset="0"/>
              </a:rPr>
              <a:t>Aware</a:t>
            </a:r>
            <a:r>
              <a:rPr lang="zh-CN" altLang="en-US">
                <a:latin typeface="Fira Code" panose="020B0809050000020004" pitchFamily="49" charset="0"/>
              </a:rPr>
              <a:t>接口，如果实现了，会在特定的时机回调接口对应的方法</a:t>
            </a:r>
          </a:p>
        </p:txBody>
      </p:sp>
      <p:pic>
        <p:nvPicPr>
          <p:cNvPr id="4" name="图片 3">
            <a:extLst>
              <a:ext uri="{FF2B5EF4-FFF2-40B4-BE49-F238E27FC236}">
                <a16:creationId xmlns:a16="http://schemas.microsoft.com/office/drawing/2014/main" id="{003C4BDF-5B7E-891B-4215-70A446BC58B8}"/>
              </a:ext>
            </a:extLst>
          </p:cNvPr>
          <p:cNvPicPr>
            <a:picLocks noChangeAspect="1"/>
          </p:cNvPicPr>
          <p:nvPr/>
        </p:nvPicPr>
        <p:blipFill>
          <a:blip r:embed="rId3"/>
          <a:stretch>
            <a:fillRect/>
          </a:stretch>
        </p:blipFill>
        <p:spPr>
          <a:xfrm>
            <a:off x="1141915" y="2495248"/>
            <a:ext cx="7238156" cy="3869209"/>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3425087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zh-CN" altLang="en-US"/>
              <a:t>为什么学面试篇</a:t>
            </a:r>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5"/>
            <a:ext cx="7732080" cy="517190"/>
          </a:xfrm>
        </p:spPr>
        <p:txBody>
          <a:bodyPr/>
          <a:lstStyle/>
          <a:p>
            <a:pPr marL="285750" indent="-285750">
              <a:buFont typeface="Wingdings" panose="05000000000000000000" pitchFamily="2" charset="2"/>
              <a:buChar char="l"/>
            </a:pPr>
            <a:r>
              <a:rPr lang="zh-CN" altLang="en-US">
                <a:latin typeface="Fira Code" panose="020B0809050000020004" pitchFamily="49" charset="0"/>
              </a:rPr>
              <a:t>应对面试</a:t>
            </a:r>
          </a:p>
        </p:txBody>
      </p:sp>
      <p:grpSp>
        <p:nvGrpSpPr>
          <p:cNvPr id="25" name="组合 24">
            <a:extLst>
              <a:ext uri="{FF2B5EF4-FFF2-40B4-BE49-F238E27FC236}">
                <a16:creationId xmlns:a16="http://schemas.microsoft.com/office/drawing/2014/main" id="{BB1D47D3-0ADD-F1F5-E680-E9B2DA3E7CAA}"/>
              </a:ext>
            </a:extLst>
          </p:cNvPr>
          <p:cNvGrpSpPr/>
          <p:nvPr/>
        </p:nvGrpSpPr>
        <p:grpSpPr>
          <a:xfrm>
            <a:off x="1265498" y="2161309"/>
            <a:ext cx="3805268" cy="1801036"/>
            <a:chOff x="1265498" y="2161309"/>
            <a:chExt cx="3805268" cy="1801036"/>
          </a:xfrm>
        </p:grpSpPr>
        <p:pic>
          <p:nvPicPr>
            <p:cNvPr id="4" name="图片 3">
              <a:extLst>
                <a:ext uri="{FF2B5EF4-FFF2-40B4-BE49-F238E27FC236}">
                  <a16:creationId xmlns:a16="http://schemas.microsoft.com/office/drawing/2014/main" id="{10FC1A07-0AD9-43F2-6689-528051F0E29A}"/>
                </a:ext>
              </a:extLst>
            </p:cNvPr>
            <p:cNvPicPr>
              <a:picLocks noChangeAspect="1"/>
            </p:cNvPicPr>
            <p:nvPr/>
          </p:nvPicPr>
          <p:blipFill>
            <a:blip r:embed="rId3"/>
            <a:stretch>
              <a:fillRect/>
            </a:stretch>
          </p:blipFill>
          <p:spPr>
            <a:xfrm>
              <a:off x="1265498" y="2497622"/>
              <a:ext cx="1725939" cy="1291741"/>
            </a:xfrm>
            <a:prstGeom prst="rect">
              <a:avLst/>
            </a:prstGeom>
          </p:spPr>
        </p:pic>
        <p:sp>
          <p:nvSpPr>
            <p:cNvPr id="8" name="矩形: 圆角 7">
              <a:extLst>
                <a:ext uri="{FF2B5EF4-FFF2-40B4-BE49-F238E27FC236}">
                  <a16:creationId xmlns:a16="http://schemas.microsoft.com/office/drawing/2014/main" id="{3FA1EC03-716F-A90C-64DA-92FC4F474ED7}"/>
                </a:ext>
              </a:extLst>
            </p:cNvPr>
            <p:cNvSpPr/>
            <p:nvPr/>
          </p:nvSpPr>
          <p:spPr>
            <a:xfrm>
              <a:off x="3251201" y="2161309"/>
              <a:ext cx="1819564" cy="33631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a:solidFill>
                    <a:schemeClr val="bg1"/>
                  </a:solidFill>
                  <a:ea typeface="阿里巴巴普惠体" panose="00020600040101010101"/>
                </a:rPr>
                <a:t>SpringBoot</a:t>
              </a:r>
              <a:r>
                <a:rPr lang="zh-CN" altLang="en-US" sz="1400">
                  <a:solidFill>
                    <a:schemeClr val="bg1"/>
                  </a:solidFill>
                  <a:ea typeface="阿里巴巴普惠体" panose="00020600040101010101"/>
                </a:rPr>
                <a:t>启动流程</a:t>
              </a:r>
            </a:p>
          </p:txBody>
        </p:sp>
        <p:sp>
          <p:nvSpPr>
            <p:cNvPr id="10" name="矩形: 圆角 9">
              <a:extLst>
                <a:ext uri="{FF2B5EF4-FFF2-40B4-BE49-F238E27FC236}">
                  <a16:creationId xmlns:a16="http://schemas.microsoft.com/office/drawing/2014/main" id="{38164FE3-E514-2C39-B348-E336B9A38112}"/>
                </a:ext>
              </a:extLst>
            </p:cNvPr>
            <p:cNvSpPr/>
            <p:nvPr/>
          </p:nvSpPr>
          <p:spPr>
            <a:xfrm>
              <a:off x="3251202" y="2649550"/>
              <a:ext cx="1819564" cy="33631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solidFill>
                    <a:schemeClr val="bg1"/>
                  </a:solidFill>
                  <a:ea typeface="阿里巴巴普惠体" panose="00020600040101010101"/>
                </a:rPr>
                <a:t>Bean</a:t>
              </a:r>
              <a:r>
                <a:rPr lang="zh-CN" altLang="en-US" sz="1400">
                  <a:solidFill>
                    <a:schemeClr val="bg1"/>
                  </a:solidFill>
                  <a:ea typeface="阿里巴巴普惠体" panose="00020600040101010101"/>
                </a:rPr>
                <a:t>生命周期</a:t>
              </a:r>
            </a:p>
          </p:txBody>
        </p:sp>
        <p:sp>
          <p:nvSpPr>
            <p:cNvPr id="14" name="矩形: 圆角 13">
              <a:extLst>
                <a:ext uri="{FF2B5EF4-FFF2-40B4-BE49-F238E27FC236}">
                  <a16:creationId xmlns:a16="http://schemas.microsoft.com/office/drawing/2014/main" id="{2ADBE8C7-A81C-2D49-CA79-CE2CC30830D3}"/>
                </a:ext>
              </a:extLst>
            </p:cNvPr>
            <p:cNvSpPr/>
            <p:nvPr/>
          </p:nvSpPr>
          <p:spPr>
            <a:xfrm>
              <a:off x="3251202" y="3137791"/>
              <a:ext cx="1819564" cy="336313"/>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a:solidFill>
                    <a:schemeClr val="bg1"/>
                  </a:solidFill>
                  <a:ea typeface="阿里巴巴普惠体" panose="00020600040101010101"/>
                </a:rPr>
                <a:t>Bean</a:t>
              </a:r>
              <a:r>
                <a:rPr lang="zh-CN" altLang="en-US" sz="1400">
                  <a:solidFill>
                    <a:schemeClr val="bg1"/>
                  </a:solidFill>
                  <a:ea typeface="阿里巴巴普惠体" panose="00020600040101010101"/>
                </a:rPr>
                <a:t>循环依赖</a:t>
              </a:r>
            </a:p>
          </p:txBody>
        </p:sp>
        <p:sp>
          <p:nvSpPr>
            <p:cNvPr id="15" name="矩形: 圆角 14">
              <a:extLst>
                <a:ext uri="{FF2B5EF4-FFF2-40B4-BE49-F238E27FC236}">
                  <a16:creationId xmlns:a16="http://schemas.microsoft.com/office/drawing/2014/main" id="{6F6ADFBD-9881-8A48-1EFC-801979AE16EF}"/>
                </a:ext>
              </a:extLst>
            </p:cNvPr>
            <p:cNvSpPr/>
            <p:nvPr/>
          </p:nvSpPr>
          <p:spPr>
            <a:xfrm>
              <a:off x="3251202" y="3626032"/>
              <a:ext cx="1819564" cy="336313"/>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a:solidFill>
                    <a:schemeClr val="bg1"/>
                  </a:solidFill>
                  <a:ea typeface="阿里巴巴普惠体" panose="00020600040101010101"/>
                </a:rPr>
                <a:t>……</a:t>
              </a:r>
              <a:endParaRPr lang="zh-CN" altLang="en-US" sz="1400">
                <a:solidFill>
                  <a:schemeClr val="bg1"/>
                </a:solidFill>
                <a:ea typeface="阿里巴巴普惠体" panose="00020600040101010101"/>
              </a:endParaRPr>
            </a:p>
          </p:txBody>
        </p:sp>
      </p:grpSp>
      <p:sp>
        <p:nvSpPr>
          <p:cNvPr id="16" name="文本占位符 2">
            <a:extLst>
              <a:ext uri="{FF2B5EF4-FFF2-40B4-BE49-F238E27FC236}">
                <a16:creationId xmlns:a16="http://schemas.microsoft.com/office/drawing/2014/main" id="{61AFA465-6132-76EF-E3ED-7EB68AE1FCBF}"/>
              </a:ext>
            </a:extLst>
          </p:cNvPr>
          <p:cNvSpPr txBox="1">
            <a:spLocks/>
          </p:cNvSpPr>
          <p:nvPr/>
        </p:nvSpPr>
        <p:spPr>
          <a:xfrm>
            <a:off x="710880" y="4189169"/>
            <a:ext cx="773208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深入理解</a:t>
            </a:r>
          </a:p>
        </p:txBody>
      </p:sp>
      <p:grpSp>
        <p:nvGrpSpPr>
          <p:cNvPr id="26" name="组合 25">
            <a:extLst>
              <a:ext uri="{FF2B5EF4-FFF2-40B4-BE49-F238E27FC236}">
                <a16:creationId xmlns:a16="http://schemas.microsoft.com/office/drawing/2014/main" id="{DD2ACDBD-19DC-B8A2-38D5-9F4FB62A688F}"/>
              </a:ext>
            </a:extLst>
          </p:cNvPr>
          <p:cNvGrpSpPr/>
          <p:nvPr/>
        </p:nvGrpSpPr>
        <p:grpSpPr>
          <a:xfrm>
            <a:off x="1265498" y="4838780"/>
            <a:ext cx="3105437" cy="1088995"/>
            <a:chOff x="1265498" y="4838780"/>
            <a:chExt cx="3105437" cy="1088995"/>
          </a:xfrm>
        </p:grpSpPr>
        <p:sp>
          <p:nvSpPr>
            <p:cNvPr id="17" name="face-with-a-question-mark_1954">
              <a:extLst>
                <a:ext uri="{FF2B5EF4-FFF2-40B4-BE49-F238E27FC236}">
                  <a16:creationId xmlns:a16="http://schemas.microsoft.com/office/drawing/2014/main" id="{97421CDF-190F-44C1-EDCB-54FF2760424A}"/>
                </a:ext>
              </a:extLst>
            </p:cNvPr>
            <p:cNvSpPr/>
            <p:nvPr/>
          </p:nvSpPr>
          <p:spPr>
            <a:xfrm>
              <a:off x="3951031" y="4860808"/>
              <a:ext cx="419904" cy="609685"/>
            </a:xfrm>
            <a:custGeom>
              <a:avLst/>
              <a:gdLst>
                <a:gd name="T0" fmla="*/ 162 w 163"/>
                <a:gd name="T1" fmla="*/ 100 h 237"/>
                <a:gd name="T2" fmla="*/ 161 w 163"/>
                <a:gd name="T3" fmla="*/ 99 h 237"/>
                <a:gd name="T4" fmla="*/ 161 w 163"/>
                <a:gd name="T5" fmla="*/ 95 h 237"/>
                <a:gd name="T6" fmla="*/ 161 w 163"/>
                <a:gd name="T7" fmla="*/ 94 h 237"/>
                <a:gd name="T8" fmla="*/ 160 w 163"/>
                <a:gd name="T9" fmla="*/ 83 h 237"/>
                <a:gd name="T10" fmla="*/ 117 w 163"/>
                <a:gd name="T11" fmla="*/ 18 h 237"/>
                <a:gd name="T12" fmla="*/ 47 w 163"/>
                <a:gd name="T13" fmla="*/ 21 h 237"/>
                <a:gd name="T14" fmla="*/ 4 w 163"/>
                <a:gd name="T15" fmla="*/ 83 h 237"/>
                <a:gd name="T16" fmla="*/ 4 w 163"/>
                <a:gd name="T17" fmla="*/ 97 h 237"/>
                <a:gd name="T18" fmla="*/ 4 w 163"/>
                <a:gd name="T19" fmla="*/ 98 h 237"/>
                <a:gd name="T20" fmla="*/ 7 w 163"/>
                <a:gd name="T21" fmla="*/ 128 h 237"/>
                <a:gd name="T22" fmla="*/ 4 w 163"/>
                <a:gd name="T23" fmla="*/ 130 h 237"/>
                <a:gd name="T24" fmla="*/ 5 w 163"/>
                <a:gd name="T25" fmla="*/ 154 h 237"/>
                <a:gd name="T26" fmla="*/ 11 w 163"/>
                <a:gd name="T27" fmla="*/ 167 h 237"/>
                <a:gd name="T28" fmla="*/ 79 w 163"/>
                <a:gd name="T29" fmla="*/ 237 h 237"/>
                <a:gd name="T30" fmla="*/ 152 w 163"/>
                <a:gd name="T31" fmla="*/ 167 h 237"/>
                <a:gd name="T32" fmla="*/ 158 w 163"/>
                <a:gd name="T33" fmla="*/ 155 h 237"/>
                <a:gd name="T34" fmla="*/ 159 w 163"/>
                <a:gd name="T35" fmla="*/ 130 h 237"/>
                <a:gd name="T36" fmla="*/ 157 w 163"/>
                <a:gd name="T37" fmla="*/ 128 h 237"/>
                <a:gd name="T38" fmla="*/ 161 w 163"/>
                <a:gd name="T39" fmla="*/ 100 h 237"/>
                <a:gd name="T40" fmla="*/ 162 w 163"/>
                <a:gd name="T41" fmla="*/ 100 h 237"/>
                <a:gd name="T42" fmla="*/ 80 w 163"/>
                <a:gd name="T43" fmla="*/ 175 h 237"/>
                <a:gd name="T44" fmla="*/ 65 w 163"/>
                <a:gd name="T45" fmla="*/ 160 h 237"/>
                <a:gd name="T46" fmla="*/ 80 w 163"/>
                <a:gd name="T47" fmla="*/ 145 h 237"/>
                <a:gd name="T48" fmla="*/ 94 w 163"/>
                <a:gd name="T49" fmla="*/ 160 h 237"/>
                <a:gd name="T50" fmla="*/ 80 w 163"/>
                <a:gd name="T51" fmla="*/ 175 h 237"/>
                <a:gd name="T52" fmla="*/ 99 w 163"/>
                <a:gd name="T53" fmla="*/ 114 h 237"/>
                <a:gd name="T54" fmla="*/ 91 w 163"/>
                <a:gd name="T55" fmla="*/ 135 h 237"/>
                <a:gd name="T56" fmla="*/ 91 w 163"/>
                <a:gd name="T57" fmla="*/ 137 h 237"/>
                <a:gd name="T58" fmla="*/ 69 w 163"/>
                <a:gd name="T59" fmla="*/ 137 h 237"/>
                <a:gd name="T60" fmla="*/ 69 w 163"/>
                <a:gd name="T61" fmla="*/ 133 h 237"/>
                <a:gd name="T62" fmla="*/ 79 w 163"/>
                <a:gd name="T63" fmla="*/ 107 h 237"/>
                <a:gd name="T64" fmla="*/ 88 w 163"/>
                <a:gd name="T65" fmla="*/ 90 h 237"/>
                <a:gd name="T66" fmla="*/ 76 w 163"/>
                <a:gd name="T67" fmla="*/ 81 h 237"/>
                <a:gd name="T68" fmla="*/ 60 w 163"/>
                <a:gd name="T69" fmla="*/ 85 h 237"/>
                <a:gd name="T70" fmla="*/ 54 w 163"/>
                <a:gd name="T71" fmla="*/ 68 h 237"/>
                <a:gd name="T72" fmla="*/ 82 w 163"/>
                <a:gd name="T73" fmla="*/ 61 h 237"/>
                <a:gd name="T74" fmla="*/ 113 w 163"/>
                <a:gd name="T75" fmla="*/ 86 h 237"/>
                <a:gd name="T76" fmla="*/ 99 w 163"/>
                <a:gd name="T77" fmla="*/ 11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37">
                  <a:moveTo>
                    <a:pt x="162" y="100"/>
                  </a:moveTo>
                  <a:lnTo>
                    <a:pt x="161" y="99"/>
                  </a:lnTo>
                  <a:cubicBezTo>
                    <a:pt x="161" y="98"/>
                    <a:pt x="161" y="96"/>
                    <a:pt x="161" y="95"/>
                  </a:cubicBezTo>
                  <a:lnTo>
                    <a:pt x="161" y="94"/>
                  </a:lnTo>
                  <a:lnTo>
                    <a:pt x="160" y="83"/>
                  </a:lnTo>
                  <a:cubicBezTo>
                    <a:pt x="160" y="65"/>
                    <a:pt x="148" y="13"/>
                    <a:pt x="117" y="18"/>
                  </a:cubicBezTo>
                  <a:cubicBezTo>
                    <a:pt x="117" y="18"/>
                    <a:pt x="85" y="0"/>
                    <a:pt x="47" y="21"/>
                  </a:cubicBezTo>
                  <a:cubicBezTo>
                    <a:pt x="9" y="37"/>
                    <a:pt x="4" y="65"/>
                    <a:pt x="4" y="83"/>
                  </a:cubicBezTo>
                  <a:lnTo>
                    <a:pt x="4" y="97"/>
                  </a:lnTo>
                  <a:cubicBezTo>
                    <a:pt x="4" y="97"/>
                    <a:pt x="4" y="97"/>
                    <a:pt x="4" y="98"/>
                  </a:cubicBezTo>
                  <a:cubicBezTo>
                    <a:pt x="2" y="101"/>
                    <a:pt x="2" y="101"/>
                    <a:pt x="7" y="128"/>
                  </a:cubicBezTo>
                  <a:cubicBezTo>
                    <a:pt x="6" y="128"/>
                    <a:pt x="5" y="129"/>
                    <a:pt x="4" y="130"/>
                  </a:cubicBezTo>
                  <a:cubicBezTo>
                    <a:pt x="0" y="135"/>
                    <a:pt x="3" y="150"/>
                    <a:pt x="5" y="154"/>
                  </a:cubicBezTo>
                  <a:cubicBezTo>
                    <a:pt x="6" y="161"/>
                    <a:pt x="8" y="165"/>
                    <a:pt x="11" y="167"/>
                  </a:cubicBezTo>
                  <a:cubicBezTo>
                    <a:pt x="16" y="206"/>
                    <a:pt x="50" y="237"/>
                    <a:pt x="79" y="237"/>
                  </a:cubicBezTo>
                  <a:cubicBezTo>
                    <a:pt x="114" y="237"/>
                    <a:pt x="146" y="203"/>
                    <a:pt x="152" y="167"/>
                  </a:cubicBezTo>
                  <a:cubicBezTo>
                    <a:pt x="154" y="165"/>
                    <a:pt x="157" y="161"/>
                    <a:pt x="158" y="155"/>
                  </a:cubicBezTo>
                  <a:cubicBezTo>
                    <a:pt x="159" y="150"/>
                    <a:pt x="163" y="135"/>
                    <a:pt x="159" y="130"/>
                  </a:cubicBezTo>
                  <a:cubicBezTo>
                    <a:pt x="158" y="129"/>
                    <a:pt x="158" y="129"/>
                    <a:pt x="157" y="128"/>
                  </a:cubicBezTo>
                  <a:cubicBezTo>
                    <a:pt x="159" y="122"/>
                    <a:pt x="161" y="111"/>
                    <a:pt x="161" y="100"/>
                  </a:cubicBezTo>
                  <a:cubicBezTo>
                    <a:pt x="162" y="100"/>
                    <a:pt x="162" y="100"/>
                    <a:pt x="162" y="100"/>
                  </a:cubicBezTo>
                  <a:close/>
                  <a:moveTo>
                    <a:pt x="80" y="175"/>
                  </a:moveTo>
                  <a:cubicBezTo>
                    <a:pt x="71" y="175"/>
                    <a:pt x="65" y="169"/>
                    <a:pt x="65" y="160"/>
                  </a:cubicBezTo>
                  <a:cubicBezTo>
                    <a:pt x="65" y="151"/>
                    <a:pt x="71" y="145"/>
                    <a:pt x="80" y="145"/>
                  </a:cubicBezTo>
                  <a:cubicBezTo>
                    <a:pt x="88" y="145"/>
                    <a:pt x="94" y="151"/>
                    <a:pt x="94" y="160"/>
                  </a:cubicBezTo>
                  <a:cubicBezTo>
                    <a:pt x="94" y="169"/>
                    <a:pt x="88" y="175"/>
                    <a:pt x="80" y="175"/>
                  </a:cubicBezTo>
                  <a:close/>
                  <a:moveTo>
                    <a:pt x="99" y="114"/>
                  </a:moveTo>
                  <a:cubicBezTo>
                    <a:pt x="93" y="121"/>
                    <a:pt x="91" y="127"/>
                    <a:pt x="91" y="135"/>
                  </a:cubicBezTo>
                  <a:lnTo>
                    <a:pt x="91" y="137"/>
                  </a:lnTo>
                  <a:lnTo>
                    <a:pt x="69" y="137"/>
                  </a:lnTo>
                  <a:lnTo>
                    <a:pt x="69" y="133"/>
                  </a:lnTo>
                  <a:cubicBezTo>
                    <a:pt x="69" y="125"/>
                    <a:pt x="71" y="116"/>
                    <a:pt x="79" y="107"/>
                  </a:cubicBezTo>
                  <a:cubicBezTo>
                    <a:pt x="84" y="101"/>
                    <a:pt x="88" y="96"/>
                    <a:pt x="88" y="90"/>
                  </a:cubicBezTo>
                  <a:cubicBezTo>
                    <a:pt x="88" y="85"/>
                    <a:pt x="84" y="81"/>
                    <a:pt x="76" y="81"/>
                  </a:cubicBezTo>
                  <a:cubicBezTo>
                    <a:pt x="71" y="81"/>
                    <a:pt x="64" y="82"/>
                    <a:pt x="60" y="85"/>
                  </a:cubicBezTo>
                  <a:lnTo>
                    <a:pt x="54" y="68"/>
                  </a:lnTo>
                  <a:cubicBezTo>
                    <a:pt x="60" y="64"/>
                    <a:pt x="70" y="61"/>
                    <a:pt x="82" y="61"/>
                  </a:cubicBezTo>
                  <a:cubicBezTo>
                    <a:pt x="104" y="61"/>
                    <a:pt x="113" y="73"/>
                    <a:pt x="113" y="86"/>
                  </a:cubicBezTo>
                  <a:cubicBezTo>
                    <a:pt x="113" y="99"/>
                    <a:pt x="106" y="107"/>
                    <a:pt x="99" y="114"/>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2DA85307-8E64-214E-67C6-73BC82EE861F}"/>
                </a:ext>
              </a:extLst>
            </p:cNvPr>
            <p:cNvSpPr txBox="1"/>
            <p:nvPr/>
          </p:nvSpPr>
          <p:spPr>
            <a:xfrm>
              <a:off x="1265498" y="4838780"/>
              <a:ext cx="2428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ea typeface="阿里巴巴普惠体" panose="00020600040101010101"/>
                </a:rPr>
                <a:t>Bean</a:t>
              </a:r>
              <a:r>
                <a:rPr lang="zh-CN" altLang="en-US" sz="1400">
                  <a:solidFill>
                    <a:schemeClr val="tx1">
                      <a:lumMod val="65000"/>
                      <a:lumOff val="35000"/>
                    </a:schemeClr>
                  </a:solidFill>
                  <a:ea typeface="阿里巴巴普惠体" panose="00020600040101010101"/>
                </a:rPr>
                <a:t>是如何注入到</a:t>
              </a:r>
              <a:r>
                <a:rPr lang="en-US" altLang="zh-CN" sz="1400">
                  <a:solidFill>
                    <a:schemeClr val="tx1">
                      <a:lumMod val="65000"/>
                      <a:lumOff val="35000"/>
                    </a:schemeClr>
                  </a:solidFill>
                  <a:ea typeface="阿里巴巴普惠体" panose="00020600040101010101"/>
                </a:rPr>
                <a:t>IOC</a:t>
              </a:r>
              <a:r>
                <a:rPr lang="zh-CN" altLang="en-US" sz="1400">
                  <a:solidFill>
                    <a:schemeClr val="tx1">
                      <a:lumMod val="65000"/>
                      <a:lumOff val="35000"/>
                    </a:schemeClr>
                  </a:solidFill>
                  <a:ea typeface="阿里巴巴普惠体" panose="00020600040101010101"/>
                </a:rPr>
                <a:t>容器的</a:t>
              </a:r>
              <a:endParaRPr lang="zh-CN" altLang="en-US" sz="1400" dirty="0">
                <a:solidFill>
                  <a:schemeClr val="tx1">
                    <a:lumMod val="65000"/>
                    <a:lumOff val="35000"/>
                  </a:schemeClr>
                </a:solidFill>
                <a:ea typeface="阿里巴巴普惠体" panose="00020600040101010101"/>
              </a:endParaRPr>
            </a:p>
          </p:txBody>
        </p:sp>
        <p:sp>
          <p:nvSpPr>
            <p:cNvPr id="23" name="文本框 22">
              <a:extLst>
                <a:ext uri="{FF2B5EF4-FFF2-40B4-BE49-F238E27FC236}">
                  <a16:creationId xmlns:a16="http://schemas.microsoft.com/office/drawing/2014/main" id="{3159D239-65B2-0FA6-9299-AD4A8ADE1046}"/>
                </a:ext>
              </a:extLst>
            </p:cNvPr>
            <p:cNvSpPr txBox="1"/>
            <p:nvPr/>
          </p:nvSpPr>
          <p:spPr>
            <a:xfrm>
              <a:off x="1265498" y="5231368"/>
              <a:ext cx="2329612"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ea typeface="阿里巴巴普惠体" panose="00020600040101010101"/>
                </a:rPr>
                <a:t>内置的</a:t>
              </a:r>
              <a:r>
                <a:rPr lang="en-US" altLang="zh-CN" sz="1400">
                  <a:solidFill>
                    <a:schemeClr val="tx1">
                      <a:lumMod val="65000"/>
                      <a:lumOff val="35000"/>
                    </a:schemeClr>
                  </a:solidFill>
                  <a:ea typeface="阿里巴巴普惠体" panose="00020600040101010101"/>
                </a:rPr>
                <a:t>Tomcat</a:t>
              </a:r>
              <a:r>
                <a:rPr lang="zh-CN" altLang="en-US" sz="1400">
                  <a:solidFill>
                    <a:schemeClr val="tx1">
                      <a:lumMod val="65000"/>
                      <a:lumOff val="35000"/>
                    </a:schemeClr>
                  </a:solidFill>
                  <a:ea typeface="阿里巴巴普惠体" panose="00020600040101010101"/>
                </a:rPr>
                <a:t>是如何启动的</a:t>
              </a:r>
              <a:endParaRPr lang="zh-CN" altLang="en-US" sz="1400" dirty="0">
                <a:solidFill>
                  <a:schemeClr val="tx1">
                    <a:lumMod val="65000"/>
                    <a:lumOff val="35000"/>
                  </a:schemeClr>
                </a:solidFill>
                <a:ea typeface="阿里巴巴普惠体" panose="00020600040101010101"/>
              </a:endParaRPr>
            </a:p>
          </p:txBody>
        </p:sp>
        <p:sp>
          <p:nvSpPr>
            <p:cNvPr id="24" name="文本框 23">
              <a:extLst>
                <a:ext uri="{FF2B5EF4-FFF2-40B4-BE49-F238E27FC236}">
                  <a16:creationId xmlns:a16="http://schemas.microsoft.com/office/drawing/2014/main" id="{D299B135-7E6F-D757-9126-4D81FDDD7789}"/>
                </a:ext>
              </a:extLst>
            </p:cNvPr>
            <p:cNvSpPr txBox="1"/>
            <p:nvPr/>
          </p:nvSpPr>
          <p:spPr>
            <a:xfrm>
              <a:off x="1265498" y="5619998"/>
              <a:ext cx="271446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ea typeface="阿里巴巴普惠体" panose="00020600040101010101"/>
                </a:rPr>
                <a:t>Controller</a:t>
              </a:r>
              <a:r>
                <a:rPr lang="zh-CN" altLang="en-US" sz="1400">
                  <a:solidFill>
                    <a:schemeClr val="tx1">
                      <a:lumMod val="65000"/>
                      <a:lumOff val="35000"/>
                    </a:schemeClr>
                  </a:solidFill>
                  <a:ea typeface="阿里巴巴普惠体" panose="00020600040101010101"/>
                </a:rPr>
                <a:t>中的方法为什么会执行</a:t>
              </a:r>
              <a:endParaRPr lang="zh-CN" altLang="en-US" sz="1400" dirty="0">
                <a:solidFill>
                  <a:schemeClr val="tx1">
                    <a:lumMod val="65000"/>
                    <a:lumOff val="35000"/>
                  </a:schemeClr>
                </a:solidFill>
                <a:ea typeface="阿里巴巴普惠体" panose="00020600040101010101"/>
              </a:endParaRPr>
            </a:p>
          </p:txBody>
        </p:sp>
      </p:grpSp>
    </p:spTree>
    <p:custDataLst>
      <p:tags r:id="rId1"/>
    </p:custDataLst>
    <p:extLst>
      <p:ext uri="{BB962C8B-B14F-4D97-AF65-F5344CB8AC3E}">
        <p14:creationId xmlns:p14="http://schemas.microsoft.com/office/powerpoint/2010/main" val="370971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InitializingBean/DisposableBean</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初始化接口，当</a:t>
            </a:r>
            <a:r>
              <a:rPr lang="en-US" altLang="zh-CN">
                <a:latin typeface="Fira Code" panose="020B0809050000020004" pitchFamily="49" charset="0"/>
              </a:rPr>
              <a:t>Bean</a:t>
            </a:r>
            <a:r>
              <a:rPr lang="zh-CN" altLang="en-US">
                <a:latin typeface="Fira Code" panose="020B0809050000020004" pitchFamily="49" charset="0"/>
              </a:rPr>
              <a:t>被实例化好后，会回调里面的函数，经常用于做一些加载资源的工作</a:t>
            </a:r>
            <a:endParaRPr lang="en-US" altLang="zh-CN">
              <a:latin typeface="Fira Code" panose="020B0809050000020004" pitchFamily="49" charset="0"/>
            </a:endParaRPr>
          </a:p>
          <a:p>
            <a:pPr marL="285750" indent="-285750">
              <a:buFont typeface="Wingdings" panose="05000000000000000000" pitchFamily="2" charset="2"/>
              <a:buChar char="l"/>
            </a:pPr>
            <a:r>
              <a:rPr lang="zh-CN" altLang="en-US">
                <a:latin typeface="Fira Code" panose="020B0809050000020004" pitchFamily="49" charset="0"/>
              </a:rPr>
              <a:t>销毁接口，当</a:t>
            </a:r>
            <a:r>
              <a:rPr lang="en-US" altLang="zh-CN">
                <a:latin typeface="Fira Code" panose="020B0809050000020004" pitchFamily="49" charset="0"/>
              </a:rPr>
              <a:t>Bean</a:t>
            </a:r>
            <a:r>
              <a:rPr lang="zh-CN" altLang="en-US">
                <a:latin typeface="Fira Code" panose="020B0809050000020004" pitchFamily="49" charset="0"/>
              </a:rPr>
              <a:t>被销毁之前，会回调里面的函数，经常用于做一些释放资源的工作</a:t>
            </a:r>
          </a:p>
        </p:txBody>
      </p:sp>
      <p:pic>
        <p:nvPicPr>
          <p:cNvPr id="3" name="图片 2">
            <a:extLst>
              <a:ext uri="{FF2B5EF4-FFF2-40B4-BE49-F238E27FC236}">
                <a16:creationId xmlns:a16="http://schemas.microsoft.com/office/drawing/2014/main" id="{A1A360D1-7A57-C4C8-4CCA-52ED45C94597}"/>
              </a:ext>
            </a:extLst>
          </p:cNvPr>
          <p:cNvPicPr>
            <a:picLocks noChangeAspect="1"/>
          </p:cNvPicPr>
          <p:nvPr/>
        </p:nvPicPr>
        <p:blipFill>
          <a:blip r:embed="rId3"/>
          <a:stretch>
            <a:fillRect/>
          </a:stretch>
        </p:blipFill>
        <p:spPr>
          <a:xfrm>
            <a:off x="839165" y="2788287"/>
            <a:ext cx="7620000" cy="3486150"/>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668407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BeanPostProcessor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的后置处理器，当</a:t>
            </a:r>
            <a:r>
              <a:rPr lang="en-US" altLang="zh-CN">
                <a:latin typeface="Fira Code" panose="020B0809050000020004" pitchFamily="49" charset="0"/>
              </a:rPr>
              <a:t>Bean</a:t>
            </a:r>
            <a:r>
              <a:rPr lang="zh-CN" altLang="en-US">
                <a:latin typeface="Fira Code" panose="020B0809050000020004" pitchFamily="49" charset="0"/>
              </a:rPr>
              <a:t>对象初始化之前以及初始化之后，会回调该接口对应的方法</a:t>
            </a:r>
          </a:p>
        </p:txBody>
      </p:sp>
      <p:sp>
        <p:nvSpPr>
          <p:cNvPr id="9" name="文本框 8">
            <a:extLst>
              <a:ext uri="{FF2B5EF4-FFF2-40B4-BE49-F238E27FC236}">
                <a16:creationId xmlns:a16="http://schemas.microsoft.com/office/drawing/2014/main" id="{736E8BB7-ECC6-EF64-647B-A387EB43FB48}"/>
              </a:ext>
            </a:extLst>
          </p:cNvPr>
          <p:cNvSpPr txBox="1"/>
          <p:nvPr/>
        </p:nvSpPr>
        <p:spPr>
          <a:xfrm>
            <a:off x="1006998" y="2359701"/>
            <a:ext cx="6128794" cy="11182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a:ea typeface="阿里巴巴普惠体" panose="00020600040101010101"/>
              </a:rPr>
              <a:t>postProcessBeforeInitialization:  </a:t>
            </a:r>
            <a:r>
              <a:rPr lang="en-US" altLang="zh-CN" sz="1600">
                <a:solidFill>
                  <a:srgbClr val="C00000"/>
                </a:solidFill>
                <a:ea typeface="阿里巴巴普惠体" panose="00020600040101010101"/>
              </a:rPr>
              <a:t>Bean</a:t>
            </a:r>
            <a:r>
              <a:rPr lang="zh-CN" altLang="en-US" sz="1600">
                <a:solidFill>
                  <a:srgbClr val="C00000"/>
                </a:solidFill>
                <a:ea typeface="阿里巴巴普惠体" panose="00020600040101010101"/>
              </a:rPr>
              <a:t>对象初始化之前调用</a:t>
            </a:r>
            <a:endParaRPr lang="en-US" altLang="zh-CN" sz="1600">
              <a:solidFill>
                <a:srgbClr val="C00000"/>
              </a:solidFill>
              <a:ea typeface="阿里巴巴普惠体" panose="00020600040101010101"/>
            </a:endParaRPr>
          </a:p>
          <a:p>
            <a:pPr marL="285750" indent="-285750">
              <a:lnSpc>
                <a:spcPct val="200000"/>
              </a:lnSpc>
              <a:buFont typeface="Arial" panose="020B0604020202020204" pitchFamily="34" charset="0"/>
              <a:buChar char="•"/>
            </a:pPr>
            <a:r>
              <a:rPr lang="en-US" altLang="zh-CN" sz="1800">
                <a:solidFill>
                  <a:srgbClr val="000000"/>
                </a:solidFill>
                <a:effectLst/>
                <a:latin typeface="JetBrains Mono"/>
                <a:ea typeface="阿里巴巴普惠体" panose="00020600040101010101"/>
              </a:rPr>
              <a:t>postProcessAfterInitialization</a:t>
            </a:r>
            <a:r>
              <a:rPr lang="en-US" altLang="zh-CN">
                <a:solidFill>
                  <a:srgbClr val="000000"/>
                </a:solidFill>
                <a:latin typeface="JetBrains Mono"/>
                <a:ea typeface="阿里巴巴普惠体" panose="00020600040101010101"/>
              </a:rPr>
              <a:t>:</a:t>
            </a:r>
            <a:r>
              <a:rPr lang="zh-CN" altLang="en-US">
                <a:solidFill>
                  <a:srgbClr val="000000"/>
                </a:solidFill>
                <a:latin typeface="JetBrains Mono"/>
                <a:ea typeface="阿里巴巴普惠体" panose="00020600040101010101"/>
              </a:rPr>
              <a:t>  </a:t>
            </a:r>
            <a:r>
              <a:rPr lang="en-US" altLang="zh-CN" sz="1600">
                <a:solidFill>
                  <a:srgbClr val="C00000"/>
                </a:solidFill>
                <a:latin typeface="JetBrains Mono"/>
                <a:ea typeface="阿里巴巴普惠体" panose="00020600040101010101"/>
              </a:rPr>
              <a:t>Bean</a:t>
            </a:r>
            <a:r>
              <a:rPr lang="zh-CN" altLang="en-US" sz="1600">
                <a:solidFill>
                  <a:srgbClr val="C00000"/>
                </a:solidFill>
                <a:latin typeface="JetBrains Mono"/>
                <a:ea typeface="阿里巴巴普惠体" panose="00020600040101010101"/>
              </a:rPr>
              <a:t>对象初始化之后调用</a:t>
            </a:r>
            <a:endParaRPr lang="en-US" altLang="zh-CN" sz="1600">
              <a:solidFill>
                <a:srgbClr val="C00000"/>
              </a:solidFill>
              <a:effectLst/>
              <a:latin typeface="JetBrains Mono"/>
              <a:ea typeface="阿里巴巴普惠体" panose="00020600040101010101"/>
            </a:endParaRPr>
          </a:p>
        </p:txBody>
      </p:sp>
      <p:pic>
        <p:nvPicPr>
          <p:cNvPr id="11" name="图片 10">
            <a:extLst>
              <a:ext uri="{FF2B5EF4-FFF2-40B4-BE49-F238E27FC236}">
                <a16:creationId xmlns:a16="http://schemas.microsoft.com/office/drawing/2014/main" id="{7B2BA2C0-8D7D-E32F-A70D-90FBF49BA73D}"/>
              </a:ext>
            </a:extLst>
          </p:cNvPr>
          <p:cNvPicPr>
            <a:picLocks noChangeAspect="1"/>
          </p:cNvPicPr>
          <p:nvPr/>
        </p:nvPicPr>
        <p:blipFill>
          <a:blip r:embed="rId3"/>
          <a:stretch>
            <a:fillRect/>
          </a:stretch>
        </p:blipFill>
        <p:spPr>
          <a:xfrm>
            <a:off x="1006998" y="3751269"/>
            <a:ext cx="7424074" cy="2825981"/>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1171636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BeanPostProcessor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1072148"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Bean</a:t>
            </a:r>
            <a:r>
              <a:rPr lang="zh-CN" altLang="en-US">
                <a:latin typeface="Fira Code" panose="020B0809050000020004" pitchFamily="49" charset="0"/>
              </a:rPr>
              <a:t>的后置处理器，当</a:t>
            </a:r>
            <a:r>
              <a:rPr lang="en-US" altLang="zh-CN">
                <a:latin typeface="Fira Code" panose="020B0809050000020004" pitchFamily="49" charset="0"/>
              </a:rPr>
              <a:t>Bean</a:t>
            </a:r>
            <a:r>
              <a:rPr lang="zh-CN" altLang="en-US">
                <a:latin typeface="Fira Code" panose="020B0809050000020004" pitchFamily="49" charset="0"/>
              </a:rPr>
              <a:t>对象初始化之前以及初始化之后，会回调该接口对应的方法</a:t>
            </a:r>
          </a:p>
        </p:txBody>
      </p:sp>
      <p:graphicFrame>
        <p:nvGraphicFramePr>
          <p:cNvPr id="2" name="表格 1">
            <a:extLst>
              <a:ext uri="{FF2B5EF4-FFF2-40B4-BE49-F238E27FC236}">
                <a16:creationId xmlns:a16="http://schemas.microsoft.com/office/drawing/2014/main" id="{5F9A6F0E-8F20-1AD7-D3DC-8DFA4BD07AF2}"/>
              </a:ext>
            </a:extLst>
          </p:cNvPr>
          <p:cNvGraphicFramePr>
            <a:graphicFrameLocks noGrp="1"/>
          </p:cNvGraphicFramePr>
          <p:nvPr>
            <p:extLst>
              <p:ext uri="{D42A27DB-BD31-4B8C-83A1-F6EECF244321}">
                <p14:modId xmlns:p14="http://schemas.microsoft.com/office/powerpoint/2010/main" val="2332363411"/>
              </p:ext>
            </p:extLst>
          </p:nvPr>
        </p:nvGraphicFramePr>
        <p:xfrm>
          <a:off x="1094450" y="2702562"/>
          <a:ext cx="10315229" cy="1569720"/>
        </p:xfrm>
        <a:graphic>
          <a:graphicData uri="http://schemas.openxmlformats.org/drawingml/2006/table">
            <a:tbl>
              <a:tblPr firstRow="1" bandRow="1">
                <a:tableStyleId>{21E4AEA4-8DFA-4A89-87EB-49C32662AFE0}</a:tableStyleId>
              </a:tblPr>
              <a:tblGrid>
                <a:gridCol w="5109580">
                  <a:extLst>
                    <a:ext uri="{9D8B030D-6E8A-4147-A177-3AD203B41FA5}">
                      <a16:colId xmlns:a16="http://schemas.microsoft.com/office/drawing/2014/main" val="2669012110"/>
                    </a:ext>
                  </a:extLst>
                </a:gridCol>
                <a:gridCol w="5205649">
                  <a:extLst>
                    <a:ext uri="{9D8B030D-6E8A-4147-A177-3AD203B41FA5}">
                      <a16:colId xmlns:a16="http://schemas.microsoft.com/office/drawing/2014/main" val="490709114"/>
                    </a:ext>
                  </a:extLst>
                </a:gridCol>
              </a:tblGrid>
              <a:tr h="370840">
                <a:tc>
                  <a:txBody>
                    <a:bodyPr/>
                    <a:lstStyle/>
                    <a:p>
                      <a:pPr algn="ctr"/>
                      <a:r>
                        <a:rPr lang="zh-CN" altLang="en-US"/>
                        <a:t>实现类名</a:t>
                      </a:r>
                    </a:p>
                  </a:txBody>
                  <a:tcPr/>
                </a:tc>
                <a:tc>
                  <a:txBody>
                    <a:bodyPr/>
                    <a:lstStyle/>
                    <a:p>
                      <a:pPr algn="ctr"/>
                      <a:r>
                        <a:rPr lang="zh-CN" altLang="en-US"/>
                        <a:t>作用</a:t>
                      </a:r>
                    </a:p>
                  </a:txBody>
                  <a:tcPr/>
                </a:tc>
                <a:extLst>
                  <a:ext uri="{0D108BD9-81ED-4DB2-BD59-A6C34878D82A}">
                    <a16:rowId xmlns:a16="http://schemas.microsoft.com/office/drawing/2014/main" val="3119417694"/>
                  </a:ext>
                </a:extLst>
              </a:tr>
              <a:tr h="370840">
                <a:tc>
                  <a:txBody>
                    <a:bodyPr/>
                    <a:lstStyle/>
                    <a:p>
                      <a:r>
                        <a:rPr lang="en-US" altLang="zh-CN" sz="1400">
                          <a:latin typeface="Alibaba PuHuiTi B"/>
                        </a:rPr>
                        <a:t>AutowiredAnnotationBeanPostProcessor</a:t>
                      </a:r>
                      <a:endParaRPr lang="zh-CN" altLang="en-US" sz="1400">
                        <a:latin typeface="Alibaba PuHuiTi B"/>
                      </a:endParaRPr>
                    </a:p>
                  </a:txBody>
                  <a:tcPr/>
                </a:tc>
                <a:tc>
                  <a:txBody>
                    <a:bodyPr/>
                    <a:lstStyle/>
                    <a:p>
                      <a:r>
                        <a:rPr lang="zh-CN" altLang="en-US" sz="1400">
                          <a:ea typeface="阿里巴巴普惠体" panose="00020600040101010101"/>
                        </a:rPr>
                        <a:t>用来完成依赖注入</a:t>
                      </a:r>
                    </a:p>
                  </a:txBody>
                  <a:tcPr/>
                </a:tc>
                <a:extLst>
                  <a:ext uri="{0D108BD9-81ED-4DB2-BD59-A6C34878D82A}">
                    <a16:rowId xmlns:a16="http://schemas.microsoft.com/office/drawing/2014/main" val="19538271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AbstractAutoProxyCreator</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a:ea typeface="阿里巴巴普惠体" panose="00020600040101010101"/>
                        </a:rPr>
                        <a:t>用来完成代理对象的创建</a:t>
                      </a:r>
                      <a:endParaRPr lang="en-US" altLang="zh-CN" sz="1400">
                        <a:ea typeface="阿里巴巴普惠体" panose="00020600040101010101"/>
                      </a:endParaRPr>
                    </a:p>
                  </a:txBody>
                  <a:tcPr/>
                </a:tc>
                <a:extLst>
                  <a:ext uri="{0D108BD9-81ED-4DB2-BD59-A6C34878D82A}">
                    <a16:rowId xmlns:a16="http://schemas.microsoft.com/office/drawing/2014/main" val="370216522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a:latin typeface="Alibaba PuHuiTi B"/>
                        </a:rPr>
                        <a:t>AbstractAdvisingBeanPostProcessor</a:t>
                      </a:r>
                      <a:endParaRPr lang="zh-CN" altLang="en-US" sz="1400">
                        <a:latin typeface="Alibaba PuHuiTi B"/>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a:ea typeface="阿里巴巴普惠体" panose="00020600040101010101"/>
                        </a:rPr>
                        <a:t>将</a:t>
                      </a:r>
                      <a:r>
                        <a:rPr lang="en-US" altLang="zh-CN" sz="1400">
                          <a:ea typeface="阿里巴巴普惠体" panose="00020600040101010101"/>
                        </a:rPr>
                        <a:t>Aop</a:t>
                      </a:r>
                      <a:r>
                        <a:rPr lang="zh-CN" altLang="en-US" sz="1400">
                          <a:ea typeface="阿里巴巴普惠体" panose="00020600040101010101"/>
                        </a:rPr>
                        <a:t>中的通知作用于特定的</a:t>
                      </a:r>
                      <a:r>
                        <a:rPr lang="en-US" altLang="zh-CN" sz="1400">
                          <a:ea typeface="阿里巴巴普惠体" panose="00020600040101010101"/>
                        </a:rPr>
                        <a:t>Bean</a:t>
                      </a:r>
                      <a:r>
                        <a:rPr lang="zh-CN" altLang="en-US" sz="1400">
                          <a:ea typeface="阿里巴巴普惠体" panose="00020600040101010101"/>
                        </a:rPr>
                        <a:t>上</a:t>
                      </a:r>
                      <a:endParaRPr lang="en-US" altLang="zh-CN" sz="1400">
                        <a:ea typeface="阿里巴巴普惠体" panose="00020600040101010101"/>
                      </a:endParaRPr>
                    </a:p>
                  </a:txBody>
                  <a:tcPr/>
                </a:tc>
                <a:extLst>
                  <a:ext uri="{0D108BD9-81ED-4DB2-BD59-A6C34878D82A}">
                    <a16:rowId xmlns:a16="http://schemas.microsoft.com/office/drawing/2014/main" val="2105014531"/>
                  </a:ext>
                </a:extLst>
              </a:tr>
            </a:tbl>
          </a:graphicData>
        </a:graphic>
      </p:graphicFrame>
    </p:spTree>
    <p:custDataLst>
      <p:tags r:id="rId1"/>
    </p:custDataLst>
    <p:extLst>
      <p:ext uri="{BB962C8B-B14F-4D97-AF65-F5344CB8AC3E}">
        <p14:creationId xmlns:p14="http://schemas.microsoft.com/office/powerpoint/2010/main" val="396680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2134DE3-80FD-C2D6-7E9E-7CE819FA5E4A}"/>
              </a:ext>
            </a:extLst>
          </p:cNvPr>
          <p:cNvSpPr>
            <a:spLocks noGrp="1"/>
          </p:cNvSpPr>
          <p:nvPr>
            <p:ph type="ctrTitle"/>
          </p:nvPr>
        </p:nvSpPr>
        <p:spPr>
          <a:xfrm>
            <a:off x="5179734" y="2771303"/>
            <a:ext cx="5167915" cy="548322"/>
          </a:xfrm>
        </p:spPr>
        <p:txBody>
          <a:bodyPr>
            <a:normAutofit fontScale="90000"/>
          </a:bodyPr>
          <a:lstStyle/>
          <a:p>
            <a:r>
              <a:rPr lang="zh-CN" altLang="en-US"/>
              <a:t>面试题</a:t>
            </a:r>
            <a:endParaRPr lang="zh-CN" altLang="en-US" dirty="0"/>
          </a:p>
        </p:txBody>
      </p:sp>
      <p:sp>
        <p:nvSpPr>
          <p:cNvPr id="7" name="文本占位符 6">
            <a:extLst>
              <a:ext uri="{FF2B5EF4-FFF2-40B4-BE49-F238E27FC236}">
                <a16:creationId xmlns:a16="http://schemas.microsoft.com/office/drawing/2014/main" id="{060315EC-9797-ABDD-66D4-4438002F344A}"/>
              </a:ext>
            </a:extLst>
          </p:cNvPr>
          <p:cNvSpPr>
            <a:spLocks noGrp="1"/>
          </p:cNvSpPr>
          <p:nvPr>
            <p:ph type="body" sz="quarter" idx="11"/>
          </p:nvPr>
        </p:nvSpPr>
        <p:spPr/>
        <p:txBody>
          <a:bodyPr/>
          <a:lstStyle/>
          <a:p>
            <a:r>
              <a:rPr lang="en-US" altLang="zh-CN"/>
              <a:t>02</a:t>
            </a:r>
            <a:endParaRPr lang="zh-CN" altLang="en-US"/>
          </a:p>
        </p:txBody>
      </p:sp>
      <p:sp>
        <p:nvSpPr>
          <p:cNvPr id="2" name="文本框 1">
            <a:extLst>
              <a:ext uri="{FF2B5EF4-FFF2-40B4-BE49-F238E27FC236}">
                <a16:creationId xmlns:a16="http://schemas.microsoft.com/office/drawing/2014/main" id="{742141F5-23C3-85E6-B75D-F1EFDACB9138}"/>
              </a:ext>
            </a:extLst>
          </p:cNvPr>
          <p:cNvSpPr txBox="1"/>
          <p:nvPr/>
        </p:nvSpPr>
        <p:spPr>
          <a:xfrm>
            <a:off x="5179734" y="3538376"/>
            <a:ext cx="1396536" cy="1677319"/>
          </a:xfrm>
          <a:prstGeom prst="rect">
            <a:avLst/>
          </a:prstGeom>
          <a:noFill/>
        </p:spPr>
        <p:txBody>
          <a:bodyPr wrap="none" rtlCol="0">
            <a:spAutoFit/>
          </a:bodyPr>
          <a:lstStyle/>
          <a:p>
            <a:pPr marL="285750" indent="-285750">
              <a:lnSpc>
                <a:spcPct val="200000"/>
              </a:lnSpc>
              <a:buFont typeface="Wingdings" panose="05000000000000000000" pitchFamily="2" charset="2"/>
              <a:buChar char="l"/>
            </a:pPr>
            <a:r>
              <a:rPr lang="zh-CN" altLang="en-US">
                <a:latin typeface="阿里巴巴普惠体"/>
              </a:rPr>
              <a:t>过程概述</a:t>
            </a:r>
            <a:endParaRPr lang="en-US" altLang="zh-CN">
              <a:latin typeface="阿里巴巴普惠体"/>
            </a:endParaRPr>
          </a:p>
          <a:p>
            <a:pPr marL="285750" indent="-285750">
              <a:lnSpc>
                <a:spcPct val="200000"/>
              </a:lnSpc>
              <a:buFont typeface="Wingdings" panose="05000000000000000000" pitchFamily="2" charset="2"/>
              <a:buChar char="l"/>
            </a:pPr>
            <a:r>
              <a:rPr lang="zh-CN" altLang="en-US">
                <a:latin typeface="阿里巴巴普惠体"/>
              </a:rPr>
              <a:t>源码解析</a:t>
            </a:r>
            <a:endParaRPr lang="en-US" altLang="zh-CN">
              <a:latin typeface="阿里巴巴普惠体"/>
            </a:endParaRPr>
          </a:p>
          <a:p>
            <a:pPr marL="285750" indent="-285750">
              <a:lnSpc>
                <a:spcPct val="200000"/>
              </a:lnSpc>
              <a:buFont typeface="Wingdings" panose="05000000000000000000" pitchFamily="2" charset="2"/>
              <a:buChar char="l"/>
            </a:pPr>
            <a:r>
              <a:rPr lang="zh-CN" altLang="en-US">
                <a:latin typeface="阿里巴巴普惠体"/>
              </a:rPr>
              <a:t>答案提取</a:t>
            </a:r>
          </a:p>
        </p:txBody>
      </p:sp>
      <p:sp>
        <p:nvSpPr>
          <p:cNvPr id="3" name="文本框 2">
            <a:extLst>
              <a:ext uri="{FF2B5EF4-FFF2-40B4-BE49-F238E27FC236}">
                <a16:creationId xmlns:a16="http://schemas.microsoft.com/office/drawing/2014/main" id="{D931F8C4-4393-5DDC-504A-870418F2FB43}"/>
              </a:ext>
            </a:extLst>
          </p:cNvPr>
          <p:cNvSpPr txBox="1"/>
          <p:nvPr/>
        </p:nvSpPr>
        <p:spPr>
          <a:xfrm>
            <a:off x="6747124" y="3616960"/>
            <a:ext cx="800219" cy="461665"/>
          </a:xfrm>
          <a:prstGeom prst="rect">
            <a:avLst/>
          </a:prstGeom>
          <a:noFill/>
        </p:spPr>
        <p:txBody>
          <a:bodyPr wrap="none" rtlCol="0">
            <a:spAutoFit/>
          </a:bodyPr>
          <a:lstStyle/>
          <a:p>
            <a:r>
              <a:rPr lang="zh-CN" altLang="en-US" sz="2400">
                <a:solidFill>
                  <a:srgbClr val="C00000"/>
                </a:solidFill>
                <a:latin typeface="字魂白鸽天行体" panose="00000500000000000000" pitchFamily="2" charset="-122"/>
                <a:ea typeface="字魂白鸽天行体" panose="00000500000000000000" pitchFamily="2" charset="-122"/>
              </a:rPr>
              <a:t>印象</a:t>
            </a:r>
          </a:p>
        </p:txBody>
      </p:sp>
      <p:sp>
        <p:nvSpPr>
          <p:cNvPr id="4" name="文本框 3">
            <a:extLst>
              <a:ext uri="{FF2B5EF4-FFF2-40B4-BE49-F238E27FC236}">
                <a16:creationId xmlns:a16="http://schemas.microsoft.com/office/drawing/2014/main" id="{F4C6F5A6-AEE1-F2A9-751A-9C15FF8B19ED}"/>
              </a:ext>
            </a:extLst>
          </p:cNvPr>
          <p:cNvSpPr txBox="1"/>
          <p:nvPr/>
        </p:nvSpPr>
        <p:spPr>
          <a:xfrm>
            <a:off x="6747124" y="4216400"/>
            <a:ext cx="1608133" cy="461665"/>
          </a:xfrm>
          <a:prstGeom prst="rect">
            <a:avLst/>
          </a:prstGeom>
          <a:noFill/>
        </p:spPr>
        <p:txBody>
          <a:bodyPr wrap="none" rtlCol="0">
            <a:spAutoFit/>
          </a:bodyPr>
          <a:lstStyle/>
          <a:p>
            <a:r>
              <a:rPr lang="zh-CN" altLang="en-US" sz="2400">
                <a:solidFill>
                  <a:srgbClr val="C00000"/>
                </a:solidFill>
                <a:latin typeface="字魂白鸽天行体" panose="00000500000000000000" pitchFamily="2" charset="-122"/>
                <a:ea typeface="字魂白鸽天行体" panose="00000500000000000000" pitchFamily="2" charset="-122"/>
              </a:rPr>
              <a:t>验证</a:t>
            </a:r>
            <a:r>
              <a:rPr lang="en-US" altLang="zh-CN" sz="2400">
                <a:solidFill>
                  <a:srgbClr val="C00000"/>
                </a:solidFill>
                <a:latin typeface="字魂白鸽天行体" panose="00000500000000000000" pitchFamily="2" charset="-122"/>
                <a:ea typeface="字魂白鸽天行体" panose="00000500000000000000" pitchFamily="2" charset="-122"/>
              </a:rPr>
              <a:t>(</a:t>
            </a:r>
            <a:r>
              <a:rPr lang="zh-CN" altLang="en-US" sz="2400">
                <a:solidFill>
                  <a:srgbClr val="C00000"/>
                </a:solidFill>
                <a:latin typeface="字魂白鸽天行体" panose="00000500000000000000" pitchFamily="2" charset="-122"/>
                <a:ea typeface="字魂白鸽天行体" panose="00000500000000000000" pitchFamily="2" charset="-122"/>
              </a:rPr>
              <a:t>了解</a:t>
            </a:r>
            <a:r>
              <a:rPr lang="en-US" altLang="zh-CN" sz="2400">
                <a:solidFill>
                  <a:srgbClr val="C00000"/>
                </a:solidFill>
                <a:latin typeface="字魂白鸽天行体" panose="00000500000000000000" pitchFamily="2" charset="-122"/>
                <a:ea typeface="字魂白鸽天行体" panose="00000500000000000000" pitchFamily="2" charset="-122"/>
              </a:rPr>
              <a:t>)</a:t>
            </a:r>
            <a:endParaRPr lang="zh-CN" altLang="en-US" sz="2400">
              <a:solidFill>
                <a:srgbClr val="C00000"/>
              </a:solidFill>
              <a:latin typeface="字魂白鸽天行体" panose="00000500000000000000" pitchFamily="2" charset="-122"/>
              <a:ea typeface="字魂白鸽天行体" panose="00000500000000000000" pitchFamily="2" charset="-122"/>
            </a:endParaRPr>
          </a:p>
        </p:txBody>
      </p:sp>
    </p:spTree>
    <p:extLst>
      <p:ext uri="{BB962C8B-B14F-4D97-AF65-F5344CB8AC3E}">
        <p14:creationId xmlns:p14="http://schemas.microsoft.com/office/powerpoint/2010/main" val="2412236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SpringBoot</a:t>
            </a:r>
            <a:r>
              <a:rPr lang="zh-CN" altLang="en-US"/>
              <a:t>启动流程</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552484"/>
            <a:ext cx="11072148" cy="517191"/>
          </a:xfrm>
        </p:spPr>
        <p:txBody>
          <a:bodyPr/>
          <a:lstStyle/>
          <a:p>
            <a:pPr marL="285750" indent="-285750">
              <a:buFont typeface="Wingdings" panose="05000000000000000000" pitchFamily="2" charset="2"/>
              <a:buChar char="l"/>
            </a:pPr>
            <a:r>
              <a:rPr lang="en-US" altLang="zh-CN">
                <a:latin typeface="Fira Code" panose="020B0809050000020004" pitchFamily="49" charset="0"/>
              </a:rPr>
              <a:t>new SpringApplication()</a:t>
            </a:r>
          </a:p>
        </p:txBody>
      </p:sp>
      <p:sp>
        <p:nvSpPr>
          <p:cNvPr id="7" name="文本占位符 2">
            <a:extLst>
              <a:ext uri="{FF2B5EF4-FFF2-40B4-BE49-F238E27FC236}">
                <a16:creationId xmlns:a16="http://schemas.microsoft.com/office/drawing/2014/main" id="{5E8A1231-BD82-7315-9A63-96A7EB5C974A}"/>
              </a:ext>
            </a:extLst>
          </p:cNvPr>
          <p:cNvSpPr txBox="1">
            <a:spLocks/>
          </p:cNvSpPr>
          <p:nvPr/>
        </p:nvSpPr>
        <p:spPr>
          <a:xfrm>
            <a:off x="710880" y="3352800"/>
            <a:ext cx="110721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a:latin typeface="Fira Code" panose="020B0809050000020004" pitchFamily="49" charset="0"/>
              </a:rPr>
              <a:t>run()</a:t>
            </a:r>
          </a:p>
        </p:txBody>
      </p:sp>
      <p:sp>
        <p:nvSpPr>
          <p:cNvPr id="8" name="文本占位符 2">
            <a:extLst>
              <a:ext uri="{FF2B5EF4-FFF2-40B4-BE49-F238E27FC236}">
                <a16:creationId xmlns:a16="http://schemas.microsoft.com/office/drawing/2014/main" id="{D1474AFB-1593-14C2-FA9A-81AD57E21DF9}"/>
              </a:ext>
            </a:extLst>
          </p:cNvPr>
          <p:cNvSpPr txBox="1">
            <a:spLocks/>
          </p:cNvSpPr>
          <p:nvPr/>
        </p:nvSpPr>
        <p:spPr>
          <a:xfrm>
            <a:off x="1038572" y="1932132"/>
            <a:ext cx="11072148" cy="14206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zh-CN" altLang="en-US" sz="1400">
                <a:latin typeface="Fira Code" panose="020B0809050000020004" pitchFamily="49" charset="0"/>
              </a:rPr>
              <a:t>确认</a:t>
            </a:r>
            <a:r>
              <a:rPr lang="en-US" altLang="zh-CN" sz="1400">
                <a:latin typeface="Fira Code" panose="020B0809050000020004" pitchFamily="49" charset="0"/>
              </a:rPr>
              <a:t>web</a:t>
            </a:r>
            <a:r>
              <a:rPr lang="zh-CN" altLang="en-US" sz="1400">
                <a:latin typeface="Fira Code" panose="020B0809050000020004" pitchFamily="49" charset="0"/>
              </a:rPr>
              <a:t>应用的类型</a:t>
            </a:r>
            <a:endParaRPr lang="en-US" altLang="zh-CN" sz="1400">
              <a:latin typeface="Fira Code" panose="020B0809050000020004" pitchFamily="49" charset="0"/>
            </a:endParaRPr>
          </a:p>
          <a:p>
            <a:pPr marL="342900" indent="-342900">
              <a:buFont typeface="+mj-lt"/>
              <a:buAutoNum type="arabicPeriod"/>
            </a:pPr>
            <a:r>
              <a:rPr lang="zh-CN" altLang="en-US" sz="1400">
                <a:latin typeface="Fira Code" panose="020B0809050000020004" pitchFamily="49" charset="0"/>
              </a:rPr>
              <a:t>加载</a:t>
            </a:r>
            <a:r>
              <a:rPr lang="en-US" altLang="zh-CN" sz="1400">
                <a:latin typeface="Fira Code" panose="020B0809050000020004" pitchFamily="49" charset="0"/>
              </a:rPr>
              <a:t>ApplicationContextInitializer</a:t>
            </a:r>
          </a:p>
          <a:p>
            <a:pPr marL="342900" indent="-342900">
              <a:buFont typeface="+mj-lt"/>
              <a:buAutoNum type="arabicPeriod"/>
            </a:pPr>
            <a:r>
              <a:rPr lang="zh-CN" altLang="en-US" sz="1400">
                <a:latin typeface="Fira Code" panose="020B0809050000020004" pitchFamily="49" charset="0"/>
              </a:rPr>
              <a:t>加载</a:t>
            </a:r>
            <a:r>
              <a:rPr lang="en-US" altLang="zh-CN" sz="1400">
                <a:latin typeface="Fira Code" panose="020B0809050000020004" pitchFamily="49" charset="0"/>
              </a:rPr>
              <a:t>ApplicationListener</a:t>
            </a:r>
          </a:p>
          <a:p>
            <a:pPr marL="342900" indent="-342900">
              <a:buFont typeface="+mj-lt"/>
              <a:buAutoNum type="arabicPeriod"/>
            </a:pPr>
            <a:r>
              <a:rPr lang="zh-CN" altLang="en-US" sz="1400">
                <a:latin typeface="Fira Code" panose="020B0809050000020004" pitchFamily="49" charset="0"/>
              </a:rPr>
              <a:t>记录主启动类</a:t>
            </a:r>
            <a:endParaRPr lang="en-US" altLang="zh-CN" sz="1400">
              <a:latin typeface="Fira Code" panose="020B0809050000020004" pitchFamily="49" charset="0"/>
            </a:endParaRPr>
          </a:p>
        </p:txBody>
      </p:sp>
      <p:sp>
        <p:nvSpPr>
          <p:cNvPr id="10" name="文本占位符 2">
            <a:extLst>
              <a:ext uri="{FF2B5EF4-FFF2-40B4-BE49-F238E27FC236}">
                <a16:creationId xmlns:a16="http://schemas.microsoft.com/office/drawing/2014/main" id="{B2A78625-E630-8D8E-807B-4AB4DE8DEF2E}"/>
              </a:ext>
            </a:extLst>
          </p:cNvPr>
          <p:cNvSpPr txBox="1">
            <a:spLocks/>
          </p:cNvSpPr>
          <p:nvPr/>
        </p:nvSpPr>
        <p:spPr>
          <a:xfrm>
            <a:off x="1038572" y="3765510"/>
            <a:ext cx="11072148" cy="21780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zh-CN" altLang="en-US" sz="1400">
                <a:latin typeface="Fira Code" panose="020B0809050000020004" pitchFamily="49" charset="0"/>
              </a:rPr>
              <a:t>准备环境对象</a:t>
            </a:r>
            <a:r>
              <a:rPr lang="en-US" altLang="zh-CN" sz="1400">
                <a:latin typeface="Fira Code" panose="020B0809050000020004" pitchFamily="49" charset="0"/>
              </a:rPr>
              <a:t>Environment</a:t>
            </a:r>
            <a:r>
              <a:rPr lang="zh-CN" altLang="en-US" sz="1400">
                <a:latin typeface="Fira Code" panose="020B0809050000020004" pitchFamily="49" charset="0"/>
              </a:rPr>
              <a:t>，用于加载系统属性等等</a:t>
            </a:r>
            <a:endParaRPr lang="en-US" altLang="zh-CN" sz="1400">
              <a:latin typeface="Fira Code" panose="020B0809050000020004" pitchFamily="49" charset="0"/>
            </a:endParaRPr>
          </a:p>
          <a:p>
            <a:pPr marL="342900" indent="-342900">
              <a:buFont typeface="+mj-lt"/>
              <a:buAutoNum type="arabicPeriod"/>
            </a:pPr>
            <a:r>
              <a:rPr lang="zh-CN" altLang="en-US" sz="1400">
                <a:latin typeface="Fira Code" panose="020B0809050000020004" pitchFamily="49" charset="0"/>
              </a:rPr>
              <a:t>打印</a:t>
            </a:r>
            <a:r>
              <a:rPr lang="en-US" altLang="zh-CN" sz="1400">
                <a:latin typeface="Fira Code" panose="020B0809050000020004" pitchFamily="49" charset="0"/>
              </a:rPr>
              <a:t>Banner</a:t>
            </a:r>
          </a:p>
          <a:p>
            <a:pPr marL="342900" indent="-342900">
              <a:buFont typeface="+mj-lt"/>
              <a:buAutoNum type="arabicPeriod"/>
            </a:pPr>
            <a:r>
              <a:rPr lang="zh-CN" altLang="en-US" sz="1400">
                <a:latin typeface="Fira Code" panose="020B0809050000020004" pitchFamily="49" charset="0"/>
              </a:rPr>
              <a:t>实例化容器</a:t>
            </a:r>
            <a:r>
              <a:rPr lang="en-US" altLang="zh-CN" sz="1400">
                <a:latin typeface="Fira Code" panose="020B0809050000020004" pitchFamily="49" charset="0"/>
              </a:rPr>
              <a:t>Context</a:t>
            </a:r>
          </a:p>
          <a:p>
            <a:pPr marL="342900" indent="-342900">
              <a:buFont typeface="+mj-lt"/>
              <a:buAutoNum type="arabicPeriod"/>
            </a:pPr>
            <a:r>
              <a:rPr lang="zh-CN" altLang="en-US" sz="1400">
                <a:latin typeface="Fira Code" panose="020B0809050000020004" pitchFamily="49" charset="0"/>
              </a:rPr>
              <a:t>准备容器，为容器设置</a:t>
            </a:r>
            <a:r>
              <a:rPr lang="en-US" altLang="zh-CN" sz="1400">
                <a:latin typeface="Fira Code" panose="020B0809050000020004" pitchFamily="49" charset="0"/>
              </a:rPr>
              <a:t>Environment</a:t>
            </a:r>
            <a:r>
              <a:rPr lang="zh-CN" altLang="en-US" sz="1400">
                <a:latin typeface="Fira Code" panose="020B0809050000020004" pitchFamily="49" charset="0"/>
              </a:rPr>
              <a:t>、</a:t>
            </a:r>
            <a:r>
              <a:rPr lang="en-US" altLang="zh-CN" sz="1400">
                <a:latin typeface="Fira Code" panose="020B0809050000020004" pitchFamily="49" charset="0"/>
              </a:rPr>
              <a:t>BeanFactoryPostProcessor</a:t>
            </a:r>
            <a:r>
              <a:rPr lang="zh-CN" altLang="en-US" sz="1400">
                <a:latin typeface="Fira Code" panose="020B0809050000020004" pitchFamily="49" charset="0"/>
              </a:rPr>
              <a:t>，并加载主类对应的</a:t>
            </a:r>
            <a:r>
              <a:rPr lang="en-US" altLang="zh-CN" sz="1400">
                <a:latin typeface="Fira Code" panose="020B0809050000020004" pitchFamily="49" charset="0"/>
              </a:rPr>
              <a:t>BeanDefinition</a:t>
            </a:r>
          </a:p>
          <a:p>
            <a:pPr marL="342900" indent="-342900">
              <a:buFont typeface="+mj-lt"/>
              <a:buAutoNum type="arabicPeriod"/>
            </a:pPr>
            <a:r>
              <a:rPr lang="zh-CN" altLang="en-US" sz="1400">
                <a:solidFill>
                  <a:srgbClr val="C00000"/>
                </a:solidFill>
                <a:latin typeface="Fira Code" panose="020B0809050000020004" pitchFamily="49" charset="0"/>
              </a:rPr>
              <a:t>刷新容器</a:t>
            </a:r>
            <a:r>
              <a:rPr lang="en-US" altLang="zh-CN" sz="1400">
                <a:solidFill>
                  <a:srgbClr val="C00000"/>
                </a:solidFill>
                <a:latin typeface="Fira Code" panose="020B0809050000020004" pitchFamily="49" charset="0"/>
              </a:rPr>
              <a:t>(</a:t>
            </a:r>
            <a:r>
              <a:rPr lang="zh-CN" altLang="en-US" sz="1400">
                <a:solidFill>
                  <a:srgbClr val="C00000"/>
                </a:solidFill>
                <a:latin typeface="Fira Code" panose="020B0809050000020004" pitchFamily="49" charset="0"/>
              </a:rPr>
              <a:t>创建</a:t>
            </a:r>
            <a:r>
              <a:rPr lang="en-US" altLang="zh-CN" sz="1400">
                <a:solidFill>
                  <a:srgbClr val="C00000"/>
                </a:solidFill>
                <a:latin typeface="Fira Code" panose="020B0809050000020004" pitchFamily="49" charset="0"/>
              </a:rPr>
              <a:t>Bean</a:t>
            </a:r>
            <a:r>
              <a:rPr lang="zh-CN" altLang="en-US" sz="1400">
                <a:solidFill>
                  <a:srgbClr val="C00000"/>
                </a:solidFill>
                <a:latin typeface="Fira Code" panose="020B0809050000020004" pitchFamily="49" charset="0"/>
              </a:rPr>
              <a:t>实例</a:t>
            </a:r>
            <a:r>
              <a:rPr lang="en-US" altLang="zh-CN" sz="1400">
                <a:solidFill>
                  <a:srgbClr val="C00000"/>
                </a:solidFill>
                <a:latin typeface="Fira Code" panose="020B0809050000020004" pitchFamily="49" charset="0"/>
              </a:rPr>
              <a:t>)</a:t>
            </a:r>
          </a:p>
          <a:p>
            <a:pPr marL="342900" indent="-342900">
              <a:buFont typeface="+mj-lt"/>
              <a:buAutoNum type="arabicPeriod"/>
            </a:pPr>
            <a:r>
              <a:rPr lang="zh-CN" altLang="en-US" sz="1400">
                <a:latin typeface="Fira Code" panose="020B0809050000020004" pitchFamily="49" charset="0"/>
              </a:rPr>
              <a:t>返回容器</a:t>
            </a:r>
            <a:endParaRPr lang="en-US" altLang="zh-CN" sz="1400">
              <a:latin typeface="Fira Code" panose="020B0809050000020004" pitchFamily="49" charset="0"/>
            </a:endParaRPr>
          </a:p>
        </p:txBody>
      </p:sp>
    </p:spTree>
    <p:custDataLst>
      <p:tags r:id="rId1"/>
    </p:custDataLst>
    <p:extLst>
      <p:ext uri="{BB962C8B-B14F-4D97-AF65-F5344CB8AC3E}">
        <p14:creationId xmlns:p14="http://schemas.microsoft.com/office/powerpoint/2010/main" val="4071992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1000"/>
                                        <p:tgtEl>
                                          <p:spTgt spid="8">
                                            <p:txEl>
                                              <p:pRg st="2" end="2"/>
                                            </p:txEl>
                                          </p:spTgt>
                                        </p:tgtEl>
                                      </p:cBhvr>
                                    </p:animEffect>
                                    <p:anim calcmode="lin" valueType="num">
                                      <p:cBhvr>
                                        <p:cTn id="3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1000"/>
                                        <p:tgtEl>
                                          <p:spTgt spid="8">
                                            <p:txEl>
                                              <p:pRg st="3" end="3"/>
                                            </p:txEl>
                                          </p:spTgt>
                                        </p:tgtEl>
                                      </p:cBhvr>
                                    </p:animEffect>
                                    <p:anim calcmode="lin" valueType="num">
                                      <p:cBhvr>
                                        <p:cTn id="4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1000"/>
                                        <p:tgtEl>
                                          <p:spTgt spid="10">
                                            <p:txEl>
                                              <p:pRg st="0" end="0"/>
                                            </p:txEl>
                                          </p:spTgt>
                                        </p:tgtEl>
                                      </p:cBhvr>
                                    </p:animEffect>
                                    <p:anim calcmode="lin" valueType="num">
                                      <p:cBhvr>
                                        <p:cTn id="4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xEl>
                                              <p:pRg st="1" end="1"/>
                                            </p:txEl>
                                          </p:spTgt>
                                        </p:tgtEl>
                                        <p:attrNameLst>
                                          <p:attrName>style.visibility</p:attrName>
                                        </p:attrNameLst>
                                      </p:cBhvr>
                                      <p:to>
                                        <p:strVal val="visible"/>
                                      </p:to>
                                    </p:set>
                                    <p:animEffect transition="in" filter="fade">
                                      <p:cBhvr>
                                        <p:cTn id="54" dur="1000"/>
                                        <p:tgtEl>
                                          <p:spTgt spid="10">
                                            <p:txEl>
                                              <p:pRg st="1" end="1"/>
                                            </p:txEl>
                                          </p:spTgt>
                                        </p:tgtEl>
                                      </p:cBhvr>
                                    </p:animEffect>
                                    <p:anim calcmode="lin" valueType="num">
                                      <p:cBhvr>
                                        <p:cTn id="5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animEffect transition="in" filter="fade">
                                      <p:cBhvr>
                                        <p:cTn id="61" dur="1000"/>
                                        <p:tgtEl>
                                          <p:spTgt spid="10">
                                            <p:txEl>
                                              <p:pRg st="2" end="2"/>
                                            </p:txEl>
                                          </p:spTgt>
                                        </p:tgtEl>
                                      </p:cBhvr>
                                    </p:animEffect>
                                    <p:anim calcmode="lin" valueType="num">
                                      <p:cBhvr>
                                        <p:cTn id="6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
                                            <p:txEl>
                                              <p:pRg st="3" end="3"/>
                                            </p:txEl>
                                          </p:spTgt>
                                        </p:tgtEl>
                                        <p:attrNameLst>
                                          <p:attrName>style.visibility</p:attrName>
                                        </p:attrNameLst>
                                      </p:cBhvr>
                                      <p:to>
                                        <p:strVal val="visible"/>
                                      </p:to>
                                    </p:set>
                                    <p:animEffect transition="in" filter="fade">
                                      <p:cBhvr>
                                        <p:cTn id="68" dur="1000"/>
                                        <p:tgtEl>
                                          <p:spTgt spid="10">
                                            <p:txEl>
                                              <p:pRg st="3" end="3"/>
                                            </p:txEl>
                                          </p:spTgt>
                                        </p:tgtEl>
                                      </p:cBhvr>
                                    </p:animEffect>
                                    <p:anim calcmode="lin" valueType="num">
                                      <p:cBhvr>
                                        <p:cTn id="6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
                                            <p:txEl>
                                              <p:pRg st="4" end="4"/>
                                            </p:txEl>
                                          </p:spTgt>
                                        </p:tgtEl>
                                        <p:attrNameLst>
                                          <p:attrName>style.visibility</p:attrName>
                                        </p:attrNameLst>
                                      </p:cBhvr>
                                      <p:to>
                                        <p:strVal val="visible"/>
                                      </p:to>
                                    </p:set>
                                    <p:animEffect transition="in" filter="fade">
                                      <p:cBhvr>
                                        <p:cTn id="75" dur="1000"/>
                                        <p:tgtEl>
                                          <p:spTgt spid="10">
                                            <p:txEl>
                                              <p:pRg st="4" end="4"/>
                                            </p:txEl>
                                          </p:spTgt>
                                        </p:tgtEl>
                                      </p:cBhvr>
                                    </p:animEffect>
                                    <p:anim calcmode="lin" valueType="num">
                                      <p:cBhvr>
                                        <p:cTn id="7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7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0">
                                            <p:txEl>
                                              <p:pRg st="5" end="5"/>
                                            </p:txEl>
                                          </p:spTgt>
                                        </p:tgtEl>
                                        <p:attrNameLst>
                                          <p:attrName>style.visibility</p:attrName>
                                        </p:attrNameLst>
                                      </p:cBhvr>
                                      <p:to>
                                        <p:strVal val="visible"/>
                                      </p:to>
                                    </p:set>
                                    <p:animEffect transition="in" filter="fade">
                                      <p:cBhvr>
                                        <p:cTn id="82" dur="1000"/>
                                        <p:tgtEl>
                                          <p:spTgt spid="10">
                                            <p:txEl>
                                              <p:pRg st="5" end="5"/>
                                            </p:txEl>
                                          </p:spTgt>
                                        </p:tgtEl>
                                      </p:cBhvr>
                                    </p:animEffect>
                                    <p:anim calcmode="lin" valueType="num">
                                      <p:cBhvr>
                                        <p:cTn id="8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8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P spid="8"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SpringBoot</a:t>
            </a:r>
            <a:r>
              <a:rPr lang="zh-CN" altLang="en-US"/>
              <a:t>启动流程</a:t>
            </a:r>
          </a:p>
        </p:txBody>
      </p:sp>
      <p:grpSp>
        <p:nvGrpSpPr>
          <p:cNvPr id="17" name="组合 16">
            <a:extLst>
              <a:ext uri="{FF2B5EF4-FFF2-40B4-BE49-F238E27FC236}">
                <a16:creationId xmlns:a16="http://schemas.microsoft.com/office/drawing/2014/main" id="{F624592C-7CCF-92C4-B88A-A437DF6F3146}"/>
              </a:ext>
            </a:extLst>
          </p:cNvPr>
          <p:cNvGrpSpPr/>
          <p:nvPr/>
        </p:nvGrpSpPr>
        <p:grpSpPr>
          <a:xfrm>
            <a:off x="874713" y="1519424"/>
            <a:ext cx="5800406" cy="1112016"/>
            <a:chOff x="2605100" y="4144424"/>
            <a:chExt cx="8564851" cy="2246266"/>
          </a:xfrm>
        </p:grpSpPr>
        <p:sp>
          <p:nvSpPr>
            <p:cNvPr id="18" name="!!矩形: 对角圆角 11">
              <a:extLst>
                <a:ext uri="{FF2B5EF4-FFF2-40B4-BE49-F238E27FC236}">
                  <a16:creationId xmlns:a16="http://schemas.microsoft.com/office/drawing/2014/main" id="{B3C2EBA6-775C-469A-70D7-1A2FFEEF0596}"/>
                </a:ext>
              </a:extLst>
            </p:cNvPr>
            <p:cNvSpPr/>
            <p:nvPr/>
          </p:nvSpPr>
          <p:spPr>
            <a:xfrm>
              <a:off x="2605100" y="4144424"/>
              <a:ext cx="8564851" cy="2246266"/>
            </a:xfrm>
            <a:prstGeom prst="round2DiagRect">
              <a:avLst>
                <a:gd name="adj1" fmla="val 7243"/>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a:solidFill>
                    <a:srgbClr val="808000"/>
                  </a:solidFill>
                  <a:effectLst/>
                  <a:latin typeface="JetBrains Mono"/>
                </a:rPr>
                <a:t>@SpringBootApplication</a:t>
              </a:r>
              <a:br>
                <a:rPr lang="en-US" altLang="zh-CN" sz="1200">
                  <a:solidFill>
                    <a:srgbClr val="808000"/>
                  </a:solidFill>
                  <a:effectLst/>
                  <a:latin typeface="JetBrains Mono"/>
                </a:rPr>
              </a:br>
              <a:r>
                <a:rPr lang="en-US" altLang="zh-CN" sz="1200" b="1">
                  <a:solidFill>
                    <a:srgbClr val="000080"/>
                  </a:solidFill>
                  <a:effectLst/>
                  <a:latin typeface="JetBrains Mono"/>
                </a:rPr>
                <a:t>public class </a:t>
              </a:r>
              <a:r>
                <a:rPr lang="en-US" altLang="zh-CN" sz="1200">
                  <a:solidFill>
                    <a:srgbClr val="000000"/>
                  </a:solidFill>
                  <a:effectLst/>
                  <a:latin typeface="JetBrains Mono"/>
                </a:rPr>
                <a:t>App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public static void </a:t>
              </a:r>
              <a:r>
                <a:rPr lang="en-US" altLang="zh-CN" sz="1200">
                  <a:solidFill>
                    <a:srgbClr val="000000"/>
                  </a:solidFill>
                  <a:effectLst/>
                  <a:latin typeface="JetBrains Mono"/>
                </a:rPr>
                <a:t>main(String[] args) {</a:t>
              </a:r>
              <a:br>
                <a:rPr lang="en-US" altLang="zh-CN" sz="1200">
                  <a:solidFill>
                    <a:srgbClr val="000000"/>
                  </a:solidFill>
                  <a:effectLst/>
                  <a:latin typeface="JetBrains Mono"/>
                </a:rPr>
              </a:br>
              <a:r>
                <a:rPr lang="en-US" altLang="zh-CN" sz="1200">
                  <a:solidFill>
                    <a:srgbClr val="000000"/>
                  </a:solidFill>
                  <a:effectLst/>
                  <a:latin typeface="JetBrains Mono"/>
                </a:rPr>
                <a:t>        ConfigurableApplicationContext context = SpringApplication.</a:t>
              </a:r>
              <a:r>
                <a:rPr lang="en-US" altLang="zh-CN" sz="1200" i="1">
                  <a:solidFill>
                    <a:srgbClr val="000000"/>
                  </a:solidFill>
                  <a:effectLst/>
                  <a:latin typeface="JetBrains Mono"/>
                </a:rPr>
                <a:t>run</a:t>
              </a:r>
              <a:r>
                <a:rPr lang="en-US" altLang="zh-CN" sz="1200">
                  <a:solidFill>
                    <a:srgbClr val="000000"/>
                  </a:solidFill>
                  <a:effectLst/>
                  <a:latin typeface="JetBrains Mono"/>
                </a:rPr>
                <a:t>(App.</a:t>
              </a:r>
              <a:r>
                <a:rPr lang="en-US" altLang="zh-CN" sz="1200" b="1">
                  <a:solidFill>
                    <a:srgbClr val="000080"/>
                  </a:solidFill>
                  <a:effectLst/>
                  <a:latin typeface="JetBrains Mono"/>
                </a:rPr>
                <a:t>class</a:t>
              </a:r>
              <a:r>
                <a:rPr lang="en-US" altLang="zh-CN" sz="1200">
                  <a:solidFill>
                    <a:srgbClr val="000000"/>
                  </a:solidFill>
                  <a:effectLst/>
                  <a:latin typeface="JetBrains Mono"/>
                </a:rPr>
                <a:t>, args);</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19" name="矩形: 对角圆角 18">
              <a:extLst>
                <a:ext uri="{FF2B5EF4-FFF2-40B4-BE49-F238E27FC236}">
                  <a16:creationId xmlns:a16="http://schemas.microsoft.com/office/drawing/2014/main" id="{3D8F12EC-AA75-D76C-221D-63C5384362E1}"/>
                </a:ext>
              </a:extLst>
            </p:cNvPr>
            <p:cNvSpPr/>
            <p:nvPr/>
          </p:nvSpPr>
          <p:spPr>
            <a:xfrm>
              <a:off x="9469282" y="6062320"/>
              <a:ext cx="1700669" cy="328370"/>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App</a:t>
              </a:r>
              <a:endParaRPr lang="zh-CN" altLang="en-US" sz="1200" b="1"/>
            </a:p>
          </p:txBody>
        </p:sp>
      </p:grpSp>
      <p:grpSp>
        <p:nvGrpSpPr>
          <p:cNvPr id="20" name="组合 19">
            <a:extLst>
              <a:ext uri="{FF2B5EF4-FFF2-40B4-BE49-F238E27FC236}">
                <a16:creationId xmlns:a16="http://schemas.microsoft.com/office/drawing/2014/main" id="{D5BCDD50-F0E8-BB91-C83C-C0BCBC485F92}"/>
              </a:ext>
            </a:extLst>
          </p:cNvPr>
          <p:cNvGrpSpPr/>
          <p:nvPr/>
        </p:nvGrpSpPr>
        <p:grpSpPr>
          <a:xfrm>
            <a:off x="874712" y="2789424"/>
            <a:ext cx="5800407" cy="999939"/>
            <a:chOff x="2605100" y="4144424"/>
            <a:chExt cx="8564851" cy="2246266"/>
          </a:xfrm>
        </p:grpSpPr>
        <p:sp>
          <p:nvSpPr>
            <p:cNvPr id="21" name="!!矩形: 对角圆角 11">
              <a:extLst>
                <a:ext uri="{FF2B5EF4-FFF2-40B4-BE49-F238E27FC236}">
                  <a16:creationId xmlns:a16="http://schemas.microsoft.com/office/drawing/2014/main" id="{0D336197-81CB-B177-D9A2-EE74E95EDF75}"/>
                </a:ext>
              </a:extLst>
            </p:cNvPr>
            <p:cNvSpPr/>
            <p:nvPr/>
          </p:nvSpPr>
          <p:spPr>
            <a:xfrm>
              <a:off x="2605100" y="4144424"/>
              <a:ext cx="8564851" cy="2246266"/>
            </a:xfrm>
            <a:prstGeom prst="round2DiagRect">
              <a:avLst>
                <a:gd name="adj1" fmla="val 7243"/>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static </a:t>
              </a:r>
              <a:r>
                <a:rPr lang="en-US" altLang="zh-CN" sz="1200">
                  <a:solidFill>
                    <a:srgbClr val="000000"/>
                  </a:solidFill>
                  <a:effectLst/>
                  <a:latin typeface="JetBrains Mono"/>
                </a:rPr>
                <a:t>ConfigurableApplicationContext run(Class&lt;?&gt;[] primarySources, String[] args)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new </a:t>
              </a:r>
              <a:r>
                <a:rPr lang="en-US" altLang="zh-CN" sz="1200">
                  <a:solidFill>
                    <a:srgbClr val="000000"/>
                  </a:solidFill>
                  <a:effectLst/>
                  <a:latin typeface="JetBrains Mono"/>
                </a:rPr>
                <a:t>SpringApplication(primarySources).run(args);</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22" name="矩形: 对角圆角 21">
              <a:extLst>
                <a:ext uri="{FF2B5EF4-FFF2-40B4-BE49-F238E27FC236}">
                  <a16:creationId xmlns:a16="http://schemas.microsoft.com/office/drawing/2014/main" id="{C8733399-5F65-26AD-BF0B-5E334ADD56AA}"/>
                </a:ext>
              </a:extLst>
            </p:cNvPr>
            <p:cNvSpPr/>
            <p:nvPr/>
          </p:nvSpPr>
          <p:spPr>
            <a:xfrm>
              <a:off x="9354686" y="6025515"/>
              <a:ext cx="1815265" cy="365175"/>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SpringApplication</a:t>
              </a:r>
              <a:endParaRPr lang="zh-CN" altLang="en-US" sz="1200" b="1"/>
            </a:p>
          </p:txBody>
        </p:sp>
      </p:grpSp>
      <p:grpSp>
        <p:nvGrpSpPr>
          <p:cNvPr id="23" name="组合 22">
            <a:extLst>
              <a:ext uri="{FF2B5EF4-FFF2-40B4-BE49-F238E27FC236}">
                <a16:creationId xmlns:a16="http://schemas.microsoft.com/office/drawing/2014/main" id="{6F207FE5-0A6D-3AF3-1954-5D567CC233A1}"/>
              </a:ext>
            </a:extLst>
          </p:cNvPr>
          <p:cNvGrpSpPr/>
          <p:nvPr/>
        </p:nvGrpSpPr>
        <p:grpSpPr>
          <a:xfrm>
            <a:off x="874711" y="3947347"/>
            <a:ext cx="5800408" cy="2534733"/>
            <a:chOff x="2605100" y="4144424"/>
            <a:chExt cx="8564853" cy="2246266"/>
          </a:xfrm>
        </p:grpSpPr>
        <p:sp>
          <p:nvSpPr>
            <p:cNvPr id="24" name="!!矩形: 对角圆角 11">
              <a:extLst>
                <a:ext uri="{FF2B5EF4-FFF2-40B4-BE49-F238E27FC236}">
                  <a16:creationId xmlns:a16="http://schemas.microsoft.com/office/drawing/2014/main" id="{A7C9BFF0-CB6D-14B6-FA9E-9435E57BD9C7}"/>
                </a:ext>
              </a:extLst>
            </p:cNvPr>
            <p:cNvSpPr/>
            <p:nvPr/>
          </p:nvSpPr>
          <p:spPr>
            <a:xfrm>
              <a:off x="2605100" y="4144424"/>
              <a:ext cx="8564851" cy="2246266"/>
            </a:xfrm>
            <a:prstGeom prst="round2DiagRect">
              <a:avLst>
                <a:gd name="adj1" fmla="val 7243"/>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public </a:t>
              </a:r>
              <a:r>
                <a:rPr lang="en-US" altLang="zh-CN" sz="1200">
                  <a:solidFill>
                    <a:srgbClr val="000000"/>
                  </a:solidFill>
                  <a:effectLst/>
                  <a:latin typeface="JetBrains Mono"/>
                  <a:ea typeface="阿里巴巴普惠体" panose="00020600040101010101"/>
                </a:rPr>
                <a:t>SpringApplication(ResourceLoader resourceLoader, Class&lt;?&gt;... primarySources)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a:solidFill>
                    <a:schemeClr val="accent6">
                      <a:lumMod val="75000"/>
                    </a:schemeClr>
                  </a:solidFill>
                  <a:effectLst/>
                  <a:latin typeface="JetBrains Mono"/>
                  <a:ea typeface="阿里巴巴普惠体" panose="00020600040101010101"/>
                </a:rPr>
                <a:t>//</a:t>
              </a:r>
              <a:r>
                <a:rPr lang="zh-CN" altLang="en-US" sz="1200">
                  <a:solidFill>
                    <a:schemeClr val="accent6">
                      <a:lumMod val="75000"/>
                    </a:schemeClr>
                  </a:solidFill>
                  <a:effectLst/>
                  <a:latin typeface="JetBrains Mono"/>
                  <a:ea typeface="阿里巴巴普惠体" panose="00020600040101010101"/>
                </a:rPr>
                <a:t>确定</a:t>
              </a:r>
              <a:r>
                <a:rPr lang="en-US" altLang="zh-CN" sz="1200">
                  <a:solidFill>
                    <a:schemeClr val="accent6">
                      <a:lumMod val="75000"/>
                    </a:schemeClr>
                  </a:solidFill>
                  <a:effectLst/>
                  <a:latin typeface="JetBrains Mono"/>
                  <a:ea typeface="阿里巴巴普惠体" panose="00020600040101010101"/>
                </a:rPr>
                <a:t>web</a:t>
              </a:r>
              <a:r>
                <a:rPr lang="zh-CN" altLang="en-US" sz="1200">
                  <a:solidFill>
                    <a:schemeClr val="accent6">
                      <a:lumMod val="75000"/>
                    </a:schemeClr>
                  </a:solidFill>
                  <a:effectLst/>
                  <a:latin typeface="JetBrains Mono"/>
                  <a:ea typeface="阿里巴巴普惠体" panose="00020600040101010101"/>
                </a:rPr>
                <a:t>应用的类型</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this</a:t>
              </a:r>
              <a:r>
                <a:rPr lang="en-US" altLang="zh-CN" sz="1200">
                  <a:solidFill>
                    <a:srgbClr val="000000"/>
                  </a:solidFill>
                  <a:effectLst/>
                  <a:latin typeface="JetBrains Mono"/>
                  <a:ea typeface="阿里巴巴普惠体" panose="00020600040101010101"/>
                </a:rPr>
                <a:t>.</a:t>
              </a:r>
              <a:r>
                <a:rPr lang="en-US" altLang="zh-CN" sz="1200" b="1">
                  <a:solidFill>
                    <a:srgbClr val="660E7A"/>
                  </a:solidFill>
                  <a:effectLst/>
                  <a:latin typeface="JetBrains Mono"/>
                  <a:ea typeface="阿里巴巴普惠体" panose="00020600040101010101"/>
                </a:rPr>
                <a:t>webApplicationType </a:t>
              </a:r>
              <a:r>
                <a:rPr lang="en-US" altLang="zh-CN" sz="1200">
                  <a:solidFill>
                    <a:srgbClr val="000000"/>
                  </a:solidFill>
                  <a:effectLst/>
                  <a:latin typeface="JetBrains Mono"/>
                  <a:ea typeface="阿里巴巴普惠体" panose="00020600040101010101"/>
                </a:rPr>
                <a:t>= WebApplicationType.</a:t>
              </a:r>
              <a:r>
                <a:rPr lang="en-US" altLang="zh-CN" sz="1200" i="1">
                  <a:solidFill>
                    <a:srgbClr val="000000"/>
                  </a:solidFill>
                  <a:effectLst/>
                  <a:latin typeface="JetBrains Mono"/>
                  <a:ea typeface="阿里巴巴普惠体" panose="00020600040101010101"/>
                </a:rPr>
                <a:t>deduceFromClasspath</a:t>
              </a:r>
              <a:r>
                <a:rPr lang="en-US" altLang="zh-CN" sz="1200">
                  <a:solidFill>
                    <a:srgbClr val="000000"/>
                  </a:solidFill>
                  <a:effectLst/>
                  <a:latin typeface="JetBrains Mono"/>
                  <a:ea typeface="阿里巴巴普惠体" panose="00020600040101010101"/>
                </a:rPr>
                <a:t>();</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加载</a:t>
              </a:r>
              <a:r>
                <a:rPr lang="en-US" altLang="zh-CN" sz="1200">
                  <a:solidFill>
                    <a:schemeClr val="accent6">
                      <a:lumMod val="75000"/>
                    </a:schemeClr>
                  </a:solidFill>
                  <a:latin typeface="JetBrains Mono"/>
                  <a:ea typeface="阿里巴巴普惠体" panose="00020600040101010101"/>
                </a:rPr>
                <a:t>ApplicationContextInitializer</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setInitializers((Collection) getSpringFactoriesInstances(ApplicationContextInitializer.</a:t>
              </a:r>
              <a:r>
                <a:rPr lang="en-US" altLang="zh-CN" sz="1200" b="1">
                  <a:solidFill>
                    <a:srgbClr val="000080"/>
                  </a:solidFill>
                  <a:effectLst/>
                  <a:latin typeface="JetBrains Mono"/>
                  <a:ea typeface="阿里巴巴普惠体" panose="00020600040101010101"/>
                </a:rPr>
                <a:t>class</a:t>
              </a:r>
              <a:r>
                <a:rPr lang="en-US" altLang="zh-CN" sz="1200">
                  <a:solidFill>
                    <a:srgbClr val="000000"/>
                  </a:solidFill>
                  <a:effectLst/>
                  <a:latin typeface="JetBrains Mono"/>
                  <a:ea typeface="阿里巴巴普惠体" panose="00020600040101010101"/>
                </a:rPr>
                <a:t>));</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加载</a:t>
              </a:r>
              <a:r>
                <a:rPr lang="en-US" altLang="zh-CN" sz="1200">
                  <a:solidFill>
                    <a:schemeClr val="accent6">
                      <a:lumMod val="75000"/>
                    </a:schemeClr>
                  </a:solidFill>
                  <a:latin typeface="JetBrains Mono"/>
                  <a:ea typeface="阿里巴巴普惠体" panose="00020600040101010101"/>
                </a:rPr>
                <a:t>ApplicationListener</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setListeners((Collection) getSpringFactoriesInstances(ApplicationListener.</a:t>
              </a:r>
              <a:r>
                <a:rPr lang="en-US" altLang="zh-CN" sz="1200" b="1">
                  <a:solidFill>
                    <a:srgbClr val="000080"/>
                  </a:solidFill>
                  <a:effectLst/>
                  <a:latin typeface="JetBrains Mono"/>
                  <a:ea typeface="阿里巴巴普惠体" panose="00020600040101010101"/>
                </a:rPr>
                <a:t>class</a:t>
              </a:r>
              <a:r>
                <a:rPr lang="en-US" altLang="zh-CN" sz="1200">
                  <a:solidFill>
                    <a:srgbClr val="000000"/>
                  </a:solidFill>
                  <a:effectLst/>
                  <a:latin typeface="JetBrains Mono"/>
                  <a:ea typeface="阿里巴巴普惠体" panose="00020600040101010101"/>
                </a:rPr>
                <a:t>));</a:t>
              </a:r>
            </a:p>
            <a:p>
              <a:r>
                <a:rPr lang="en-US" altLang="zh-CN" sz="1200">
                  <a:solidFill>
                    <a:srgbClr val="000000"/>
                  </a:solidFill>
                  <a:effectLst/>
                  <a:latin typeface="JetBrains Mono"/>
                  <a:ea typeface="阿里巴巴普惠体" panose="00020600040101010101"/>
                </a:rPr>
                <a:t>    </a:t>
              </a:r>
              <a:r>
                <a:rPr lang="en-US" altLang="zh-CN" sz="1200">
                  <a:solidFill>
                    <a:schemeClr val="accent6">
                      <a:lumMod val="75000"/>
                    </a:schemeClr>
                  </a:solidFill>
                  <a:effectLst/>
                  <a:latin typeface="JetBrains Mono"/>
                  <a:ea typeface="阿里巴巴普惠体" panose="00020600040101010101"/>
                </a:rPr>
                <a:t>//</a:t>
              </a:r>
              <a:r>
                <a:rPr lang="zh-CN" altLang="en-US" sz="1200">
                  <a:solidFill>
                    <a:schemeClr val="accent6">
                      <a:lumMod val="75000"/>
                    </a:schemeClr>
                  </a:solidFill>
                  <a:effectLst/>
                  <a:latin typeface="JetBrains Mono"/>
                  <a:ea typeface="阿里巴巴普惠体" panose="00020600040101010101"/>
                </a:rPr>
                <a:t>确定主启动类</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this</a:t>
              </a:r>
              <a:r>
                <a:rPr lang="en-US" altLang="zh-CN" sz="1200">
                  <a:solidFill>
                    <a:srgbClr val="000000"/>
                  </a:solidFill>
                  <a:effectLst/>
                  <a:latin typeface="JetBrains Mono"/>
                  <a:ea typeface="阿里巴巴普惠体" panose="00020600040101010101"/>
                </a:rPr>
                <a:t>.</a:t>
              </a:r>
              <a:r>
                <a:rPr lang="en-US" altLang="zh-CN" sz="1200" b="1">
                  <a:solidFill>
                    <a:srgbClr val="660E7A"/>
                  </a:solidFill>
                  <a:effectLst/>
                  <a:latin typeface="JetBrains Mono"/>
                  <a:ea typeface="阿里巴巴普惠体" panose="00020600040101010101"/>
                </a:rPr>
                <a:t>mainApplicationClass </a:t>
              </a:r>
              <a:r>
                <a:rPr lang="en-US" altLang="zh-CN" sz="1200">
                  <a:solidFill>
                    <a:srgbClr val="000000"/>
                  </a:solidFill>
                  <a:effectLst/>
                  <a:latin typeface="JetBrains Mono"/>
                  <a:ea typeface="阿里巴巴普惠体" panose="00020600040101010101"/>
                </a:rPr>
                <a:t>= deduceMainApplicationClass();</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25" name="矩形: 对角圆角 24">
              <a:extLst>
                <a:ext uri="{FF2B5EF4-FFF2-40B4-BE49-F238E27FC236}">
                  <a16:creationId xmlns:a16="http://schemas.microsoft.com/office/drawing/2014/main" id="{AD8E8338-200E-E6FC-2D7E-4EB5EA330531}"/>
                </a:ext>
              </a:extLst>
            </p:cNvPr>
            <p:cNvSpPr/>
            <p:nvPr/>
          </p:nvSpPr>
          <p:spPr>
            <a:xfrm>
              <a:off x="9354689" y="6246630"/>
              <a:ext cx="1815264" cy="144060"/>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SpringApplication</a:t>
              </a:r>
              <a:endParaRPr lang="zh-CN" altLang="en-US" sz="1200" b="1"/>
            </a:p>
          </p:txBody>
        </p:sp>
      </p:grpSp>
      <p:grpSp>
        <p:nvGrpSpPr>
          <p:cNvPr id="26" name="组合 25">
            <a:extLst>
              <a:ext uri="{FF2B5EF4-FFF2-40B4-BE49-F238E27FC236}">
                <a16:creationId xmlns:a16="http://schemas.microsoft.com/office/drawing/2014/main" id="{1870A660-546C-794A-3D8A-2270707BC031}"/>
              </a:ext>
            </a:extLst>
          </p:cNvPr>
          <p:cNvGrpSpPr/>
          <p:nvPr/>
        </p:nvGrpSpPr>
        <p:grpSpPr>
          <a:xfrm>
            <a:off x="6838951" y="2275840"/>
            <a:ext cx="4854574" cy="4206240"/>
            <a:chOff x="2605100" y="4144424"/>
            <a:chExt cx="8564853" cy="2246266"/>
          </a:xfrm>
        </p:grpSpPr>
        <p:sp>
          <p:nvSpPr>
            <p:cNvPr id="27" name="!!矩形: 对角圆角 11">
              <a:extLst>
                <a:ext uri="{FF2B5EF4-FFF2-40B4-BE49-F238E27FC236}">
                  <a16:creationId xmlns:a16="http://schemas.microsoft.com/office/drawing/2014/main" id="{53E7F6D2-6242-B2BD-E424-C8F29E764621}"/>
                </a:ext>
              </a:extLst>
            </p:cNvPr>
            <p:cNvSpPr/>
            <p:nvPr/>
          </p:nvSpPr>
          <p:spPr>
            <a:xfrm>
              <a:off x="2605100" y="4144424"/>
              <a:ext cx="8564852" cy="2246266"/>
            </a:xfrm>
            <a:prstGeom prst="round2DiagRect">
              <a:avLst>
                <a:gd name="adj1" fmla="val 7243"/>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public </a:t>
              </a:r>
              <a:r>
                <a:rPr lang="en-US" altLang="zh-CN" sz="1200">
                  <a:solidFill>
                    <a:srgbClr val="000000"/>
                  </a:solidFill>
                  <a:effectLst/>
                  <a:latin typeface="JetBrains Mono"/>
                  <a:ea typeface="阿里巴巴普惠体" panose="00020600040101010101"/>
                </a:rPr>
                <a:t>ConfigurableApplicationContext run(String... args) {</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p>
            <a:p>
              <a:r>
                <a:rPr lang="en-US" altLang="zh-CN" sz="1200">
                  <a:solidFill>
                    <a:schemeClr val="accent6">
                      <a:lumMod val="75000"/>
                    </a:schemeClr>
                  </a:solidFill>
                  <a:effectLst/>
                  <a:latin typeface="JetBrains Mono"/>
                  <a:ea typeface="阿里巴巴普惠体" panose="00020600040101010101"/>
                </a:rPr>
                <a:t>      //</a:t>
              </a:r>
              <a:r>
                <a:rPr lang="zh-CN" altLang="en-US" sz="1200">
                  <a:solidFill>
                    <a:schemeClr val="accent6">
                      <a:lumMod val="75000"/>
                    </a:schemeClr>
                  </a:solidFill>
                  <a:effectLst/>
                  <a:latin typeface="JetBrains Mono"/>
                  <a:ea typeface="阿里巴巴普惠体" panose="00020600040101010101"/>
                </a:rPr>
                <a:t>准备</a:t>
              </a:r>
              <a:r>
                <a:rPr lang="en-US" altLang="zh-CN" sz="1200">
                  <a:solidFill>
                    <a:schemeClr val="accent6">
                      <a:lumMod val="75000"/>
                    </a:schemeClr>
                  </a:solidFill>
                  <a:effectLst/>
                  <a:latin typeface="JetBrains Mono"/>
                  <a:ea typeface="阿里巴巴普惠体" panose="00020600040101010101"/>
                </a:rPr>
                <a:t>Environment</a:t>
              </a:r>
              <a:r>
                <a:rPr lang="zh-CN" altLang="en-US" sz="1200">
                  <a:solidFill>
                    <a:schemeClr val="accent6">
                      <a:lumMod val="75000"/>
                    </a:schemeClr>
                  </a:solidFill>
                  <a:effectLst/>
                  <a:latin typeface="JetBrains Mono"/>
                  <a:ea typeface="阿里巴巴普惠体" panose="00020600040101010101"/>
                </a:rPr>
                <a:t>对象</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ConfigurableEnvironment environment = prepareEnvironment(listeners, bootstrapContext, applicationArguments);</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打印</a:t>
              </a:r>
              <a:r>
                <a:rPr lang="en-US" altLang="zh-CN" sz="1200">
                  <a:solidFill>
                    <a:schemeClr val="accent6">
                      <a:lumMod val="75000"/>
                    </a:schemeClr>
                  </a:solidFill>
                  <a:latin typeface="JetBrains Mono"/>
                  <a:ea typeface="阿里巴巴普惠体" panose="00020600040101010101"/>
                </a:rPr>
                <a:t>Banner</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Banner printedBanner = printBanner(environment);</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实例化</a:t>
              </a:r>
              <a:r>
                <a:rPr lang="en-US" altLang="zh-CN" sz="1200">
                  <a:solidFill>
                    <a:schemeClr val="accent6">
                      <a:lumMod val="75000"/>
                    </a:schemeClr>
                  </a:solidFill>
                  <a:latin typeface="JetBrains Mono"/>
                  <a:ea typeface="阿里巴巴普惠体" panose="00020600040101010101"/>
                </a:rPr>
                <a:t>IOC</a:t>
              </a:r>
              <a:r>
                <a:rPr lang="zh-CN" altLang="en-US" sz="1200">
                  <a:solidFill>
                    <a:schemeClr val="accent6">
                      <a:lumMod val="75000"/>
                    </a:schemeClr>
                  </a:solidFill>
                  <a:latin typeface="JetBrains Mono"/>
                  <a:ea typeface="阿里巴巴普惠体" panose="00020600040101010101"/>
                </a:rPr>
                <a:t>容器</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context = createApplicationContext();</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准备容器，为容器设置</a:t>
              </a:r>
              <a:r>
                <a:rPr lang="en-US" altLang="zh-CN" sz="1200">
                  <a:solidFill>
                    <a:schemeClr val="accent6">
                      <a:lumMod val="75000"/>
                    </a:schemeClr>
                  </a:solidFill>
                  <a:latin typeface="JetBrains Mono"/>
                  <a:ea typeface="阿里巴巴普惠体" panose="00020600040101010101"/>
                </a:rPr>
                <a:t>environment</a:t>
              </a:r>
              <a:r>
                <a:rPr lang="zh-CN" altLang="en-US" sz="1200">
                  <a:solidFill>
                    <a:schemeClr val="accent6">
                      <a:lumMod val="75000"/>
                    </a:schemeClr>
                  </a:solidFill>
                  <a:latin typeface="JetBrains Mono"/>
                  <a:ea typeface="阿里巴巴普惠体" panose="00020600040101010101"/>
                </a:rPr>
                <a:t>、</a:t>
              </a:r>
              <a:r>
                <a:rPr lang="en-US" altLang="zh-CN" sz="1200">
                  <a:solidFill>
                    <a:schemeClr val="accent6">
                      <a:lumMod val="75000"/>
                    </a:schemeClr>
                  </a:solidFill>
                  <a:latin typeface="JetBrains Mono"/>
                  <a:ea typeface="阿里巴巴普惠体" panose="00020600040101010101"/>
                </a:rPr>
                <a:t>BeanFactoryPostProcessor</a:t>
              </a:r>
              <a:r>
                <a:rPr lang="zh-CN" altLang="en-US" sz="1200">
                  <a:solidFill>
                    <a:schemeClr val="accent6">
                      <a:lumMod val="75000"/>
                    </a:schemeClr>
                  </a:solidFill>
                  <a:latin typeface="JetBrains Mono"/>
                  <a:ea typeface="阿里巴巴普惠体" panose="00020600040101010101"/>
                </a:rPr>
                <a:t>、并加载主类对应的</a:t>
              </a:r>
              <a:r>
                <a:rPr lang="en-US" altLang="zh-CN" sz="1200">
                  <a:solidFill>
                    <a:schemeClr val="accent6">
                      <a:lumMod val="75000"/>
                    </a:schemeClr>
                  </a:solidFill>
                  <a:latin typeface="JetBrains Mono"/>
                  <a:ea typeface="阿里巴巴普惠体" panose="00020600040101010101"/>
                </a:rPr>
                <a:t>BeanDefinition</a:t>
              </a:r>
              <a:endParaRPr lang="en-US" altLang="zh-CN" sz="1200">
                <a:solidFill>
                  <a:schemeClr val="accent6">
                    <a:lumMod val="75000"/>
                  </a:schemeClr>
                </a:solidFill>
                <a:effectLst/>
                <a:latin typeface="JetBrains Mono"/>
                <a:ea typeface="阿里巴巴普惠体" panose="00020600040101010101"/>
              </a:endParaRPr>
            </a:p>
            <a:p>
              <a:r>
                <a:rPr lang="en-US" altLang="zh-CN" sz="1200">
                  <a:solidFill>
                    <a:srgbClr val="000000"/>
                  </a:solidFill>
                  <a:effectLst/>
                  <a:latin typeface="JetBrains Mono"/>
                  <a:ea typeface="阿里巴巴普惠体" panose="00020600040101010101"/>
                </a:rPr>
                <a:t>      prepareContext(bootstrapContext, context, environment, listeners, applicationArguments, printedBanner);</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a:t>
              </a:r>
              <a:r>
                <a:rPr lang="zh-CN" altLang="en-US" sz="1200">
                  <a:solidFill>
                    <a:schemeClr val="accent6">
                      <a:lumMod val="75000"/>
                    </a:schemeClr>
                  </a:solidFill>
                  <a:latin typeface="JetBrains Mono"/>
                  <a:ea typeface="阿里巴巴普惠体" panose="00020600040101010101"/>
                </a:rPr>
                <a:t>刷新容器，创建</a:t>
              </a:r>
              <a:r>
                <a:rPr lang="en-US" altLang="zh-CN" sz="1200">
                  <a:solidFill>
                    <a:schemeClr val="accent6">
                      <a:lumMod val="75000"/>
                    </a:schemeClr>
                  </a:solidFill>
                  <a:latin typeface="JetBrains Mono"/>
                  <a:ea typeface="阿里巴巴普惠体" panose="00020600040101010101"/>
                </a:rPr>
                <a:t>Bean</a:t>
              </a:r>
              <a:r>
                <a:rPr lang="zh-CN" altLang="en-US" sz="1200">
                  <a:solidFill>
                    <a:schemeClr val="accent6">
                      <a:lumMod val="75000"/>
                    </a:schemeClr>
                  </a:solidFill>
                  <a:latin typeface="JetBrains Mono"/>
                  <a:ea typeface="阿里巴巴普惠体" panose="00020600040101010101"/>
                </a:rPr>
                <a:t>实例</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refreshContext(context);</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afterRefresh(context, applicationArguments);</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zh-CN" altLang="en-US" sz="1200">
                  <a:solidFill>
                    <a:schemeClr val="accent6">
                      <a:lumMod val="75000"/>
                    </a:schemeClr>
                  </a:solidFill>
                  <a:effectLst/>
                  <a:latin typeface="JetBrains Mono"/>
                  <a:ea typeface="阿里巴巴普惠体" panose="00020600040101010101"/>
                </a:rPr>
                <a:t>调用监听器</a:t>
              </a:r>
              <a:endParaRPr lang="en-US" altLang="zh-CN" sz="1200">
                <a:solidFill>
                  <a:schemeClr val="accent6">
                    <a:lumMod val="75000"/>
                  </a:schemeClr>
                </a:solidFill>
                <a:effectLst/>
                <a:latin typeface="JetBrains Mono"/>
                <a:ea typeface="阿里巴巴普惠体" panose="00020600040101010101"/>
              </a:endParaRPr>
            </a:p>
            <a:p>
              <a:r>
                <a:rPr lang="en-US" altLang="zh-CN" sz="1200">
                  <a:solidFill>
                    <a:srgbClr val="000000"/>
                  </a:solidFill>
                  <a:effectLst/>
                  <a:latin typeface="JetBrains Mono"/>
                  <a:ea typeface="阿里巴巴普惠体" panose="00020600040101010101"/>
                </a:rPr>
                <a:t>      listeners.started(context, timeTakenToStartup);</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p>
            <a:p>
              <a:r>
                <a:rPr lang="en-US" altLang="zh-CN" sz="1200">
                  <a:solidFill>
                    <a:srgbClr val="000000"/>
                  </a:solidFill>
                  <a:effectLst/>
                  <a:latin typeface="JetBrains Mono"/>
                  <a:ea typeface="阿里巴巴普惠体" panose="00020600040101010101"/>
                </a:rPr>
                <a:t>      </a:t>
              </a:r>
              <a:r>
                <a:rPr lang="en-US" altLang="zh-CN" sz="1200">
                  <a:solidFill>
                    <a:schemeClr val="accent6">
                      <a:lumMod val="75000"/>
                    </a:schemeClr>
                  </a:solidFill>
                  <a:effectLst/>
                  <a:latin typeface="JetBrains Mono"/>
                  <a:ea typeface="阿里巴巴普惠体" panose="00020600040101010101"/>
                </a:rPr>
                <a:t>//</a:t>
              </a:r>
              <a:r>
                <a:rPr lang="zh-CN" altLang="en-US" sz="1200">
                  <a:solidFill>
                    <a:schemeClr val="accent6">
                      <a:lumMod val="75000"/>
                    </a:schemeClr>
                  </a:solidFill>
                  <a:effectLst/>
                  <a:latin typeface="JetBrains Mono"/>
                  <a:ea typeface="阿里巴巴普惠体" panose="00020600040101010101"/>
                </a:rPr>
                <a:t>返回容器</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return </a:t>
              </a:r>
              <a:r>
                <a:rPr lang="en-US" altLang="zh-CN" sz="1200">
                  <a:solidFill>
                    <a:srgbClr val="000000"/>
                  </a:solidFill>
                  <a:effectLst/>
                  <a:latin typeface="JetBrains Mono"/>
                  <a:ea typeface="阿里巴巴普惠体" panose="00020600040101010101"/>
                </a:rPr>
                <a:t>context;</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28" name="矩形: 对角圆角 27">
              <a:extLst>
                <a:ext uri="{FF2B5EF4-FFF2-40B4-BE49-F238E27FC236}">
                  <a16:creationId xmlns:a16="http://schemas.microsoft.com/office/drawing/2014/main" id="{9F462781-FF15-5283-C9B7-1A228CEEEAEE}"/>
                </a:ext>
              </a:extLst>
            </p:cNvPr>
            <p:cNvSpPr/>
            <p:nvPr/>
          </p:nvSpPr>
          <p:spPr>
            <a:xfrm>
              <a:off x="9001017" y="6293816"/>
              <a:ext cx="2168936" cy="96874"/>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SpringApplication</a:t>
              </a:r>
              <a:endParaRPr lang="zh-CN" altLang="en-US" sz="1200" b="1"/>
            </a:p>
          </p:txBody>
        </p:sp>
      </p:grpSp>
      <p:cxnSp>
        <p:nvCxnSpPr>
          <p:cNvPr id="30" name="直接箭头连接符 29">
            <a:extLst>
              <a:ext uri="{FF2B5EF4-FFF2-40B4-BE49-F238E27FC236}">
                <a16:creationId xmlns:a16="http://schemas.microsoft.com/office/drawing/2014/main" id="{CFCF98DD-72A5-F0FF-D205-D8772A5F0446}"/>
              </a:ext>
            </a:extLst>
          </p:cNvPr>
          <p:cNvCxnSpPr/>
          <p:nvPr/>
        </p:nvCxnSpPr>
        <p:spPr>
          <a:xfrm flipH="1">
            <a:off x="3921760" y="2275840"/>
            <a:ext cx="1148080" cy="7315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连接符 33">
            <a:extLst>
              <a:ext uri="{FF2B5EF4-FFF2-40B4-BE49-F238E27FC236}">
                <a16:creationId xmlns:a16="http://schemas.microsoft.com/office/drawing/2014/main" id="{69CCF98A-18CA-FF49-4670-8809041DD417}"/>
              </a:ext>
            </a:extLst>
          </p:cNvPr>
          <p:cNvCxnSpPr/>
          <p:nvPr/>
        </p:nvCxnSpPr>
        <p:spPr>
          <a:xfrm>
            <a:off x="1544320" y="3387856"/>
            <a:ext cx="23774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直接连接符 35">
            <a:extLst>
              <a:ext uri="{FF2B5EF4-FFF2-40B4-BE49-F238E27FC236}">
                <a16:creationId xmlns:a16="http://schemas.microsoft.com/office/drawing/2014/main" id="{186EF621-4992-DCC0-5337-75DF1A3174B0}"/>
              </a:ext>
            </a:extLst>
          </p:cNvPr>
          <p:cNvCxnSpPr/>
          <p:nvPr/>
        </p:nvCxnSpPr>
        <p:spPr>
          <a:xfrm>
            <a:off x="4033520" y="3378200"/>
            <a:ext cx="508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直接箭头连接符 37">
            <a:extLst>
              <a:ext uri="{FF2B5EF4-FFF2-40B4-BE49-F238E27FC236}">
                <a16:creationId xmlns:a16="http://schemas.microsoft.com/office/drawing/2014/main" id="{FDF2905F-F2B3-9A52-86D2-9FB74ECDA39F}"/>
              </a:ext>
            </a:extLst>
          </p:cNvPr>
          <p:cNvCxnSpPr/>
          <p:nvPr/>
        </p:nvCxnSpPr>
        <p:spPr>
          <a:xfrm flipH="1">
            <a:off x="2367280" y="3387856"/>
            <a:ext cx="274320" cy="8691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连接符: 曲线 41">
            <a:extLst>
              <a:ext uri="{FF2B5EF4-FFF2-40B4-BE49-F238E27FC236}">
                <a16:creationId xmlns:a16="http://schemas.microsoft.com/office/drawing/2014/main" id="{BAC1F969-7A90-3681-33ED-6746F322FF95}"/>
              </a:ext>
            </a:extLst>
          </p:cNvPr>
          <p:cNvCxnSpPr>
            <a:endCxn id="27" idx="3"/>
          </p:cNvCxnSpPr>
          <p:nvPr/>
        </p:nvCxnSpPr>
        <p:spPr>
          <a:xfrm flipV="1">
            <a:off x="4541520" y="2275840"/>
            <a:ext cx="4724718" cy="1112016"/>
          </a:xfrm>
          <a:prstGeom prst="curvedConnector4">
            <a:avLst>
              <a:gd name="adj1" fmla="val 46032"/>
              <a:gd name="adj2" fmla="val 131521"/>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66000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par>
                                <p:cTn id="16" presetID="22" presetClass="entr" presetSubtype="4"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up)">
                                      <p:cBhvr>
                                        <p:cTn id="23" dur="500"/>
                                        <p:tgtEl>
                                          <p:spTgt spid="38"/>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SpringBoot</a:t>
            </a:r>
            <a:r>
              <a:rPr lang="zh-CN" altLang="en-US"/>
              <a:t>启动流程</a:t>
            </a:r>
          </a:p>
        </p:txBody>
      </p:sp>
      <p:pic>
        <p:nvPicPr>
          <p:cNvPr id="3" name="图片 2">
            <a:extLst>
              <a:ext uri="{FF2B5EF4-FFF2-40B4-BE49-F238E27FC236}">
                <a16:creationId xmlns:a16="http://schemas.microsoft.com/office/drawing/2014/main" id="{36C9ABCA-9B96-D2BD-70F9-E1A6AF8330F2}"/>
              </a:ext>
            </a:extLst>
          </p:cNvPr>
          <p:cNvPicPr>
            <a:picLocks noChangeAspect="1"/>
          </p:cNvPicPr>
          <p:nvPr/>
        </p:nvPicPr>
        <p:blipFill>
          <a:blip r:embed="rId3"/>
          <a:stretch>
            <a:fillRect/>
          </a:stretch>
        </p:blipFill>
        <p:spPr>
          <a:xfrm>
            <a:off x="1102938" y="1623862"/>
            <a:ext cx="1725939" cy="1291741"/>
          </a:xfrm>
          <a:prstGeom prst="rect">
            <a:avLst/>
          </a:prstGeom>
        </p:spPr>
      </p:pic>
      <p:sp>
        <p:nvSpPr>
          <p:cNvPr id="15" name="任意多边形: 形状 14">
            <a:extLst>
              <a:ext uri="{FF2B5EF4-FFF2-40B4-BE49-F238E27FC236}">
                <a16:creationId xmlns:a16="http://schemas.microsoft.com/office/drawing/2014/main" id="{B23C4AB2-B957-361A-3106-AFBEFE3D5527}"/>
              </a:ext>
            </a:extLst>
          </p:cNvPr>
          <p:cNvSpPr/>
          <p:nvPr/>
        </p:nvSpPr>
        <p:spPr>
          <a:xfrm>
            <a:off x="2828877" y="1623862"/>
            <a:ext cx="2844800" cy="370791"/>
          </a:xfrm>
          <a:custGeom>
            <a:avLst/>
            <a:gdLst>
              <a:gd name="connsiteX0" fmla="*/ 82292 w 2844800"/>
              <a:gd name="connsiteY0" fmla="*/ 0 h 550599"/>
              <a:gd name="connsiteX1" fmla="*/ 2762508 w 2844800"/>
              <a:gd name="connsiteY1" fmla="*/ 0 h 550599"/>
              <a:gd name="connsiteX2" fmla="*/ 2844800 w 2844800"/>
              <a:gd name="connsiteY2" fmla="*/ 82292 h 550599"/>
              <a:gd name="connsiteX3" fmla="*/ 2844800 w 2844800"/>
              <a:gd name="connsiteY3" fmla="*/ 411449 h 550599"/>
              <a:gd name="connsiteX4" fmla="*/ 2762508 w 2844800"/>
              <a:gd name="connsiteY4" fmla="*/ 493741 h 550599"/>
              <a:gd name="connsiteX5" fmla="*/ 376519 w 2844800"/>
              <a:gd name="connsiteY5" fmla="*/ 493741 h 550599"/>
              <a:gd name="connsiteX6" fmla="*/ 266703 w 2844800"/>
              <a:gd name="connsiteY6" fmla="*/ 550599 h 550599"/>
              <a:gd name="connsiteX7" fmla="*/ 156881 w 2844800"/>
              <a:gd name="connsiteY7" fmla="*/ 493741 h 550599"/>
              <a:gd name="connsiteX8" fmla="*/ 82292 w 2844800"/>
              <a:gd name="connsiteY8" fmla="*/ 493741 h 550599"/>
              <a:gd name="connsiteX9" fmla="*/ 24103 w 2844800"/>
              <a:gd name="connsiteY9" fmla="*/ 469638 h 550599"/>
              <a:gd name="connsiteX10" fmla="*/ 23288 w 2844800"/>
              <a:gd name="connsiteY10" fmla="*/ 468430 h 550599"/>
              <a:gd name="connsiteX11" fmla="*/ 23111 w 2844800"/>
              <a:gd name="connsiteY11" fmla="*/ 468310 h 550599"/>
              <a:gd name="connsiteX12" fmla="*/ 0 w 2844800"/>
              <a:gd name="connsiteY12" fmla="*/ 412516 h 550599"/>
              <a:gd name="connsiteX13" fmla="*/ 0 w 2844800"/>
              <a:gd name="connsiteY13" fmla="*/ 411449 h 550599"/>
              <a:gd name="connsiteX14" fmla="*/ 0 w 2844800"/>
              <a:gd name="connsiteY14" fmla="*/ 294162 h 550599"/>
              <a:gd name="connsiteX15" fmla="*/ 0 w 2844800"/>
              <a:gd name="connsiteY15" fmla="*/ 96905 h 550599"/>
              <a:gd name="connsiteX16" fmla="*/ 0 w 2844800"/>
              <a:gd name="connsiteY16" fmla="*/ 82292 h 550599"/>
              <a:gd name="connsiteX17" fmla="*/ 82292 w 2844800"/>
              <a:gd name="connsiteY17" fmla="*/ 0 h 55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4800" h="550599">
                <a:moveTo>
                  <a:pt x="82292" y="0"/>
                </a:moveTo>
                <a:lnTo>
                  <a:pt x="2762508" y="0"/>
                </a:lnTo>
                <a:cubicBezTo>
                  <a:pt x="2807957" y="0"/>
                  <a:pt x="2844800" y="36843"/>
                  <a:pt x="2844800" y="82292"/>
                </a:cubicBezTo>
                <a:lnTo>
                  <a:pt x="2844800" y="411449"/>
                </a:lnTo>
                <a:cubicBezTo>
                  <a:pt x="2844800" y="456898"/>
                  <a:pt x="2807957" y="493741"/>
                  <a:pt x="2762508" y="493741"/>
                </a:cubicBezTo>
                <a:lnTo>
                  <a:pt x="376519" y="493741"/>
                </a:lnTo>
                <a:lnTo>
                  <a:pt x="266703" y="550599"/>
                </a:lnTo>
                <a:lnTo>
                  <a:pt x="156881" y="493741"/>
                </a:lnTo>
                <a:lnTo>
                  <a:pt x="82292" y="493741"/>
                </a:lnTo>
                <a:cubicBezTo>
                  <a:pt x="59568" y="493741"/>
                  <a:pt x="38995" y="484530"/>
                  <a:pt x="24103" y="469638"/>
                </a:cubicBezTo>
                <a:lnTo>
                  <a:pt x="23288" y="468430"/>
                </a:lnTo>
                <a:lnTo>
                  <a:pt x="23111" y="468310"/>
                </a:lnTo>
                <a:cubicBezTo>
                  <a:pt x="8832" y="454031"/>
                  <a:pt x="0" y="434305"/>
                  <a:pt x="0" y="412516"/>
                </a:cubicBezTo>
                <a:lnTo>
                  <a:pt x="0" y="411449"/>
                </a:lnTo>
                <a:lnTo>
                  <a:pt x="0" y="294162"/>
                </a:lnTo>
                <a:lnTo>
                  <a:pt x="0" y="96905"/>
                </a:lnTo>
                <a:lnTo>
                  <a:pt x="0" y="82292"/>
                </a:lnTo>
                <a:cubicBezTo>
                  <a:pt x="0" y="36843"/>
                  <a:pt x="36843" y="0"/>
                  <a:pt x="82292" y="0"/>
                </a:cubicBezTo>
                <a:close/>
              </a:path>
            </a:pathLst>
          </a:custGeom>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algn="ctr"/>
            <a:r>
              <a:rPr lang="zh-CN" altLang="en-US" sz="1400">
                <a:solidFill>
                  <a:schemeClr val="bg1"/>
                </a:solidFill>
                <a:latin typeface="字魂白鸽天行体" panose="00000500000000000000" pitchFamily="2" charset="-122"/>
                <a:ea typeface="阿里巴巴普惠体" panose="00020600040101010101"/>
              </a:rPr>
              <a:t>请聊一聊</a:t>
            </a:r>
            <a:r>
              <a:rPr lang="en-US" altLang="zh-CN" sz="1400">
                <a:solidFill>
                  <a:schemeClr val="bg1"/>
                </a:solidFill>
                <a:latin typeface="字魂白鸽天行体" panose="00000500000000000000" pitchFamily="2" charset="-122"/>
                <a:ea typeface="阿里巴巴普惠体" panose="00020600040101010101"/>
              </a:rPr>
              <a:t>SpringBoot</a:t>
            </a:r>
            <a:r>
              <a:rPr lang="zh-CN" altLang="en-US" sz="1400">
                <a:solidFill>
                  <a:schemeClr val="bg1"/>
                </a:solidFill>
                <a:latin typeface="字魂白鸽天行体" panose="00000500000000000000" pitchFamily="2" charset="-122"/>
                <a:ea typeface="阿里巴巴普惠体" panose="00020600040101010101"/>
              </a:rPr>
              <a:t>的启动流程</a:t>
            </a:r>
            <a:r>
              <a:rPr lang="en-US" altLang="zh-CN" sz="1400">
                <a:solidFill>
                  <a:schemeClr val="bg1"/>
                </a:solidFill>
                <a:latin typeface="字魂白鸽天行体" panose="00000500000000000000" pitchFamily="2" charset="-122"/>
                <a:ea typeface="阿里巴巴普惠体" panose="00020600040101010101"/>
              </a:rPr>
              <a:t>? </a:t>
            </a:r>
            <a:endParaRPr lang="zh-CN" altLang="en-US" sz="1400">
              <a:solidFill>
                <a:schemeClr val="bg1"/>
              </a:solidFill>
              <a:latin typeface="字魂白鸽天行体" panose="00000500000000000000" pitchFamily="2" charset="-122"/>
              <a:ea typeface="阿里巴巴普惠体" panose="00020600040101010101"/>
            </a:endParaRPr>
          </a:p>
        </p:txBody>
      </p:sp>
      <p:pic>
        <p:nvPicPr>
          <p:cNvPr id="29" name="图片 28">
            <a:extLst>
              <a:ext uri="{FF2B5EF4-FFF2-40B4-BE49-F238E27FC236}">
                <a16:creationId xmlns:a16="http://schemas.microsoft.com/office/drawing/2014/main" id="{BCD0DBA2-41EE-4FD4-3AB3-62BBFE7122E2}"/>
              </a:ext>
            </a:extLst>
          </p:cNvPr>
          <p:cNvPicPr>
            <a:picLocks noChangeAspect="1"/>
          </p:cNvPicPr>
          <p:nvPr/>
        </p:nvPicPr>
        <p:blipFill>
          <a:blip r:embed="rId4"/>
          <a:stretch>
            <a:fillRect/>
          </a:stretch>
        </p:blipFill>
        <p:spPr>
          <a:xfrm>
            <a:off x="1218723" y="4564027"/>
            <a:ext cx="1494367" cy="1291741"/>
          </a:xfrm>
          <a:prstGeom prst="rect">
            <a:avLst/>
          </a:prstGeom>
        </p:spPr>
      </p:pic>
      <p:sp>
        <p:nvSpPr>
          <p:cNvPr id="35" name="!!矩形: 圆角 7">
            <a:extLst>
              <a:ext uri="{FF2B5EF4-FFF2-40B4-BE49-F238E27FC236}">
                <a16:creationId xmlns:a16="http://schemas.microsoft.com/office/drawing/2014/main" id="{28A9A759-9F9C-521D-8512-C9BB4B3FA0E1}"/>
              </a:ext>
            </a:extLst>
          </p:cNvPr>
          <p:cNvSpPr/>
          <p:nvPr/>
        </p:nvSpPr>
        <p:spPr>
          <a:xfrm>
            <a:off x="2828877" y="2783840"/>
            <a:ext cx="8763683" cy="3771883"/>
          </a:xfrm>
          <a:prstGeom prst="roundRect">
            <a:avLst>
              <a:gd name="adj" fmla="val 2017"/>
            </a:avLst>
          </a:prstGeom>
          <a:solidFill>
            <a:srgbClr val="FFFFB6"/>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20000"/>
              </a:lnSpc>
            </a:pPr>
            <a:r>
              <a:rPr lang="zh-CN" altLang="en-US" sz="1200">
                <a:solidFill>
                  <a:srgbClr val="000000"/>
                </a:solidFill>
                <a:latin typeface="JetBrains Mono"/>
                <a:ea typeface="阿里巴巴普惠体" panose="00020600040101010101"/>
              </a:rPr>
              <a:t>总</a:t>
            </a:r>
            <a:r>
              <a:rPr lang="en-US" altLang="zh-CN" sz="1200">
                <a:solidFill>
                  <a:srgbClr val="000000"/>
                </a:solidFill>
                <a:latin typeface="JetBrains Mono"/>
                <a:ea typeface="阿里巴巴普惠体" panose="00020600040101010101"/>
              </a:rPr>
              <a:t>: SpringBoot</a:t>
            </a:r>
            <a:r>
              <a:rPr lang="zh-CN" altLang="en-US" sz="1200">
                <a:solidFill>
                  <a:srgbClr val="000000"/>
                </a:solidFill>
                <a:latin typeface="JetBrains Mono"/>
                <a:ea typeface="阿里巴巴普惠体" panose="00020600040101010101"/>
              </a:rPr>
              <a:t>启动，其本质就是加载各种配置信息，然后初始化</a:t>
            </a:r>
            <a:r>
              <a:rPr lang="en-US" altLang="zh-CN" sz="1200">
                <a:solidFill>
                  <a:srgbClr val="000000"/>
                </a:solidFill>
                <a:latin typeface="JetBrains Mono"/>
                <a:ea typeface="阿里巴巴普惠体" panose="00020600040101010101"/>
              </a:rPr>
              <a:t>IOC</a:t>
            </a:r>
            <a:r>
              <a:rPr lang="zh-CN" altLang="en-US" sz="1200">
                <a:solidFill>
                  <a:srgbClr val="000000"/>
                </a:solidFill>
                <a:latin typeface="JetBrains Mono"/>
                <a:ea typeface="阿里巴巴普惠体" panose="00020600040101010101"/>
              </a:rPr>
              <a:t>容器并返回</a:t>
            </a:r>
            <a:endParaRPr lang="en-US" altLang="zh-CN" sz="1200">
              <a:solidFill>
                <a:srgbClr val="000000"/>
              </a:solidFill>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分：在其启动的过程中会做这么几个事情</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首先，当我们在启动类执行</a:t>
            </a:r>
            <a:r>
              <a:rPr lang="en-US" altLang="zh-CN" sz="1200">
                <a:solidFill>
                  <a:srgbClr val="000000"/>
                </a:solidFill>
                <a:effectLst/>
                <a:latin typeface="JetBrains Mono"/>
                <a:ea typeface="阿里巴巴普惠体" panose="00020600040101010101"/>
              </a:rPr>
              <a:t>SpringApplication.run</a:t>
            </a:r>
            <a:r>
              <a:rPr lang="zh-CN" altLang="en-US" sz="1200">
                <a:solidFill>
                  <a:srgbClr val="000000"/>
                </a:solidFill>
                <a:effectLst/>
                <a:latin typeface="JetBrains Mono"/>
                <a:ea typeface="阿里巴巴普惠体" panose="00020600040101010101"/>
              </a:rPr>
              <a:t>这行代码的时候，在它的方法内部其实会做两个事情</a:t>
            </a:r>
            <a:endParaRPr lang="en-US" altLang="zh-CN" sz="1200">
              <a:solidFill>
                <a:srgbClr val="000000"/>
              </a:solidFill>
              <a:effectLst/>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1. </a:t>
            </a:r>
            <a:r>
              <a:rPr lang="zh-CN" altLang="en-US" sz="1200">
                <a:solidFill>
                  <a:srgbClr val="000000"/>
                </a:solidFill>
                <a:latin typeface="JetBrains Mono"/>
                <a:ea typeface="阿里巴巴普惠体" panose="00020600040101010101"/>
              </a:rPr>
              <a:t>创建</a:t>
            </a:r>
            <a:r>
              <a:rPr lang="en-US" altLang="zh-CN" sz="1200">
                <a:solidFill>
                  <a:srgbClr val="000000"/>
                </a:solidFill>
                <a:latin typeface="JetBrains Mono"/>
                <a:ea typeface="阿里巴巴普惠体" panose="00020600040101010101"/>
              </a:rPr>
              <a:t>SpringApplication</a:t>
            </a:r>
            <a:r>
              <a:rPr lang="zh-CN" altLang="en-US" sz="1200">
                <a:solidFill>
                  <a:srgbClr val="000000"/>
                </a:solidFill>
                <a:latin typeface="JetBrains Mono"/>
                <a:ea typeface="阿里巴巴普惠体" panose="00020600040101010101"/>
              </a:rPr>
              <a:t>对象；</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2. </a:t>
            </a:r>
            <a:r>
              <a:rPr lang="zh-CN" altLang="en-US" sz="1200">
                <a:solidFill>
                  <a:srgbClr val="000000"/>
                </a:solidFill>
                <a:effectLst/>
                <a:latin typeface="JetBrains Mono"/>
                <a:ea typeface="阿里巴巴普惠体" panose="00020600040101010101"/>
              </a:rPr>
              <a:t>执行</a:t>
            </a:r>
            <a:r>
              <a:rPr lang="en-US" altLang="zh-CN" sz="1200">
                <a:solidFill>
                  <a:srgbClr val="000000"/>
                </a:solidFill>
                <a:effectLst/>
                <a:latin typeface="JetBrains Mono"/>
                <a:ea typeface="阿里巴巴普惠体" panose="00020600040101010101"/>
              </a:rPr>
              <a:t>run</a:t>
            </a:r>
            <a:r>
              <a:rPr lang="zh-CN" altLang="en-US" sz="1200">
                <a:solidFill>
                  <a:srgbClr val="000000"/>
                </a:solidFill>
                <a:effectLst/>
                <a:latin typeface="JetBrains Mono"/>
                <a:ea typeface="阿里巴巴普惠体" panose="00020600040101010101"/>
              </a:rPr>
              <a:t>方法。</a:t>
            </a:r>
            <a:endParaRPr lang="en-US" altLang="zh-CN" sz="1200">
              <a:solidFill>
                <a:srgbClr val="000000"/>
              </a:solidFill>
              <a:effectLst/>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其次，在创建</a:t>
            </a:r>
            <a:r>
              <a:rPr lang="en-US" altLang="zh-CN" sz="1200">
                <a:solidFill>
                  <a:srgbClr val="000000"/>
                </a:solidFill>
                <a:latin typeface="JetBrains Mono"/>
                <a:ea typeface="阿里巴巴普惠体" panose="00020600040101010101"/>
              </a:rPr>
              <a:t>SpringApplication</a:t>
            </a:r>
            <a:r>
              <a:rPr lang="zh-CN" altLang="en-US" sz="1200">
                <a:solidFill>
                  <a:srgbClr val="000000"/>
                </a:solidFill>
                <a:latin typeface="JetBrains Mono"/>
                <a:ea typeface="阿里巴巴普惠体" panose="00020600040101010101"/>
              </a:rPr>
              <a:t>对象的时候，在它的构造方法内部主要做</a:t>
            </a:r>
            <a:r>
              <a:rPr lang="en-US" altLang="zh-CN" sz="1200">
                <a:solidFill>
                  <a:srgbClr val="000000"/>
                </a:solidFill>
                <a:latin typeface="JetBrains Mono"/>
                <a:ea typeface="阿里巴巴普惠体" panose="00020600040101010101"/>
              </a:rPr>
              <a:t>3</a:t>
            </a:r>
            <a:r>
              <a:rPr lang="zh-CN" altLang="en-US" sz="1200">
                <a:solidFill>
                  <a:srgbClr val="000000"/>
                </a:solidFill>
                <a:latin typeface="JetBrains Mono"/>
                <a:ea typeface="阿里巴巴普惠体" panose="00020600040101010101"/>
              </a:rPr>
              <a:t>个事情。</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1. </a:t>
            </a:r>
            <a:r>
              <a:rPr lang="zh-CN" altLang="en-US" sz="1200">
                <a:solidFill>
                  <a:srgbClr val="000000"/>
                </a:solidFill>
                <a:effectLst/>
                <a:latin typeface="JetBrains Mono"/>
                <a:ea typeface="阿里巴巴普惠体" panose="00020600040101010101"/>
              </a:rPr>
              <a:t>确认</a:t>
            </a:r>
            <a:r>
              <a:rPr lang="en-US" altLang="zh-CN" sz="1200">
                <a:solidFill>
                  <a:srgbClr val="000000"/>
                </a:solidFill>
                <a:effectLst/>
                <a:latin typeface="JetBrains Mono"/>
                <a:ea typeface="阿里巴巴普惠体" panose="00020600040101010101"/>
              </a:rPr>
              <a:t>web</a:t>
            </a:r>
            <a:r>
              <a:rPr lang="zh-CN" altLang="en-US" sz="1200">
                <a:solidFill>
                  <a:srgbClr val="000000"/>
                </a:solidFill>
                <a:effectLst/>
                <a:latin typeface="JetBrains Mono"/>
                <a:ea typeface="阿里巴巴普惠体" panose="00020600040101010101"/>
              </a:rPr>
              <a:t>应用类型，一般情况下是</a:t>
            </a:r>
            <a:r>
              <a:rPr lang="en-US" altLang="zh-CN" sz="1200">
                <a:solidFill>
                  <a:srgbClr val="000000"/>
                </a:solidFill>
                <a:effectLst/>
                <a:latin typeface="JetBrains Mono"/>
                <a:ea typeface="阿里巴巴普惠体" panose="00020600040101010101"/>
              </a:rPr>
              <a:t>Servlet</a:t>
            </a:r>
            <a:r>
              <a:rPr lang="zh-CN" altLang="en-US" sz="1200">
                <a:solidFill>
                  <a:srgbClr val="000000"/>
                </a:solidFill>
                <a:effectLst/>
                <a:latin typeface="JetBrains Mono"/>
                <a:ea typeface="阿里巴巴普惠体" panose="00020600040101010101"/>
              </a:rPr>
              <a:t>类型，这种类型的应用，将来会自动启动一个</a:t>
            </a:r>
            <a:r>
              <a:rPr lang="en-US" altLang="zh-CN" sz="1200">
                <a:solidFill>
                  <a:srgbClr val="000000"/>
                </a:solidFill>
                <a:effectLst/>
                <a:latin typeface="JetBrains Mono"/>
                <a:ea typeface="阿里巴巴普惠体" panose="00020600040101010101"/>
              </a:rPr>
              <a:t>tomcat</a:t>
            </a:r>
          </a:p>
          <a:p>
            <a:pPr>
              <a:lnSpc>
                <a:spcPct val="120000"/>
              </a:lnSpc>
            </a:pPr>
            <a:r>
              <a:rPr lang="en-US" altLang="zh-CN" sz="1200">
                <a:solidFill>
                  <a:srgbClr val="000000"/>
                </a:solidFill>
                <a:latin typeface="JetBrains Mono"/>
                <a:ea typeface="阿里巴巴普惠体" panose="00020600040101010101"/>
              </a:rPr>
              <a:t>	2. </a:t>
            </a:r>
            <a:r>
              <a:rPr lang="zh-CN" altLang="en-US" sz="1200">
                <a:solidFill>
                  <a:srgbClr val="000000"/>
                </a:solidFill>
                <a:latin typeface="JetBrains Mono"/>
                <a:ea typeface="阿里巴巴普惠体" panose="00020600040101010101"/>
              </a:rPr>
              <a:t>从</a:t>
            </a:r>
            <a:r>
              <a:rPr lang="en-US" altLang="zh-CN" sz="1200">
                <a:solidFill>
                  <a:srgbClr val="000000"/>
                </a:solidFill>
                <a:latin typeface="JetBrains Mono"/>
                <a:ea typeface="阿里巴巴普惠体" panose="00020600040101010101"/>
              </a:rPr>
              <a:t>spring.factories</a:t>
            </a:r>
            <a:r>
              <a:rPr lang="zh-CN" altLang="en-US" sz="1200">
                <a:solidFill>
                  <a:srgbClr val="000000"/>
                </a:solidFill>
                <a:latin typeface="JetBrains Mono"/>
                <a:ea typeface="阿里巴巴普惠体" panose="00020600040101010101"/>
              </a:rPr>
              <a:t>配置文件中，加载默认的</a:t>
            </a:r>
            <a:r>
              <a:rPr lang="en-US" altLang="zh-CN" sz="1200">
                <a:solidFill>
                  <a:srgbClr val="000000"/>
                </a:solidFill>
                <a:latin typeface="JetBrains Mono"/>
                <a:ea typeface="阿里巴巴普惠体" panose="00020600040101010101"/>
              </a:rPr>
              <a:t>ApplicationContextInitializer</a:t>
            </a:r>
            <a:r>
              <a:rPr lang="zh-CN" altLang="en-US" sz="1200">
                <a:solidFill>
                  <a:srgbClr val="000000"/>
                </a:solidFill>
                <a:latin typeface="JetBrains Mono"/>
                <a:ea typeface="阿里巴巴普惠体" panose="00020600040101010101"/>
              </a:rPr>
              <a:t>和</a:t>
            </a:r>
            <a:r>
              <a:rPr lang="en-US" altLang="zh-CN" sz="1200">
                <a:solidFill>
                  <a:srgbClr val="000000"/>
                </a:solidFill>
                <a:latin typeface="JetBrains Mono"/>
                <a:ea typeface="阿里巴巴普惠体" panose="00020600040101010101"/>
              </a:rPr>
              <a:t>ApplicationListener</a:t>
            </a:r>
          </a:p>
          <a:p>
            <a:pPr>
              <a:lnSpc>
                <a:spcPct val="120000"/>
              </a:lnSpc>
            </a:pPr>
            <a:r>
              <a:rPr lang="en-US" altLang="zh-CN" sz="1200">
                <a:solidFill>
                  <a:srgbClr val="000000"/>
                </a:solidFill>
                <a:effectLst/>
                <a:latin typeface="JetBrains Mono"/>
                <a:ea typeface="阿里巴巴普惠体" panose="00020600040101010101"/>
              </a:rPr>
              <a:t>	3. </a:t>
            </a:r>
            <a:r>
              <a:rPr lang="zh-CN" altLang="en-US" sz="1200">
                <a:solidFill>
                  <a:srgbClr val="000000"/>
                </a:solidFill>
                <a:latin typeface="JetBrains Mono"/>
                <a:ea typeface="阿里巴巴普惠体" panose="00020600040101010101"/>
              </a:rPr>
              <a:t>记录当前应用的主启动类，将来做包扫描使用</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最后，对象创建好了以后，再调用该对象的</a:t>
            </a:r>
            <a:r>
              <a:rPr lang="en-US" altLang="zh-CN" sz="1200">
                <a:solidFill>
                  <a:srgbClr val="000000"/>
                </a:solidFill>
                <a:latin typeface="JetBrains Mono"/>
                <a:ea typeface="阿里巴巴普惠体" panose="00020600040101010101"/>
              </a:rPr>
              <a:t>run</a:t>
            </a:r>
            <a:r>
              <a:rPr lang="zh-CN" altLang="en-US" sz="1200">
                <a:solidFill>
                  <a:srgbClr val="000000"/>
                </a:solidFill>
                <a:latin typeface="JetBrains Mono"/>
                <a:ea typeface="阿里巴巴普惠体" panose="00020600040101010101"/>
              </a:rPr>
              <a:t>方法，在</a:t>
            </a:r>
            <a:r>
              <a:rPr lang="en-US" altLang="zh-CN" sz="1200">
                <a:solidFill>
                  <a:srgbClr val="000000"/>
                </a:solidFill>
                <a:latin typeface="JetBrains Mono"/>
                <a:ea typeface="阿里巴巴普惠体" panose="00020600040101010101"/>
              </a:rPr>
              <a:t>run</a:t>
            </a:r>
            <a:r>
              <a:rPr lang="zh-CN" altLang="en-US" sz="1200">
                <a:solidFill>
                  <a:srgbClr val="000000"/>
                </a:solidFill>
                <a:latin typeface="JetBrains Mono"/>
                <a:ea typeface="阿里巴巴普惠体" panose="00020600040101010101"/>
              </a:rPr>
              <a:t>方法的内部主要做</a:t>
            </a:r>
            <a:r>
              <a:rPr lang="en-US" altLang="zh-CN" sz="1200">
                <a:solidFill>
                  <a:srgbClr val="000000"/>
                </a:solidFill>
                <a:latin typeface="JetBrains Mono"/>
                <a:ea typeface="阿里巴巴普惠体" panose="00020600040101010101"/>
              </a:rPr>
              <a:t>4</a:t>
            </a:r>
            <a:r>
              <a:rPr lang="zh-CN" altLang="en-US" sz="1200">
                <a:solidFill>
                  <a:srgbClr val="000000"/>
                </a:solidFill>
                <a:latin typeface="JetBrains Mono"/>
                <a:ea typeface="阿里巴巴普惠体" panose="00020600040101010101"/>
              </a:rPr>
              <a:t>个事情</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a:t>
            </a:r>
            <a:r>
              <a:rPr lang="en-US" altLang="zh-CN" sz="1200">
                <a:solidFill>
                  <a:srgbClr val="000000"/>
                </a:solidFill>
                <a:latin typeface="JetBrains Mono"/>
                <a:ea typeface="阿里巴巴普惠体" panose="00020600040101010101"/>
              </a:rPr>
              <a:t>1.</a:t>
            </a:r>
            <a:r>
              <a:rPr lang="zh-CN" altLang="en-US" sz="1200">
                <a:solidFill>
                  <a:srgbClr val="000000"/>
                </a:solidFill>
                <a:latin typeface="JetBrains Mono"/>
                <a:ea typeface="阿里巴巴普惠体" panose="00020600040101010101"/>
              </a:rPr>
              <a:t> 准备</a:t>
            </a:r>
            <a:r>
              <a:rPr lang="en-US" altLang="zh-CN" sz="1200">
                <a:solidFill>
                  <a:srgbClr val="000000"/>
                </a:solidFill>
                <a:latin typeface="JetBrains Mono"/>
                <a:ea typeface="阿里巴巴普惠体" panose="00020600040101010101"/>
              </a:rPr>
              <a:t>Environment</a:t>
            </a:r>
            <a:r>
              <a:rPr lang="zh-CN" altLang="en-US" sz="1200">
                <a:solidFill>
                  <a:srgbClr val="000000"/>
                </a:solidFill>
                <a:latin typeface="JetBrains Mono"/>
                <a:ea typeface="阿里巴巴普惠体" panose="00020600040101010101"/>
              </a:rPr>
              <a:t>对象，它里面会封装一些当前应用运行环境的参数，比如环境变量等等</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2. </a:t>
            </a:r>
            <a:r>
              <a:rPr lang="zh-CN" altLang="en-US" sz="1200">
                <a:solidFill>
                  <a:srgbClr val="000000"/>
                </a:solidFill>
                <a:effectLst/>
                <a:latin typeface="JetBrains Mono"/>
                <a:ea typeface="阿里巴巴普惠体" panose="00020600040101010101"/>
              </a:rPr>
              <a:t>实例化容器，这里仅仅是创建</a:t>
            </a:r>
            <a:r>
              <a:rPr lang="en-US" altLang="zh-CN" sz="1200">
                <a:solidFill>
                  <a:srgbClr val="000000"/>
                </a:solidFill>
                <a:effectLst/>
                <a:latin typeface="JetBrains Mono"/>
                <a:ea typeface="阿里巴巴普惠体" panose="00020600040101010101"/>
              </a:rPr>
              <a:t>ApplicationContext</a:t>
            </a:r>
            <a:r>
              <a:rPr lang="zh-CN" altLang="en-US" sz="1200">
                <a:solidFill>
                  <a:srgbClr val="000000"/>
                </a:solidFill>
                <a:effectLst/>
                <a:latin typeface="JetBrains Mono"/>
                <a:ea typeface="阿里巴巴普惠体" panose="00020600040101010101"/>
              </a:rPr>
              <a:t>对象</a:t>
            </a:r>
            <a:endParaRPr lang="en-US" altLang="zh-CN" sz="1200">
              <a:solidFill>
                <a:srgbClr val="000000"/>
              </a:solidFill>
              <a:effectLst/>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3. </a:t>
            </a:r>
            <a:r>
              <a:rPr lang="zh-CN" altLang="en-US" sz="1200">
                <a:solidFill>
                  <a:srgbClr val="000000"/>
                </a:solidFill>
                <a:latin typeface="JetBrains Mono"/>
                <a:ea typeface="阿里巴巴普惠体" panose="00020600040101010101"/>
              </a:rPr>
              <a:t>容器创建好了以后，会为容器做一些准备工作，比如为容器设置</a:t>
            </a:r>
            <a:r>
              <a:rPr lang="en-US" altLang="zh-CN" sz="1200">
                <a:solidFill>
                  <a:srgbClr val="000000"/>
                </a:solidFill>
                <a:latin typeface="JetBrains Mono"/>
                <a:ea typeface="阿里巴巴普惠体" panose="00020600040101010101"/>
              </a:rPr>
              <a:t>Environment</a:t>
            </a:r>
            <a:r>
              <a:rPr lang="zh-CN" altLang="en-US" sz="1200">
                <a:solidFill>
                  <a:srgbClr val="000000"/>
                </a:solidFill>
                <a:latin typeface="JetBrains Mono"/>
                <a:ea typeface="阿里巴巴普惠体" panose="00020600040101010101"/>
              </a:rPr>
              <a:t>、</a:t>
            </a:r>
            <a:r>
              <a:rPr lang="en-US" altLang="zh-CN" sz="1200">
                <a:solidFill>
                  <a:srgbClr val="000000"/>
                </a:solidFill>
                <a:latin typeface="JetBrains Mono"/>
                <a:ea typeface="阿里巴巴普惠体" panose="00020600040101010101"/>
              </a:rPr>
              <a:t>BeanFactoryPostProcessor</a:t>
            </a:r>
            <a:r>
              <a:rPr lang="zh-CN" altLang="en-US" sz="1200">
                <a:solidFill>
                  <a:srgbClr val="000000"/>
                </a:solidFill>
                <a:latin typeface="JetBrains Mono"/>
                <a:ea typeface="阿里巴巴普惠体" panose="00020600040101010101"/>
              </a:rPr>
              <a:t>后置处理器，并且加载主类对应的</a:t>
            </a:r>
            <a:r>
              <a:rPr lang="en-US" altLang="zh-CN" sz="1200">
                <a:solidFill>
                  <a:srgbClr val="000000"/>
                </a:solidFill>
                <a:latin typeface="JetBrains Mono"/>
                <a:ea typeface="阿里巴巴普惠体" panose="00020600040101010101"/>
              </a:rPr>
              <a:t>Definition</a:t>
            </a:r>
          </a:p>
          <a:p>
            <a:pPr>
              <a:lnSpc>
                <a:spcPct val="120000"/>
              </a:lnSpc>
            </a:pPr>
            <a:r>
              <a:rPr lang="en-US" altLang="zh-CN" sz="1200">
                <a:solidFill>
                  <a:srgbClr val="000000"/>
                </a:solidFill>
                <a:effectLst/>
                <a:latin typeface="JetBrains Mono"/>
                <a:ea typeface="阿里巴巴普惠体" panose="00020600040101010101"/>
              </a:rPr>
              <a:t>	4. </a:t>
            </a:r>
            <a:r>
              <a:rPr lang="zh-CN" altLang="en-US" sz="1200">
                <a:solidFill>
                  <a:srgbClr val="000000"/>
                </a:solidFill>
                <a:effectLst/>
                <a:latin typeface="JetBrains Mono"/>
                <a:ea typeface="阿里巴巴普惠体" panose="00020600040101010101"/>
              </a:rPr>
              <a:t>刷新容器，就是我们常说的</a:t>
            </a:r>
            <a:r>
              <a:rPr lang="en-US" altLang="zh-CN" sz="1200">
                <a:solidFill>
                  <a:srgbClr val="000000"/>
                </a:solidFill>
                <a:effectLst/>
                <a:latin typeface="JetBrains Mono"/>
                <a:ea typeface="阿里巴巴普惠体" panose="00020600040101010101"/>
              </a:rPr>
              <a:t>referesh</a:t>
            </a:r>
            <a:r>
              <a:rPr lang="zh-CN" altLang="en-US" sz="1200">
                <a:solidFill>
                  <a:srgbClr val="000000"/>
                </a:solidFill>
                <a:effectLst/>
                <a:latin typeface="JetBrains Mono"/>
                <a:ea typeface="阿里巴巴普惠体" panose="00020600040101010101"/>
              </a:rPr>
              <a:t>，在这里会真正的创建</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实例</a:t>
            </a:r>
            <a:endParaRPr lang="en-US" altLang="zh-CN" sz="1200">
              <a:solidFill>
                <a:srgbClr val="000000"/>
              </a:solidFill>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总：总结一下我刚说的，其实</a:t>
            </a:r>
            <a:r>
              <a:rPr lang="en-US" altLang="zh-CN" sz="1200">
                <a:solidFill>
                  <a:srgbClr val="000000"/>
                </a:solidFill>
                <a:effectLst/>
                <a:latin typeface="JetBrains Mono"/>
                <a:ea typeface="阿里巴巴普惠体" panose="00020600040101010101"/>
              </a:rPr>
              <a:t>SpringBoot</a:t>
            </a:r>
            <a:r>
              <a:rPr lang="zh-CN" altLang="en-US" sz="1200">
                <a:solidFill>
                  <a:srgbClr val="000000"/>
                </a:solidFill>
                <a:effectLst/>
                <a:latin typeface="JetBrains Mono"/>
                <a:ea typeface="阿里巴巴普惠体" panose="00020600040101010101"/>
              </a:rPr>
              <a:t>启动的时候核心就两步，创建</a:t>
            </a:r>
            <a:r>
              <a:rPr lang="en-US" altLang="zh-CN" sz="1200">
                <a:solidFill>
                  <a:srgbClr val="000000"/>
                </a:solidFill>
                <a:effectLst/>
                <a:latin typeface="JetBrains Mono"/>
                <a:ea typeface="阿里巴巴普惠体" panose="00020600040101010101"/>
              </a:rPr>
              <a:t>SpringApplication</a:t>
            </a:r>
            <a:r>
              <a:rPr lang="zh-CN" altLang="en-US" sz="1200">
                <a:solidFill>
                  <a:srgbClr val="000000"/>
                </a:solidFill>
                <a:latin typeface="JetBrains Mono"/>
                <a:ea typeface="阿里巴巴普惠体" panose="00020600040101010101"/>
              </a:rPr>
              <a:t>对象以及</a:t>
            </a:r>
            <a:r>
              <a:rPr lang="en-US" altLang="zh-CN" sz="1200">
                <a:solidFill>
                  <a:srgbClr val="000000"/>
                </a:solidFill>
                <a:latin typeface="JetBrains Mono"/>
                <a:ea typeface="阿里巴巴普惠体" panose="00020600040101010101"/>
              </a:rPr>
              <a:t>run</a:t>
            </a:r>
            <a:r>
              <a:rPr lang="zh-CN" altLang="en-US" sz="1200">
                <a:solidFill>
                  <a:srgbClr val="000000"/>
                </a:solidFill>
                <a:latin typeface="JetBrains Mono"/>
                <a:ea typeface="阿里巴巴普惠体" panose="00020600040101010101"/>
              </a:rPr>
              <a:t>方法的调用，在</a:t>
            </a:r>
            <a:r>
              <a:rPr lang="en-US" altLang="zh-CN" sz="1200">
                <a:solidFill>
                  <a:srgbClr val="000000"/>
                </a:solidFill>
                <a:latin typeface="JetBrains Mono"/>
                <a:ea typeface="阿里巴巴普惠体" panose="00020600040101010101"/>
              </a:rPr>
              <a:t>run</a:t>
            </a:r>
            <a:r>
              <a:rPr lang="zh-CN" altLang="en-US" sz="1200">
                <a:solidFill>
                  <a:srgbClr val="000000"/>
                </a:solidFill>
                <a:latin typeface="JetBrains Mono"/>
                <a:ea typeface="阿里巴巴普惠体" panose="00020600040101010101"/>
              </a:rPr>
              <a:t>方法中会真正的实例化容器，并创建容器中需要的</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实例，最终返回</a:t>
            </a:r>
            <a:endParaRPr lang="en-US" altLang="zh-CN" sz="1200">
              <a:solidFill>
                <a:srgbClr val="000000"/>
              </a:solidFill>
              <a:effectLst/>
              <a:latin typeface="JetBrains Mono"/>
              <a:ea typeface="阿里巴巴普惠体" panose="00020600040101010101"/>
            </a:endParaRPr>
          </a:p>
        </p:txBody>
      </p:sp>
    </p:spTree>
    <p:custDataLst>
      <p:tags r:id="rId1"/>
    </p:custDataLst>
    <p:extLst>
      <p:ext uri="{BB962C8B-B14F-4D97-AF65-F5344CB8AC3E}">
        <p14:creationId xmlns:p14="http://schemas.microsoft.com/office/powerpoint/2010/main" val="61469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down)">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wipe(down)">
                                      <p:cBhvr>
                                        <p:cTn id="24" dur="500"/>
                                        <p:tgtEl>
                                          <p:spTgt spid="35">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Effect transition="in" filter="wipe(down)">
                                      <p:cBhvr>
                                        <p:cTn id="27" dur="500"/>
                                        <p:tgtEl>
                                          <p:spTgt spid="35">
                                            <p:txEl>
                                              <p:pRg st="2" end="2"/>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5">
                                            <p:txEl>
                                              <p:pRg st="3" end="3"/>
                                            </p:txEl>
                                          </p:spTgt>
                                        </p:tgtEl>
                                        <p:attrNameLst>
                                          <p:attrName>style.visibility</p:attrName>
                                        </p:attrNameLst>
                                      </p:cBhvr>
                                      <p:to>
                                        <p:strVal val="visible"/>
                                      </p:to>
                                    </p:set>
                                    <p:animEffect transition="in" filter="wipe(down)">
                                      <p:cBhvr>
                                        <p:cTn id="30" dur="500"/>
                                        <p:tgtEl>
                                          <p:spTgt spid="3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wipe(down)">
                                      <p:cBhvr>
                                        <p:cTn id="35" dur="500"/>
                                        <p:tgtEl>
                                          <p:spTgt spid="35">
                                            <p:txEl>
                                              <p:pRg st="4" end="4"/>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xEl>
                                              <p:pRg st="5" end="5"/>
                                            </p:txEl>
                                          </p:spTgt>
                                        </p:tgtEl>
                                        <p:attrNameLst>
                                          <p:attrName>style.visibility</p:attrName>
                                        </p:attrNameLst>
                                      </p:cBhvr>
                                      <p:to>
                                        <p:strVal val="visible"/>
                                      </p:to>
                                    </p:set>
                                    <p:animEffect transition="in" filter="wipe(down)">
                                      <p:cBhvr>
                                        <p:cTn id="38" dur="500"/>
                                        <p:tgtEl>
                                          <p:spTgt spid="35">
                                            <p:txEl>
                                              <p:pRg st="5" end="5"/>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5">
                                            <p:txEl>
                                              <p:pRg st="6" end="6"/>
                                            </p:txEl>
                                          </p:spTgt>
                                        </p:tgtEl>
                                        <p:attrNameLst>
                                          <p:attrName>style.visibility</p:attrName>
                                        </p:attrNameLst>
                                      </p:cBhvr>
                                      <p:to>
                                        <p:strVal val="visible"/>
                                      </p:to>
                                    </p:set>
                                    <p:animEffect transition="in" filter="wipe(down)">
                                      <p:cBhvr>
                                        <p:cTn id="41" dur="500"/>
                                        <p:tgtEl>
                                          <p:spTgt spid="35">
                                            <p:txEl>
                                              <p:pRg st="6" end="6"/>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5">
                                            <p:txEl>
                                              <p:pRg st="7" end="7"/>
                                            </p:txEl>
                                          </p:spTgt>
                                        </p:tgtEl>
                                        <p:attrNameLst>
                                          <p:attrName>style.visibility</p:attrName>
                                        </p:attrNameLst>
                                      </p:cBhvr>
                                      <p:to>
                                        <p:strVal val="visible"/>
                                      </p:to>
                                    </p:set>
                                    <p:animEffect transition="in" filter="wipe(down)">
                                      <p:cBhvr>
                                        <p:cTn id="44" dur="500"/>
                                        <p:tgtEl>
                                          <p:spTgt spid="35">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5">
                                            <p:txEl>
                                              <p:pRg st="8" end="8"/>
                                            </p:txEl>
                                          </p:spTgt>
                                        </p:tgtEl>
                                        <p:attrNameLst>
                                          <p:attrName>style.visibility</p:attrName>
                                        </p:attrNameLst>
                                      </p:cBhvr>
                                      <p:to>
                                        <p:strVal val="visible"/>
                                      </p:to>
                                    </p:set>
                                    <p:animEffect transition="in" filter="wipe(down)">
                                      <p:cBhvr>
                                        <p:cTn id="49" dur="500"/>
                                        <p:tgtEl>
                                          <p:spTgt spid="35">
                                            <p:txEl>
                                              <p:pRg st="8" end="8"/>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5">
                                            <p:txEl>
                                              <p:pRg st="9" end="9"/>
                                            </p:txEl>
                                          </p:spTgt>
                                        </p:tgtEl>
                                        <p:attrNameLst>
                                          <p:attrName>style.visibility</p:attrName>
                                        </p:attrNameLst>
                                      </p:cBhvr>
                                      <p:to>
                                        <p:strVal val="visible"/>
                                      </p:to>
                                    </p:set>
                                    <p:animEffect transition="in" filter="wipe(down)">
                                      <p:cBhvr>
                                        <p:cTn id="52" dur="500"/>
                                        <p:tgtEl>
                                          <p:spTgt spid="35">
                                            <p:txEl>
                                              <p:pRg st="9" end="9"/>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5">
                                            <p:txEl>
                                              <p:pRg st="10" end="10"/>
                                            </p:txEl>
                                          </p:spTgt>
                                        </p:tgtEl>
                                        <p:attrNameLst>
                                          <p:attrName>style.visibility</p:attrName>
                                        </p:attrNameLst>
                                      </p:cBhvr>
                                      <p:to>
                                        <p:strVal val="visible"/>
                                      </p:to>
                                    </p:set>
                                    <p:animEffect transition="in" filter="wipe(down)">
                                      <p:cBhvr>
                                        <p:cTn id="55" dur="500"/>
                                        <p:tgtEl>
                                          <p:spTgt spid="35">
                                            <p:txEl>
                                              <p:pRg st="10" end="10"/>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5">
                                            <p:txEl>
                                              <p:pRg st="11" end="11"/>
                                            </p:txEl>
                                          </p:spTgt>
                                        </p:tgtEl>
                                        <p:attrNameLst>
                                          <p:attrName>style.visibility</p:attrName>
                                        </p:attrNameLst>
                                      </p:cBhvr>
                                      <p:to>
                                        <p:strVal val="visible"/>
                                      </p:to>
                                    </p:set>
                                    <p:animEffect transition="in" filter="wipe(down)">
                                      <p:cBhvr>
                                        <p:cTn id="58" dur="500"/>
                                        <p:tgtEl>
                                          <p:spTgt spid="35">
                                            <p:txEl>
                                              <p:pRg st="11" end="11"/>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5">
                                            <p:txEl>
                                              <p:pRg st="12" end="12"/>
                                            </p:txEl>
                                          </p:spTgt>
                                        </p:tgtEl>
                                        <p:attrNameLst>
                                          <p:attrName>style.visibility</p:attrName>
                                        </p:attrNameLst>
                                      </p:cBhvr>
                                      <p:to>
                                        <p:strVal val="visible"/>
                                      </p:to>
                                    </p:set>
                                    <p:animEffect transition="in" filter="wipe(down)">
                                      <p:cBhvr>
                                        <p:cTn id="61" dur="500"/>
                                        <p:tgtEl>
                                          <p:spTgt spid="35">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5">
                                            <p:txEl>
                                              <p:pRg st="13" end="13"/>
                                            </p:txEl>
                                          </p:spTgt>
                                        </p:tgtEl>
                                        <p:attrNameLst>
                                          <p:attrName>style.visibility</p:attrName>
                                        </p:attrNameLst>
                                      </p:cBhvr>
                                      <p:to>
                                        <p:strVal val="visible"/>
                                      </p:to>
                                    </p:set>
                                    <p:animEffect transition="in" filter="wipe(down)">
                                      <p:cBhvr>
                                        <p:cTn id="66" dur="500"/>
                                        <p:tgtEl>
                                          <p:spTgt spid="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IOC</a:t>
            </a:r>
            <a:r>
              <a:rPr lang="zh-CN" altLang="en-US"/>
              <a:t>容器初始化流程</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552484"/>
            <a:ext cx="11072148" cy="517191"/>
          </a:xfrm>
        </p:spPr>
        <p:txBody>
          <a:bodyPr/>
          <a:lstStyle/>
          <a:p>
            <a:pPr marL="285750" indent="-285750">
              <a:buFont typeface="Wingdings" panose="05000000000000000000" pitchFamily="2" charset="2"/>
              <a:buChar char="l"/>
            </a:pPr>
            <a:r>
              <a:rPr lang="en-US" altLang="zh-CN">
                <a:latin typeface="Fira Code" panose="020B0809050000020004" pitchFamily="49" charset="0"/>
              </a:rPr>
              <a:t>AbstractApplicationContext.refresh</a:t>
            </a:r>
            <a:r>
              <a:rPr lang="zh-CN" altLang="en-US">
                <a:latin typeface="Fira Code" panose="020B0809050000020004" pitchFamily="49" charset="0"/>
              </a:rPr>
              <a:t>（）</a:t>
            </a:r>
            <a:endParaRPr lang="en-US" altLang="zh-CN">
              <a:latin typeface="Fira Code" panose="020B0809050000020004" pitchFamily="49" charset="0"/>
            </a:endParaRPr>
          </a:p>
        </p:txBody>
      </p:sp>
      <p:sp>
        <p:nvSpPr>
          <p:cNvPr id="8" name="文本占位符 2">
            <a:extLst>
              <a:ext uri="{FF2B5EF4-FFF2-40B4-BE49-F238E27FC236}">
                <a16:creationId xmlns:a16="http://schemas.microsoft.com/office/drawing/2014/main" id="{D1474AFB-1593-14C2-FA9A-81AD57E21DF9}"/>
              </a:ext>
            </a:extLst>
          </p:cNvPr>
          <p:cNvSpPr txBox="1">
            <a:spLocks/>
          </p:cNvSpPr>
          <p:nvPr/>
        </p:nvSpPr>
        <p:spPr>
          <a:xfrm>
            <a:off x="1038572" y="1932132"/>
            <a:ext cx="11072148" cy="43772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准备</a:t>
            </a:r>
            <a:r>
              <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BeanFactory</a:t>
            </a:r>
            <a:r>
              <a:rPr kumimoji="0" lang="zh-CN" altLang="en-US"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a:t>
            </a:r>
            <a:r>
              <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DefaultListableBeanFactory</a:t>
            </a:r>
            <a:r>
              <a:rPr kumimoji="0" lang="zh-CN" altLang="en-US"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a:t>
            </a:r>
            <a:endParaRPr lang="en-US" altLang="zh-CN" noProof="0">
              <a:solidFill>
                <a:prstClr val="black">
                  <a:lumMod val="85000"/>
                  <a:lumOff val="15000"/>
                </a:prstClr>
              </a:solidFill>
              <a:latin typeface="Fira Code" panose="020B0809050000020004" pitchFamily="49" charset="0"/>
            </a:endParaRPr>
          </a:p>
          <a:p>
            <a:pPr marR="0" lvl="0" algn="l" defTabSz="914400" rtl="0" eaLnBrk="0" fontAlgn="base" latinLnBrk="0" hangingPunct="0">
              <a:lnSpc>
                <a:spcPct val="150000"/>
              </a:lnSpc>
              <a:spcBef>
                <a:spcPct val="20000"/>
              </a:spcBef>
              <a:spcAft>
                <a:spcPct val="0"/>
              </a:spcAft>
              <a:buClrTx/>
              <a:buSzTx/>
              <a:tabLst/>
              <a:defRPr/>
            </a:pPr>
            <a:r>
              <a:rPr lang="en-US" altLang="zh-CN" noProof="0">
                <a:solidFill>
                  <a:prstClr val="black">
                    <a:lumMod val="85000"/>
                    <a:lumOff val="15000"/>
                  </a:prstClr>
                </a:solidFill>
                <a:latin typeface="Fira Code" panose="020B0809050000020004" pitchFamily="49" charset="0"/>
              </a:rPr>
              <a:t>   </a:t>
            </a:r>
            <a:r>
              <a:rPr lang="zh-CN" altLang="en-US" noProof="0">
                <a:solidFill>
                  <a:prstClr val="black">
                    <a:lumMod val="85000"/>
                    <a:lumOff val="15000"/>
                  </a:prstClr>
                </a:solidFill>
                <a:latin typeface="Fira Code" panose="020B0809050000020004" pitchFamily="49" charset="0"/>
              </a:rPr>
              <a:t>设置</a:t>
            </a:r>
            <a:r>
              <a:rPr lang="en-US" altLang="zh-CN" noProof="0">
                <a:solidFill>
                  <a:prstClr val="black">
                    <a:lumMod val="85000"/>
                    <a:lumOff val="15000"/>
                  </a:prstClr>
                </a:solidFill>
                <a:latin typeface="Fira Code" panose="020B0809050000020004" pitchFamily="49" charset="0"/>
              </a:rPr>
              <a:t>ClassLoader</a:t>
            </a:r>
          </a:p>
          <a:p>
            <a:pPr marR="0" lvl="0" algn="l" defTabSz="914400" rtl="0" eaLnBrk="0" fontAlgn="base" latinLnBrk="0" hangingPunct="0">
              <a:lnSpc>
                <a:spcPct val="150000"/>
              </a:lnSpc>
              <a:spcBef>
                <a:spcPct val="20000"/>
              </a:spcBef>
              <a:spcAft>
                <a:spcPct val="0"/>
              </a:spcAft>
              <a:buClrTx/>
              <a:buSzTx/>
              <a:tabLst/>
              <a:defRPr/>
            </a:pPr>
            <a:r>
              <a:rPr lang="en-US" altLang="zh-CN" noProof="0">
                <a:solidFill>
                  <a:prstClr val="black">
                    <a:lumMod val="85000"/>
                    <a:lumOff val="15000"/>
                  </a:prstClr>
                </a:solidFill>
                <a:latin typeface="Fira Code" panose="020B0809050000020004" pitchFamily="49" charset="0"/>
              </a:rPr>
              <a:t>   </a:t>
            </a:r>
            <a:r>
              <a:rPr lang="zh-CN" altLang="en-US" noProof="0">
                <a:solidFill>
                  <a:prstClr val="black">
                    <a:lumMod val="85000"/>
                    <a:lumOff val="15000"/>
                  </a:prstClr>
                </a:solidFill>
                <a:latin typeface="Fira Code" panose="020B0809050000020004" pitchFamily="49" charset="0"/>
              </a:rPr>
              <a:t>设置</a:t>
            </a:r>
            <a:r>
              <a:rPr lang="en-US" altLang="zh-CN" noProof="0">
                <a:solidFill>
                  <a:prstClr val="black">
                    <a:lumMod val="85000"/>
                    <a:lumOff val="15000"/>
                  </a:prstClr>
                </a:solidFill>
                <a:latin typeface="Fira Code" panose="020B0809050000020004" pitchFamily="49" charset="0"/>
              </a:rPr>
              <a:t>Environment</a:t>
            </a:r>
          </a:p>
          <a:p>
            <a:pPr marR="0" lvl="0" algn="l" defTabSz="914400" rtl="0" eaLnBrk="0" fontAlgn="base" latinLnBrk="0" hangingPunct="0">
              <a:lnSpc>
                <a:spcPct val="150000"/>
              </a:lnSpc>
              <a:spcBef>
                <a:spcPct val="20000"/>
              </a:spcBef>
              <a:spcAft>
                <a:spcPct val="0"/>
              </a:spcAft>
              <a:buClrTx/>
              <a:buSzTx/>
              <a:tabLst/>
              <a:defRPr/>
            </a:pPr>
            <a:r>
              <a:rPr kumimoji="0" lang="en-US" altLang="zh-CN" sz="1600" b="0" i="0" u="none" strike="noStrike" kern="1200" cap="none" spc="0" normalizeH="0" baseline="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2. </a:t>
            </a:r>
            <a:r>
              <a:rPr kumimoji="0" lang="zh-CN" altLang="en-US" sz="1600" b="0" i="0" u="none" strike="noStrike" kern="1200" cap="none" spc="0" normalizeH="0" baseline="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扫描要放入容器中的</a:t>
            </a:r>
            <a:r>
              <a:rPr kumimoji="0" lang="en-US" altLang="zh-CN" sz="1600" b="0" i="0" u="none" strike="noStrike" kern="1200" cap="none" spc="0" normalizeH="0" baseline="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Bean</a:t>
            </a:r>
            <a:r>
              <a:rPr kumimoji="0" lang="zh-CN" altLang="en-US" sz="1600" b="0" i="0" u="none" strike="noStrike" kern="1200" cap="none" spc="0" normalizeH="0" baseline="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，得到对应的</a:t>
            </a:r>
            <a:r>
              <a:rPr kumimoji="0" lang="en-US" altLang="zh-CN" sz="1600" b="0" i="0" u="none" strike="noStrike" kern="1200" cap="none" spc="0" normalizeH="0" baseline="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BeaDefinition</a:t>
            </a:r>
            <a:r>
              <a:rPr lang="en-US" altLang="zh-CN">
                <a:solidFill>
                  <a:prstClr val="black">
                    <a:lumMod val="85000"/>
                    <a:lumOff val="15000"/>
                  </a:prstClr>
                </a:solidFill>
                <a:latin typeface="Fira Code" panose="020B0809050000020004" pitchFamily="49" charset="0"/>
              </a:rPr>
              <a:t>(</a:t>
            </a:r>
            <a:r>
              <a:rPr lang="zh-CN" altLang="en-US">
                <a:solidFill>
                  <a:prstClr val="black">
                    <a:lumMod val="85000"/>
                    <a:lumOff val="15000"/>
                  </a:prstClr>
                </a:solidFill>
                <a:latin typeface="Fira Code" panose="020B0809050000020004" pitchFamily="49" charset="0"/>
              </a:rPr>
              <a:t>只扫描，并不创建</a:t>
            </a:r>
            <a:r>
              <a:rPr lang="en-US" altLang="zh-CN">
                <a:solidFill>
                  <a:prstClr val="black">
                    <a:lumMod val="85000"/>
                    <a:lumOff val="15000"/>
                  </a:prstClr>
                </a:solidFill>
                <a:latin typeface="Fira Code" panose="020B0809050000020004" pitchFamily="49" charset="0"/>
              </a:rPr>
              <a:t>)</a:t>
            </a:r>
          </a:p>
          <a:p>
            <a:pPr marR="0" lvl="0" algn="l" defTabSz="914400" rtl="0" eaLnBrk="0" fontAlgn="base" latinLnBrk="0" hangingPunct="0">
              <a:lnSpc>
                <a:spcPct val="150000"/>
              </a:lnSpc>
              <a:spcBef>
                <a:spcPct val="20000"/>
              </a:spcBef>
              <a:spcAft>
                <a:spcPct val="0"/>
              </a:spcAft>
              <a:buClrTx/>
              <a:buSzTx/>
              <a:tabLst/>
              <a:defRPr/>
            </a:pPr>
            <a:r>
              <a:rPr lang="en-US" altLang="zh-CN">
                <a:solidFill>
                  <a:prstClr val="black">
                    <a:lumMod val="85000"/>
                    <a:lumOff val="15000"/>
                  </a:prstClr>
                </a:solidFill>
                <a:latin typeface="Fira Code" panose="020B0809050000020004" pitchFamily="49" charset="0"/>
              </a:rPr>
              <a:t>3. </a:t>
            </a:r>
            <a:r>
              <a:rPr lang="zh-CN" altLang="en-US">
                <a:solidFill>
                  <a:prstClr val="black">
                    <a:lumMod val="85000"/>
                    <a:lumOff val="15000"/>
                  </a:prstClr>
                </a:solidFill>
                <a:latin typeface="Fira Code" panose="020B0809050000020004" pitchFamily="49" charset="0"/>
              </a:rPr>
              <a:t>注册</a:t>
            </a:r>
            <a:r>
              <a:rPr lang="en-US" altLang="zh-CN">
                <a:solidFill>
                  <a:prstClr val="black">
                    <a:lumMod val="85000"/>
                    <a:lumOff val="15000"/>
                  </a:prstClr>
                </a:solidFill>
                <a:latin typeface="Fira Code" panose="020B0809050000020004" pitchFamily="49" charset="0"/>
              </a:rPr>
              <a:t>BeanPostProcessor</a:t>
            </a:r>
          </a:p>
          <a:p>
            <a:pPr marR="0" lvl="0" algn="l" defTabSz="914400" rtl="0" eaLnBrk="0" fontAlgn="base" latinLnBrk="0" hangingPunct="0">
              <a:lnSpc>
                <a:spcPct val="150000"/>
              </a:lnSpc>
              <a:spcBef>
                <a:spcPct val="20000"/>
              </a:spcBef>
              <a:spcAft>
                <a:spcPct val="0"/>
              </a:spcAft>
              <a:buClrTx/>
              <a:buSzTx/>
              <a:tabLst/>
              <a:defRPr/>
            </a:pPr>
            <a:r>
              <a:rPr lang="en-US" altLang="zh-CN">
                <a:solidFill>
                  <a:prstClr val="black">
                    <a:lumMod val="85000"/>
                    <a:lumOff val="15000"/>
                  </a:prstClr>
                </a:solidFill>
                <a:latin typeface="Fira Code" panose="020B0809050000020004" pitchFamily="49" charset="0"/>
              </a:rPr>
              <a:t>4. </a:t>
            </a:r>
            <a:r>
              <a:rPr lang="zh-CN" altLang="en-US">
                <a:solidFill>
                  <a:prstClr val="black">
                    <a:lumMod val="85000"/>
                    <a:lumOff val="15000"/>
                  </a:prstClr>
                </a:solidFill>
                <a:latin typeface="Fira Code" panose="020B0809050000020004" pitchFamily="49" charset="0"/>
              </a:rPr>
              <a:t>处理国际化</a:t>
            </a:r>
            <a:endParaRPr lang="en-US" altLang="zh-CN">
              <a:solidFill>
                <a:prstClr val="black">
                  <a:lumMod val="85000"/>
                  <a:lumOff val="15000"/>
                </a:prstClr>
              </a:solidFill>
              <a:latin typeface="Fira Code" panose="020B0809050000020004" pitchFamily="49" charset="0"/>
            </a:endParaRPr>
          </a:p>
          <a:p>
            <a:pPr marR="0" lvl="0" algn="l" defTabSz="914400" rtl="0" eaLnBrk="0" fontAlgn="base" latinLnBrk="0" hangingPunct="0">
              <a:lnSpc>
                <a:spcPct val="150000"/>
              </a:lnSpc>
              <a:spcBef>
                <a:spcPct val="20000"/>
              </a:spcBef>
              <a:spcAft>
                <a:spcPct val="0"/>
              </a:spcAft>
              <a:buClrTx/>
              <a:buSzTx/>
              <a:tabLst/>
              <a:defRPr/>
            </a:pPr>
            <a:r>
              <a:rPr lang="en-US" altLang="zh-CN">
                <a:solidFill>
                  <a:prstClr val="black">
                    <a:lumMod val="85000"/>
                    <a:lumOff val="15000"/>
                  </a:prstClr>
                </a:solidFill>
                <a:latin typeface="Fira Code" panose="020B0809050000020004" pitchFamily="49" charset="0"/>
              </a:rPr>
              <a:t>5</a:t>
            </a:r>
            <a:r>
              <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 </a:t>
            </a: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初始化事件多播器</a:t>
            </a:r>
            <a:r>
              <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ApplicationEventMulticaster</a:t>
            </a:r>
          </a:p>
          <a:p>
            <a:pPr marR="0" lvl="0" algn="l" defTabSz="914400" rtl="0" eaLnBrk="0" fontAlgn="base" latinLnBrk="0" hangingPunct="0">
              <a:lnSpc>
                <a:spcPct val="150000"/>
              </a:lnSpc>
              <a:spcBef>
                <a:spcPct val="20000"/>
              </a:spcBef>
              <a:spcAft>
                <a:spcPct val="0"/>
              </a:spcAft>
              <a:buClrTx/>
              <a:buSzTx/>
              <a:tabLst/>
              <a:defRPr/>
            </a:pPr>
            <a:r>
              <a:rPr lang="en-US" altLang="zh-CN">
                <a:solidFill>
                  <a:prstClr val="black">
                    <a:lumMod val="85000"/>
                    <a:lumOff val="15000"/>
                  </a:prstClr>
                </a:solidFill>
                <a:latin typeface="Fira Code" panose="020B0809050000020004" pitchFamily="49" charset="0"/>
              </a:rPr>
              <a:t>6. </a:t>
            </a:r>
            <a:r>
              <a:rPr lang="zh-CN" altLang="en-US">
                <a:solidFill>
                  <a:prstClr val="black">
                    <a:lumMod val="85000"/>
                    <a:lumOff val="15000"/>
                  </a:prstClr>
                </a:solidFill>
                <a:latin typeface="Fira Code" panose="020B0809050000020004" pitchFamily="49" charset="0"/>
              </a:rPr>
              <a:t>启动</a:t>
            </a:r>
            <a:r>
              <a:rPr lang="en-US" altLang="zh-CN">
                <a:solidFill>
                  <a:prstClr val="black">
                    <a:lumMod val="85000"/>
                    <a:lumOff val="15000"/>
                  </a:prstClr>
                </a:solidFill>
                <a:latin typeface="Fira Code" panose="020B0809050000020004" pitchFamily="49" charset="0"/>
              </a:rPr>
              <a:t>tomcat</a:t>
            </a:r>
            <a:endPar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a:p>
            <a:pPr lvl="0"/>
            <a:r>
              <a:rPr lang="en-US" altLang="zh-CN">
                <a:solidFill>
                  <a:prstClr val="black">
                    <a:lumMod val="85000"/>
                    <a:lumOff val="15000"/>
                  </a:prstClr>
                </a:solidFill>
                <a:latin typeface="Fira Code" panose="020B0809050000020004" pitchFamily="49" charset="0"/>
              </a:rPr>
              <a:t>7. </a:t>
            </a:r>
            <a:r>
              <a:rPr lang="zh-CN" altLang="en-US">
                <a:solidFill>
                  <a:prstClr val="black">
                    <a:lumMod val="85000"/>
                    <a:lumOff val="15000"/>
                  </a:prstClr>
                </a:solidFill>
                <a:latin typeface="Fira Code" panose="020B0809050000020004" pitchFamily="49" charset="0"/>
              </a:rPr>
              <a:t>绑定事件监听器和事件多播器</a:t>
            </a:r>
            <a:endParaRPr lang="en-US" altLang="zh-CN">
              <a:solidFill>
                <a:prstClr val="black">
                  <a:lumMod val="85000"/>
                  <a:lumOff val="15000"/>
                </a:prstClr>
              </a:solidFill>
              <a:latin typeface="Fira Code" panose="020B0809050000020004" pitchFamily="49" charset="0"/>
            </a:endParaRPr>
          </a:p>
          <a:p>
            <a:pPr lvl="0"/>
            <a:r>
              <a:rPr lang="en-US" altLang="zh-CN" noProof="0">
                <a:solidFill>
                  <a:srgbClr val="C00000"/>
                </a:solidFill>
                <a:latin typeface="Fira Code" panose="020B0809050000020004" pitchFamily="49" charset="0"/>
              </a:rPr>
              <a:t>8</a:t>
            </a:r>
            <a:r>
              <a:rPr kumimoji="0" lang="en-US" altLang="zh-CN" sz="1600" b="0" i="0" u="none" strike="noStrike" kern="1200" cap="none" spc="0" normalizeH="0" baseline="0" noProof="0">
                <a:ln>
                  <a:noFill/>
                </a:ln>
                <a:solidFill>
                  <a:srgbClr val="C00000"/>
                </a:solidFill>
                <a:effectLst/>
                <a:uLnTx/>
                <a:uFillTx/>
                <a:latin typeface="Fira Code" panose="020B0809050000020004" pitchFamily="49" charset="0"/>
                <a:ea typeface="阿里巴巴普惠体" panose="00020600040101010101" pitchFamily="18" charset="-122"/>
              </a:rPr>
              <a:t>. </a:t>
            </a:r>
            <a:r>
              <a:rPr kumimoji="0" lang="zh-CN" altLang="en-US" sz="1600" b="0" i="0" u="none" strike="noStrike" kern="1200" cap="none" spc="0" normalizeH="0" baseline="0" noProof="0">
                <a:ln>
                  <a:noFill/>
                </a:ln>
                <a:solidFill>
                  <a:srgbClr val="C00000"/>
                </a:solidFill>
                <a:effectLst/>
                <a:uLnTx/>
                <a:uFillTx/>
                <a:latin typeface="Fira Code" panose="020B0809050000020004" pitchFamily="49" charset="0"/>
                <a:ea typeface="阿里巴巴普惠体" panose="00020600040101010101" pitchFamily="18" charset="-122"/>
              </a:rPr>
              <a:t>实例化非懒加载的单例</a:t>
            </a:r>
            <a:r>
              <a:rPr kumimoji="0" lang="en-US" altLang="zh-CN" sz="1600" b="0" i="0" u="none" strike="noStrike" kern="1200" cap="none" spc="0" normalizeH="0" baseline="0" noProof="0">
                <a:ln>
                  <a:noFill/>
                </a:ln>
                <a:solidFill>
                  <a:srgbClr val="C00000"/>
                </a:solidFill>
                <a:effectLst/>
                <a:uLnTx/>
                <a:uFillTx/>
                <a:latin typeface="Fira Code" panose="020B0809050000020004" pitchFamily="49" charset="0"/>
                <a:ea typeface="阿里巴巴普惠体" panose="00020600040101010101" pitchFamily="18" charset="-122"/>
              </a:rPr>
              <a:t>Bean</a:t>
            </a:r>
          </a:p>
          <a:p>
            <a:pPr lvl="0"/>
            <a:r>
              <a:rPr lang="en-US" altLang="zh-CN">
                <a:solidFill>
                  <a:prstClr val="black">
                    <a:lumMod val="85000"/>
                    <a:lumOff val="15000"/>
                  </a:prstClr>
                </a:solidFill>
                <a:latin typeface="Fira Code" panose="020B0809050000020004" pitchFamily="49" charset="0"/>
              </a:rPr>
              <a:t>9. </a:t>
            </a:r>
            <a:r>
              <a:rPr lang="zh-CN" altLang="en-US">
                <a:solidFill>
                  <a:prstClr val="black">
                    <a:lumMod val="85000"/>
                    <a:lumOff val="15000"/>
                  </a:prstClr>
                </a:solidFill>
                <a:latin typeface="Fira Code" panose="020B0809050000020004" pitchFamily="49" charset="0"/>
              </a:rPr>
              <a:t>扫尾工作，比如清空实例化时占用的缓存等</a:t>
            </a:r>
            <a:endPar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p:txBody>
      </p:sp>
    </p:spTree>
    <p:custDataLst>
      <p:tags r:id="rId1"/>
    </p:custDataLst>
    <p:extLst>
      <p:ext uri="{BB962C8B-B14F-4D97-AF65-F5344CB8AC3E}">
        <p14:creationId xmlns:p14="http://schemas.microsoft.com/office/powerpoint/2010/main" val="38571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1000"/>
                                        <p:tgtEl>
                                          <p:spTgt spid="8">
                                            <p:txEl>
                                              <p:pRg st="3" end="3"/>
                                            </p:txEl>
                                          </p:spTgt>
                                        </p:tgtEl>
                                      </p:cBhvr>
                                    </p:animEffect>
                                    <p:anim calcmode="lin" valueType="num">
                                      <p:cBhvr>
                                        <p:cTn id="3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fade">
                                      <p:cBhvr>
                                        <p:cTn id="38" dur="1000"/>
                                        <p:tgtEl>
                                          <p:spTgt spid="8">
                                            <p:txEl>
                                              <p:pRg st="4" end="4"/>
                                            </p:txEl>
                                          </p:spTgt>
                                        </p:tgtEl>
                                      </p:cBhvr>
                                    </p:animEffect>
                                    <p:anim calcmode="lin" valueType="num">
                                      <p:cBhvr>
                                        <p:cTn id="3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Effect transition="in" filter="fade">
                                      <p:cBhvr>
                                        <p:cTn id="45" dur="1000"/>
                                        <p:tgtEl>
                                          <p:spTgt spid="8">
                                            <p:txEl>
                                              <p:pRg st="5" end="5"/>
                                            </p:txEl>
                                          </p:spTgt>
                                        </p:tgtEl>
                                      </p:cBhvr>
                                    </p:animEffect>
                                    <p:anim calcmode="lin" valueType="num">
                                      <p:cBhvr>
                                        <p:cTn id="4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fade">
                                      <p:cBhvr>
                                        <p:cTn id="52" dur="1000"/>
                                        <p:tgtEl>
                                          <p:spTgt spid="8">
                                            <p:txEl>
                                              <p:pRg st="6" end="6"/>
                                            </p:txEl>
                                          </p:spTgt>
                                        </p:tgtEl>
                                      </p:cBhvr>
                                    </p:animEffect>
                                    <p:anim calcmode="lin" valueType="num">
                                      <p:cBhvr>
                                        <p:cTn id="5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Effect transition="in" filter="fade">
                                      <p:cBhvr>
                                        <p:cTn id="59" dur="1000"/>
                                        <p:tgtEl>
                                          <p:spTgt spid="8">
                                            <p:txEl>
                                              <p:pRg st="7" end="7"/>
                                            </p:txEl>
                                          </p:spTgt>
                                        </p:tgtEl>
                                      </p:cBhvr>
                                    </p:animEffect>
                                    <p:anim calcmode="lin" valueType="num">
                                      <p:cBhvr>
                                        <p:cTn id="6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8">
                                            <p:txEl>
                                              <p:pRg st="8" end="8"/>
                                            </p:txEl>
                                          </p:spTgt>
                                        </p:tgtEl>
                                        <p:attrNameLst>
                                          <p:attrName>style.visibility</p:attrName>
                                        </p:attrNameLst>
                                      </p:cBhvr>
                                      <p:to>
                                        <p:strVal val="visible"/>
                                      </p:to>
                                    </p:set>
                                    <p:animEffect transition="in" filter="fade">
                                      <p:cBhvr>
                                        <p:cTn id="66" dur="1000"/>
                                        <p:tgtEl>
                                          <p:spTgt spid="8">
                                            <p:txEl>
                                              <p:pRg st="8" end="8"/>
                                            </p:txEl>
                                          </p:spTgt>
                                        </p:tgtEl>
                                      </p:cBhvr>
                                    </p:animEffect>
                                    <p:anim calcmode="lin" valueType="num">
                                      <p:cBhvr>
                                        <p:cTn id="67"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8">
                                            <p:txEl>
                                              <p:pRg st="9" end="9"/>
                                            </p:txEl>
                                          </p:spTgt>
                                        </p:tgtEl>
                                        <p:attrNameLst>
                                          <p:attrName>style.visibility</p:attrName>
                                        </p:attrNameLst>
                                      </p:cBhvr>
                                      <p:to>
                                        <p:strVal val="visible"/>
                                      </p:to>
                                    </p:set>
                                    <p:animEffect transition="in" filter="fade">
                                      <p:cBhvr>
                                        <p:cTn id="73" dur="1000"/>
                                        <p:tgtEl>
                                          <p:spTgt spid="8">
                                            <p:txEl>
                                              <p:pRg st="9" end="9"/>
                                            </p:txEl>
                                          </p:spTgt>
                                        </p:tgtEl>
                                      </p:cBhvr>
                                    </p:animEffect>
                                    <p:anim calcmode="lin" valueType="num">
                                      <p:cBhvr>
                                        <p:cTn id="7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8">
                                            <p:txEl>
                                              <p:pRg st="10" end="10"/>
                                            </p:txEl>
                                          </p:spTgt>
                                        </p:tgtEl>
                                        <p:attrNameLst>
                                          <p:attrName>style.visibility</p:attrName>
                                        </p:attrNameLst>
                                      </p:cBhvr>
                                      <p:to>
                                        <p:strVal val="visible"/>
                                      </p:to>
                                    </p:set>
                                    <p:animEffect transition="in" filter="fade">
                                      <p:cBhvr>
                                        <p:cTn id="80" dur="1000"/>
                                        <p:tgtEl>
                                          <p:spTgt spid="8">
                                            <p:txEl>
                                              <p:pRg st="10" end="10"/>
                                            </p:txEl>
                                          </p:spTgt>
                                        </p:tgtEl>
                                      </p:cBhvr>
                                    </p:animEffect>
                                    <p:anim calcmode="lin" valueType="num">
                                      <p:cBhvr>
                                        <p:cTn id="81"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2"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SpringBoot</a:t>
            </a:r>
            <a:r>
              <a:rPr lang="zh-CN" altLang="en-US"/>
              <a:t>启动流程</a:t>
            </a:r>
          </a:p>
        </p:txBody>
      </p:sp>
      <p:grpSp>
        <p:nvGrpSpPr>
          <p:cNvPr id="17" name="组合 16">
            <a:extLst>
              <a:ext uri="{FF2B5EF4-FFF2-40B4-BE49-F238E27FC236}">
                <a16:creationId xmlns:a16="http://schemas.microsoft.com/office/drawing/2014/main" id="{F624592C-7CCF-92C4-B88A-A437DF6F3146}"/>
              </a:ext>
            </a:extLst>
          </p:cNvPr>
          <p:cNvGrpSpPr/>
          <p:nvPr/>
        </p:nvGrpSpPr>
        <p:grpSpPr>
          <a:xfrm>
            <a:off x="874713" y="1519424"/>
            <a:ext cx="4571047" cy="746257"/>
            <a:chOff x="2605100" y="4144424"/>
            <a:chExt cx="8564851" cy="2246269"/>
          </a:xfrm>
        </p:grpSpPr>
        <p:sp>
          <p:nvSpPr>
            <p:cNvPr id="18" name="!!矩形: 对角圆角 11">
              <a:extLst>
                <a:ext uri="{FF2B5EF4-FFF2-40B4-BE49-F238E27FC236}">
                  <a16:creationId xmlns:a16="http://schemas.microsoft.com/office/drawing/2014/main" id="{B3C2EBA6-775C-469A-70D7-1A2FFEEF0596}"/>
                </a:ext>
              </a:extLst>
            </p:cNvPr>
            <p:cNvSpPr/>
            <p:nvPr/>
          </p:nvSpPr>
          <p:spPr>
            <a:xfrm>
              <a:off x="2605100" y="4144424"/>
              <a:ext cx="8564851" cy="2246266"/>
            </a:xfrm>
            <a:prstGeom prst="round2DiagRect">
              <a:avLst>
                <a:gd name="adj1" fmla="val 7243"/>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private void </a:t>
              </a:r>
              <a:r>
                <a:rPr lang="en-US" altLang="zh-CN" sz="1200">
                  <a:solidFill>
                    <a:srgbClr val="000000"/>
                  </a:solidFill>
                  <a:effectLst/>
                  <a:latin typeface="JetBrains Mono"/>
                </a:rPr>
                <a:t>refreshContext(ConfigurableApplicationContext context)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chemeClr val="accent6">
                      <a:lumMod val="75000"/>
                    </a:schemeClr>
                  </a:solidFill>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    refresh(context);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19" name="矩形: 对角圆角 18">
              <a:extLst>
                <a:ext uri="{FF2B5EF4-FFF2-40B4-BE49-F238E27FC236}">
                  <a16:creationId xmlns:a16="http://schemas.microsoft.com/office/drawing/2014/main" id="{3D8F12EC-AA75-D76C-221D-63C5384362E1}"/>
                </a:ext>
              </a:extLst>
            </p:cNvPr>
            <p:cNvSpPr/>
            <p:nvPr/>
          </p:nvSpPr>
          <p:spPr>
            <a:xfrm>
              <a:off x="7389397" y="5962544"/>
              <a:ext cx="3780554" cy="42814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SpringApplication</a:t>
              </a:r>
              <a:endParaRPr lang="zh-CN" altLang="en-US" sz="1200" b="1"/>
            </a:p>
          </p:txBody>
        </p:sp>
      </p:grpSp>
      <p:grpSp>
        <p:nvGrpSpPr>
          <p:cNvPr id="2" name="组合 1">
            <a:extLst>
              <a:ext uri="{FF2B5EF4-FFF2-40B4-BE49-F238E27FC236}">
                <a16:creationId xmlns:a16="http://schemas.microsoft.com/office/drawing/2014/main" id="{6E85164C-D60D-9488-765A-A2D3823486F5}"/>
              </a:ext>
            </a:extLst>
          </p:cNvPr>
          <p:cNvGrpSpPr/>
          <p:nvPr/>
        </p:nvGrpSpPr>
        <p:grpSpPr>
          <a:xfrm>
            <a:off x="874712" y="2496568"/>
            <a:ext cx="4571047" cy="746257"/>
            <a:chOff x="2605100" y="4144424"/>
            <a:chExt cx="8564851" cy="2246269"/>
          </a:xfrm>
        </p:grpSpPr>
        <p:sp>
          <p:nvSpPr>
            <p:cNvPr id="3" name="!!矩形: 对角圆角 11">
              <a:extLst>
                <a:ext uri="{FF2B5EF4-FFF2-40B4-BE49-F238E27FC236}">
                  <a16:creationId xmlns:a16="http://schemas.microsoft.com/office/drawing/2014/main" id="{0EBA955B-F766-900A-D768-DB4FC85035E2}"/>
                </a:ext>
              </a:extLst>
            </p:cNvPr>
            <p:cNvSpPr/>
            <p:nvPr/>
          </p:nvSpPr>
          <p:spPr>
            <a:xfrm>
              <a:off x="2605100" y="4144424"/>
              <a:ext cx="8564851" cy="2246266"/>
            </a:xfrm>
            <a:prstGeom prst="round2DiagRect">
              <a:avLst>
                <a:gd name="adj1" fmla="val 7243"/>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void </a:t>
              </a:r>
              <a:r>
                <a:rPr lang="en-US" altLang="zh-CN" sz="1200">
                  <a:solidFill>
                    <a:srgbClr val="000000"/>
                  </a:solidFill>
                  <a:effectLst/>
                  <a:latin typeface="JetBrains Mono"/>
                </a:rPr>
                <a:t>refresh(ConfigurableApplicationContext applicationContext) {</a:t>
              </a:r>
              <a:br>
                <a:rPr lang="en-US" altLang="zh-CN" sz="1200">
                  <a:solidFill>
                    <a:srgbClr val="000000"/>
                  </a:solidFill>
                  <a:effectLst/>
                  <a:latin typeface="JetBrains Mono"/>
                </a:rPr>
              </a:br>
              <a:r>
                <a:rPr lang="en-US" altLang="zh-CN" sz="1200">
                  <a:solidFill>
                    <a:srgbClr val="000000"/>
                  </a:solidFill>
                  <a:effectLst/>
                  <a:latin typeface="JetBrains Mono"/>
                </a:rPr>
                <a:t>    applicationContext.refresh();</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4" name="矩形: 对角圆角 3">
              <a:extLst>
                <a:ext uri="{FF2B5EF4-FFF2-40B4-BE49-F238E27FC236}">
                  <a16:creationId xmlns:a16="http://schemas.microsoft.com/office/drawing/2014/main" id="{3F5ACE89-A19D-5D27-0ADE-4CC32EAB4EA7}"/>
                </a:ext>
              </a:extLst>
            </p:cNvPr>
            <p:cNvSpPr/>
            <p:nvPr/>
          </p:nvSpPr>
          <p:spPr>
            <a:xfrm>
              <a:off x="7389398" y="5962544"/>
              <a:ext cx="3780553" cy="42814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SpringApplication</a:t>
              </a:r>
              <a:endParaRPr lang="zh-CN" altLang="en-US" sz="1200" b="1"/>
            </a:p>
          </p:txBody>
        </p:sp>
      </p:grpSp>
      <p:grpSp>
        <p:nvGrpSpPr>
          <p:cNvPr id="6" name="组合 5">
            <a:extLst>
              <a:ext uri="{FF2B5EF4-FFF2-40B4-BE49-F238E27FC236}">
                <a16:creationId xmlns:a16="http://schemas.microsoft.com/office/drawing/2014/main" id="{DE163AC7-0430-0CEE-2BBE-1C8971F03FB6}"/>
              </a:ext>
            </a:extLst>
          </p:cNvPr>
          <p:cNvGrpSpPr/>
          <p:nvPr/>
        </p:nvGrpSpPr>
        <p:grpSpPr>
          <a:xfrm>
            <a:off x="874712" y="3473713"/>
            <a:ext cx="4571047" cy="746256"/>
            <a:chOff x="2605100" y="4144424"/>
            <a:chExt cx="8564851" cy="2246269"/>
          </a:xfrm>
        </p:grpSpPr>
        <p:sp>
          <p:nvSpPr>
            <p:cNvPr id="7" name="!!矩形: 对角圆角 11">
              <a:extLst>
                <a:ext uri="{FF2B5EF4-FFF2-40B4-BE49-F238E27FC236}">
                  <a16:creationId xmlns:a16="http://schemas.microsoft.com/office/drawing/2014/main" id="{72A72ECE-5CC6-7ED7-510A-455AA7B997AC}"/>
                </a:ext>
              </a:extLst>
            </p:cNvPr>
            <p:cNvSpPr/>
            <p:nvPr/>
          </p:nvSpPr>
          <p:spPr>
            <a:xfrm>
              <a:off x="2605100" y="4144424"/>
              <a:ext cx="8564851" cy="2246266"/>
            </a:xfrm>
            <a:prstGeom prst="round2DiagRect">
              <a:avLst>
                <a:gd name="adj1" fmla="val 7243"/>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final void </a:t>
              </a:r>
              <a:r>
                <a:rPr lang="en-US" altLang="zh-CN" sz="1200">
                  <a:solidFill>
                    <a:srgbClr val="000000"/>
                  </a:solidFill>
                  <a:effectLst/>
                  <a:latin typeface="JetBrains Mono"/>
                </a:rPr>
                <a:t>refresh()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IllegalStateException</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super</a:t>
              </a:r>
              <a:r>
                <a:rPr lang="en-US" altLang="zh-CN" sz="1200">
                  <a:solidFill>
                    <a:srgbClr val="000000"/>
                  </a:solidFill>
                  <a:effectLst/>
                  <a:latin typeface="JetBrains Mono"/>
                </a:rPr>
                <a:t>.refresh(); </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8" name="矩形: 对角圆角 7">
              <a:extLst>
                <a:ext uri="{FF2B5EF4-FFF2-40B4-BE49-F238E27FC236}">
                  <a16:creationId xmlns:a16="http://schemas.microsoft.com/office/drawing/2014/main" id="{C05D85C3-7350-E3A7-2424-D5E38B1AB295}"/>
                </a:ext>
              </a:extLst>
            </p:cNvPr>
            <p:cNvSpPr/>
            <p:nvPr/>
          </p:nvSpPr>
          <p:spPr>
            <a:xfrm>
              <a:off x="6582043" y="5849415"/>
              <a:ext cx="4587908" cy="541278"/>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ServletWebServerApplicationContext</a:t>
              </a:r>
              <a:endParaRPr lang="zh-CN" altLang="en-US" sz="1200" b="1"/>
            </a:p>
          </p:txBody>
        </p:sp>
      </p:grpSp>
      <p:grpSp>
        <p:nvGrpSpPr>
          <p:cNvPr id="9" name="组合 8">
            <a:extLst>
              <a:ext uri="{FF2B5EF4-FFF2-40B4-BE49-F238E27FC236}">
                <a16:creationId xmlns:a16="http://schemas.microsoft.com/office/drawing/2014/main" id="{D3FB5137-FC69-1F46-08E0-8F2F2C114A7B}"/>
              </a:ext>
            </a:extLst>
          </p:cNvPr>
          <p:cNvGrpSpPr/>
          <p:nvPr/>
        </p:nvGrpSpPr>
        <p:grpSpPr>
          <a:xfrm>
            <a:off x="5609592" y="1049439"/>
            <a:ext cx="6083933" cy="5479848"/>
            <a:chOff x="2605100" y="4144424"/>
            <a:chExt cx="8564853" cy="2246266"/>
          </a:xfrm>
        </p:grpSpPr>
        <p:sp>
          <p:nvSpPr>
            <p:cNvPr id="10" name="!!矩形: 对角圆角 11">
              <a:extLst>
                <a:ext uri="{FF2B5EF4-FFF2-40B4-BE49-F238E27FC236}">
                  <a16:creationId xmlns:a16="http://schemas.microsoft.com/office/drawing/2014/main" id="{26F8A5AA-5839-5EB1-BC18-3131A5F69067}"/>
                </a:ext>
              </a:extLst>
            </p:cNvPr>
            <p:cNvSpPr/>
            <p:nvPr/>
          </p:nvSpPr>
          <p:spPr>
            <a:xfrm>
              <a:off x="2605100" y="4144424"/>
              <a:ext cx="8564852"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public void </a:t>
              </a:r>
              <a:r>
                <a:rPr lang="en-US" altLang="zh-CN" sz="1200">
                  <a:solidFill>
                    <a:srgbClr val="000000"/>
                  </a:solidFill>
                  <a:effectLst/>
                  <a:latin typeface="JetBrains Mono"/>
                  <a:ea typeface="阿里巴巴普惠体" panose="00020600040101010101"/>
                </a:rPr>
                <a:t>refresh() </a:t>
              </a:r>
              <a:r>
                <a:rPr lang="en-US" altLang="zh-CN" sz="1200" b="1">
                  <a:solidFill>
                    <a:srgbClr val="000080"/>
                  </a:solidFill>
                  <a:effectLst/>
                  <a:latin typeface="JetBrains Mono"/>
                  <a:ea typeface="阿里巴巴普惠体" panose="00020600040101010101"/>
                </a:rPr>
                <a:t>throws </a:t>
              </a:r>
              <a:r>
                <a:rPr lang="en-US" altLang="zh-CN" sz="1200">
                  <a:solidFill>
                    <a:srgbClr val="000000"/>
                  </a:solidFill>
                  <a:effectLst/>
                  <a:latin typeface="JetBrains Mono"/>
                  <a:ea typeface="阿里巴巴普惠体" panose="00020600040101010101"/>
                </a:rPr>
                <a:t>BeansException, IllegalStateException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synchronized </a:t>
              </a:r>
              <a:r>
                <a:rPr lang="en-US" altLang="zh-CN" sz="1200">
                  <a:solidFill>
                    <a:srgbClr val="000000"/>
                  </a:solidFill>
                  <a:effectLst/>
                  <a:latin typeface="JetBrains Mono"/>
                  <a:ea typeface="阿里巴巴普惠体" panose="00020600040101010101"/>
                </a:rPr>
                <a:t>(</a:t>
              </a:r>
              <a:r>
                <a:rPr lang="en-US" altLang="zh-CN" sz="1200" b="1">
                  <a:solidFill>
                    <a:srgbClr val="000080"/>
                  </a:solidFill>
                  <a:effectLst/>
                  <a:latin typeface="JetBrains Mono"/>
                  <a:ea typeface="阿里巴巴普惠体" panose="00020600040101010101"/>
                </a:rPr>
                <a:t>this</a:t>
              </a:r>
              <a:r>
                <a:rPr lang="en-US" altLang="zh-CN" sz="1200">
                  <a:solidFill>
                    <a:srgbClr val="000000"/>
                  </a:solidFill>
                  <a:effectLst/>
                  <a:latin typeface="JetBrains Mono"/>
                  <a:ea typeface="阿里巴巴普惠体" panose="00020600040101010101"/>
                </a:rPr>
                <a:t>.</a:t>
              </a:r>
              <a:r>
                <a:rPr lang="en-US" altLang="zh-CN" sz="1200" b="1">
                  <a:solidFill>
                    <a:srgbClr val="660E7A"/>
                  </a:solidFill>
                  <a:effectLst/>
                  <a:latin typeface="JetBrains Mono"/>
                  <a:ea typeface="阿里巴巴普惠体" panose="00020600040101010101"/>
                </a:rPr>
                <a:t>startupShutdownMonitor</a:t>
              </a:r>
              <a:r>
                <a:rPr lang="en-US" altLang="zh-CN" sz="1200">
                  <a:solidFill>
                    <a:srgbClr val="000000"/>
                  </a:solidFill>
                  <a:effectLst/>
                  <a:latin typeface="JetBrains Mono"/>
                  <a:ea typeface="阿里巴巴普惠体" panose="00020600040101010101"/>
                </a:rPr>
                <a:t>) {</a:t>
              </a:r>
            </a:p>
            <a:p>
              <a:r>
                <a:rPr lang="en-US" altLang="zh-CN" sz="1200" i="1">
                  <a:solidFill>
                    <a:schemeClr val="accent6">
                      <a:lumMod val="75000"/>
                    </a:schemeClr>
                  </a:solidFill>
                  <a:effectLst/>
                  <a:latin typeface="JetBrains Mono"/>
                  <a:ea typeface="阿里巴巴普惠体" panose="00020600040101010101"/>
                </a:rPr>
                <a:t>         // </a:t>
              </a:r>
              <a:r>
                <a:rPr lang="zh-CN" altLang="en-US" sz="1200" i="1">
                  <a:solidFill>
                    <a:schemeClr val="accent6">
                      <a:lumMod val="75000"/>
                    </a:schemeClr>
                  </a:solidFill>
                  <a:effectLst/>
                  <a:latin typeface="JetBrains Mono"/>
                  <a:ea typeface="阿里巴巴普惠体" panose="00020600040101010101"/>
                </a:rPr>
                <a:t>获取委托的</a:t>
              </a:r>
              <a:r>
                <a:rPr lang="en-US" altLang="zh-CN" sz="1200" i="1">
                  <a:solidFill>
                    <a:schemeClr val="accent6">
                      <a:lumMod val="75000"/>
                    </a:schemeClr>
                  </a:solidFill>
                  <a:effectLst/>
                  <a:latin typeface="JetBrains Mono"/>
                  <a:ea typeface="阿里巴巴普惠体" panose="00020600040101010101"/>
                </a:rPr>
                <a:t>BeanFactory</a:t>
              </a: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ConfigurableListableBeanFactory beanFactory = obtainFreshBeanFactory();</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为</a:t>
              </a:r>
              <a:r>
                <a:rPr lang="en-US" altLang="zh-CN" sz="1200" i="1">
                  <a:solidFill>
                    <a:schemeClr val="accent6">
                      <a:lumMod val="75000"/>
                    </a:schemeClr>
                  </a:solidFill>
                  <a:effectLst/>
                  <a:latin typeface="JetBrains Mono"/>
                  <a:ea typeface="阿里巴巴普惠体" panose="00020600040101010101"/>
                </a:rPr>
                <a:t>beanFactory</a:t>
              </a:r>
              <a:r>
                <a:rPr lang="zh-CN" altLang="en-US" sz="1200" i="1">
                  <a:solidFill>
                    <a:schemeClr val="accent6">
                      <a:lumMod val="75000"/>
                    </a:schemeClr>
                  </a:solidFill>
                  <a:effectLst/>
                  <a:latin typeface="JetBrains Mono"/>
                  <a:ea typeface="阿里巴巴普惠体" panose="00020600040101010101"/>
                </a:rPr>
                <a:t>设置一些属性，比如类加载器，同时注入初始的</a:t>
              </a:r>
              <a:r>
                <a:rPr lang="en-US" altLang="zh-CN" sz="1200" i="1">
                  <a:solidFill>
                    <a:schemeClr val="accent6">
                      <a:lumMod val="75000"/>
                    </a:schemeClr>
                  </a:solidFill>
                  <a:effectLst/>
                  <a:latin typeface="JetBrains Mono"/>
                  <a:ea typeface="阿里巴巴普惠体" panose="00020600040101010101"/>
                </a:rPr>
                <a:t>Bean</a:t>
              </a:r>
              <a:r>
                <a:rPr lang="zh-CN" altLang="en-US" sz="1200" i="1">
                  <a:solidFill>
                    <a:schemeClr val="accent6">
                      <a:lumMod val="75000"/>
                    </a:schemeClr>
                  </a:solidFill>
                  <a:effectLst/>
                  <a:latin typeface="JetBrains Mono"/>
                  <a:ea typeface="阿里巴巴普惠体" panose="00020600040101010101"/>
                </a:rPr>
                <a:t>实例，例如</a:t>
              </a:r>
              <a:r>
                <a:rPr lang="en-US" altLang="zh-CN" sz="1200" i="1">
                  <a:solidFill>
                    <a:schemeClr val="accent6">
                      <a:lumMod val="75000"/>
                    </a:schemeClr>
                  </a:solidFill>
                  <a:effectLst/>
                  <a:latin typeface="JetBrains Mono"/>
                  <a:ea typeface="阿里巴巴普惠体" panose="00020600040101010101"/>
                </a:rPr>
                <a:t>Environment</a:t>
              </a:r>
              <a:r>
                <a:rPr lang="zh-CN" altLang="en-US" sz="1200" i="1">
                  <a:solidFill>
                    <a:schemeClr val="accent6">
                      <a:lumMod val="75000"/>
                    </a:schemeClr>
                  </a:solidFill>
                  <a:effectLst/>
                  <a:latin typeface="JetBrains Mono"/>
                  <a:ea typeface="阿里巴巴普惠体" panose="00020600040101010101"/>
                </a:rPr>
                <a:t>等</a:t>
              </a:r>
              <a:br>
                <a:rPr lang="en-US" altLang="zh-CN" sz="1200" i="1">
                  <a:solidFill>
                    <a:schemeClr val="accent6">
                      <a:lumMod val="75000"/>
                    </a:schemeClr>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prepareBeanFactory(beanFactory);</a:t>
              </a:r>
            </a:p>
            <a:p>
              <a:r>
                <a:rPr lang="en-US" altLang="zh-CN" sz="1200">
                  <a:solidFill>
                    <a:srgbClr val="000000"/>
                  </a:solidFill>
                  <a:effectLst/>
                  <a:latin typeface="JetBrains Mono"/>
                  <a:ea typeface="阿里巴巴普惠体" panose="00020600040101010101"/>
                </a:rPr>
                <a:t>          // </a:t>
              </a:r>
              <a:r>
                <a:rPr lang="zh-CN" altLang="en-US" sz="1200">
                  <a:solidFill>
                    <a:srgbClr val="000000"/>
                  </a:solidFill>
                  <a:latin typeface="JetBrains Mono"/>
                  <a:ea typeface="阿里巴巴普惠体" panose="00020600040101010101"/>
                </a:rPr>
                <a:t>允许</a:t>
              </a:r>
              <a:r>
                <a:rPr lang="en-US" altLang="zh-CN" sz="1200">
                  <a:solidFill>
                    <a:srgbClr val="000000"/>
                  </a:solidFill>
                  <a:latin typeface="JetBrains Mono"/>
                  <a:ea typeface="阿里巴巴普惠体" panose="00020600040101010101"/>
                </a:rPr>
                <a:t>Context</a:t>
              </a:r>
              <a:r>
                <a:rPr lang="zh-CN" altLang="en-US" sz="1200">
                  <a:solidFill>
                    <a:srgbClr val="000000"/>
                  </a:solidFill>
                  <a:latin typeface="JetBrains Mono"/>
                  <a:ea typeface="阿里巴巴普惠体" panose="00020600040101010101"/>
                </a:rPr>
                <a:t>子类对</a:t>
              </a:r>
              <a:r>
                <a:rPr lang="en-US" altLang="zh-CN" sz="1200">
                  <a:solidFill>
                    <a:srgbClr val="000000"/>
                  </a:solidFill>
                  <a:latin typeface="JetBrains Mono"/>
                  <a:ea typeface="阿里巴巴普惠体" panose="00020600040101010101"/>
                </a:rPr>
                <a:t>BeanFactory</a:t>
              </a:r>
              <a:r>
                <a:rPr lang="zh-CN" altLang="en-US" sz="1200">
                  <a:solidFill>
                    <a:srgbClr val="000000"/>
                  </a:solidFill>
                  <a:latin typeface="JetBrains Mono"/>
                  <a:ea typeface="阿里巴巴普惠体" panose="00020600040101010101"/>
                </a:rPr>
                <a:t>做一些准备工作</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postProcessBeanFactory(beanFactory);</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执行</a:t>
              </a:r>
              <a:r>
                <a:rPr lang="en-US" altLang="zh-CN" sz="1200" i="1">
                  <a:solidFill>
                    <a:schemeClr val="accent6">
                      <a:lumMod val="75000"/>
                    </a:schemeClr>
                  </a:solidFill>
                  <a:effectLst/>
                  <a:latin typeface="JetBrains Mono"/>
                  <a:ea typeface="阿里巴巴普惠体" panose="00020600040101010101"/>
                </a:rPr>
                <a:t>BeanFacotry</a:t>
              </a:r>
              <a:r>
                <a:rPr lang="zh-CN" altLang="en-US" sz="1200" i="1">
                  <a:solidFill>
                    <a:schemeClr val="accent6">
                      <a:lumMod val="75000"/>
                    </a:schemeClr>
                  </a:solidFill>
                  <a:effectLst/>
                  <a:latin typeface="JetBrains Mono"/>
                  <a:ea typeface="阿里巴巴普惠体" panose="00020600040101010101"/>
                </a:rPr>
                <a:t>后置处理器，这里会扫描所有要注册的</a:t>
              </a:r>
              <a:r>
                <a:rPr lang="en-US" altLang="zh-CN" sz="1200" i="1">
                  <a:solidFill>
                    <a:schemeClr val="accent6">
                      <a:lumMod val="75000"/>
                    </a:schemeClr>
                  </a:solidFill>
                  <a:effectLst/>
                  <a:latin typeface="JetBrains Mono"/>
                  <a:ea typeface="阿里巴巴普惠体" panose="00020600040101010101"/>
                </a:rPr>
                <a:t>Bean</a:t>
              </a:r>
              <a:r>
                <a:rPr lang="zh-CN" altLang="en-US" sz="1200" i="1">
                  <a:solidFill>
                    <a:schemeClr val="accent6">
                      <a:lumMod val="75000"/>
                    </a:schemeClr>
                  </a:solidFill>
                  <a:effectLst/>
                  <a:latin typeface="JetBrains Mono"/>
                  <a:ea typeface="阿里巴巴普惠体" panose="00020600040101010101"/>
                </a:rPr>
                <a:t>，但并不创建</a:t>
              </a:r>
              <a:r>
                <a:rPr lang="en-US" altLang="zh-CN" sz="1200" i="1">
                  <a:solidFill>
                    <a:schemeClr val="accent6">
                      <a:lumMod val="75000"/>
                    </a:schemeClr>
                  </a:solidFill>
                  <a:effectLst/>
                  <a:latin typeface="JetBrains Mono"/>
                  <a:ea typeface="阿里巴巴普惠体" panose="00020600040101010101"/>
                </a:rPr>
                <a:t>  </a:t>
              </a: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invokeBeanFactoryPostProcessors(beanFactory);</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注册</a:t>
              </a:r>
              <a:r>
                <a:rPr lang="en-US" altLang="zh-CN" sz="1200" i="1">
                  <a:solidFill>
                    <a:schemeClr val="accent6">
                      <a:lumMod val="75000"/>
                    </a:schemeClr>
                  </a:solidFill>
                  <a:effectLst/>
                  <a:latin typeface="JetBrains Mono"/>
                  <a:ea typeface="阿里巴巴普惠体" panose="00020600040101010101"/>
                </a:rPr>
                <a:t>Bean</a:t>
              </a:r>
              <a:r>
                <a:rPr lang="zh-CN" altLang="en-US" sz="1200" i="1">
                  <a:solidFill>
                    <a:schemeClr val="accent6">
                      <a:lumMod val="75000"/>
                    </a:schemeClr>
                  </a:solidFill>
                  <a:effectLst/>
                  <a:latin typeface="JetBrains Mono"/>
                  <a:ea typeface="阿里巴巴普惠体" panose="00020600040101010101"/>
                </a:rPr>
                <a:t>后置处理器</a:t>
              </a:r>
              <a:br>
                <a:rPr lang="en-US" altLang="zh-CN" sz="1200" i="1">
                  <a:solidFill>
                    <a:srgbClr val="808080"/>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registerBeanPostProcessors(beanFactory);</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处理国际化</a:t>
              </a:r>
              <a:br>
                <a:rPr lang="en-US" altLang="zh-CN" sz="1200" i="1">
                  <a:solidFill>
                    <a:srgbClr val="808080"/>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initMessageSource();</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初始化事件多播器</a:t>
              </a:r>
              <a:endParaRPr lang="en-US" altLang="zh-CN" sz="1200" i="1">
                <a:solidFill>
                  <a:schemeClr val="accent6">
                    <a:lumMod val="75000"/>
                  </a:schemeClr>
                </a:solidFill>
                <a:effectLst/>
                <a:latin typeface="JetBrains Mono"/>
                <a:ea typeface="阿里巴巴普惠体" panose="00020600040101010101"/>
              </a:endParaRP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initApplicationEventMulticaster();</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初始化特殊的</a:t>
              </a:r>
              <a:r>
                <a:rPr lang="en-US" altLang="zh-CN" sz="1200" i="1">
                  <a:solidFill>
                    <a:schemeClr val="accent6">
                      <a:lumMod val="75000"/>
                    </a:schemeClr>
                  </a:solidFill>
                  <a:effectLst/>
                  <a:latin typeface="JetBrains Mono"/>
                  <a:ea typeface="阿里巴巴普惠体" panose="00020600040101010101"/>
                </a:rPr>
                <a:t>Bean</a:t>
              </a:r>
              <a:r>
                <a:rPr lang="zh-CN" altLang="en-US" sz="1200" i="1">
                  <a:solidFill>
                    <a:schemeClr val="accent6">
                      <a:lumMod val="75000"/>
                    </a:schemeClr>
                  </a:solidFill>
                  <a:effectLst/>
                  <a:latin typeface="JetBrains Mono"/>
                  <a:ea typeface="阿里巴巴普惠体" panose="00020600040101010101"/>
                </a:rPr>
                <a:t>，这里会启动</a:t>
              </a:r>
              <a:r>
                <a:rPr lang="en-US" altLang="zh-CN" sz="1200" i="1">
                  <a:solidFill>
                    <a:schemeClr val="accent6">
                      <a:lumMod val="75000"/>
                    </a:schemeClr>
                  </a:solidFill>
                  <a:effectLst/>
                  <a:latin typeface="JetBrains Mono"/>
                  <a:ea typeface="阿里巴巴普惠体" panose="00020600040101010101"/>
                </a:rPr>
                <a:t>tomcat</a:t>
              </a: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onRefresh();</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注册监听器</a:t>
              </a:r>
              <a:br>
                <a:rPr lang="en-US" altLang="zh-CN" sz="1200" i="1">
                  <a:solidFill>
                    <a:srgbClr val="808080"/>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registerListeners();</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实例化</a:t>
              </a:r>
              <a:r>
                <a:rPr lang="en-US" altLang="zh-CN" sz="1200" i="1">
                  <a:solidFill>
                    <a:schemeClr val="accent6">
                      <a:lumMod val="75000"/>
                    </a:schemeClr>
                  </a:solidFill>
                  <a:effectLst/>
                  <a:latin typeface="JetBrains Mono"/>
                  <a:ea typeface="阿里巴巴普惠体" panose="00020600040101010101"/>
                </a:rPr>
                <a:t>Bean</a:t>
              </a: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finishBeanFactoryInitialization(beanFactory);</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发布结束刷新的事件</a:t>
              </a:r>
              <a:br>
                <a:rPr lang="en-US" altLang="zh-CN" sz="1200" i="1">
                  <a:solidFill>
                    <a:schemeClr val="accent6">
                      <a:lumMod val="75000"/>
                    </a:schemeClr>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finishRefresh();</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11" name="矩形: 对角圆角 10">
              <a:extLst>
                <a:ext uri="{FF2B5EF4-FFF2-40B4-BE49-F238E27FC236}">
                  <a16:creationId xmlns:a16="http://schemas.microsoft.com/office/drawing/2014/main" id="{EC209F43-7CEF-A2E6-4315-4E265D227B06}"/>
                </a:ext>
              </a:extLst>
            </p:cNvPr>
            <p:cNvSpPr/>
            <p:nvPr/>
          </p:nvSpPr>
          <p:spPr>
            <a:xfrm>
              <a:off x="7480655" y="6303231"/>
              <a:ext cx="3689298" cy="8745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AbstractApplicationContext</a:t>
              </a:r>
              <a:endParaRPr lang="zh-CN" altLang="en-US" sz="1200" b="1"/>
            </a:p>
          </p:txBody>
        </p:sp>
      </p:grpSp>
      <p:cxnSp>
        <p:nvCxnSpPr>
          <p:cNvPr id="13" name="直接箭头连接符 12">
            <a:extLst>
              <a:ext uri="{FF2B5EF4-FFF2-40B4-BE49-F238E27FC236}">
                <a16:creationId xmlns:a16="http://schemas.microsoft.com/office/drawing/2014/main" id="{07BC2242-EA20-59B1-E9A9-12013A6283E1}"/>
              </a:ext>
            </a:extLst>
          </p:cNvPr>
          <p:cNvCxnSpPr/>
          <p:nvPr/>
        </p:nvCxnSpPr>
        <p:spPr>
          <a:xfrm>
            <a:off x="1432560" y="2052320"/>
            <a:ext cx="701040" cy="5181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799125AD-C7CF-2C40-EC9D-97EF55F06371}"/>
              </a:ext>
            </a:extLst>
          </p:cNvPr>
          <p:cNvCxnSpPr/>
          <p:nvPr/>
        </p:nvCxnSpPr>
        <p:spPr>
          <a:xfrm flipH="1">
            <a:off x="2235200" y="3027680"/>
            <a:ext cx="284480" cy="599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连接符: 肘形 39">
            <a:extLst>
              <a:ext uri="{FF2B5EF4-FFF2-40B4-BE49-F238E27FC236}">
                <a16:creationId xmlns:a16="http://schemas.microsoft.com/office/drawing/2014/main" id="{66C82545-AA48-BF11-6C0A-1E2A7865FCA2}"/>
              </a:ext>
            </a:extLst>
          </p:cNvPr>
          <p:cNvCxnSpPr>
            <a:cxnSpLocks/>
          </p:cNvCxnSpPr>
          <p:nvPr/>
        </p:nvCxnSpPr>
        <p:spPr>
          <a:xfrm flipV="1">
            <a:off x="2133600" y="1351280"/>
            <a:ext cx="4511040" cy="2509520"/>
          </a:xfrm>
          <a:prstGeom prst="bentConnector3">
            <a:avLst>
              <a:gd name="adj1" fmla="val 75000"/>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835274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IOC</a:t>
            </a:r>
            <a:r>
              <a:rPr lang="zh-CN" altLang="en-US"/>
              <a:t>容器的初始化流程</a:t>
            </a:r>
          </a:p>
        </p:txBody>
      </p:sp>
      <p:pic>
        <p:nvPicPr>
          <p:cNvPr id="3" name="图片 2">
            <a:extLst>
              <a:ext uri="{FF2B5EF4-FFF2-40B4-BE49-F238E27FC236}">
                <a16:creationId xmlns:a16="http://schemas.microsoft.com/office/drawing/2014/main" id="{36C9ABCA-9B96-D2BD-70F9-E1A6AF8330F2}"/>
              </a:ext>
            </a:extLst>
          </p:cNvPr>
          <p:cNvPicPr>
            <a:picLocks noChangeAspect="1"/>
          </p:cNvPicPr>
          <p:nvPr/>
        </p:nvPicPr>
        <p:blipFill>
          <a:blip r:embed="rId3"/>
          <a:stretch>
            <a:fillRect/>
          </a:stretch>
        </p:blipFill>
        <p:spPr>
          <a:xfrm>
            <a:off x="1102938" y="1623862"/>
            <a:ext cx="1725939" cy="1291741"/>
          </a:xfrm>
          <a:prstGeom prst="rect">
            <a:avLst/>
          </a:prstGeom>
        </p:spPr>
      </p:pic>
      <p:sp>
        <p:nvSpPr>
          <p:cNvPr id="15" name="任意多边形: 形状 14">
            <a:extLst>
              <a:ext uri="{FF2B5EF4-FFF2-40B4-BE49-F238E27FC236}">
                <a16:creationId xmlns:a16="http://schemas.microsoft.com/office/drawing/2014/main" id="{B23C4AB2-B957-361A-3106-AFBEFE3D5527}"/>
              </a:ext>
            </a:extLst>
          </p:cNvPr>
          <p:cNvSpPr/>
          <p:nvPr/>
        </p:nvSpPr>
        <p:spPr>
          <a:xfrm>
            <a:off x="2828877" y="1623862"/>
            <a:ext cx="2844800" cy="370791"/>
          </a:xfrm>
          <a:custGeom>
            <a:avLst/>
            <a:gdLst>
              <a:gd name="connsiteX0" fmla="*/ 82292 w 2844800"/>
              <a:gd name="connsiteY0" fmla="*/ 0 h 550599"/>
              <a:gd name="connsiteX1" fmla="*/ 2762508 w 2844800"/>
              <a:gd name="connsiteY1" fmla="*/ 0 h 550599"/>
              <a:gd name="connsiteX2" fmla="*/ 2844800 w 2844800"/>
              <a:gd name="connsiteY2" fmla="*/ 82292 h 550599"/>
              <a:gd name="connsiteX3" fmla="*/ 2844800 w 2844800"/>
              <a:gd name="connsiteY3" fmla="*/ 411449 h 550599"/>
              <a:gd name="connsiteX4" fmla="*/ 2762508 w 2844800"/>
              <a:gd name="connsiteY4" fmla="*/ 493741 h 550599"/>
              <a:gd name="connsiteX5" fmla="*/ 376519 w 2844800"/>
              <a:gd name="connsiteY5" fmla="*/ 493741 h 550599"/>
              <a:gd name="connsiteX6" fmla="*/ 266703 w 2844800"/>
              <a:gd name="connsiteY6" fmla="*/ 550599 h 550599"/>
              <a:gd name="connsiteX7" fmla="*/ 156881 w 2844800"/>
              <a:gd name="connsiteY7" fmla="*/ 493741 h 550599"/>
              <a:gd name="connsiteX8" fmla="*/ 82292 w 2844800"/>
              <a:gd name="connsiteY8" fmla="*/ 493741 h 550599"/>
              <a:gd name="connsiteX9" fmla="*/ 24103 w 2844800"/>
              <a:gd name="connsiteY9" fmla="*/ 469638 h 550599"/>
              <a:gd name="connsiteX10" fmla="*/ 23288 w 2844800"/>
              <a:gd name="connsiteY10" fmla="*/ 468430 h 550599"/>
              <a:gd name="connsiteX11" fmla="*/ 23111 w 2844800"/>
              <a:gd name="connsiteY11" fmla="*/ 468310 h 550599"/>
              <a:gd name="connsiteX12" fmla="*/ 0 w 2844800"/>
              <a:gd name="connsiteY12" fmla="*/ 412516 h 550599"/>
              <a:gd name="connsiteX13" fmla="*/ 0 w 2844800"/>
              <a:gd name="connsiteY13" fmla="*/ 411449 h 550599"/>
              <a:gd name="connsiteX14" fmla="*/ 0 w 2844800"/>
              <a:gd name="connsiteY14" fmla="*/ 294162 h 550599"/>
              <a:gd name="connsiteX15" fmla="*/ 0 w 2844800"/>
              <a:gd name="connsiteY15" fmla="*/ 96905 h 550599"/>
              <a:gd name="connsiteX16" fmla="*/ 0 w 2844800"/>
              <a:gd name="connsiteY16" fmla="*/ 82292 h 550599"/>
              <a:gd name="connsiteX17" fmla="*/ 82292 w 2844800"/>
              <a:gd name="connsiteY17" fmla="*/ 0 h 55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4800" h="550599">
                <a:moveTo>
                  <a:pt x="82292" y="0"/>
                </a:moveTo>
                <a:lnTo>
                  <a:pt x="2762508" y="0"/>
                </a:lnTo>
                <a:cubicBezTo>
                  <a:pt x="2807957" y="0"/>
                  <a:pt x="2844800" y="36843"/>
                  <a:pt x="2844800" y="82292"/>
                </a:cubicBezTo>
                <a:lnTo>
                  <a:pt x="2844800" y="411449"/>
                </a:lnTo>
                <a:cubicBezTo>
                  <a:pt x="2844800" y="456898"/>
                  <a:pt x="2807957" y="493741"/>
                  <a:pt x="2762508" y="493741"/>
                </a:cubicBezTo>
                <a:lnTo>
                  <a:pt x="376519" y="493741"/>
                </a:lnTo>
                <a:lnTo>
                  <a:pt x="266703" y="550599"/>
                </a:lnTo>
                <a:lnTo>
                  <a:pt x="156881" y="493741"/>
                </a:lnTo>
                <a:lnTo>
                  <a:pt x="82292" y="493741"/>
                </a:lnTo>
                <a:cubicBezTo>
                  <a:pt x="59568" y="493741"/>
                  <a:pt x="38995" y="484530"/>
                  <a:pt x="24103" y="469638"/>
                </a:cubicBezTo>
                <a:lnTo>
                  <a:pt x="23288" y="468430"/>
                </a:lnTo>
                <a:lnTo>
                  <a:pt x="23111" y="468310"/>
                </a:lnTo>
                <a:cubicBezTo>
                  <a:pt x="8832" y="454031"/>
                  <a:pt x="0" y="434305"/>
                  <a:pt x="0" y="412516"/>
                </a:cubicBezTo>
                <a:lnTo>
                  <a:pt x="0" y="411449"/>
                </a:lnTo>
                <a:lnTo>
                  <a:pt x="0" y="294162"/>
                </a:lnTo>
                <a:lnTo>
                  <a:pt x="0" y="96905"/>
                </a:lnTo>
                <a:lnTo>
                  <a:pt x="0" y="82292"/>
                </a:lnTo>
                <a:cubicBezTo>
                  <a:pt x="0" y="36843"/>
                  <a:pt x="36843" y="0"/>
                  <a:pt x="82292" y="0"/>
                </a:cubicBezTo>
                <a:close/>
              </a:path>
            </a:pathLst>
          </a:custGeom>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algn="ctr"/>
            <a:r>
              <a:rPr lang="zh-CN" altLang="en-US" sz="1400">
                <a:solidFill>
                  <a:schemeClr val="bg1"/>
                </a:solidFill>
                <a:latin typeface="字魂白鸽天行体" panose="00000500000000000000" pitchFamily="2" charset="-122"/>
                <a:ea typeface="阿里巴巴普惠体" panose="00020600040101010101"/>
              </a:rPr>
              <a:t>请聊一聊</a:t>
            </a:r>
            <a:r>
              <a:rPr lang="en-US" altLang="zh-CN" sz="1400">
                <a:solidFill>
                  <a:schemeClr val="bg1"/>
                </a:solidFill>
                <a:latin typeface="字魂白鸽天行体" panose="00000500000000000000" pitchFamily="2" charset="-122"/>
                <a:ea typeface="阿里巴巴普惠体" panose="00020600040101010101"/>
              </a:rPr>
              <a:t>IOC</a:t>
            </a:r>
            <a:r>
              <a:rPr lang="zh-CN" altLang="en-US" sz="1400">
                <a:solidFill>
                  <a:schemeClr val="bg1"/>
                </a:solidFill>
                <a:latin typeface="字魂白鸽天行体" panose="00000500000000000000" pitchFamily="2" charset="-122"/>
                <a:ea typeface="阿里巴巴普惠体" panose="00020600040101010101"/>
              </a:rPr>
              <a:t>容器的初始化流程</a:t>
            </a:r>
            <a:r>
              <a:rPr lang="en-US" altLang="zh-CN" sz="1400">
                <a:solidFill>
                  <a:schemeClr val="bg1"/>
                </a:solidFill>
                <a:latin typeface="字魂白鸽天行体" panose="00000500000000000000" pitchFamily="2" charset="-122"/>
                <a:ea typeface="阿里巴巴普惠体" panose="00020600040101010101"/>
              </a:rPr>
              <a:t>? </a:t>
            </a:r>
            <a:endParaRPr lang="zh-CN" altLang="en-US" sz="1400">
              <a:solidFill>
                <a:schemeClr val="bg1"/>
              </a:solidFill>
              <a:latin typeface="字魂白鸽天行体" panose="00000500000000000000" pitchFamily="2" charset="-122"/>
              <a:ea typeface="阿里巴巴普惠体" panose="00020600040101010101"/>
            </a:endParaRPr>
          </a:p>
        </p:txBody>
      </p:sp>
      <p:pic>
        <p:nvPicPr>
          <p:cNvPr id="29" name="图片 28">
            <a:extLst>
              <a:ext uri="{FF2B5EF4-FFF2-40B4-BE49-F238E27FC236}">
                <a16:creationId xmlns:a16="http://schemas.microsoft.com/office/drawing/2014/main" id="{BCD0DBA2-41EE-4FD4-3AB3-62BBFE7122E2}"/>
              </a:ext>
            </a:extLst>
          </p:cNvPr>
          <p:cNvPicPr>
            <a:picLocks noChangeAspect="1"/>
          </p:cNvPicPr>
          <p:nvPr/>
        </p:nvPicPr>
        <p:blipFill>
          <a:blip r:embed="rId4"/>
          <a:stretch>
            <a:fillRect/>
          </a:stretch>
        </p:blipFill>
        <p:spPr>
          <a:xfrm>
            <a:off x="1218723" y="4564027"/>
            <a:ext cx="1494367" cy="1291741"/>
          </a:xfrm>
          <a:prstGeom prst="rect">
            <a:avLst/>
          </a:prstGeom>
        </p:spPr>
      </p:pic>
      <p:sp>
        <p:nvSpPr>
          <p:cNvPr id="35" name="!!矩形: 圆角 7">
            <a:extLst>
              <a:ext uri="{FF2B5EF4-FFF2-40B4-BE49-F238E27FC236}">
                <a16:creationId xmlns:a16="http://schemas.microsoft.com/office/drawing/2014/main" id="{28A9A759-9F9C-521D-8512-C9BB4B3FA0E1}"/>
              </a:ext>
            </a:extLst>
          </p:cNvPr>
          <p:cNvSpPr/>
          <p:nvPr/>
        </p:nvSpPr>
        <p:spPr>
          <a:xfrm>
            <a:off x="2828877" y="3556000"/>
            <a:ext cx="8763683" cy="2999723"/>
          </a:xfrm>
          <a:prstGeom prst="roundRect">
            <a:avLst>
              <a:gd name="adj" fmla="val 2017"/>
            </a:avLst>
          </a:prstGeom>
          <a:solidFill>
            <a:srgbClr val="FFFFB6"/>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20000"/>
              </a:lnSpc>
            </a:pPr>
            <a:r>
              <a:rPr lang="zh-CN" altLang="en-US" sz="1200">
                <a:solidFill>
                  <a:srgbClr val="000000"/>
                </a:solidFill>
                <a:latin typeface="JetBrains Mono"/>
                <a:ea typeface="阿里巴巴普惠体" panose="00020600040101010101"/>
              </a:rPr>
              <a:t>总</a:t>
            </a:r>
            <a:r>
              <a:rPr lang="en-US" altLang="zh-CN" sz="1200">
                <a:solidFill>
                  <a:srgbClr val="000000"/>
                </a:solidFill>
                <a:latin typeface="JetBrains Mono"/>
                <a:ea typeface="阿里巴巴普惠体" panose="00020600040101010101"/>
              </a:rPr>
              <a:t>: IOC</a:t>
            </a:r>
            <a:r>
              <a:rPr lang="zh-CN" altLang="en-US" sz="1200">
                <a:solidFill>
                  <a:srgbClr val="000000"/>
                </a:solidFill>
                <a:latin typeface="JetBrains Mono"/>
                <a:ea typeface="阿里巴巴普惠体" panose="00020600040101010101"/>
              </a:rPr>
              <a:t>容器的初始化，核心工作是在</a:t>
            </a:r>
            <a:r>
              <a:rPr lang="en-US" altLang="zh-CN" sz="1200">
                <a:solidFill>
                  <a:srgbClr val="000000"/>
                </a:solidFill>
                <a:latin typeface="JetBrains Mono"/>
                <a:ea typeface="阿里巴巴普惠体" panose="00020600040101010101"/>
              </a:rPr>
              <a:t>AbstractApplicationContext.refresh</a:t>
            </a:r>
            <a:r>
              <a:rPr lang="zh-CN" altLang="en-US" sz="1200">
                <a:solidFill>
                  <a:srgbClr val="000000"/>
                </a:solidFill>
                <a:latin typeface="JetBrains Mono"/>
                <a:ea typeface="阿里巴巴普惠体" panose="00020600040101010101"/>
              </a:rPr>
              <a:t>方法中完成的</a:t>
            </a:r>
            <a:endParaRPr lang="en-US" altLang="zh-CN" sz="1200">
              <a:solidFill>
                <a:srgbClr val="000000"/>
              </a:solidFill>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分：在</a:t>
            </a:r>
            <a:r>
              <a:rPr lang="en-US" altLang="zh-CN" sz="1200">
                <a:solidFill>
                  <a:srgbClr val="000000"/>
                </a:solidFill>
                <a:effectLst/>
                <a:latin typeface="JetBrains Mono"/>
                <a:ea typeface="阿里巴巴普惠体" panose="00020600040101010101"/>
              </a:rPr>
              <a:t>refresh</a:t>
            </a:r>
            <a:r>
              <a:rPr lang="zh-CN" altLang="en-US" sz="1200">
                <a:solidFill>
                  <a:srgbClr val="000000"/>
                </a:solidFill>
                <a:effectLst/>
                <a:latin typeface="JetBrains Mono"/>
                <a:ea typeface="阿里巴巴普惠体" panose="00020600040101010101"/>
              </a:rPr>
              <a:t>方法中主要做了</a:t>
            </a:r>
            <a:r>
              <a:rPr lang="zh-CN" altLang="en-US" sz="1200">
                <a:solidFill>
                  <a:srgbClr val="000000"/>
                </a:solidFill>
                <a:latin typeface="JetBrains Mono"/>
                <a:ea typeface="阿里巴巴普惠体" panose="00020600040101010101"/>
              </a:rPr>
              <a:t>这么几</a:t>
            </a:r>
            <a:r>
              <a:rPr lang="zh-CN" altLang="en-US" sz="1200">
                <a:solidFill>
                  <a:srgbClr val="000000"/>
                </a:solidFill>
                <a:effectLst/>
                <a:latin typeface="JetBrains Mono"/>
                <a:ea typeface="阿里巴巴普惠体" panose="00020600040101010101"/>
              </a:rPr>
              <a:t>件事</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1</a:t>
            </a:r>
            <a:r>
              <a:rPr lang="en-US" altLang="zh-CN" sz="1200">
                <a:solidFill>
                  <a:srgbClr val="000000"/>
                </a:solidFill>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准备</a:t>
            </a:r>
            <a:r>
              <a:rPr lang="en-US" altLang="zh-CN" sz="1200">
                <a:solidFill>
                  <a:srgbClr val="000000"/>
                </a:solidFill>
                <a:effectLst/>
                <a:latin typeface="JetBrains Mono"/>
                <a:ea typeface="阿里巴巴普惠体" panose="00020600040101010101"/>
              </a:rPr>
              <a:t>BeanFactory</a:t>
            </a:r>
            <a:r>
              <a:rPr lang="zh-CN" altLang="en-US" sz="1200">
                <a:solidFill>
                  <a:srgbClr val="000000"/>
                </a:solidFill>
                <a:effectLst/>
                <a:latin typeface="JetBrains Mono"/>
                <a:ea typeface="阿里巴巴普惠体" panose="00020600040101010101"/>
              </a:rPr>
              <a:t>，在这一块需要给</a:t>
            </a:r>
            <a:r>
              <a:rPr lang="en-US" altLang="zh-CN" sz="1200">
                <a:solidFill>
                  <a:srgbClr val="000000"/>
                </a:solidFill>
                <a:effectLst/>
                <a:latin typeface="JetBrains Mono"/>
                <a:ea typeface="阿里巴巴普惠体" panose="00020600040101010101"/>
              </a:rPr>
              <a:t>BeanFacory</a:t>
            </a:r>
            <a:r>
              <a:rPr lang="zh-CN" altLang="en-US" sz="1200">
                <a:solidFill>
                  <a:srgbClr val="000000"/>
                </a:solidFill>
                <a:effectLst/>
                <a:latin typeface="JetBrains Mono"/>
                <a:ea typeface="阿里巴巴普惠体" panose="00020600040101010101"/>
              </a:rPr>
              <a:t>设置很多属性，比如类加载器、</a:t>
            </a:r>
            <a:r>
              <a:rPr lang="en-US" altLang="zh-CN" sz="1200">
                <a:solidFill>
                  <a:srgbClr val="000000"/>
                </a:solidFill>
                <a:effectLst/>
                <a:latin typeface="JetBrains Mono"/>
                <a:ea typeface="阿里巴巴普惠体" panose="00020600040101010101"/>
              </a:rPr>
              <a:t>Environment</a:t>
            </a:r>
            <a:r>
              <a:rPr lang="zh-CN" altLang="en-US" sz="1200">
                <a:solidFill>
                  <a:srgbClr val="000000"/>
                </a:solidFill>
                <a:latin typeface="JetBrains Mono"/>
                <a:ea typeface="阿里巴巴普惠体" panose="00020600040101010101"/>
              </a:rPr>
              <a:t>等</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2.  </a:t>
            </a:r>
            <a:r>
              <a:rPr lang="zh-CN" altLang="en-US" sz="1200">
                <a:solidFill>
                  <a:srgbClr val="000000"/>
                </a:solidFill>
                <a:effectLst/>
                <a:latin typeface="JetBrains Mono"/>
                <a:ea typeface="阿里巴巴普惠体" panose="00020600040101010101"/>
              </a:rPr>
              <a:t>执行</a:t>
            </a:r>
            <a:r>
              <a:rPr lang="en-US" altLang="zh-CN" sz="1200">
                <a:solidFill>
                  <a:srgbClr val="000000"/>
                </a:solidFill>
                <a:effectLst/>
                <a:latin typeface="JetBrains Mono"/>
                <a:ea typeface="阿里巴巴普惠体" panose="00020600040101010101"/>
              </a:rPr>
              <a:t>BeanFactory</a:t>
            </a:r>
            <a:r>
              <a:rPr lang="zh-CN" altLang="en-US" sz="1200">
                <a:solidFill>
                  <a:srgbClr val="000000"/>
                </a:solidFill>
                <a:effectLst/>
                <a:latin typeface="JetBrains Mono"/>
                <a:ea typeface="阿里巴巴普惠体" panose="00020600040101010101"/>
              </a:rPr>
              <a:t>后置处理器，</a:t>
            </a:r>
            <a:r>
              <a:rPr lang="zh-CN" altLang="en-US" sz="1200">
                <a:solidFill>
                  <a:srgbClr val="000000"/>
                </a:solidFill>
                <a:latin typeface="JetBrains Mono"/>
                <a:ea typeface="阿里巴巴普惠体" panose="00020600040101010101"/>
              </a:rPr>
              <a:t>这一阶段会</a:t>
            </a:r>
            <a:r>
              <a:rPr lang="zh-CN" altLang="en-US" sz="1200">
                <a:solidFill>
                  <a:srgbClr val="000000"/>
                </a:solidFill>
                <a:effectLst/>
                <a:latin typeface="JetBrains Mono"/>
                <a:ea typeface="阿里巴巴普惠体" panose="00020600040101010101"/>
              </a:rPr>
              <a:t>扫描要放入到容器中的</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信息，得到对应的</a:t>
            </a:r>
            <a:r>
              <a:rPr lang="en-US" altLang="zh-CN" sz="1200">
                <a:solidFill>
                  <a:srgbClr val="000000"/>
                </a:solidFill>
                <a:effectLst/>
                <a:latin typeface="JetBrains Mono"/>
                <a:ea typeface="阿里巴巴普惠体" panose="00020600040101010101"/>
              </a:rPr>
              <a:t>BeanDefinition</a:t>
            </a:r>
            <a:r>
              <a:rPr lang="zh-CN" altLang="en-US" sz="1200">
                <a:solidFill>
                  <a:srgbClr val="000000"/>
                </a:solidFill>
                <a:latin typeface="JetBrains Mono"/>
                <a:ea typeface="阿里巴巴普惠体" panose="00020600040101010101"/>
              </a:rPr>
              <a:t>（注意，这里只扫描，不创建）</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3.  </a:t>
            </a:r>
            <a:r>
              <a:rPr lang="zh-CN" altLang="en-US" sz="1200">
                <a:solidFill>
                  <a:srgbClr val="000000"/>
                </a:solidFill>
                <a:latin typeface="JetBrains Mono"/>
                <a:ea typeface="阿里巴巴普惠体" panose="00020600040101010101"/>
              </a:rPr>
              <a:t>是注册</a:t>
            </a:r>
            <a:r>
              <a:rPr lang="en-US" altLang="zh-CN" sz="1200">
                <a:solidFill>
                  <a:srgbClr val="000000"/>
                </a:solidFill>
                <a:latin typeface="JetBrains Mono"/>
                <a:ea typeface="阿里巴巴普惠体" panose="00020600040101010101"/>
              </a:rPr>
              <a:t>BeanPostProcesor</a:t>
            </a:r>
            <a:r>
              <a:rPr lang="zh-CN" altLang="en-US" sz="1200">
                <a:solidFill>
                  <a:srgbClr val="000000"/>
                </a:solidFill>
                <a:latin typeface="JetBrains Mono"/>
                <a:ea typeface="阿里巴巴普惠体" panose="00020600040101010101"/>
              </a:rPr>
              <a:t>，我们自定义的</a:t>
            </a:r>
            <a:r>
              <a:rPr lang="en-US" altLang="zh-CN" sz="1200">
                <a:solidFill>
                  <a:srgbClr val="000000"/>
                </a:solidFill>
                <a:latin typeface="JetBrains Mono"/>
                <a:ea typeface="阿里巴巴普惠体" panose="00020600040101010101"/>
              </a:rPr>
              <a:t>BeanPostProcessor</a:t>
            </a:r>
            <a:r>
              <a:rPr lang="zh-CN" altLang="en-US" sz="1200">
                <a:solidFill>
                  <a:srgbClr val="000000"/>
                </a:solidFill>
                <a:latin typeface="JetBrains Mono"/>
                <a:ea typeface="阿里巴巴普惠体" panose="00020600040101010101"/>
              </a:rPr>
              <a:t>就是在这一个阶段被加载的</a:t>
            </a: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将来</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对象实例化好后需要用到</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4.  </a:t>
            </a:r>
            <a:r>
              <a:rPr lang="zh-CN" altLang="en-US" sz="1200">
                <a:solidFill>
                  <a:srgbClr val="000000"/>
                </a:solidFill>
                <a:latin typeface="JetBrains Mono"/>
                <a:ea typeface="阿里巴巴普惠体" panose="00020600040101010101"/>
              </a:rPr>
              <a:t>启动</a:t>
            </a:r>
            <a:r>
              <a:rPr lang="en-US" altLang="zh-CN" sz="1200">
                <a:solidFill>
                  <a:srgbClr val="000000"/>
                </a:solidFill>
                <a:latin typeface="JetBrains Mono"/>
                <a:ea typeface="阿里巴巴普惠体" panose="00020600040101010101"/>
              </a:rPr>
              <a:t>tomcat</a:t>
            </a:r>
          </a:p>
          <a:p>
            <a:pPr>
              <a:lnSpc>
                <a:spcPct val="120000"/>
              </a:lnSpc>
            </a:pPr>
            <a:r>
              <a:rPr lang="en-US" altLang="zh-CN" sz="1200">
                <a:solidFill>
                  <a:srgbClr val="000000"/>
                </a:solidFill>
                <a:latin typeface="JetBrains Mono"/>
                <a:ea typeface="阿里巴巴普惠体" panose="00020600040101010101"/>
              </a:rPr>
              <a:t>         5.  </a:t>
            </a:r>
            <a:r>
              <a:rPr lang="zh-CN" altLang="en-US" sz="1200">
                <a:solidFill>
                  <a:srgbClr val="000000"/>
                </a:solidFill>
                <a:latin typeface="JetBrains Mono"/>
                <a:ea typeface="阿里巴巴普惠体" panose="00020600040101010101"/>
              </a:rPr>
              <a:t>实例化容器中实例化非懒加载的单例</a:t>
            </a:r>
            <a:r>
              <a:rPr lang="en-US" altLang="zh-CN" sz="1200">
                <a:solidFill>
                  <a:srgbClr val="000000"/>
                </a:solidFill>
                <a:latin typeface="JetBrains Mono"/>
                <a:ea typeface="阿里巴巴普惠体" panose="00020600040101010101"/>
              </a:rPr>
              <a:t>Bean, </a:t>
            </a:r>
            <a:r>
              <a:rPr lang="zh-CN" altLang="en-US" sz="1200">
                <a:solidFill>
                  <a:srgbClr val="000000"/>
                </a:solidFill>
                <a:latin typeface="JetBrains Mono"/>
                <a:ea typeface="阿里巴巴普惠体" panose="00020600040101010101"/>
              </a:rPr>
              <a:t>这里需要说的是，多例</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和懒加载的</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不会在这个阶段实例化，将来用到的时候再创建</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6.  </a:t>
            </a:r>
            <a:r>
              <a:rPr lang="zh-CN" altLang="en-US" sz="1200">
                <a:solidFill>
                  <a:srgbClr val="000000"/>
                </a:solidFill>
                <a:latin typeface="JetBrains Mono"/>
                <a:ea typeface="阿里巴巴普惠体" panose="00020600040101010101"/>
              </a:rPr>
              <a:t>当容器初始化完毕后，再做一些扫尾工作，比如清除缓存等</a:t>
            </a:r>
            <a:r>
              <a:rPr lang="en-US" altLang="zh-CN" sz="1200">
                <a:solidFill>
                  <a:srgbClr val="000000"/>
                </a:solidFill>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	</a:t>
            </a:r>
          </a:p>
          <a:p>
            <a:pPr>
              <a:lnSpc>
                <a:spcPct val="120000"/>
              </a:lnSpc>
            </a:pPr>
            <a:r>
              <a:rPr lang="zh-CN" altLang="en-US" sz="1200">
                <a:solidFill>
                  <a:srgbClr val="000000"/>
                </a:solidFill>
                <a:effectLst/>
                <a:latin typeface="JetBrains Mono"/>
                <a:ea typeface="阿里巴巴普惠体" panose="00020600040101010101"/>
              </a:rPr>
              <a:t>总：简单总结一下，在</a:t>
            </a:r>
            <a:r>
              <a:rPr lang="en-US" altLang="zh-CN" sz="1200">
                <a:solidFill>
                  <a:srgbClr val="000000"/>
                </a:solidFill>
                <a:effectLst/>
                <a:latin typeface="JetBrains Mono"/>
                <a:ea typeface="阿里巴巴普惠体" panose="00020600040101010101"/>
              </a:rPr>
              <a:t>IOC</a:t>
            </a:r>
            <a:r>
              <a:rPr lang="zh-CN" altLang="en-US" sz="1200">
                <a:solidFill>
                  <a:srgbClr val="000000"/>
                </a:solidFill>
                <a:effectLst/>
                <a:latin typeface="JetBrains Mono"/>
                <a:ea typeface="阿里巴巴普惠体" panose="00020600040101010101"/>
              </a:rPr>
              <a:t>容器初始化的的过程中，首先得准备并执行</a:t>
            </a:r>
            <a:r>
              <a:rPr lang="en-US" altLang="zh-CN" sz="1200">
                <a:solidFill>
                  <a:srgbClr val="000000"/>
                </a:solidFill>
                <a:effectLst/>
                <a:latin typeface="JetBrains Mono"/>
                <a:ea typeface="阿里巴巴普惠体" panose="00020600040101010101"/>
              </a:rPr>
              <a:t>BeanFactory</a:t>
            </a:r>
            <a:r>
              <a:rPr lang="zh-CN" altLang="en-US" sz="1200">
                <a:solidFill>
                  <a:srgbClr val="000000"/>
                </a:solidFill>
                <a:effectLst/>
                <a:latin typeface="JetBrains Mono"/>
                <a:ea typeface="阿里巴巴普惠体" panose="00020600040101010101"/>
              </a:rPr>
              <a:t>后置处理器，其次得注册</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后置处理器</a:t>
            </a:r>
            <a:r>
              <a:rPr lang="en-US" altLang="zh-CN" sz="1200">
                <a:solidFill>
                  <a:srgbClr val="000000"/>
                </a:solidFill>
                <a:effectLst/>
                <a:latin typeface="JetBrains Mono"/>
                <a:ea typeface="阿里巴巴普惠体" panose="00020600040101010101"/>
              </a:rPr>
              <a:t>,</a:t>
            </a:r>
            <a:r>
              <a:rPr lang="zh-CN" altLang="en-US" sz="1200">
                <a:solidFill>
                  <a:srgbClr val="000000"/>
                </a:solidFill>
                <a:effectLst/>
                <a:latin typeface="JetBrains Mono"/>
                <a:ea typeface="阿里巴巴普惠体" panose="00020600040101010101"/>
              </a:rPr>
              <a:t>并启动</a:t>
            </a:r>
            <a:r>
              <a:rPr lang="en-US" altLang="zh-CN" sz="1200">
                <a:solidFill>
                  <a:srgbClr val="000000"/>
                </a:solidFill>
                <a:effectLst/>
                <a:latin typeface="JetBrains Mono"/>
                <a:ea typeface="阿里巴巴普惠体" panose="00020600040101010101"/>
              </a:rPr>
              <a:t>tomcat</a:t>
            </a:r>
            <a:r>
              <a:rPr lang="zh-CN" altLang="en-US" sz="1200">
                <a:solidFill>
                  <a:srgbClr val="000000"/>
                </a:solidFill>
                <a:effectLst/>
                <a:latin typeface="JetBrains Mono"/>
                <a:ea typeface="阿里巴巴普惠体" panose="00020600040101010101"/>
              </a:rPr>
              <a:t>，最后需要借助于</a:t>
            </a:r>
            <a:r>
              <a:rPr lang="en-US" altLang="zh-CN" sz="1200">
                <a:solidFill>
                  <a:srgbClr val="000000"/>
                </a:solidFill>
                <a:effectLst/>
                <a:latin typeface="JetBrains Mono"/>
                <a:ea typeface="阿里巴巴普惠体" panose="00020600040101010101"/>
              </a:rPr>
              <a:t>BeanFactory</a:t>
            </a:r>
            <a:r>
              <a:rPr lang="zh-CN" altLang="en-US" sz="1200">
                <a:solidFill>
                  <a:srgbClr val="000000"/>
                </a:solidFill>
                <a:effectLst/>
                <a:latin typeface="JetBrains Mono"/>
                <a:ea typeface="阿里巴巴普惠体" panose="00020600040101010101"/>
              </a:rPr>
              <a:t>完成</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的实例化</a:t>
            </a:r>
            <a:endParaRPr lang="en-US" altLang="zh-CN" sz="1200">
              <a:solidFill>
                <a:srgbClr val="000000"/>
              </a:solidFill>
              <a:effectLst/>
              <a:latin typeface="JetBrains Mono"/>
              <a:ea typeface="阿里巴巴普惠体" panose="00020600040101010101"/>
            </a:endParaRPr>
          </a:p>
        </p:txBody>
      </p:sp>
    </p:spTree>
    <p:custDataLst>
      <p:tags r:id="rId1"/>
    </p:custDataLst>
    <p:extLst>
      <p:ext uri="{BB962C8B-B14F-4D97-AF65-F5344CB8AC3E}">
        <p14:creationId xmlns:p14="http://schemas.microsoft.com/office/powerpoint/2010/main" val="486003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down)">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wipe(down)">
                                      <p:cBhvr>
                                        <p:cTn id="24" dur="500"/>
                                        <p:tgtEl>
                                          <p:spTgt spid="3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5">
                                            <p:txEl>
                                              <p:pRg st="2" end="2"/>
                                            </p:txEl>
                                          </p:spTgt>
                                        </p:tgtEl>
                                        <p:attrNameLst>
                                          <p:attrName>style.visibility</p:attrName>
                                        </p:attrNameLst>
                                      </p:cBhvr>
                                      <p:to>
                                        <p:strVal val="visible"/>
                                      </p:to>
                                    </p:set>
                                    <p:animEffect transition="in" filter="wipe(down)">
                                      <p:cBhvr>
                                        <p:cTn id="29" dur="500"/>
                                        <p:tgtEl>
                                          <p:spTgt spid="3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5">
                                            <p:txEl>
                                              <p:pRg st="3" end="3"/>
                                            </p:txEl>
                                          </p:spTgt>
                                        </p:tgtEl>
                                        <p:attrNameLst>
                                          <p:attrName>style.visibility</p:attrName>
                                        </p:attrNameLst>
                                      </p:cBhvr>
                                      <p:to>
                                        <p:strVal val="visible"/>
                                      </p:to>
                                    </p:set>
                                    <p:animEffect transition="in" filter="wipe(down)">
                                      <p:cBhvr>
                                        <p:cTn id="34" dur="500"/>
                                        <p:tgtEl>
                                          <p:spTgt spid="3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5">
                                            <p:txEl>
                                              <p:pRg st="4" end="4"/>
                                            </p:txEl>
                                          </p:spTgt>
                                        </p:tgtEl>
                                        <p:attrNameLst>
                                          <p:attrName>style.visibility</p:attrName>
                                        </p:attrNameLst>
                                      </p:cBhvr>
                                      <p:to>
                                        <p:strVal val="visible"/>
                                      </p:to>
                                    </p:set>
                                    <p:animEffect transition="in" filter="wipe(down)">
                                      <p:cBhvr>
                                        <p:cTn id="39" dur="500"/>
                                        <p:tgtEl>
                                          <p:spTgt spid="3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5">
                                            <p:txEl>
                                              <p:pRg st="5" end="5"/>
                                            </p:txEl>
                                          </p:spTgt>
                                        </p:tgtEl>
                                        <p:attrNameLst>
                                          <p:attrName>style.visibility</p:attrName>
                                        </p:attrNameLst>
                                      </p:cBhvr>
                                      <p:to>
                                        <p:strVal val="visible"/>
                                      </p:to>
                                    </p:set>
                                    <p:animEffect transition="in" filter="wipe(down)">
                                      <p:cBhvr>
                                        <p:cTn id="44" dur="500"/>
                                        <p:tgtEl>
                                          <p:spTgt spid="3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wipe(down)">
                                      <p:cBhvr>
                                        <p:cTn id="49" dur="500"/>
                                        <p:tgtEl>
                                          <p:spTgt spid="35">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5">
                                            <p:txEl>
                                              <p:pRg st="7" end="7"/>
                                            </p:txEl>
                                          </p:spTgt>
                                        </p:tgtEl>
                                        <p:attrNameLst>
                                          <p:attrName>style.visibility</p:attrName>
                                        </p:attrNameLst>
                                      </p:cBhvr>
                                      <p:to>
                                        <p:strVal val="visible"/>
                                      </p:to>
                                    </p:set>
                                    <p:animEffect transition="in" filter="wipe(down)">
                                      <p:cBhvr>
                                        <p:cTn id="54" dur="500"/>
                                        <p:tgtEl>
                                          <p:spTgt spid="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zh-CN" altLang="en-US"/>
              <a:t>如何学习面试篇</a:t>
            </a:r>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5"/>
            <a:ext cx="3209786" cy="517190"/>
          </a:xfrm>
        </p:spPr>
        <p:txBody>
          <a:bodyPr/>
          <a:lstStyle/>
          <a:p>
            <a:pPr marL="285750" indent="-285750">
              <a:buFont typeface="Wingdings" panose="05000000000000000000" pitchFamily="2" charset="2"/>
              <a:buChar char="l"/>
            </a:pPr>
            <a:r>
              <a:rPr lang="zh-CN" altLang="en-US">
                <a:latin typeface="Fira Code" panose="020B0809050000020004" pitchFamily="49" charset="0"/>
              </a:rPr>
              <a:t>前置知识</a:t>
            </a:r>
          </a:p>
        </p:txBody>
      </p:sp>
      <p:sp>
        <p:nvSpPr>
          <p:cNvPr id="16" name="文本占位符 2">
            <a:extLst>
              <a:ext uri="{FF2B5EF4-FFF2-40B4-BE49-F238E27FC236}">
                <a16:creationId xmlns:a16="http://schemas.microsoft.com/office/drawing/2014/main" id="{61AFA465-6132-76EF-E3ED-7EB68AE1FCBF}"/>
              </a:ext>
            </a:extLst>
          </p:cNvPr>
          <p:cNvSpPr txBox="1">
            <a:spLocks/>
          </p:cNvSpPr>
          <p:nvPr/>
        </p:nvSpPr>
        <p:spPr>
          <a:xfrm>
            <a:off x="5739209" y="1519422"/>
            <a:ext cx="330436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面试题</a:t>
            </a:r>
          </a:p>
        </p:txBody>
      </p:sp>
      <p:grpSp>
        <p:nvGrpSpPr>
          <p:cNvPr id="30" name="组合 29">
            <a:extLst>
              <a:ext uri="{FF2B5EF4-FFF2-40B4-BE49-F238E27FC236}">
                <a16:creationId xmlns:a16="http://schemas.microsoft.com/office/drawing/2014/main" id="{93214C3D-0322-2081-51FC-F0248F48C5A4}"/>
              </a:ext>
            </a:extLst>
          </p:cNvPr>
          <p:cNvGrpSpPr/>
          <p:nvPr/>
        </p:nvGrpSpPr>
        <p:grpSpPr>
          <a:xfrm>
            <a:off x="6096000" y="2247983"/>
            <a:ext cx="3052838" cy="3743242"/>
            <a:chOff x="1150938" y="2428958"/>
            <a:chExt cx="3052838" cy="3743242"/>
          </a:xfrm>
        </p:grpSpPr>
        <p:grpSp>
          <p:nvGrpSpPr>
            <p:cNvPr id="31" name="组合 30">
              <a:extLst>
                <a:ext uri="{FF2B5EF4-FFF2-40B4-BE49-F238E27FC236}">
                  <a16:creationId xmlns:a16="http://schemas.microsoft.com/office/drawing/2014/main" id="{68A37938-BE2A-E097-1F5C-98E9D8AE62C7}"/>
                </a:ext>
              </a:extLst>
            </p:cNvPr>
            <p:cNvGrpSpPr/>
            <p:nvPr/>
          </p:nvGrpSpPr>
          <p:grpSpPr>
            <a:xfrm>
              <a:off x="1150938" y="2428958"/>
              <a:ext cx="3052838" cy="3743242"/>
              <a:chOff x="874713" y="1806656"/>
              <a:chExt cx="3052838" cy="3034462"/>
            </a:xfrm>
          </p:grpSpPr>
          <p:sp>
            <p:nvSpPr>
              <p:cNvPr id="33" name="矩形: 圆角 32">
                <a:extLst>
                  <a:ext uri="{FF2B5EF4-FFF2-40B4-BE49-F238E27FC236}">
                    <a16:creationId xmlns:a16="http://schemas.microsoft.com/office/drawing/2014/main" id="{3724862D-FC12-4B92-623A-C3F2F9DA2098}"/>
                  </a:ext>
                </a:extLst>
              </p:cNvPr>
              <p:cNvSpPr/>
              <p:nvPr/>
            </p:nvSpPr>
            <p:spPr>
              <a:xfrm>
                <a:off x="874713" y="1806656"/>
                <a:ext cx="3052838" cy="3034462"/>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sp>
            <p:nvSpPr>
              <p:cNvPr id="34" name="user-group_74577">
                <a:extLst>
                  <a:ext uri="{FF2B5EF4-FFF2-40B4-BE49-F238E27FC236}">
                    <a16:creationId xmlns:a16="http://schemas.microsoft.com/office/drawing/2014/main" id="{7AF35495-F446-D7B1-9349-1CE25E4FD5D6}"/>
                  </a:ext>
                </a:extLst>
              </p:cNvPr>
              <p:cNvSpPr/>
              <p:nvPr/>
            </p:nvSpPr>
            <p:spPr>
              <a:xfrm>
                <a:off x="982462" y="1845678"/>
                <a:ext cx="272414" cy="231201"/>
              </a:xfrm>
              <a:custGeom>
                <a:avLst/>
                <a:gdLst>
                  <a:gd name="connsiteX0" fmla="*/ 246732 w 607286"/>
                  <a:gd name="connsiteY0" fmla="*/ 261798 h 515410"/>
                  <a:gd name="connsiteX1" fmla="*/ 303643 w 607286"/>
                  <a:gd name="connsiteY1" fmla="*/ 283469 h 515410"/>
                  <a:gd name="connsiteX2" fmla="*/ 360554 w 607286"/>
                  <a:gd name="connsiteY2" fmla="*/ 261798 h 515410"/>
                  <a:gd name="connsiteX3" fmla="*/ 499721 w 607286"/>
                  <a:gd name="connsiteY3" fmla="*/ 439385 h 515410"/>
                  <a:gd name="connsiteX4" fmla="*/ 499956 w 607286"/>
                  <a:gd name="connsiteY4" fmla="*/ 447819 h 515410"/>
                  <a:gd name="connsiteX5" fmla="*/ 499956 w 607286"/>
                  <a:gd name="connsiteY5" fmla="*/ 457308 h 515410"/>
                  <a:gd name="connsiteX6" fmla="*/ 303643 w 607286"/>
                  <a:gd name="connsiteY6" fmla="*/ 515410 h 515410"/>
                  <a:gd name="connsiteX7" fmla="*/ 107330 w 607286"/>
                  <a:gd name="connsiteY7" fmla="*/ 457308 h 515410"/>
                  <a:gd name="connsiteX8" fmla="*/ 107330 w 607286"/>
                  <a:gd name="connsiteY8" fmla="*/ 444539 h 515410"/>
                  <a:gd name="connsiteX9" fmla="*/ 107682 w 607286"/>
                  <a:gd name="connsiteY9" fmla="*/ 435519 h 515410"/>
                  <a:gd name="connsiteX10" fmla="*/ 246732 w 607286"/>
                  <a:gd name="connsiteY10" fmla="*/ 261798 h 515410"/>
                  <a:gd name="connsiteX11" fmla="*/ 494038 w 607286"/>
                  <a:gd name="connsiteY11" fmla="*/ 237453 h 515410"/>
                  <a:gd name="connsiteX12" fmla="*/ 607169 w 607286"/>
                  <a:gd name="connsiteY12" fmla="*/ 381785 h 515410"/>
                  <a:gd name="connsiteX13" fmla="*/ 607286 w 607286"/>
                  <a:gd name="connsiteY13" fmla="*/ 388580 h 515410"/>
                  <a:gd name="connsiteX14" fmla="*/ 607286 w 607286"/>
                  <a:gd name="connsiteY14" fmla="*/ 396312 h 515410"/>
                  <a:gd name="connsiteX15" fmla="*/ 527367 w 607286"/>
                  <a:gd name="connsiteY15" fmla="*/ 436730 h 515410"/>
                  <a:gd name="connsiteX16" fmla="*/ 496972 w 607286"/>
                  <a:gd name="connsiteY16" fmla="*/ 296029 h 515410"/>
                  <a:gd name="connsiteX17" fmla="*/ 443927 w 607286"/>
                  <a:gd name="connsiteY17" fmla="*/ 255026 h 515410"/>
                  <a:gd name="connsiteX18" fmla="*/ 447800 w 607286"/>
                  <a:gd name="connsiteY18" fmla="*/ 255143 h 515410"/>
                  <a:gd name="connsiteX19" fmla="*/ 494038 w 607286"/>
                  <a:gd name="connsiteY19" fmla="*/ 237453 h 515410"/>
                  <a:gd name="connsiteX20" fmla="*/ 113199 w 607286"/>
                  <a:gd name="connsiteY20" fmla="*/ 237453 h 515410"/>
                  <a:gd name="connsiteX21" fmla="*/ 159417 w 607286"/>
                  <a:gd name="connsiteY21" fmla="*/ 255143 h 515410"/>
                  <a:gd name="connsiteX22" fmla="*/ 163288 w 607286"/>
                  <a:gd name="connsiteY22" fmla="*/ 255026 h 515410"/>
                  <a:gd name="connsiteX23" fmla="*/ 110266 w 607286"/>
                  <a:gd name="connsiteY23" fmla="*/ 296029 h 515410"/>
                  <a:gd name="connsiteX24" fmla="*/ 79884 w 607286"/>
                  <a:gd name="connsiteY24" fmla="*/ 436730 h 515410"/>
                  <a:gd name="connsiteX25" fmla="*/ 0 w 607286"/>
                  <a:gd name="connsiteY25" fmla="*/ 396312 h 515410"/>
                  <a:gd name="connsiteX26" fmla="*/ 0 w 607286"/>
                  <a:gd name="connsiteY26" fmla="*/ 388580 h 515410"/>
                  <a:gd name="connsiteX27" fmla="*/ 235 w 607286"/>
                  <a:gd name="connsiteY27" fmla="*/ 381785 h 515410"/>
                  <a:gd name="connsiteX28" fmla="*/ 113199 w 607286"/>
                  <a:gd name="connsiteY28" fmla="*/ 237453 h 515410"/>
                  <a:gd name="connsiteX29" fmla="*/ 447940 w 607286"/>
                  <a:gd name="connsiteY29" fmla="*/ 24839 h 515410"/>
                  <a:gd name="connsiteX30" fmla="*/ 532275 w 607286"/>
                  <a:gd name="connsiteY30" fmla="*/ 127229 h 515410"/>
                  <a:gd name="connsiteX31" fmla="*/ 447940 w 607286"/>
                  <a:gd name="connsiteY31" fmla="*/ 229620 h 515410"/>
                  <a:gd name="connsiteX32" fmla="*/ 409350 w 607286"/>
                  <a:gd name="connsiteY32" fmla="*/ 218373 h 515410"/>
                  <a:gd name="connsiteX33" fmla="*/ 435272 w 607286"/>
                  <a:gd name="connsiteY33" fmla="*/ 126058 h 515410"/>
                  <a:gd name="connsiteX34" fmla="*/ 416388 w 607286"/>
                  <a:gd name="connsiteY34" fmla="*/ 28588 h 515410"/>
                  <a:gd name="connsiteX35" fmla="*/ 447940 w 607286"/>
                  <a:gd name="connsiteY35" fmla="*/ 24839 h 515410"/>
                  <a:gd name="connsiteX36" fmla="*/ 159441 w 607286"/>
                  <a:gd name="connsiteY36" fmla="*/ 24839 h 515410"/>
                  <a:gd name="connsiteX37" fmla="*/ 190894 w 607286"/>
                  <a:gd name="connsiteY37" fmla="*/ 28588 h 515410"/>
                  <a:gd name="connsiteX38" fmla="*/ 171999 w 607286"/>
                  <a:gd name="connsiteY38" fmla="*/ 126058 h 515410"/>
                  <a:gd name="connsiteX39" fmla="*/ 197936 w 607286"/>
                  <a:gd name="connsiteY39" fmla="*/ 218373 h 515410"/>
                  <a:gd name="connsiteX40" fmla="*/ 159441 w 607286"/>
                  <a:gd name="connsiteY40" fmla="*/ 229620 h 515410"/>
                  <a:gd name="connsiteX41" fmla="*/ 74940 w 607286"/>
                  <a:gd name="connsiteY41" fmla="*/ 127229 h 515410"/>
                  <a:gd name="connsiteX42" fmla="*/ 159441 w 607286"/>
                  <a:gd name="connsiteY42" fmla="*/ 24839 h 515410"/>
                  <a:gd name="connsiteX43" fmla="*/ 303643 w 607286"/>
                  <a:gd name="connsiteY43" fmla="*/ 0 h 515410"/>
                  <a:gd name="connsiteX44" fmla="*/ 407586 w 607286"/>
                  <a:gd name="connsiteY44" fmla="*/ 126030 h 515410"/>
                  <a:gd name="connsiteX45" fmla="*/ 303643 w 607286"/>
                  <a:gd name="connsiteY45" fmla="*/ 252060 h 515410"/>
                  <a:gd name="connsiteX46" fmla="*/ 199700 w 607286"/>
                  <a:gd name="connsiteY46" fmla="*/ 126030 h 515410"/>
                  <a:gd name="connsiteX47" fmla="*/ 303643 w 607286"/>
                  <a:gd name="connsiteY47" fmla="*/ 0 h 51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515410">
                    <a:moveTo>
                      <a:pt x="246732" y="261798"/>
                    </a:moveTo>
                    <a:cubicBezTo>
                      <a:pt x="246732" y="261798"/>
                      <a:pt x="263864" y="283469"/>
                      <a:pt x="303643" y="283469"/>
                    </a:cubicBezTo>
                    <a:cubicBezTo>
                      <a:pt x="343539" y="283469"/>
                      <a:pt x="360554" y="261798"/>
                      <a:pt x="360554" y="261798"/>
                    </a:cubicBezTo>
                    <a:cubicBezTo>
                      <a:pt x="482003" y="283586"/>
                      <a:pt x="497844" y="318143"/>
                      <a:pt x="499721" y="439385"/>
                    </a:cubicBezTo>
                    <a:cubicBezTo>
                      <a:pt x="499839" y="447233"/>
                      <a:pt x="499956" y="448522"/>
                      <a:pt x="499956" y="447819"/>
                    </a:cubicBezTo>
                    <a:cubicBezTo>
                      <a:pt x="499956" y="449928"/>
                      <a:pt x="499956" y="452973"/>
                      <a:pt x="499956" y="457308"/>
                    </a:cubicBezTo>
                    <a:cubicBezTo>
                      <a:pt x="499956" y="457308"/>
                      <a:pt x="471090" y="515410"/>
                      <a:pt x="303643" y="515410"/>
                    </a:cubicBezTo>
                    <a:cubicBezTo>
                      <a:pt x="136313" y="515410"/>
                      <a:pt x="107330" y="457308"/>
                      <a:pt x="107330" y="457308"/>
                    </a:cubicBezTo>
                    <a:cubicBezTo>
                      <a:pt x="107330" y="450513"/>
                      <a:pt x="107330" y="446648"/>
                      <a:pt x="107330" y="444539"/>
                    </a:cubicBezTo>
                    <a:cubicBezTo>
                      <a:pt x="107330" y="445593"/>
                      <a:pt x="107447" y="445125"/>
                      <a:pt x="107682" y="435519"/>
                    </a:cubicBezTo>
                    <a:cubicBezTo>
                      <a:pt x="109794" y="317440"/>
                      <a:pt x="126691" y="283352"/>
                      <a:pt x="246732" y="261798"/>
                    </a:cubicBezTo>
                    <a:close/>
                    <a:moveTo>
                      <a:pt x="494038" y="237453"/>
                    </a:moveTo>
                    <a:cubicBezTo>
                      <a:pt x="592734" y="255260"/>
                      <a:pt x="605526" y="283260"/>
                      <a:pt x="607169" y="381785"/>
                    </a:cubicBezTo>
                    <a:cubicBezTo>
                      <a:pt x="607286" y="388112"/>
                      <a:pt x="607286" y="389166"/>
                      <a:pt x="607286" y="388580"/>
                    </a:cubicBezTo>
                    <a:cubicBezTo>
                      <a:pt x="607286" y="390220"/>
                      <a:pt x="607286" y="392681"/>
                      <a:pt x="607286" y="396312"/>
                    </a:cubicBezTo>
                    <a:cubicBezTo>
                      <a:pt x="607286" y="396312"/>
                      <a:pt x="593673" y="423609"/>
                      <a:pt x="527367" y="436730"/>
                    </a:cubicBezTo>
                    <a:cubicBezTo>
                      <a:pt x="526311" y="372413"/>
                      <a:pt x="520795" y="328598"/>
                      <a:pt x="496972" y="296029"/>
                    </a:cubicBezTo>
                    <a:cubicBezTo>
                      <a:pt x="483241" y="277168"/>
                      <a:pt x="464464" y="264281"/>
                      <a:pt x="443927" y="255026"/>
                    </a:cubicBezTo>
                    <a:cubicBezTo>
                      <a:pt x="445218" y="255026"/>
                      <a:pt x="446509" y="255143"/>
                      <a:pt x="447800" y="255143"/>
                    </a:cubicBezTo>
                    <a:cubicBezTo>
                      <a:pt x="480190" y="255143"/>
                      <a:pt x="494038" y="237453"/>
                      <a:pt x="494038" y="237453"/>
                    </a:cubicBezTo>
                    <a:close/>
                    <a:moveTo>
                      <a:pt x="113199" y="237453"/>
                    </a:moveTo>
                    <a:cubicBezTo>
                      <a:pt x="113199" y="237453"/>
                      <a:pt x="127041" y="255143"/>
                      <a:pt x="159417" y="255143"/>
                    </a:cubicBezTo>
                    <a:cubicBezTo>
                      <a:pt x="160707" y="255143"/>
                      <a:pt x="161998" y="255026"/>
                      <a:pt x="163288" y="255026"/>
                    </a:cubicBezTo>
                    <a:cubicBezTo>
                      <a:pt x="142760" y="264281"/>
                      <a:pt x="124108" y="277168"/>
                      <a:pt x="110266" y="296029"/>
                    </a:cubicBezTo>
                    <a:cubicBezTo>
                      <a:pt x="86453" y="328598"/>
                      <a:pt x="81057" y="372413"/>
                      <a:pt x="79884" y="436730"/>
                    </a:cubicBezTo>
                    <a:cubicBezTo>
                      <a:pt x="13607" y="423609"/>
                      <a:pt x="0" y="396312"/>
                      <a:pt x="0" y="396312"/>
                    </a:cubicBezTo>
                    <a:cubicBezTo>
                      <a:pt x="0" y="392681"/>
                      <a:pt x="0" y="390220"/>
                      <a:pt x="0" y="388580"/>
                    </a:cubicBezTo>
                    <a:cubicBezTo>
                      <a:pt x="0" y="389166"/>
                      <a:pt x="117" y="388112"/>
                      <a:pt x="235" y="381785"/>
                    </a:cubicBezTo>
                    <a:cubicBezTo>
                      <a:pt x="1760" y="283260"/>
                      <a:pt x="14663" y="255260"/>
                      <a:pt x="113199" y="237453"/>
                    </a:cubicBezTo>
                    <a:close/>
                    <a:moveTo>
                      <a:pt x="447940" y="24839"/>
                    </a:moveTo>
                    <a:cubicBezTo>
                      <a:pt x="519842" y="24839"/>
                      <a:pt x="532275" y="70645"/>
                      <a:pt x="532275" y="127229"/>
                    </a:cubicBezTo>
                    <a:cubicBezTo>
                      <a:pt x="532275" y="183814"/>
                      <a:pt x="494506" y="229620"/>
                      <a:pt x="447940" y="229620"/>
                    </a:cubicBezTo>
                    <a:cubicBezTo>
                      <a:pt x="433982" y="229620"/>
                      <a:pt x="420962" y="225520"/>
                      <a:pt x="409350" y="218373"/>
                    </a:cubicBezTo>
                    <a:cubicBezTo>
                      <a:pt x="426123" y="191780"/>
                      <a:pt x="435272" y="159681"/>
                      <a:pt x="435272" y="126058"/>
                    </a:cubicBezTo>
                    <a:cubicBezTo>
                      <a:pt x="435272" y="96419"/>
                      <a:pt x="433044" y="59164"/>
                      <a:pt x="416388" y="28588"/>
                    </a:cubicBezTo>
                    <a:cubicBezTo>
                      <a:pt x="425302" y="26128"/>
                      <a:pt x="435741" y="24839"/>
                      <a:pt x="447940" y="24839"/>
                    </a:cubicBezTo>
                    <a:close/>
                    <a:moveTo>
                      <a:pt x="159441" y="24839"/>
                    </a:moveTo>
                    <a:cubicBezTo>
                      <a:pt x="171529" y="24839"/>
                      <a:pt x="181975" y="26128"/>
                      <a:pt x="190894" y="28588"/>
                    </a:cubicBezTo>
                    <a:cubicBezTo>
                      <a:pt x="174346" y="59164"/>
                      <a:pt x="171999" y="96419"/>
                      <a:pt x="171999" y="126058"/>
                    </a:cubicBezTo>
                    <a:cubicBezTo>
                      <a:pt x="171999" y="159681"/>
                      <a:pt x="181153" y="191780"/>
                      <a:pt x="197936" y="218373"/>
                    </a:cubicBezTo>
                    <a:cubicBezTo>
                      <a:pt x="186434" y="225520"/>
                      <a:pt x="173290" y="229620"/>
                      <a:pt x="159441" y="229620"/>
                    </a:cubicBezTo>
                    <a:cubicBezTo>
                      <a:pt x="112848" y="229620"/>
                      <a:pt x="74940" y="183814"/>
                      <a:pt x="74940" y="127229"/>
                    </a:cubicBezTo>
                    <a:cubicBezTo>
                      <a:pt x="74940" y="70645"/>
                      <a:pt x="87380" y="24839"/>
                      <a:pt x="159441" y="24839"/>
                    </a:cubicBezTo>
                    <a:close/>
                    <a:moveTo>
                      <a:pt x="303643" y="0"/>
                    </a:moveTo>
                    <a:cubicBezTo>
                      <a:pt x="392335" y="0"/>
                      <a:pt x="407586" y="56456"/>
                      <a:pt x="407586" y="126030"/>
                    </a:cubicBezTo>
                    <a:cubicBezTo>
                      <a:pt x="407586" y="195604"/>
                      <a:pt x="361011" y="252060"/>
                      <a:pt x="303643" y="252060"/>
                    </a:cubicBezTo>
                    <a:cubicBezTo>
                      <a:pt x="246275" y="252060"/>
                      <a:pt x="199700" y="195604"/>
                      <a:pt x="199700" y="126030"/>
                    </a:cubicBezTo>
                    <a:cubicBezTo>
                      <a:pt x="199700" y="56456"/>
                      <a:pt x="215069" y="0"/>
                      <a:pt x="3036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阿里巴巴普惠体"/>
                  <a:cs typeface="+mn-cs"/>
                </a:endParaRPr>
              </a:p>
            </p:txBody>
          </p:sp>
        </p:grpSp>
        <p:sp>
          <p:nvSpPr>
            <p:cNvPr id="32" name="文本框 31">
              <a:extLst>
                <a:ext uri="{FF2B5EF4-FFF2-40B4-BE49-F238E27FC236}">
                  <a16:creationId xmlns:a16="http://schemas.microsoft.com/office/drawing/2014/main" id="{DC5D4589-07EE-D924-CCFB-13EB94698148}"/>
                </a:ext>
              </a:extLst>
            </p:cNvPr>
            <p:cNvSpPr txBox="1"/>
            <p:nvPr/>
          </p:nvSpPr>
          <p:spPr>
            <a:xfrm>
              <a:off x="1262903" y="2475218"/>
              <a:ext cx="2657763" cy="2185406"/>
            </a:xfrm>
            <a:prstGeom prst="rect">
              <a:avLst/>
            </a:prstGeom>
            <a:noFill/>
          </p:spPr>
          <p:txBody>
            <a:bodyPr wrap="square" rtlCol="0">
              <a:spAutoFit/>
            </a:bodyPr>
            <a:lstStyle/>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SpringBoot</a:t>
              </a:r>
              <a:r>
                <a:rPr lang="zh-CN" altLang="en-US" sz="1400">
                  <a:solidFill>
                    <a:schemeClr val="tx1">
                      <a:lumMod val="65000"/>
                      <a:lumOff val="35000"/>
                    </a:schemeClr>
                  </a:solidFill>
                  <a:latin typeface="Alibaba PuHuiTi B"/>
                  <a:ea typeface="阿里巴巴普惠体" panose="00020600040101010101"/>
                </a:rPr>
                <a:t>启动流程</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IOC</a:t>
              </a:r>
              <a:r>
                <a:rPr lang="zh-CN" altLang="en-US" sz="1400">
                  <a:solidFill>
                    <a:schemeClr val="tx1">
                      <a:lumMod val="65000"/>
                      <a:lumOff val="35000"/>
                    </a:schemeClr>
                  </a:solidFill>
                  <a:latin typeface="Alibaba PuHuiTi B"/>
                  <a:ea typeface="阿里巴巴普惠体" panose="00020600040101010101"/>
                </a:rPr>
                <a:t>容器初始化流程</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Bean</a:t>
              </a:r>
              <a:r>
                <a:rPr lang="zh-CN" altLang="en-US" sz="1400">
                  <a:solidFill>
                    <a:schemeClr val="tx1">
                      <a:lumMod val="65000"/>
                      <a:lumOff val="35000"/>
                    </a:schemeClr>
                  </a:solidFill>
                  <a:latin typeface="Alibaba PuHuiTi B"/>
                  <a:ea typeface="阿里巴巴普惠体" panose="00020600040101010101"/>
                </a:rPr>
                <a:t>生命周期</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Bean</a:t>
              </a:r>
              <a:r>
                <a:rPr lang="zh-CN" altLang="en-US" sz="1400">
                  <a:solidFill>
                    <a:schemeClr val="tx1">
                      <a:lumMod val="65000"/>
                      <a:lumOff val="35000"/>
                    </a:schemeClr>
                  </a:solidFill>
                  <a:latin typeface="Alibaba PuHuiTi B"/>
                  <a:ea typeface="阿里巴巴普惠体" panose="00020600040101010101"/>
                </a:rPr>
                <a:t>循环依赖</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SpringMvc</a:t>
              </a:r>
              <a:r>
                <a:rPr lang="zh-CN" altLang="en-US" sz="1400">
                  <a:solidFill>
                    <a:schemeClr val="tx1">
                      <a:lumMod val="65000"/>
                      <a:lumOff val="35000"/>
                    </a:schemeClr>
                  </a:solidFill>
                  <a:latin typeface="Alibaba PuHuiTi B"/>
                  <a:ea typeface="阿里巴巴普惠体" panose="00020600040101010101"/>
                </a:rPr>
                <a:t>执行流程</a:t>
              </a:r>
              <a:endParaRPr lang="en-US" altLang="zh-CN" sz="1400">
                <a:solidFill>
                  <a:schemeClr val="tx1">
                    <a:lumMod val="65000"/>
                    <a:lumOff val="35000"/>
                  </a:schemeClr>
                </a:solidFill>
                <a:latin typeface="Alibaba PuHuiTi B"/>
                <a:ea typeface="阿里巴巴普惠体" panose="00020600040101010101"/>
              </a:endParaRPr>
            </a:p>
          </p:txBody>
        </p:sp>
      </p:grpSp>
      <p:sp>
        <p:nvSpPr>
          <p:cNvPr id="35" name="矩形: 圆角 34">
            <a:extLst>
              <a:ext uri="{FF2B5EF4-FFF2-40B4-BE49-F238E27FC236}">
                <a16:creationId xmlns:a16="http://schemas.microsoft.com/office/drawing/2014/main" id="{E3B070DF-E9DD-4D78-C762-FF082BBB68E3}"/>
              </a:ext>
            </a:extLst>
          </p:cNvPr>
          <p:cNvSpPr/>
          <p:nvPr/>
        </p:nvSpPr>
        <p:spPr>
          <a:xfrm>
            <a:off x="9448800" y="2911810"/>
            <a:ext cx="1371600" cy="51719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a:solidFill>
                  <a:schemeClr val="bg1"/>
                </a:solidFill>
                <a:ea typeface="阿里巴巴普惠体" panose="00020600040101010101"/>
              </a:rPr>
              <a:t>过程概述</a:t>
            </a:r>
          </a:p>
        </p:txBody>
      </p:sp>
      <p:sp>
        <p:nvSpPr>
          <p:cNvPr id="36" name="矩形: 圆角 35">
            <a:extLst>
              <a:ext uri="{FF2B5EF4-FFF2-40B4-BE49-F238E27FC236}">
                <a16:creationId xmlns:a16="http://schemas.microsoft.com/office/drawing/2014/main" id="{5B3D62CB-F727-C96A-3C29-DA99EA5B8EB9}"/>
              </a:ext>
            </a:extLst>
          </p:cNvPr>
          <p:cNvSpPr/>
          <p:nvPr/>
        </p:nvSpPr>
        <p:spPr>
          <a:xfrm>
            <a:off x="9448800" y="3816685"/>
            <a:ext cx="1371600" cy="51719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a:solidFill>
                  <a:schemeClr val="bg1"/>
                </a:solidFill>
                <a:ea typeface="阿里巴巴普惠体" panose="00020600040101010101"/>
              </a:rPr>
              <a:t>源码解析</a:t>
            </a:r>
          </a:p>
        </p:txBody>
      </p:sp>
      <p:sp>
        <p:nvSpPr>
          <p:cNvPr id="37" name="矩形: 圆角 36">
            <a:extLst>
              <a:ext uri="{FF2B5EF4-FFF2-40B4-BE49-F238E27FC236}">
                <a16:creationId xmlns:a16="http://schemas.microsoft.com/office/drawing/2014/main" id="{1613B847-66A4-B691-5D98-D07A33E28115}"/>
              </a:ext>
            </a:extLst>
          </p:cNvPr>
          <p:cNvSpPr/>
          <p:nvPr/>
        </p:nvSpPr>
        <p:spPr>
          <a:xfrm>
            <a:off x="9477375" y="4721560"/>
            <a:ext cx="1371600" cy="51719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600">
                <a:solidFill>
                  <a:schemeClr val="bg1"/>
                </a:solidFill>
                <a:ea typeface="阿里巴巴普惠体" panose="00020600040101010101"/>
              </a:rPr>
              <a:t>答案提取</a:t>
            </a:r>
          </a:p>
        </p:txBody>
      </p:sp>
      <p:grpSp>
        <p:nvGrpSpPr>
          <p:cNvPr id="38" name="组合 37">
            <a:extLst>
              <a:ext uri="{FF2B5EF4-FFF2-40B4-BE49-F238E27FC236}">
                <a16:creationId xmlns:a16="http://schemas.microsoft.com/office/drawing/2014/main" id="{D8392141-DD17-280C-C203-F5F2E13C5676}"/>
              </a:ext>
            </a:extLst>
          </p:cNvPr>
          <p:cNvGrpSpPr/>
          <p:nvPr/>
        </p:nvGrpSpPr>
        <p:grpSpPr>
          <a:xfrm>
            <a:off x="1093787" y="2247983"/>
            <a:ext cx="4045371" cy="3743242"/>
            <a:chOff x="1150938" y="2428958"/>
            <a:chExt cx="3052838" cy="3743242"/>
          </a:xfrm>
        </p:grpSpPr>
        <p:grpSp>
          <p:nvGrpSpPr>
            <p:cNvPr id="39" name="组合 38">
              <a:extLst>
                <a:ext uri="{FF2B5EF4-FFF2-40B4-BE49-F238E27FC236}">
                  <a16:creationId xmlns:a16="http://schemas.microsoft.com/office/drawing/2014/main" id="{203FAE97-4B98-34A6-0AFB-38C3F2DF3831}"/>
                </a:ext>
              </a:extLst>
            </p:cNvPr>
            <p:cNvGrpSpPr/>
            <p:nvPr/>
          </p:nvGrpSpPr>
          <p:grpSpPr>
            <a:xfrm>
              <a:off x="1150938" y="2428958"/>
              <a:ext cx="3052838" cy="3743242"/>
              <a:chOff x="874713" y="1806656"/>
              <a:chExt cx="3052838" cy="3034462"/>
            </a:xfrm>
          </p:grpSpPr>
          <p:sp>
            <p:nvSpPr>
              <p:cNvPr id="41" name="矩形: 圆角 40">
                <a:extLst>
                  <a:ext uri="{FF2B5EF4-FFF2-40B4-BE49-F238E27FC236}">
                    <a16:creationId xmlns:a16="http://schemas.microsoft.com/office/drawing/2014/main" id="{FEA9C9A9-4956-EDE6-3D0F-B872D51CE9AB}"/>
                  </a:ext>
                </a:extLst>
              </p:cNvPr>
              <p:cNvSpPr/>
              <p:nvPr/>
            </p:nvSpPr>
            <p:spPr>
              <a:xfrm>
                <a:off x="874713" y="1806656"/>
                <a:ext cx="3052838" cy="3034462"/>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sp>
            <p:nvSpPr>
              <p:cNvPr id="42" name="user-group_74577">
                <a:extLst>
                  <a:ext uri="{FF2B5EF4-FFF2-40B4-BE49-F238E27FC236}">
                    <a16:creationId xmlns:a16="http://schemas.microsoft.com/office/drawing/2014/main" id="{E2CC8C9D-8F79-171F-CCB7-21FAF9731089}"/>
                  </a:ext>
                </a:extLst>
              </p:cNvPr>
              <p:cNvSpPr/>
              <p:nvPr/>
            </p:nvSpPr>
            <p:spPr>
              <a:xfrm>
                <a:off x="982462" y="1845678"/>
                <a:ext cx="272414" cy="231201"/>
              </a:xfrm>
              <a:custGeom>
                <a:avLst/>
                <a:gdLst>
                  <a:gd name="connsiteX0" fmla="*/ 246732 w 607286"/>
                  <a:gd name="connsiteY0" fmla="*/ 261798 h 515410"/>
                  <a:gd name="connsiteX1" fmla="*/ 303643 w 607286"/>
                  <a:gd name="connsiteY1" fmla="*/ 283469 h 515410"/>
                  <a:gd name="connsiteX2" fmla="*/ 360554 w 607286"/>
                  <a:gd name="connsiteY2" fmla="*/ 261798 h 515410"/>
                  <a:gd name="connsiteX3" fmla="*/ 499721 w 607286"/>
                  <a:gd name="connsiteY3" fmla="*/ 439385 h 515410"/>
                  <a:gd name="connsiteX4" fmla="*/ 499956 w 607286"/>
                  <a:gd name="connsiteY4" fmla="*/ 447819 h 515410"/>
                  <a:gd name="connsiteX5" fmla="*/ 499956 w 607286"/>
                  <a:gd name="connsiteY5" fmla="*/ 457308 h 515410"/>
                  <a:gd name="connsiteX6" fmla="*/ 303643 w 607286"/>
                  <a:gd name="connsiteY6" fmla="*/ 515410 h 515410"/>
                  <a:gd name="connsiteX7" fmla="*/ 107330 w 607286"/>
                  <a:gd name="connsiteY7" fmla="*/ 457308 h 515410"/>
                  <a:gd name="connsiteX8" fmla="*/ 107330 w 607286"/>
                  <a:gd name="connsiteY8" fmla="*/ 444539 h 515410"/>
                  <a:gd name="connsiteX9" fmla="*/ 107682 w 607286"/>
                  <a:gd name="connsiteY9" fmla="*/ 435519 h 515410"/>
                  <a:gd name="connsiteX10" fmla="*/ 246732 w 607286"/>
                  <a:gd name="connsiteY10" fmla="*/ 261798 h 515410"/>
                  <a:gd name="connsiteX11" fmla="*/ 494038 w 607286"/>
                  <a:gd name="connsiteY11" fmla="*/ 237453 h 515410"/>
                  <a:gd name="connsiteX12" fmla="*/ 607169 w 607286"/>
                  <a:gd name="connsiteY12" fmla="*/ 381785 h 515410"/>
                  <a:gd name="connsiteX13" fmla="*/ 607286 w 607286"/>
                  <a:gd name="connsiteY13" fmla="*/ 388580 h 515410"/>
                  <a:gd name="connsiteX14" fmla="*/ 607286 w 607286"/>
                  <a:gd name="connsiteY14" fmla="*/ 396312 h 515410"/>
                  <a:gd name="connsiteX15" fmla="*/ 527367 w 607286"/>
                  <a:gd name="connsiteY15" fmla="*/ 436730 h 515410"/>
                  <a:gd name="connsiteX16" fmla="*/ 496972 w 607286"/>
                  <a:gd name="connsiteY16" fmla="*/ 296029 h 515410"/>
                  <a:gd name="connsiteX17" fmla="*/ 443927 w 607286"/>
                  <a:gd name="connsiteY17" fmla="*/ 255026 h 515410"/>
                  <a:gd name="connsiteX18" fmla="*/ 447800 w 607286"/>
                  <a:gd name="connsiteY18" fmla="*/ 255143 h 515410"/>
                  <a:gd name="connsiteX19" fmla="*/ 494038 w 607286"/>
                  <a:gd name="connsiteY19" fmla="*/ 237453 h 515410"/>
                  <a:gd name="connsiteX20" fmla="*/ 113199 w 607286"/>
                  <a:gd name="connsiteY20" fmla="*/ 237453 h 515410"/>
                  <a:gd name="connsiteX21" fmla="*/ 159417 w 607286"/>
                  <a:gd name="connsiteY21" fmla="*/ 255143 h 515410"/>
                  <a:gd name="connsiteX22" fmla="*/ 163288 w 607286"/>
                  <a:gd name="connsiteY22" fmla="*/ 255026 h 515410"/>
                  <a:gd name="connsiteX23" fmla="*/ 110266 w 607286"/>
                  <a:gd name="connsiteY23" fmla="*/ 296029 h 515410"/>
                  <a:gd name="connsiteX24" fmla="*/ 79884 w 607286"/>
                  <a:gd name="connsiteY24" fmla="*/ 436730 h 515410"/>
                  <a:gd name="connsiteX25" fmla="*/ 0 w 607286"/>
                  <a:gd name="connsiteY25" fmla="*/ 396312 h 515410"/>
                  <a:gd name="connsiteX26" fmla="*/ 0 w 607286"/>
                  <a:gd name="connsiteY26" fmla="*/ 388580 h 515410"/>
                  <a:gd name="connsiteX27" fmla="*/ 235 w 607286"/>
                  <a:gd name="connsiteY27" fmla="*/ 381785 h 515410"/>
                  <a:gd name="connsiteX28" fmla="*/ 113199 w 607286"/>
                  <a:gd name="connsiteY28" fmla="*/ 237453 h 515410"/>
                  <a:gd name="connsiteX29" fmla="*/ 447940 w 607286"/>
                  <a:gd name="connsiteY29" fmla="*/ 24839 h 515410"/>
                  <a:gd name="connsiteX30" fmla="*/ 532275 w 607286"/>
                  <a:gd name="connsiteY30" fmla="*/ 127229 h 515410"/>
                  <a:gd name="connsiteX31" fmla="*/ 447940 w 607286"/>
                  <a:gd name="connsiteY31" fmla="*/ 229620 h 515410"/>
                  <a:gd name="connsiteX32" fmla="*/ 409350 w 607286"/>
                  <a:gd name="connsiteY32" fmla="*/ 218373 h 515410"/>
                  <a:gd name="connsiteX33" fmla="*/ 435272 w 607286"/>
                  <a:gd name="connsiteY33" fmla="*/ 126058 h 515410"/>
                  <a:gd name="connsiteX34" fmla="*/ 416388 w 607286"/>
                  <a:gd name="connsiteY34" fmla="*/ 28588 h 515410"/>
                  <a:gd name="connsiteX35" fmla="*/ 447940 w 607286"/>
                  <a:gd name="connsiteY35" fmla="*/ 24839 h 515410"/>
                  <a:gd name="connsiteX36" fmla="*/ 159441 w 607286"/>
                  <a:gd name="connsiteY36" fmla="*/ 24839 h 515410"/>
                  <a:gd name="connsiteX37" fmla="*/ 190894 w 607286"/>
                  <a:gd name="connsiteY37" fmla="*/ 28588 h 515410"/>
                  <a:gd name="connsiteX38" fmla="*/ 171999 w 607286"/>
                  <a:gd name="connsiteY38" fmla="*/ 126058 h 515410"/>
                  <a:gd name="connsiteX39" fmla="*/ 197936 w 607286"/>
                  <a:gd name="connsiteY39" fmla="*/ 218373 h 515410"/>
                  <a:gd name="connsiteX40" fmla="*/ 159441 w 607286"/>
                  <a:gd name="connsiteY40" fmla="*/ 229620 h 515410"/>
                  <a:gd name="connsiteX41" fmla="*/ 74940 w 607286"/>
                  <a:gd name="connsiteY41" fmla="*/ 127229 h 515410"/>
                  <a:gd name="connsiteX42" fmla="*/ 159441 w 607286"/>
                  <a:gd name="connsiteY42" fmla="*/ 24839 h 515410"/>
                  <a:gd name="connsiteX43" fmla="*/ 303643 w 607286"/>
                  <a:gd name="connsiteY43" fmla="*/ 0 h 515410"/>
                  <a:gd name="connsiteX44" fmla="*/ 407586 w 607286"/>
                  <a:gd name="connsiteY44" fmla="*/ 126030 h 515410"/>
                  <a:gd name="connsiteX45" fmla="*/ 303643 w 607286"/>
                  <a:gd name="connsiteY45" fmla="*/ 252060 h 515410"/>
                  <a:gd name="connsiteX46" fmla="*/ 199700 w 607286"/>
                  <a:gd name="connsiteY46" fmla="*/ 126030 h 515410"/>
                  <a:gd name="connsiteX47" fmla="*/ 303643 w 607286"/>
                  <a:gd name="connsiteY47" fmla="*/ 0 h 51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515410">
                    <a:moveTo>
                      <a:pt x="246732" y="261798"/>
                    </a:moveTo>
                    <a:cubicBezTo>
                      <a:pt x="246732" y="261798"/>
                      <a:pt x="263864" y="283469"/>
                      <a:pt x="303643" y="283469"/>
                    </a:cubicBezTo>
                    <a:cubicBezTo>
                      <a:pt x="343539" y="283469"/>
                      <a:pt x="360554" y="261798"/>
                      <a:pt x="360554" y="261798"/>
                    </a:cubicBezTo>
                    <a:cubicBezTo>
                      <a:pt x="482003" y="283586"/>
                      <a:pt x="497844" y="318143"/>
                      <a:pt x="499721" y="439385"/>
                    </a:cubicBezTo>
                    <a:cubicBezTo>
                      <a:pt x="499839" y="447233"/>
                      <a:pt x="499956" y="448522"/>
                      <a:pt x="499956" y="447819"/>
                    </a:cubicBezTo>
                    <a:cubicBezTo>
                      <a:pt x="499956" y="449928"/>
                      <a:pt x="499956" y="452973"/>
                      <a:pt x="499956" y="457308"/>
                    </a:cubicBezTo>
                    <a:cubicBezTo>
                      <a:pt x="499956" y="457308"/>
                      <a:pt x="471090" y="515410"/>
                      <a:pt x="303643" y="515410"/>
                    </a:cubicBezTo>
                    <a:cubicBezTo>
                      <a:pt x="136313" y="515410"/>
                      <a:pt x="107330" y="457308"/>
                      <a:pt x="107330" y="457308"/>
                    </a:cubicBezTo>
                    <a:cubicBezTo>
                      <a:pt x="107330" y="450513"/>
                      <a:pt x="107330" y="446648"/>
                      <a:pt x="107330" y="444539"/>
                    </a:cubicBezTo>
                    <a:cubicBezTo>
                      <a:pt x="107330" y="445593"/>
                      <a:pt x="107447" y="445125"/>
                      <a:pt x="107682" y="435519"/>
                    </a:cubicBezTo>
                    <a:cubicBezTo>
                      <a:pt x="109794" y="317440"/>
                      <a:pt x="126691" y="283352"/>
                      <a:pt x="246732" y="261798"/>
                    </a:cubicBezTo>
                    <a:close/>
                    <a:moveTo>
                      <a:pt x="494038" y="237453"/>
                    </a:moveTo>
                    <a:cubicBezTo>
                      <a:pt x="592734" y="255260"/>
                      <a:pt x="605526" y="283260"/>
                      <a:pt x="607169" y="381785"/>
                    </a:cubicBezTo>
                    <a:cubicBezTo>
                      <a:pt x="607286" y="388112"/>
                      <a:pt x="607286" y="389166"/>
                      <a:pt x="607286" y="388580"/>
                    </a:cubicBezTo>
                    <a:cubicBezTo>
                      <a:pt x="607286" y="390220"/>
                      <a:pt x="607286" y="392681"/>
                      <a:pt x="607286" y="396312"/>
                    </a:cubicBezTo>
                    <a:cubicBezTo>
                      <a:pt x="607286" y="396312"/>
                      <a:pt x="593673" y="423609"/>
                      <a:pt x="527367" y="436730"/>
                    </a:cubicBezTo>
                    <a:cubicBezTo>
                      <a:pt x="526311" y="372413"/>
                      <a:pt x="520795" y="328598"/>
                      <a:pt x="496972" y="296029"/>
                    </a:cubicBezTo>
                    <a:cubicBezTo>
                      <a:pt x="483241" y="277168"/>
                      <a:pt x="464464" y="264281"/>
                      <a:pt x="443927" y="255026"/>
                    </a:cubicBezTo>
                    <a:cubicBezTo>
                      <a:pt x="445218" y="255026"/>
                      <a:pt x="446509" y="255143"/>
                      <a:pt x="447800" y="255143"/>
                    </a:cubicBezTo>
                    <a:cubicBezTo>
                      <a:pt x="480190" y="255143"/>
                      <a:pt x="494038" y="237453"/>
                      <a:pt x="494038" y="237453"/>
                    </a:cubicBezTo>
                    <a:close/>
                    <a:moveTo>
                      <a:pt x="113199" y="237453"/>
                    </a:moveTo>
                    <a:cubicBezTo>
                      <a:pt x="113199" y="237453"/>
                      <a:pt x="127041" y="255143"/>
                      <a:pt x="159417" y="255143"/>
                    </a:cubicBezTo>
                    <a:cubicBezTo>
                      <a:pt x="160707" y="255143"/>
                      <a:pt x="161998" y="255026"/>
                      <a:pt x="163288" y="255026"/>
                    </a:cubicBezTo>
                    <a:cubicBezTo>
                      <a:pt x="142760" y="264281"/>
                      <a:pt x="124108" y="277168"/>
                      <a:pt x="110266" y="296029"/>
                    </a:cubicBezTo>
                    <a:cubicBezTo>
                      <a:pt x="86453" y="328598"/>
                      <a:pt x="81057" y="372413"/>
                      <a:pt x="79884" y="436730"/>
                    </a:cubicBezTo>
                    <a:cubicBezTo>
                      <a:pt x="13607" y="423609"/>
                      <a:pt x="0" y="396312"/>
                      <a:pt x="0" y="396312"/>
                    </a:cubicBezTo>
                    <a:cubicBezTo>
                      <a:pt x="0" y="392681"/>
                      <a:pt x="0" y="390220"/>
                      <a:pt x="0" y="388580"/>
                    </a:cubicBezTo>
                    <a:cubicBezTo>
                      <a:pt x="0" y="389166"/>
                      <a:pt x="117" y="388112"/>
                      <a:pt x="235" y="381785"/>
                    </a:cubicBezTo>
                    <a:cubicBezTo>
                      <a:pt x="1760" y="283260"/>
                      <a:pt x="14663" y="255260"/>
                      <a:pt x="113199" y="237453"/>
                    </a:cubicBezTo>
                    <a:close/>
                    <a:moveTo>
                      <a:pt x="447940" y="24839"/>
                    </a:moveTo>
                    <a:cubicBezTo>
                      <a:pt x="519842" y="24839"/>
                      <a:pt x="532275" y="70645"/>
                      <a:pt x="532275" y="127229"/>
                    </a:cubicBezTo>
                    <a:cubicBezTo>
                      <a:pt x="532275" y="183814"/>
                      <a:pt x="494506" y="229620"/>
                      <a:pt x="447940" y="229620"/>
                    </a:cubicBezTo>
                    <a:cubicBezTo>
                      <a:pt x="433982" y="229620"/>
                      <a:pt x="420962" y="225520"/>
                      <a:pt x="409350" y="218373"/>
                    </a:cubicBezTo>
                    <a:cubicBezTo>
                      <a:pt x="426123" y="191780"/>
                      <a:pt x="435272" y="159681"/>
                      <a:pt x="435272" y="126058"/>
                    </a:cubicBezTo>
                    <a:cubicBezTo>
                      <a:pt x="435272" y="96419"/>
                      <a:pt x="433044" y="59164"/>
                      <a:pt x="416388" y="28588"/>
                    </a:cubicBezTo>
                    <a:cubicBezTo>
                      <a:pt x="425302" y="26128"/>
                      <a:pt x="435741" y="24839"/>
                      <a:pt x="447940" y="24839"/>
                    </a:cubicBezTo>
                    <a:close/>
                    <a:moveTo>
                      <a:pt x="159441" y="24839"/>
                    </a:moveTo>
                    <a:cubicBezTo>
                      <a:pt x="171529" y="24839"/>
                      <a:pt x="181975" y="26128"/>
                      <a:pt x="190894" y="28588"/>
                    </a:cubicBezTo>
                    <a:cubicBezTo>
                      <a:pt x="174346" y="59164"/>
                      <a:pt x="171999" y="96419"/>
                      <a:pt x="171999" y="126058"/>
                    </a:cubicBezTo>
                    <a:cubicBezTo>
                      <a:pt x="171999" y="159681"/>
                      <a:pt x="181153" y="191780"/>
                      <a:pt x="197936" y="218373"/>
                    </a:cubicBezTo>
                    <a:cubicBezTo>
                      <a:pt x="186434" y="225520"/>
                      <a:pt x="173290" y="229620"/>
                      <a:pt x="159441" y="229620"/>
                    </a:cubicBezTo>
                    <a:cubicBezTo>
                      <a:pt x="112848" y="229620"/>
                      <a:pt x="74940" y="183814"/>
                      <a:pt x="74940" y="127229"/>
                    </a:cubicBezTo>
                    <a:cubicBezTo>
                      <a:pt x="74940" y="70645"/>
                      <a:pt x="87380" y="24839"/>
                      <a:pt x="159441" y="24839"/>
                    </a:cubicBezTo>
                    <a:close/>
                    <a:moveTo>
                      <a:pt x="303643" y="0"/>
                    </a:moveTo>
                    <a:cubicBezTo>
                      <a:pt x="392335" y="0"/>
                      <a:pt x="407586" y="56456"/>
                      <a:pt x="407586" y="126030"/>
                    </a:cubicBezTo>
                    <a:cubicBezTo>
                      <a:pt x="407586" y="195604"/>
                      <a:pt x="361011" y="252060"/>
                      <a:pt x="303643" y="252060"/>
                    </a:cubicBezTo>
                    <a:cubicBezTo>
                      <a:pt x="246275" y="252060"/>
                      <a:pt x="199700" y="195604"/>
                      <a:pt x="199700" y="126030"/>
                    </a:cubicBezTo>
                    <a:cubicBezTo>
                      <a:pt x="199700" y="56456"/>
                      <a:pt x="215069" y="0"/>
                      <a:pt x="3036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阿里巴巴普惠体"/>
                  <a:cs typeface="+mn-cs"/>
                </a:endParaRPr>
              </a:p>
            </p:txBody>
          </p:sp>
        </p:grpSp>
        <p:sp>
          <p:nvSpPr>
            <p:cNvPr id="40" name="文本框 39">
              <a:extLst>
                <a:ext uri="{FF2B5EF4-FFF2-40B4-BE49-F238E27FC236}">
                  <a16:creationId xmlns:a16="http://schemas.microsoft.com/office/drawing/2014/main" id="{A32BA45F-9DEB-CF11-8638-C2428EEE3A75}"/>
                </a:ext>
              </a:extLst>
            </p:cNvPr>
            <p:cNvSpPr txBox="1"/>
            <p:nvPr/>
          </p:nvSpPr>
          <p:spPr>
            <a:xfrm>
              <a:off x="1262903" y="2475218"/>
              <a:ext cx="2657763" cy="3474413"/>
            </a:xfrm>
            <a:prstGeom prst="rect">
              <a:avLst/>
            </a:prstGeom>
            <a:noFill/>
          </p:spPr>
          <p:txBody>
            <a:bodyPr wrap="square" rtlCol="0">
              <a:spAutoFit/>
            </a:bodyPr>
            <a:lstStyle/>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ApplicationContextInitializer</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ApplicationListener</a:t>
              </a:r>
              <a:endParaRPr lang="zh-CN" altLang="en-US" sz="1400">
                <a:solidFill>
                  <a:schemeClr val="tx1">
                    <a:lumMod val="65000"/>
                    <a:lumOff val="35000"/>
                  </a:schemeClr>
                </a:solidFill>
                <a:latin typeface="Alibaba PuHuiTi B"/>
              </a:endParaRPr>
            </a:p>
            <a:p>
              <a:pPr marL="342900" indent="-342900" fontAlgn="auto">
                <a:lnSpc>
                  <a:spcPct val="200000"/>
                </a:lnSpc>
                <a:spcBef>
                  <a:spcPts val="0"/>
                </a:spcBef>
                <a:spcAft>
                  <a:spcPts val="0"/>
                </a:spcAft>
                <a:buFont typeface="+mj-lt"/>
                <a:buAutoNum type="arabicPeriod"/>
              </a:pPr>
              <a:r>
                <a:rPr lang="en-US" altLang="zh-CN" sz="1400">
                  <a:solidFill>
                    <a:schemeClr val="tx1">
                      <a:lumMod val="65000"/>
                      <a:lumOff val="35000"/>
                    </a:schemeClr>
                  </a:solidFill>
                  <a:latin typeface="Alibaba PuHuiTi B"/>
                </a:rPr>
                <a:t>BeanFactory</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BeanDefinition</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BeanFactoryPostProcessor</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Aware</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InitializingBean/DisposableBean</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BeanPostProcessor</a:t>
              </a:r>
              <a:endParaRPr lang="zh-CN" altLang="en-US" sz="1400">
                <a:solidFill>
                  <a:schemeClr val="tx1">
                    <a:lumMod val="65000"/>
                    <a:lumOff val="35000"/>
                  </a:schemeClr>
                </a:solidFill>
                <a:latin typeface="Alibaba PuHuiTi B"/>
              </a:endParaRPr>
            </a:p>
          </p:txBody>
        </p:sp>
      </p:grpSp>
    </p:spTree>
    <p:custDataLst>
      <p:tags r:id="rId1"/>
    </p:custDataLst>
    <p:extLst>
      <p:ext uri="{BB962C8B-B14F-4D97-AF65-F5344CB8AC3E}">
        <p14:creationId xmlns:p14="http://schemas.microsoft.com/office/powerpoint/2010/main" val="4282670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1000"/>
                                        <p:tgtEl>
                                          <p:spTgt spid="36"/>
                                        </p:tgtEl>
                                      </p:cBhvr>
                                    </p:animEffect>
                                    <p:anim calcmode="lin" valueType="num">
                                      <p:cBhvr>
                                        <p:cTn id="27" dur="1000" fill="hold"/>
                                        <p:tgtEl>
                                          <p:spTgt spid="36"/>
                                        </p:tgtEl>
                                        <p:attrNameLst>
                                          <p:attrName>ppt_x</p:attrName>
                                        </p:attrNameLst>
                                      </p:cBhvr>
                                      <p:tavLst>
                                        <p:tav tm="0">
                                          <p:val>
                                            <p:strVal val="#ppt_x"/>
                                          </p:val>
                                        </p:tav>
                                        <p:tav tm="100000">
                                          <p:val>
                                            <p:strVal val="#ppt_x"/>
                                          </p:val>
                                        </p:tav>
                                      </p:tavLst>
                                    </p:anim>
                                    <p:anim calcmode="lin" valueType="num">
                                      <p:cBhvr>
                                        <p:cTn id="28" dur="1000" fill="hold"/>
                                        <p:tgtEl>
                                          <p:spTgt spid="3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生命周期</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920746"/>
            <a:ext cx="11072148" cy="517191"/>
          </a:xfrm>
        </p:spPr>
        <p:txBody>
          <a:bodyPr/>
          <a:lstStyle/>
          <a:p>
            <a:pPr marL="285750" indent="-285750">
              <a:buFont typeface="Wingdings" panose="05000000000000000000" pitchFamily="2" charset="2"/>
              <a:buChar char="l"/>
            </a:pPr>
            <a:r>
              <a:rPr lang="zh-CN" altLang="en-US">
                <a:latin typeface="Fira Code" panose="020B0809050000020004" pitchFamily="49" charset="0"/>
              </a:rPr>
              <a:t>创建对象</a:t>
            </a:r>
            <a:endParaRPr lang="en-US" altLang="zh-CN">
              <a:latin typeface="Fira Code" panose="020B0809050000020004" pitchFamily="49" charset="0"/>
            </a:endParaRPr>
          </a:p>
        </p:txBody>
      </p:sp>
      <p:sp>
        <p:nvSpPr>
          <p:cNvPr id="8" name="文本占位符 2">
            <a:extLst>
              <a:ext uri="{FF2B5EF4-FFF2-40B4-BE49-F238E27FC236}">
                <a16:creationId xmlns:a16="http://schemas.microsoft.com/office/drawing/2014/main" id="{D1474AFB-1593-14C2-FA9A-81AD57E21DF9}"/>
              </a:ext>
            </a:extLst>
          </p:cNvPr>
          <p:cNvSpPr txBox="1">
            <a:spLocks/>
          </p:cNvSpPr>
          <p:nvPr/>
        </p:nvSpPr>
        <p:spPr>
          <a:xfrm>
            <a:off x="1394172" y="2318212"/>
            <a:ext cx="11072148" cy="8700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实例化（构造方法）</a:t>
            </a: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a:pPr>
            <a:r>
              <a:rPr lang="zh-CN" altLang="en-US" sz="1400">
                <a:solidFill>
                  <a:prstClr val="black">
                    <a:lumMod val="85000"/>
                    <a:lumOff val="15000"/>
                  </a:prstClr>
                </a:solidFill>
                <a:latin typeface="Fira Code" panose="020B0809050000020004" pitchFamily="49" charset="0"/>
              </a:rPr>
              <a:t>依赖注入</a:t>
            </a: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p:txBody>
      </p:sp>
      <p:sp>
        <p:nvSpPr>
          <p:cNvPr id="2" name="文本占位符 2">
            <a:extLst>
              <a:ext uri="{FF2B5EF4-FFF2-40B4-BE49-F238E27FC236}">
                <a16:creationId xmlns:a16="http://schemas.microsoft.com/office/drawing/2014/main" id="{227657AA-2C71-8B24-85A1-47F88E98116E}"/>
              </a:ext>
            </a:extLst>
          </p:cNvPr>
          <p:cNvSpPr txBox="1">
            <a:spLocks/>
          </p:cNvSpPr>
          <p:nvPr/>
        </p:nvSpPr>
        <p:spPr>
          <a:xfrm>
            <a:off x="710880" y="3213354"/>
            <a:ext cx="110721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初始化</a:t>
            </a:r>
            <a:endParaRPr lang="en-US" altLang="zh-CN">
              <a:latin typeface="Fira Code" panose="020B0809050000020004" pitchFamily="49" charset="0"/>
            </a:endParaRPr>
          </a:p>
        </p:txBody>
      </p:sp>
      <p:sp>
        <p:nvSpPr>
          <p:cNvPr id="3" name="文本占位符 2">
            <a:extLst>
              <a:ext uri="{FF2B5EF4-FFF2-40B4-BE49-F238E27FC236}">
                <a16:creationId xmlns:a16="http://schemas.microsoft.com/office/drawing/2014/main" id="{17E6A415-35DD-00AE-8F54-4B99CA50ED5D}"/>
              </a:ext>
            </a:extLst>
          </p:cNvPr>
          <p:cNvSpPr txBox="1">
            <a:spLocks/>
          </p:cNvSpPr>
          <p:nvPr/>
        </p:nvSpPr>
        <p:spPr>
          <a:xfrm>
            <a:off x="710880" y="5117526"/>
            <a:ext cx="110721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使用对象</a:t>
            </a:r>
            <a:endParaRPr lang="en-US" altLang="zh-CN">
              <a:latin typeface="Fira Code" panose="020B0809050000020004" pitchFamily="49" charset="0"/>
            </a:endParaRPr>
          </a:p>
        </p:txBody>
      </p:sp>
      <p:sp>
        <p:nvSpPr>
          <p:cNvPr id="6" name="文本占位符 2">
            <a:extLst>
              <a:ext uri="{FF2B5EF4-FFF2-40B4-BE49-F238E27FC236}">
                <a16:creationId xmlns:a16="http://schemas.microsoft.com/office/drawing/2014/main" id="{CCEB9013-FF5A-AEF1-84E2-AE363721AFDF}"/>
              </a:ext>
            </a:extLst>
          </p:cNvPr>
          <p:cNvSpPr txBox="1">
            <a:spLocks/>
          </p:cNvSpPr>
          <p:nvPr/>
        </p:nvSpPr>
        <p:spPr>
          <a:xfrm>
            <a:off x="710880" y="5583225"/>
            <a:ext cx="110721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销毁对象</a:t>
            </a:r>
            <a:endParaRPr lang="en-US" altLang="zh-CN">
              <a:latin typeface="Fira Code" panose="020B0809050000020004" pitchFamily="49" charset="0"/>
            </a:endParaRPr>
          </a:p>
        </p:txBody>
      </p:sp>
      <p:sp>
        <p:nvSpPr>
          <p:cNvPr id="7" name="文本占位符 2">
            <a:extLst>
              <a:ext uri="{FF2B5EF4-FFF2-40B4-BE49-F238E27FC236}">
                <a16:creationId xmlns:a16="http://schemas.microsoft.com/office/drawing/2014/main" id="{11C6A3B3-BD25-6F96-F573-C10EBD584FA8}"/>
              </a:ext>
            </a:extLst>
          </p:cNvPr>
          <p:cNvSpPr txBox="1">
            <a:spLocks/>
          </p:cNvSpPr>
          <p:nvPr/>
        </p:nvSpPr>
        <p:spPr>
          <a:xfrm>
            <a:off x="1394172" y="3573476"/>
            <a:ext cx="11072148" cy="14666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a:pPr>
            <a:r>
              <a:rPr lang="zh-CN" altLang="en-US" sz="1400">
                <a:solidFill>
                  <a:prstClr val="black">
                    <a:lumMod val="85000"/>
                    <a:lumOff val="15000"/>
                  </a:prstClr>
                </a:solidFill>
                <a:latin typeface="Fira Code" panose="020B0809050000020004" pitchFamily="49" charset="0"/>
              </a:rPr>
              <a:t>执行</a:t>
            </a:r>
            <a:r>
              <a:rPr lang="en-US" altLang="zh-CN" sz="1400">
                <a:solidFill>
                  <a:prstClr val="black">
                    <a:lumMod val="85000"/>
                    <a:lumOff val="15000"/>
                  </a:prstClr>
                </a:solidFill>
                <a:latin typeface="Fira Code" panose="020B0809050000020004" pitchFamily="49" charset="0"/>
              </a:rPr>
              <a:t>Aware</a:t>
            </a:r>
            <a:r>
              <a:rPr lang="zh-CN" altLang="en-US" sz="1400">
                <a:solidFill>
                  <a:prstClr val="black">
                    <a:lumMod val="85000"/>
                    <a:lumOff val="15000"/>
                  </a:prstClr>
                </a:solidFill>
                <a:latin typeface="Fira Code" panose="020B0809050000020004" pitchFamily="49" charset="0"/>
              </a:rPr>
              <a:t>接口回调</a:t>
            </a: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a:p>
            <a:pPr marL="342900" lvl="0" indent="-342900">
              <a:buFont typeface="Arial" panose="020B0604020202020204" pitchFamily="34" charset="0"/>
              <a:buChar char="•"/>
            </a:pPr>
            <a:r>
              <a:rPr lang="zh-CN" altLang="en-US" sz="1400" noProof="0">
                <a:solidFill>
                  <a:prstClr val="black">
                    <a:lumMod val="85000"/>
                    <a:lumOff val="15000"/>
                  </a:prstClr>
                </a:solidFill>
                <a:latin typeface="Fira Code" panose="020B0809050000020004" pitchFamily="49" charset="0"/>
              </a:rPr>
              <a:t>执行</a:t>
            </a:r>
            <a:r>
              <a:rPr lang="en-US" altLang="zh-CN" sz="1400">
                <a:solidFill>
                  <a:prstClr val="black">
                    <a:lumMod val="85000"/>
                    <a:lumOff val="15000"/>
                  </a:prstClr>
                </a:solidFill>
                <a:latin typeface="Fira Code" panose="020B0809050000020004" pitchFamily="49" charset="0"/>
              </a:rPr>
              <a:t>BeanPostProcessor. postProcessBeforeInitialization</a:t>
            </a:r>
          </a:p>
          <a:p>
            <a:pPr marL="342900" lvl="0" indent="-342900">
              <a:buFont typeface="Arial" panose="020B0604020202020204" pitchFamily="34" charset="0"/>
              <a:buChar char="•"/>
            </a:pPr>
            <a:r>
              <a:rPr lang="zh-CN" altLang="en-US" sz="1400">
                <a:solidFill>
                  <a:prstClr val="black">
                    <a:lumMod val="85000"/>
                    <a:lumOff val="15000"/>
                  </a:prstClr>
                </a:solidFill>
                <a:latin typeface="Fira Code" panose="020B0809050000020004" pitchFamily="49" charset="0"/>
              </a:rPr>
              <a:t>执行</a:t>
            </a:r>
            <a:r>
              <a:rPr lang="en-US" altLang="zh-CN" sz="1400">
                <a:solidFill>
                  <a:prstClr val="black">
                    <a:lumMod val="85000"/>
                    <a:lumOff val="15000"/>
                  </a:prstClr>
                </a:solidFill>
                <a:latin typeface="Fira Code" panose="020B0809050000020004" pitchFamily="49" charset="0"/>
              </a:rPr>
              <a:t>InitializingBean</a:t>
            </a:r>
            <a:r>
              <a:rPr lang="zh-CN" altLang="en-US" sz="1400">
                <a:solidFill>
                  <a:prstClr val="black">
                    <a:lumMod val="85000"/>
                    <a:lumOff val="15000"/>
                  </a:prstClr>
                </a:solidFill>
                <a:latin typeface="Fira Code" panose="020B0809050000020004" pitchFamily="49" charset="0"/>
              </a:rPr>
              <a:t>回调（先执行</a:t>
            </a:r>
            <a:r>
              <a:rPr lang="en-US" altLang="zh-CN" sz="1400">
                <a:solidFill>
                  <a:prstClr val="black">
                    <a:lumMod val="85000"/>
                    <a:lumOff val="15000"/>
                  </a:prstClr>
                </a:solidFill>
                <a:latin typeface="Fira Code" panose="020B0809050000020004" pitchFamily="49" charset="0"/>
              </a:rPr>
              <a:t>@PostConstruct</a:t>
            </a:r>
            <a:r>
              <a:rPr lang="zh-CN" altLang="en-US" sz="1400">
                <a:solidFill>
                  <a:prstClr val="black">
                    <a:lumMod val="85000"/>
                    <a:lumOff val="15000"/>
                  </a:prstClr>
                </a:solidFill>
                <a:latin typeface="Fira Code" panose="020B0809050000020004" pitchFamily="49" charset="0"/>
              </a:rPr>
              <a:t>）</a:t>
            </a:r>
            <a:endParaRPr lang="en-US" altLang="zh-CN" sz="1400">
              <a:solidFill>
                <a:prstClr val="black">
                  <a:lumMod val="85000"/>
                  <a:lumOff val="15000"/>
                </a:prstClr>
              </a:solidFill>
              <a:latin typeface="Fira Code" panose="020B0809050000020004" pitchFamily="49" charset="0"/>
            </a:endParaRPr>
          </a:p>
          <a:p>
            <a:pPr marL="342900" lvl="0" indent="-342900">
              <a:buFont typeface="Arial" panose="020B0604020202020204" pitchFamily="34" charset="0"/>
              <a:buChar char="•"/>
            </a:pPr>
            <a:r>
              <a:rPr lang="zh-CN" altLang="en-US" sz="1400">
                <a:solidFill>
                  <a:prstClr val="black">
                    <a:lumMod val="85000"/>
                    <a:lumOff val="15000"/>
                  </a:prstClr>
                </a:solidFill>
                <a:latin typeface="Fira Code" panose="020B0809050000020004" pitchFamily="49" charset="0"/>
              </a:rPr>
              <a:t>执行</a:t>
            </a:r>
            <a:r>
              <a:rPr lang="en-US" altLang="zh-CN" sz="1400">
                <a:solidFill>
                  <a:prstClr val="black">
                    <a:lumMod val="85000"/>
                    <a:lumOff val="15000"/>
                  </a:prstClr>
                </a:solidFill>
                <a:latin typeface="Fira Code" panose="020B0809050000020004" pitchFamily="49" charset="0"/>
              </a:rPr>
              <a:t>BeanPostProcessor. postProcessAfterInitialization</a:t>
            </a: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p:txBody>
      </p:sp>
      <p:sp>
        <p:nvSpPr>
          <p:cNvPr id="9" name="文本占位符 2">
            <a:extLst>
              <a:ext uri="{FF2B5EF4-FFF2-40B4-BE49-F238E27FC236}">
                <a16:creationId xmlns:a16="http://schemas.microsoft.com/office/drawing/2014/main" id="{DCE1271F-BF57-C670-DE9B-A35DFB0EC310}"/>
              </a:ext>
            </a:extLst>
          </p:cNvPr>
          <p:cNvSpPr txBox="1">
            <a:spLocks/>
          </p:cNvSpPr>
          <p:nvPr/>
        </p:nvSpPr>
        <p:spPr>
          <a:xfrm>
            <a:off x="1394172" y="6073723"/>
            <a:ext cx="11072148" cy="508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a:pPr>
            <a:r>
              <a:rPr lang="zh-CN" altLang="en-US" sz="1400">
                <a:solidFill>
                  <a:prstClr val="black">
                    <a:lumMod val="85000"/>
                    <a:lumOff val="15000"/>
                  </a:prstClr>
                </a:solidFill>
                <a:latin typeface="Fira Code" panose="020B0809050000020004" pitchFamily="49" charset="0"/>
              </a:rPr>
              <a:t>执行</a:t>
            </a:r>
            <a:r>
              <a:rPr lang="en-US" altLang="zh-CN" sz="1400">
                <a:solidFill>
                  <a:prstClr val="black">
                    <a:lumMod val="85000"/>
                    <a:lumOff val="15000"/>
                  </a:prstClr>
                </a:solidFill>
                <a:latin typeface="Fira Code" panose="020B0809050000020004" pitchFamily="49" charset="0"/>
              </a:rPr>
              <a:t>DisposableBean</a:t>
            </a:r>
            <a:r>
              <a:rPr lang="zh-CN" altLang="en-US" sz="1400">
                <a:solidFill>
                  <a:prstClr val="black">
                    <a:lumMod val="85000"/>
                    <a:lumOff val="15000"/>
                  </a:prstClr>
                </a:solidFill>
                <a:latin typeface="Fira Code" panose="020B0809050000020004" pitchFamily="49" charset="0"/>
              </a:rPr>
              <a:t>回调</a:t>
            </a:r>
            <a:r>
              <a:rPr lang="en-US" altLang="zh-CN" sz="1400">
                <a:solidFill>
                  <a:prstClr val="black">
                    <a:lumMod val="85000"/>
                    <a:lumOff val="15000"/>
                  </a:prstClr>
                </a:solidFill>
                <a:latin typeface="Fira Code" panose="020B0809050000020004" pitchFamily="49" charset="0"/>
              </a:rPr>
              <a:t>(</a:t>
            </a:r>
            <a:r>
              <a:rPr lang="zh-CN" altLang="en-US" sz="1400">
                <a:solidFill>
                  <a:prstClr val="black">
                    <a:lumMod val="85000"/>
                    <a:lumOff val="15000"/>
                  </a:prstClr>
                </a:solidFill>
                <a:latin typeface="Fira Code" panose="020B0809050000020004" pitchFamily="49" charset="0"/>
              </a:rPr>
              <a:t>先执行</a:t>
            </a:r>
            <a:r>
              <a:rPr lang="en-US" altLang="zh-CN" sz="1400">
                <a:solidFill>
                  <a:prstClr val="black">
                    <a:lumMod val="85000"/>
                    <a:lumOff val="15000"/>
                  </a:prstClr>
                </a:solidFill>
                <a:latin typeface="Fira Code" panose="020B0809050000020004" pitchFamily="49" charset="0"/>
              </a:rPr>
              <a:t>@PreDestory)</a:t>
            </a:r>
            <a:endParaRPr kumimoji="0" lang="en-US" altLang="zh-CN" sz="14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p:txBody>
      </p:sp>
      <p:sp>
        <p:nvSpPr>
          <p:cNvPr id="11" name="文本框 10">
            <a:extLst>
              <a:ext uri="{FF2B5EF4-FFF2-40B4-BE49-F238E27FC236}">
                <a16:creationId xmlns:a16="http://schemas.microsoft.com/office/drawing/2014/main" id="{0F5EAA10-C432-48B5-191B-E146DFCE29B5}"/>
              </a:ext>
            </a:extLst>
          </p:cNvPr>
          <p:cNvSpPr txBox="1"/>
          <p:nvPr/>
        </p:nvSpPr>
        <p:spPr>
          <a:xfrm>
            <a:off x="710880" y="1615672"/>
            <a:ext cx="6126480" cy="369332"/>
          </a:xfrm>
          <a:prstGeom prst="rect">
            <a:avLst/>
          </a:prstGeom>
          <a:noFill/>
        </p:spPr>
        <p:txBody>
          <a:bodyPr wrap="square">
            <a:spAutoFit/>
          </a:bodyPr>
          <a:lstStyle/>
          <a:p>
            <a:r>
              <a:rPr lang="en-US" altLang="zh-CN">
                <a:solidFill>
                  <a:srgbClr val="C00000"/>
                </a:solidFill>
              </a:rPr>
              <a:t>     AbstractAutowireCapableBeanFacotry.doCreateBean()</a:t>
            </a:r>
            <a:endParaRPr lang="zh-CN" altLang="en-US">
              <a:solidFill>
                <a:srgbClr val="C00000"/>
              </a:solidFill>
            </a:endParaRPr>
          </a:p>
        </p:txBody>
      </p:sp>
      <p:sp>
        <p:nvSpPr>
          <p:cNvPr id="10" name="矩形 9">
            <a:extLst>
              <a:ext uri="{FF2B5EF4-FFF2-40B4-BE49-F238E27FC236}">
                <a16:creationId xmlns:a16="http://schemas.microsoft.com/office/drawing/2014/main" id="{713C178A-D1A7-177E-0F56-D2C8A2B40036}"/>
              </a:ext>
            </a:extLst>
          </p:cNvPr>
          <p:cNvSpPr/>
          <p:nvPr/>
        </p:nvSpPr>
        <p:spPr>
          <a:xfrm>
            <a:off x="710880" y="1985004"/>
            <a:ext cx="7084611" cy="305514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801431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1000"/>
                                        <p:tgtEl>
                                          <p:spTgt spid="8">
                                            <p:txEl>
                                              <p:pRg st="1" end="1"/>
                                            </p:txEl>
                                          </p:spTgt>
                                        </p:tgtEl>
                                      </p:cBhvr>
                                    </p:animEffect>
                                    <p:anim calcmode="lin" valueType="num">
                                      <p:cBhvr>
                                        <p:cTn id="3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1000"/>
                                        <p:tgtEl>
                                          <p:spTgt spid="7">
                                            <p:txEl>
                                              <p:pRg st="0" end="0"/>
                                            </p:txEl>
                                          </p:spTgt>
                                        </p:tgtEl>
                                      </p:cBhvr>
                                    </p:animEffect>
                                    <p:anim calcmode="lin" valueType="num">
                                      <p:cBhvr>
                                        <p:cTn id="4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fade">
                                      <p:cBhvr>
                                        <p:cTn id="46" dur="1000"/>
                                        <p:tgtEl>
                                          <p:spTgt spid="7">
                                            <p:txEl>
                                              <p:pRg st="1" end="1"/>
                                            </p:txEl>
                                          </p:spTgt>
                                        </p:tgtEl>
                                      </p:cBhvr>
                                    </p:animEffect>
                                    <p:anim calcmode="lin" valueType="num">
                                      <p:cBhvr>
                                        <p:cTn id="4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1000"/>
                                        <p:tgtEl>
                                          <p:spTgt spid="7">
                                            <p:txEl>
                                              <p:pRg st="2" end="2"/>
                                            </p:txEl>
                                          </p:spTgt>
                                        </p:tgtEl>
                                      </p:cBhvr>
                                    </p:animEffect>
                                    <p:anim calcmode="lin" valueType="num">
                                      <p:cBhvr>
                                        <p:cTn id="5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
                                            <p:txEl>
                                              <p:pRg st="3" end="3"/>
                                            </p:txEl>
                                          </p:spTgt>
                                        </p:tgtEl>
                                        <p:attrNameLst>
                                          <p:attrName>style.visibility</p:attrName>
                                        </p:attrNameLst>
                                      </p:cBhvr>
                                      <p:to>
                                        <p:strVal val="visible"/>
                                      </p:to>
                                    </p:set>
                                    <p:animEffect transition="in" filter="fade">
                                      <p:cBhvr>
                                        <p:cTn id="56" dur="1000"/>
                                        <p:tgtEl>
                                          <p:spTgt spid="7">
                                            <p:txEl>
                                              <p:pRg st="3" end="3"/>
                                            </p:txEl>
                                          </p:spTgt>
                                        </p:tgtEl>
                                      </p:cBhvr>
                                    </p:animEffect>
                                    <p:anim calcmode="lin" valueType="num">
                                      <p:cBhvr>
                                        <p:cTn id="5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animEffect transition="in" filter="fade">
                                      <p:cBhvr>
                                        <p:cTn id="63" dur="1000"/>
                                        <p:tgtEl>
                                          <p:spTgt spid="9">
                                            <p:txEl>
                                              <p:pRg st="0" end="0"/>
                                            </p:txEl>
                                          </p:spTgt>
                                        </p:tgtEl>
                                      </p:cBhvr>
                                    </p:animEffect>
                                    <p:anim calcmode="lin" valueType="num">
                                      <p:cBhvr>
                                        <p:cTn id="6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500"/>
                                        <p:tgtEl>
                                          <p:spTgt spid="1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build="p"/>
      <p:bldP spid="3" grpId="0" build="p"/>
      <p:bldP spid="6" grpId="0" build="p"/>
      <p:bldP spid="11"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生命周期</a:t>
            </a:r>
          </a:p>
        </p:txBody>
      </p:sp>
      <p:grpSp>
        <p:nvGrpSpPr>
          <p:cNvPr id="9" name="组合 8">
            <a:extLst>
              <a:ext uri="{FF2B5EF4-FFF2-40B4-BE49-F238E27FC236}">
                <a16:creationId xmlns:a16="http://schemas.microsoft.com/office/drawing/2014/main" id="{D3FB5137-FC69-1F46-08E0-8F2F2C114A7B}"/>
              </a:ext>
            </a:extLst>
          </p:cNvPr>
          <p:cNvGrpSpPr/>
          <p:nvPr/>
        </p:nvGrpSpPr>
        <p:grpSpPr>
          <a:xfrm>
            <a:off x="782321" y="1519422"/>
            <a:ext cx="4480560" cy="1540728"/>
            <a:chOff x="2605100" y="4144424"/>
            <a:chExt cx="8564853" cy="2246267"/>
          </a:xfrm>
        </p:grpSpPr>
        <p:sp>
          <p:nvSpPr>
            <p:cNvPr id="10" name="!!矩形: 对角圆角 11">
              <a:extLst>
                <a:ext uri="{FF2B5EF4-FFF2-40B4-BE49-F238E27FC236}">
                  <a16:creationId xmlns:a16="http://schemas.microsoft.com/office/drawing/2014/main" id="{26F8A5AA-5839-5EB1-BC18-3131A5F69067}"/>
                </a:ext>
              </a:extLst>
            </p:cNvPr>
            <p:cNvSpPr/>
            <p:nvPr/>
          </p:nvSpPr>
          <p:spPr>
            <a:xfrm>
              <a:off x="2605100" y="4144424"/>
              <a:ext cx="8564852"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public void </a:t>
              </a:r>
              <a:r>
                <a:rPr lang="en-US" altLang="zh-CN" sz="1200">
                  <a:solidFill>
                    <a:srgbClr val="000000"/>
                  </a:solidFill>
                  <a:effectLst/>
                  <a:latin typeface="JetBrains Mono"/>
                  <a:ea typeface="阿里巴巴普惠体" panose="00020600040101010101"/>
                </a:rPr>
                <a:t>refresh() </a:t>
              </a:r>
              <a:r>
                <a:rPr lang="en-US" altLang="zh-CN" sz="1200" b="1">
                  <a:solidFill>
                    <a:srgbClr val="000080"/>
                  </a:solidFill>
                  <a:effectLst/>
                  <a:latin typeface="JetBrains Mono"/>
                  <a:ea typeface="阿里巴巴普惠体" panose="00020600040101010101"/>
                </a:rPr>
                <a:t>throws </a:t>
              </a:r>
              <a:r>
                <a:rPr lang="en-US" altLang="zh-CN" sz="1200">
                  <a:solidFill>
                    <a:srgbClr val="000000"/>
                  </a:solidFill>
                  <a:effectLst/>
                  <a:latin typeface="JetBrains Mono"/>
                  <a:ea typeface="阿里巴巴普惠体" panose="00020600040101010101"/>
                </a:rPr>
                <a:t>BeansException, IllegalStateException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synchronized </a:t>
              </a:r>
              <a:r>
                <a:rPr lang="en-US" altLang="zh-CN" sz="1200">
                  <a:solidFill>
                    <a:srgbClr val="000000"/>
                  </a:solidFill>
                  <a:effectLst/>
                  <a:latin typeface="JetBrains Mono"/>
                  <a:ea typeface="阿里巴巴普惠体" panose="00020600040101010101"/>
                </a:rPr>
                <a:t>(</a:t>
              </a:r>
              <a:r>
                <a:rPr lang="en-US" altLang="zh-CN" sz="1200" b="1">
                  <a:solidFill>
                    <a:srgbClr val="000080"/>
                  </a:solidFill>
                  <a:effectLst/>
                  <a:latin typeface="JetBrains Mono"/>
                  <a:ea typeface="阿里巴巴普惠体" panose="00020600040101010101"/>
                </a:rPr>
                <a:t>this</a:t>
              </a:r>
              <a:r>
                <a:rPr lang="en-US" altLang="zh-CN" sz="1200">
                  <a:solidFill>
                    <a:srgbClr val="000000"/>
                  </a:solidFill>
                  <a:effectLst/>
                  <a:latin typeface="JetBrains Mono"/>
                  <a:ea typeface="阿里巴巴普惠体" panose="00020600040101010101"/>
                </a:rPr>
                <a:t>.</a:t>
              </a:r>
              <a:r>
                <a:rPr lang="en-US" altLang="zh-CN" sz="1200" b="1">
                  <a:solidFill>
                    <a:srgbClr val="660E7A"/>
                  </a:solidFill>
                  <a:effectLst/>
                  <a:latin typeface="JetBrains Mono"/>
                  <a:ea typeface="阿里巴巴普惠体" panose="00020600040101010101"/>
                </a:rPr>
                <a:t>startupShutdownMonitor</a:t>
              </a:r>
              <a:r>
                <a:rPr lang="en-US" altLang="zh-CN" sz="1200">
                  <a:solidFill>
                    <a:srgbClr val="000000"/>
                  </a:solidFill>
                  <a:effectLst/>
                  <a:latin typeface="JetBrains Mono"/>
                  <a:ea typeface="阿里巴巴普惠体" panose="00020600040101010101"/>
                </a:rPr>
                <a:t>) {</a:t>
              </a:r>
            </a:p>
            <a:p>
              <a:r>
                <a:rPr lang="en-US" altLang="zh-CN" sz="1200" i="1">
                  <a:solidFill>
                    <a:schemeClr val="accent6">
                      <a:lumMod val="75000"/>
                    </a:schemeClr>
                  </a:solidFill>
                  <a:effectLst/>
                  <a:latin typeface="JetBrains Mono"/>
                  <a:ea typeface="阿里巴巴普惠体" panose="00020600040101010101"/>
                </a:rPr>
                <a:t>         //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实例化</a:t>
              </a:r>
              <a:r>
                <a:rPr lang="en-US" altLang="zh-CN" sz="1200" i="1">
                  <a:solidFill>
                    <a:schemeClr val="accent6">
                      <a:lumMod val="75000"/>
                    </a:schemeClr>
                  </a:solidFill>
                  <a:effectLst/>
                  <a:latin typeface="JetBrains Mono"/>
                  <a:ea typeface="阿里巴巴普惠体" panose="00020600040101010101"/>
                </a:rPr>
                <a:t>Bean</a:t>
              </a: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finishBeanFactoryInitialization(beanFactory);</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11" name="矩形: 对角圆角 10">
              <a:extLst>
                <a:ext uri="{FF2B5EF4-FFF2-40B4-BE49-F238E27FC236}">
                  <a16:creationId xmlns:a16="http://schemas.microsoft.com/office/drawing/2014/main" id="{EC209F43-7CEF-A2E6-4315-4E265D227B06}"/>
                </a:ext>
              </a:extLst>
            </p:cNvPr>
            <p:cNvSpPr/>
            <p:nvPr/>
          </p:nvSpPr>
          <p:spPr>
            <a:xfrm>
              <a:off x="7480655" y="6084868"/>
              <a:ext cx="3689298" cy="305823"/>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AbstractApplicationContext</a:t>
              </a:r>
              <a:endParaRPr lang="zh-CN" altLang="en-US" sz="1200" b="1"/>
            </a:p>
          </p:txBody>
        </p:sp>
      </p:grpSp>
      <p:grpSp>
        <p:nvGrpSpPr>
          <p:cNvPr id="12" name="组合 11">
            <a:extLst>
              <a:ext uri="{FF2B5EF4-FFF2-40B4-BE49-F238E27FC236}">
                <a16:creationId xmlns:a16="http://schemas.microsoft.com/office/drawing/2014/main" id="{718FE165-EFA2-11B9-910A-D9D678B01473}"/>
              </a:ext>
            </a:extLst>
          </p:cNvPr>
          <p:cNvGrpSpPr/>
          <p:nvPr/>
        </p:nvGrpSpPr>
        <p:grpSpPr>
          <a:xfrm>
            <a:off x="782320" y="3122877"/>
            <a:ext cx="4480559" cy="1115996"/>
            <a:chOff x="2605098" y="4001603"/>
            <a:chExt cx="8564852" cy="2246266"/>
          </a:xfrm>
        </p:grpSpPr>
        <p:sp>
          <p:nvSpPr>
            <p:cNvPr id="14" name="!!矩形: 对角圆角 11">
              <a:extLst>
                <a:ext uri="{FF2B5EF4-FFF2-40B4-BE49-F238E27FC236}">
                  <a16:creationId xmlns:a16="http://schemas.microsoft.com/office/drawing/2014/main" id="{9945CFB9-C33C-ED41-A9BC-78E62360F5A3}"/>
                </a:ext>
              </a:extLst>
            </p:cNvPr>
            <p:cNvSpPr/>
            <p:nvPr/>
          </p:nvSpPr>
          <p:spPr>
            <a:xfrm>
              <a:off x="2605098" y="4001603"/>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void </a:t>
              </a:r>
              <a:r>
                <a:rPr lang="en-US" altLang="zh-CN" sz="1200">
                  <a:solidFill>
                    <a:srgbClr val="000000"/>
                  </a:solidFill>
                  <a:effectLst/>
                  <a:latin typeface="JetBrains Mono"/>
                </a:rPr>
                <a:t>finishBeanFactoryInitialization(</a:t>
              </a:r>
              <a:r>
                <a:rPr lang="en-US" altLang="zh-CN" sz="1200">
                  <a:solidFill>
                    <a:srgbClr val="000000"/>
                  </a:solidFill>
                  <a:latin typeface="JetBrains Mono"/>
                </a:rPr>
                <a:t>……</a:t>
              </a: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i="1">
                  <a:solidFill>
                    <a:srgbClr val="808080"/>
                  </a:solidFill>
                  <a:effectLst/>
                  <a:latin typeface="JetBrains Mono"/>
                </a:rPr>
                <a:t>// Instantiate all remaining (non-lazy-init) singletons.</a:t>
              </a:r>
              <a:br>
                <a:rPr lang="en-US" altLang="zh-CN" sz="1200" i="1">
                  <a:solidFill>
                    <a:srgbClr val="808080"/>
                  </a:solidFill>
                  <a:effectLst/>
                  <a:latin typeface="JetBrains Mono"/>
                </a:rPr>
              </a:br>
              <a:r>
                <a:rPr lang="en-US" altLang="zh-CN" sz="1200" i="1">
                  <a:solidFill>
                    <a:srgbClr val="808080"/>
                  </a:solidFill>
                  <a:effectLst/>
                  <a:latin typeface="JetBrains Mono"/>
                </a:rPr>
                <a:t>    </a:t>
              </a:r>
              <a:r>
                <a:rPr lang="en-US" altLang="zh-CN" sz="1200">
                  <a:solidFill>
                    <a:srgbClr val="000000"/>
                  </a:solidFill>
                  <a:effectLst/>
                  <a:latin typeface="JetBrains Mono"/>
                </a:rPr>
                <a:t>bf.preInstantiateSingletons();</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15" name="矩形: 对角圆角 14">
              <a:extLst>
                <a:ext uri="{FF2B5EF4-FFF2-40B4-BE49-F238E27FC236}">
                  <a16:creationId xmlns:a16="http://schemas.microsoft.com/office/drawing/2014/main" id="{BC52C803-CF97-FE68-B268-D5AA599F4DBD}"/>
                </a:ext>
              </a:extLst>
            </p:cNvPr>
            <p:cNvSpPr/>
            <p:nvPr/>
          </p:nvSpPr>
          <p:spPr>
            <a:xfrm>
              <a:off x="7480651" y="5825654"/>
              <a:ext cx="3689299" cy="422215"/>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AbstractApplicationContext</a:t>
              </a:r>
              <a:endParaRPr lang="zh-CN" altLang="en-US" sz="1200" b="1"/>
            </a:p>
          </p:txBody>
        </p:sp>
      </p:grpSp>
      <p:grpSp>
        <p:nvGrpSpPr>
          <p:cNvPr id="16" name="组合 15">
            <a:extLst>
              <a:ext uri="{FF2B5EF4-FFF2-40B4-BE49-F238E27FC236}">
                <a16:creationId xmlns:a16="http://schemas.microsoft.com/office/drawing/2014/main" id="{40CDECB8-D695-9D0D-A1E4-A02BC11EECB9}"/>
              </a:ext>
            </a:extLst>
          </p:cNvPr>
          <p:cNvGrpSpPr/>
          <p:nvPr/>
        </p:nvGrpSpPr>
        <p:grpSpPr>
          <a:xfrm>
            <a:off x="782320" y="4346884"/>
            <a:ext cx="4480559" cy="2388591"/>
            <a:chOff x="13598407" y="2514809"/>
            <a:chExt cx="8564851" cy="2246266"/>
          </a:xfrm>
        </p:grpSpPr>
        <p:sp>
          <p:nvSpPr>
            <p:cNvPr id="20" name="!!矩形: 对角圆角 11">
              <a:extLst>
                <a:ext uri="{FF2B5EF4-FFF2-40B4-BE49-F238E27FC236}">
                  <a16:creationId xmlns:a16="http://schemas.microsoft.com/office/drawing/2014/main" id="{4DF61887-AC54-5446-4508-86839BDFCA50}"/>
                </a:ext>
              </a:extLst>
            </p:cNvPr>
            <p:cNvSpPr/>
            <p:nvPr/>
          </p:nvSpPr>
          <p:spPr>
            <a:xfrm>
              <a:off x="13598407" y="2514809"/>
              <a:ext cx="8564851" cy="2246266"/>
            </a:xfrm>
            <a:prstGeom prst="round2DiagRect">
              <a:avLst>
                <a:gd name="adj1" fmla="val 2237"/>
                <a:gd name="adj2" fmla="val 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void </a:t>
              </a:r>
              <a:r>
                <a:rPr lang="en-US" altLang="zh-CN" sz="1200">
                  <a:solidFill>
                    <a:srgbClr val="000000"/>
                  </a:solidFill>
                  <a:effectLst/>
                  <a:latin typeface="JetBrains Mono"/>
                </a:rPr>
                <a:t>preInstantiateSingletons()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i="1">
                  <a:solidFill>
                    <a:srgbClr val="808080"/>
                  </a:solidFill>
                  <a:effectLst/>
                  <a:latin typeface="JetBrains Mono"/>
                </a:rPr>
              </a:br>
              <a:r>
                <a:rPr lang="en-US" altLang="zh-CN" sz="1200" i="1">
                  <a:solidFill>
                    <a:srgbClr val="808080"/>
                  </a:solidFill>
                  <a:effectLst/>
                  <a:latin typeface="JetBrains Mono"/>
                </a:rPr>
                <a:t>    </a:t>
              </a:r>
              <a:r>
                <a:rPr lang="en-US" altLang="zh-CN" sz="1200">
                  <a:solidFill>
                    <a:srgbClr val="000000"/>
                  </a:solidFill>
                  <a:effectLst/>
                  <a:latin typeface="JetBrains Mono"/>
                </a:rPr>
                <a:t>List&lt;String&gt; beanNames = </a:t>
              </a:r>
              <a:r>
                <a:rPr lang="en-US" altLang="zh-CN" sz="1200" b="1">
                  <a:solidFill>
                    <a:srgbClr val="000080"/>
                  </a:solidFill>
                  <a:effectLst/>
                  <a:latin typeface="JetBrains Mono"/>
                </a:rPr>
                <a:t>new </a:t>
              </a:r>
              <a:r>
                <a:rPr lang="en-US" altLang="zh-CN" sz="1200">
                  <a:solidFill>
                    <a:srgbClr val="000000"/>
                  </a:solidFill>
                  <a:effectLst/>
                  <a:latin typeface="JetBrains Mono"/>
                </a:rPr>
                <a:t>ArrayList&lt;&gt;(</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beanDefinitionNames</a:t>
              </a:r>
              <a:r>
                <a:rPr lang="en-US" altLang="zh-CN" sz="1200">
                  <a:solidFill>
                    <a:srgbClr val="000000"/>
                  </a:solidFill>
                  <a:effectLst/>
                  <a:latin typeface="JetBrains Mono"/>
                </a:rPr>
                <a:t>);</a:t>
              </a:r>
              <a:br>
                <a:rPr lang="en-US" altLang="zh-CN" sz="1200">
                  <a:solidFill>
                    <a:srgbClr val="000000"/>
                  </a:solidFill>
                  <a:effectLst/>
                  <a:latin typeface="JetBrains Mono"/>
                </a:rPr>
              </a:b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i="1">
                  <a:solidFill>
                    <a:schemeClr val="accent6">
                      <a:lumMod val="75000"/>
                    </a:schemeClr>
                  </a:solidFill>
                  <a:effectLst/>
                  <a:latin typeface="JetBrains Mono"/>
                </a:rPr>
                <a:t>// </a:t>
              </a:r>
              <a:r>
                <a:rPr lang="zh-CN" altLang="en-US" sz="1200" i="1">
                  <a:solidFill>
                    <a:schemeClr val="accent6">
                      <a:lumMod val="75000"/>
                    </a:schemeClr>
                  </a:solidFill>
                  <a:effectLst/>
                  <a:latin typeface="JetBrains Mono"/>
                </a:rPr>
                <a:t>实例化</a:t>
              </a:r>
              <a:br>
                <a:rPr lang="en-US" altLang="zh-CN" sz="1200" i="1">
                  <a:solidFill>
                    <a:srgbClr val="808080"/>
                  </a:solidFill>
                  <a:effectLst/>
                  <a:latin typeface="JetBrains Mono"/>
                </a:rPr>
              </a:br>
              <a:r>
                <a:rPr lang="en-US" altLang="zh-CN" sz="1200" i="1">
                  <a:solidFill>
                    <a:srgbClr val="808080"/>
                  </a:solidFill>
                  <a:effectLst/>
                  <a:latin typeface="JetBrains Mono"/>
                </a:rPr>
                <a:t>    </a:t>
              </a:r>
              <a:r>
                <a:rPr lang="en-US" altLang="zh-CN" sz="1200" b="1">
                  <a:solidFill>
                    <a:srgbClr val="000080"/>
                  </a:solidFill>
                  <a:effectLst/>
                  <a:latin typeface="JetBrains Mono"/>
                </a:rPr>
                <a:t>for </a:t>
              </a:r>
              <a:r>
                <a:rPr lang="en-US" altLang="zh-CN" sz="1200">
                  <a:solidFill>
                    <a:srgbClr val="000000"/>
                  </a:solidFill>
                  <a:effectLst/>
                  <a:latin typeface="JetBrains Mono"/>
                </a:rPr>
                <a:t>(String beanName : beanNames) {</a:t>
              </a:r>
              <a:br>
                <a:rPr lang="en-US" altLang="zh-CN" sz="1200">
                  <a:solidFill>
                    <a:srgbClr val="000000"/>
                  </a:solidFill>
                  <a:effectLst/>
                  <a:latin typeface="JetBrains Mono"/>
                </a:rPr>
              </a:br>
              <a:r>
                <a:rPr lang="en-US" altLang="zh-CN" sz="1200">
                  <a:solidFill>
                    <a:srgbClr val="000000"/>
                  </a:solidFill>
                  <a:effectLst/>
                  <a:latin typeface="JetBrains Mono"/>
                </a:rPr>
                <a:t>             getBean(beanName);</a:t>
              </a:r>
              <a:br>
                <a:rPr lang="en-US" altLang="zh-CN" sz="1200">
                  <a:solidFill>
                    <a:srgbClr val="000000"/>
                  </a:solidFill>
                  <a:effectLst/>
                  <a:latin typeface="JetBrains Mono"/>
                </a:rPr>
              </a:br>
              <a:r>
                <a:rPr lang="en-US" altLang="zh-CN" sz="1200">
                  <a:solidFill>
                    <a:srgbClr val="000000"/>
                  </a:solidFill>
                  <a:effectLst/>
                  <a:latin typeface="JetBrains Mono"/>
                </a:rPr>
                <a:t>    }</a:t>
              </a:r>
            </a:p>
            <a:p>
              <a:r>
                <a:rPr lang="en-US" altLang="zh-CN" sz="1200">
                  <a:solidFill>
                    <a:srgbClr val="000000"/>
                  </a:solidFill>
                  <a:effectLst/>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effectLst/>
                  <a:latin typeface="JetBrains Mono"/>
                </a:rPr>
                <a:t>}</a:t>
              </a:r>
            </a:p>
          </p:txBody>
        </p:sp>
        <p:sp>
          <p:nvSpPr>
            <p:cNvPr id="21" name="矩形: 对角圆角 20">
              <a:extLst>
                <a:ext uri="{FF2B5EF4-FFF2-40B4-BE49-F238E27FC236}">
                  <a16:creationId xmlns:a16="http://schemas.microsoft.com/office/drawing/2014/main" id="{59254B43-E367-DAA0-ABE3-F2A775D5A659}"/>
                </a:ext>
              </a:extLst>
            </p:cNvPr>
            <p:cNvSpPr/>
            <p:nvPr/>
          </p:nvSpPr>
          <p:spPr>
            <a:xfrm>
              <a:off x="18473959" y="4532332"/>
              <a:ext cx="3689299" cy="219112"/>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DefaultListableBeanFactory</a:t>
              </a:r>
              <a:endParaRPr lang="zh-CN" altLang="en-US" sz="1200" b="1"/>
            </a:p>
          </p:txBody>
        </p:sp>
      </p:grpSp>
      <p:grpSp>
        <p:nvGrpSpPr>
          <p:cNvPr id="24" name="组合 23">
            <a:extLst>
              <a:ext uri="{FF2B5EF4-FFF2-40B4-BE49-F238E27FC236}">
                <a16:creationId xmlns:a16="http://schemas.microsoft.com/office/drawing/2014/main" id="{6216A01E-B741-8ED9-052F-E5BE54215FC2}"/>
              </a:ext>
            </a:extLst>
          </p:cNvPr>
          <p:cNvGrpSpPr/>
          <p:nvPr/>
        </p:nvGrpSpPr>
        <p:grpSpPr>
          <a:xfrm>
            <a:off x="7000562" y="1519423"/>
            <a:ext cx="4480559" cy="827538"/>
            <a:chOff x="13598407" y="2514809"/>
            <a:chExt cx="8564851" cy="2246266"/>
          </a:xfrm>
        </p:grpSpPr>
        <p:sp>
          <p:nvSpPr>
            <p:cNvPr id="25" name="!!矩形: 对角圆角 11">
              <a:extLst>
                <a:ext uri="{FF2B5EF4-FFF2-40B4-BE49-F238E27FC236}">
                  <a16:creationId xmlns:a16="http://schemas.microsoft.com/office/drawing/2014/main" id="{922C5BE8-BCB0-F71C-83B4-4627DB1E2885}"/>
                </a:ext>
              </a:extLst>
            </p:cNvPr>
            <p:cNvSpPr/>
            <p:nvPr/>
          </p:nvSpPr>
          <p:spPr>
            <a:xfrm>
              <a:off x="13598407" y="2514809"/>
              <a:ext cx="8564851" cy="2246266"/>
            </a:xfrm>
            <a:prstGeom prst="round2DiagRect">
              <a:avLst>
                <a:gd name="adj1" fmla="val 2237"/>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getBean(String name)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doGetBean(name, </a:t>
              </a:r>
              <a:r>
                <a:rPr lang="en-US" altLang="zh-CN" sz="1200" b="1">
                  <a:solidFill>
                    <a:srgbClr val="000080"/>
                  </a:solidFill>
                  <a:effectLst/>
                  <a:latin typeface="JetBrains Mono"/>
                </a:rPr>
                <a:t>null</a:t>
              </a:r>
              <a:r>
                <a:rPr lang="en-US" altLang="zh-CN" sz="1200">
                  <a:solidFill>
                    <a:srgbClr val="000000"/>
                  </a:solidFill>
                  <a:effectLst/>
                  <a:latin typeface="JetBrains Mono"/>
                </a:rPr>
                <a:t>, </a:t>
              </a:r>
              <a:r>
                <a:rPr lang="en-US" altLang="zh-CN" sz="1200" b="1">
                  <a:solidFill>
                    <a:srgbClr val="000080"/>
                  </a:solidFill>
                  <a:effectLst/>
                  <a:latin typeface="JetBrains Mono"/>
                </a:rPr>
                <a:t>null</a:t>
              </a:r>
              <a:r>
                <a:rPr lang="en-US" altLang="zh-CN" sz="1200">
                  <a:solidFill>
                    <a:srgbClr val="000000"/>
                  </a:solidFill>
                  <a:effectLst/>
                  <a:latin typeface="JetBrains Mono"/>
                </a:rPr>
                <a:t>, </a:t>
              </a:r>
              <a:r>
                <a:rPr lang="en-US" altLang="zh-CN" sz="1200" b="1">
                  <a:solidFill>
                    <a:srgbClr val="000080"/>
                  </a:solidFill>
                  <a:effectLst/>
                  <a:latin typeface="JetBrains Mono"/>
                </a:rPr>
                <a:t>false</a:t>
              </a:r>
              <a:r>
                <a:rPr lang="en-US" altLang="zh-CN" sz="1200">
                  <a:solidFill>
                    <a:srgbClr val="000000"/>
                  </a:solidFill>
                  <a:effectLst/>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26" name="矩形: 对角圆角 25">
              <a:extLst>
                <a:ext uri="{FF2B5EF4-FFF2-40B4-BE49-F238E27FC236}">
                  <a16:creationId xmlns:a16="http://schemas.microsoft.com/office/drawing/2014/main" id="{2407697B-7B2D-4FAC-AF3C-3AB35192F0BC}"/>
                </a:ext>
              </a:extLst>
            </p:cNvPr>
            <p:cNvSpPr/>
            <p:nvPr/>
          </p:nvSpPr>
          <p:spPr>
            <a:xfrm>
              <a:off x="18473959" y="4237085"/>
              <a:ext cx="3689299" cy="51435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AbStractBeanFactory</a:t>
              </a:r>
              <a:endParaRPr lang="zh-CN" altLang="en-US" sz="1200" b="1"/>
            </a:p>
          </p:txBody>
        </p:sp>
      </p:grpSp>
      <p:grpSp>
        <p:nvGrpSpPr>
          <p:cNvPr id="27" name="组合 26">
            <a:extLst>
              <a:ext uri="{FF2B5EF4-FFF2-40B4-BE49-F238E27FC236}">
                <a16:creationId xmlns:a16="http://schemas.microsoft.com/office/drawing/2014/main" id="{92DB946A-C9C0-4EF0-4AEA-5F1BD2067DC8}"/>
              </a:ext>
            </a:extLst>
          </p:cNvPr>
          <p:cNvGrpSpPr/>
          <p:nvPr/>
        </p:nvGrpSpPr>
        <p:grpSpPr>
          <a:xfrm>
            <a:off x="7000562" y="2458403"/>
            <a:ext cx="4480559" cy="1330960"/>
            <a:chOff x="13598407" y="2514809"/>
            <a:chExt cx="8564851" cy="2246266"/>
          </a:xfrm>
        </p:grpSpPr>
        <p:sp>
          <p:nvSpPr>
            <p:cNvPr id="28" name="!!矩形: 对角圆角 11">
              <a:extLst>
                <a:ext uri="{FF2B5EF4-FFF2-40B4-BE49-F238E27FC236}">
                  <a16:creationId xmlns:a16="http://schemas.microsoft.com/office/drawing/2014/main" id="{8DC95C9E-F4DA-BBE1-339E-7CBB86F5C84A}"/>
                </a:ext>
              </a:extLst>
            </p:cNvPr>
            <p:cNvSpPr/>
            <p:nvPr/>
          </p:nvSpPr>
          <p:spPr>
            <a:xfrm>
              <a:off x="13598407" y="2514809"/>
              <a:ext cx="8564851" cy="2246266"/>
            </a:xfrm>
            <a:prstGeom prst="round2DiagRect">
              <a:avLst>
                <a:gd name="adj1" fmla="val 2237"/>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a:t>
              </a:r>
              <a:r>
                <a:rPr lang="en-US" altLang="zh-CN" sz="1200">
                  <a:solidFill>
                    <a:srgbClr val="000000"/>
                  </a:solidFill>
                  <a:effectLst/>
                  <a:latin typeface="JetBrains Mono"/>
                </a:rPr>
                <a:t>&lt;</a:t>
              </a:r>
              <a:r>
                <a:rPr lang="en-US" altLang="zh-CN" sz="1200">
                  <a:solidFill>
                    <a:srgbClr val="20999D"/>
                  </a:solidFill>
                  <a:effectLst/>
                  <a:latin typeface="JetBrains Mono"/>
                </a:rPr>
                <a:t>T</a:t>
              </a:r>
              <a:r>
                <a:rPr lang="en-US" altLang="zh-CN" sz="1200">
                  <a:solidFill>
                    <a:srgbClr val="000000"/>
                  </a:solidFill>
                  <a:effectLst/>
                  <a:latin typeface="JetBrains Mono"/>
                </a:rPr>
                <a:t>&gt; </a:t>
              </a:r>
              <a:r>
                <a:rPr lang="en-US" altLang="zh-CN" sz="1200">
                  <a:solidFill>
                    <a:srgbClr val="20999D"/>
                  </a:solidFill>
                  <a:effectLst/>
                  <a:latin typeface="JetBrains Mono"/>
                </a:rPr>
                <a:t>T </a:t>
              </a:r>
              <a:r>
                <a:rPr lang="en-US" altLang="zh-CN" sz="1200">
                  <a:solidFill>
                    <a:srgbClr val="000000"/>
                  </a:solidFill>
                  <a:effectLst/>
                  <a:latin typeface="JetBrains Mono"/>
                </a:rPr>
                <a:t>doGetBean(…)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latin typeface="JetBrains Mono"/>
                </a:rPr>
                <a:t>    </a:t>
              </a:r>
              <a:r>
                <a:rPr lang="en-US" altLang="zh-CN" sz="1200">
                  <a:solidFill>
                    <a:srgbClr val="000000"/>
                  </a:solidFill>
                  <a:effectLst/>
                  <a:latin typeface="JetBrains Mono"/>
                </a:rPr>
                <a:t>sharedInstance = getSingleton(beanName, () -&gt;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createBean(</a:t>
              </a:r>
              <a:r>
                <a:rPr lang="en-US" altLang="zh-CN" sz="1200">
                  <a:solidFill>
                    <a:srgbClr val="660E7A"/>
                  </a:solidFill>
                  <a:effectLst/>
                  <a:latin typeface="JetBrains Mono"/>
                </a:rPr>
                <a:t>beanName</a:t>
              </a:r>
              <a:r>
                <a:rPr lang="en-US" altLang="zh-CN" sz="1200">
                  <a:solidFill>
                    <a:srgbClr val="000000"/>
                  </a:solidFill>
                  <a:effectLst/>
                  <a:latin typeface="JetBrains Mono"/>
                </a:rPr>
                <a:t>, </a:t>
              </a:r>
              <a:r>
                <a:rPr lang="en-US" altLang="zh-CN" sz="1200">
                  <a:solidFill>
                    <a:srgbClr val="660E7A"/>
                  </a:solidFill>
                  <a:effectLst/>
                  <a:latin typeface="JetBrains Mono"/>
                </a:rPr>
                <a:t>mbd</a:t>
              </a:r>
              <a:r>
                <a:rPr lang="en-US" altLang="zh-CN" sz="1200">
                  <a:solidFill>
                    <a:srgbClr val="000000"/>
                  </a:solidFill>
                  <a:effectLst/>
                  <a:latin typeface="JetBrains Mono"/>
                </a:rPr>
                <a:t>, </a:t>
              </a:r>
              <a:r>
                <a:rPr lang="en-US" altLang="zh-CN" sz="1200">
                  <a:solidFill>
                    <a:srgbClr val="660E7A"/>
                  </a:solidFill>
                  <a:effectLst/>
                  <a:latin typeface="JetBrains Mono"/>
                </a:rPr>
                <a:t>args</a:t>
              </a:r>
              <a:r>
                <a:rPr lang="en-US" altLang="zh-CN" sz="1200">
                  <a:solidFill>
                    <a:srgbClr val="000000"/>
                  </a:solidFill>
                  <a:effectLst/>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30" name="矩形: 对角圆角 29">
              <a:extLst>
                <a:ext uri="{FF2B5EF4-FFF2-40B4-BE49-F238E27FC236}">
                  <a16:creationId xmlns:a16="http://schemas.microsoft.com/office/drawing/2014/main" id="{66DC8FCE-9953-E8FA-D633-A38004FE291C}"/>
                </a:ext>
              </a:extLst>
            </p:cNvPr>
            <p:cNvSpPr/>
            <p:nvPr/>
          </p:nvSpPr>
          <p:spPr>
            <a:xfrm>
              <a:off x="18473959" y="4435814"/>
              <a:ext cx="3689299" cy="31562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AbStractBeanFactory</a:t>
              </a:r>
              <a:endParaRPr lang="zh-CN" altLang="en-US" sz="1200" b="1"/>
            </a:p>
          </p:txBody>
        </p:sp>
      </p:grpSp>
      <p:grpSp>
        <p:nvGrpSpPr>
          <p:cNvPr id="32" name="组合 31">
            <a:extLst>
              <a:ext uri="{FF2B5EF4-FFF2-40B4-BE49-F238E27FC236}">
                <a16:creationId xmlns:a16="http://schemas.microsoft.com/office/drawing/2014/main" id="{56E2BE33-172C-CB57-FD6F-FE20845C187F}"/>
              </a:ext>
            </a:extLst>
          </p:cNvPr>
          <p:cNvGrpSpPr/>
          <p:nvPr/>
        </p:nvGrpSpPr>
        <p:grpSpPr>
          <a:xfrm>
            <a:off x="7000562" y="3900805"/>
            <a:ext cx="4480559" cy="772795"/>
            <a:chOff x="13598407" y="2514809"/>
            <a:chExt cx="8564851" cy="2246266"/>
          </a:xfrm>
        </p:grpSpPr>
        <p:sp>
          <p:nvSpPr>
            <p:cNvPr id="33" name="!!矩形: 对角圆角 11">
              <a:extLst>
                <a:ext uri="{FF2B5EF4-FFF2-40B4-BE49-F238E27FC236}">
                  <a16:creationId xmlns:a16="http://schemas.microsoft.com/office/drawing/2014/main" id="{5C314E3F-A8D7-F382-195A-8EA99CEB12EF}"/>
                </a:ext>
              </a:extLst>
            </p:cNvPr>
            <p:cNvSpPr/>
            <p:nvPr/>
          </p:nvSpPr>
          <p:spPr>
            <a:xfrm>
              <a:off x="13598407" y="2514809"/>
              <a:ext cx="8564851" cy="2246266"/>
            </a:xfrm>
            <a:prstGeom prst="round2DiagRect">
              <a:avLst>
                <a:gd name="adj1" fmla="val 2237"/>
                <a:gd name="adj2" fmla="val 0"/>
              </a:avLst>
            </a:prstGeom>
            <a:solidFill>
              <a:srgbClr val="F4F8C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getSingleton(……)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effectLst/>
                  <a:latin typeface="JetBrains Mono"/>
                </a:rPr>
                <a:t>    singletonObject = singletonFactory.getObject();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34" name="矩形: 对角圆角 33">
              <a:extLst>
                <a:ext uri="{FF2B5EF4-FFF2-40B4-BE49-F238E27FC236}">
                  <a16:creationId xmlns:a16="http://schemas.microsoft.com/office/drawing/2014/main" id="{BB15DEC6-273A-ADB8-DD5C-A8D2E351A1D8}"/>
                </a:ext>
              </a:extLst>
            </p:cNvPr>
            <p:cNvSpPr/>
            <p:nvPr/>
          </p:nvSpPr>
          <p:spPr>
            <a:xfrm>
              <a:off x="18473959" y="4170438"/>
              <a:ext cx="3689299" cy="581007"/>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DefaultSingletonBeanRegistry</a:t>
              </a:r>
              <a:endParaRPr lang="zh-CN" altLang="en-US" sz="1200" b="1"/>
            </a:p>
          </p:txBody>
        </p:sp>
      </p:grpSp>
      <p:grpSp>
        <p:nvGrpSpPr>
          <p:cNvPr id="35" name="组合 34">
            <a:extLst>
              <a:ext uri="{FF2B5EF4-FFF2-40B4-BE49-F238E27FC236}">
                <a16:creationId xmlns:a16="http://schemas.microsoft.com/office/drawing/2014/main" id="{E47AD854-47F7-8479-B96C-4D5E6BC9B082}"/>
              </a:ext>
            </a:extLst>
          </p:cNvPr>
          <p:cNvGrpSpPr/>
          <p:nvPr/>
        </p:nvGrpSpPr>
        <p:grpSpPr>
          <a:xfrm>
            <a:off x="7000561" y="4823004"/>
            <a:ext cx="4480559" cy="772795"/>
            <a:chOff x="13598407" y="2514809"/>
            <a:chExt cx="8564851" cy="2246266"/>
          </a:xfrm>
        </p:grpSpPr>
        <p:sp>
          <p:nvSpPr>
            <p:cNvPr id="36" name="!!矩形: 对角圆角 11">
              <a:extLst>
                <a:ext uri="{FF2B5EF4-FFF2-40B4-BE49-F238E27FC236}">
                  <a16:creationId xmlns:a16="http://schemas.microsoft.com/office/drawing/2014/main" id="{E4603198-B60D-5192-1294-BD37C7F9B691}"/>
                </a:ext>
              </a:extLst>
            </p:cNvPr>
            <p:cNvSpPr/>
            <p:nvPr/>
          </p:nvSpPr>
          <p:spPr>
            <a:xfrm>
              <a:off x="13598407" y="2514809"/>
              <a:ext cx="8564851" cy="2246266"/>
            </a:xfrm>
            <a:prstGeom prst="round2DiagRect">
              <a:avLst>
                <a:gd name="adj1" fmla="val 2237"/>
                <a:gd name="adj2" fmla="val 0"/>
              </a:avLst>
            </a:prstGeom>
            <a:solidFill>
              <a:srgbClr val="FFB9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createBean(……)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effectLst/>
                  <a:latin typeface="JetBrains Mono"/>
                </a:rPr>
                <a:t>    Object beanInstance = doCreateBean(beanName, mbdToUse, args);</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37" name="矩形: 对角圆角 36">
              <a:extLst>
                <a:ext uri="{FF2B5EF4-FFF2-40B4-BE49-F238E27FC236}">
                  <a16:creationId xmlns:a16="http://schemas.microsoft.com/office/drawing/2014/main" id="{95C3882C-1E21-1EA7-80D8-692D1539DE8C}"/>
                </a:ext>
              </a:extLst>
            </p:cNvPr>
            <p:cNvSpPr/>
            <p:nvPr/>
          </p:nvSpPr>
          <p:spPr>
            <a:xfrm>
              <a:off x="17404400" y="4236364"/>
              <a:ext cx="4758858" cy="515081"/>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AbstractAutowireCapableBeanFacotry</a:t>
              </a:r>
              <a:endParaRPr lang="zh-CN" altLang="en-US" sz="1200" b="1"/>
            </a:p>
          </p:txBody>
        </p:sp>
      </p:grpSp>
      <p:cxnSp>
        <p:nvCxnSpPr>
          <p:cNvPr id="45" name="直接箭头连接符 44">
            <a:extLst>
              <a:ext uri="{FF2B5EF4-FFF2-40B4-BE49-F238E27FC236}">
                <a16:creationId xmlns:a16="http://schemas.microsoft.com/office/drawing/2014/main" id="{AE4E66EB-2E7F-64E8-9B1D-B23905B15267}"/>
              </a:ext>
            </a:extLst>
          </p:cNvPr>
          <p:cNvCxnSpPr/>
          <p:nvPr/>
        </p:nvCxnSpPr>
        <p:spPr>
          <a:xfrm>
            <a:off x="2133600" y="2458403"/>
            <a:ext cx="0" cy="8639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7" name="直接箭头连接符 46">
            <a:extLst>
              <a:ext uri="{FF2B5EF4-FFF2-40B4-BE49-F238E27FC236}">
                <a16:creationId xmlns:a16="http://schemas.microsoft.com/office/drawing/2014/main" id="{4899647A-DDEC-EA85-0E2F-E04FED5129D4}"/>
              </a:ext>
            </a:extLst>
          </p:cNvPr>
          <p:cNvCxnSpPr/>
          <p:nvPr/>
        </p:nvCxnSpPr>
        <p:spPr>
          <a:xfrm>
            <a:off x="1452880" y="3783656"/>
            <a:ext cx="680720" cy="786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连接符: 肘形 50">
            <a:extLst>
              <a:ext uri="{FF2B5EF4-FFF2-40B4-BE49-F238E27FC236}">
                <a16:creationId xmlns:a16="http://schemas.microsoft.com/office/drawing/2014/main" id="{77D3E65E-B961-332C-93FE-4F0B023B0A1D}"/>
              </a:ext>
            </a:extLst>
          </p:cNvPr>
          <p:cNvCxnSpPr/>
          <p:nvPr/>
        </p:nvCxnSpPr>
        <p:spPr>
          <a:xfrm flipV="1">
            <a:off x="2641600" y="1778000"/>
            <a:ext cx="4287520" cy="4175760"/>
          </a:xfrm>
          <a:prstGeom prst="bentConnector3">
            <a:avLst>
              <a:gd name="adj1" fmla="val 8412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6F72062E-075F-D483-FD4C-6BF2B568342B}"/>
              </a:ext>
            </a:extLst>
          </p:cNvPr>
          <p:cNvCxnSpPr/>
          <p:nvPr/>
        </p:nvCxnSpPr>
        <p:spPr>
          <a:xfrm>
            <a:off x="8107680" y="2011680"/>
            <a:ext cx="213360" cy="4467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1CED0521-ACFA-4A1F-C4EE-B6D0428ED603}"/>
              </a:ext>
            </a:extLst>
          </p:cNvPr>
          <p:cNvCxnSpPr/>
          <p:nvPr/>
        </p:nvCxnSpPr>
        <p:spPr>
          <a:xfrm flipH="1">
            <a:off x="8666802" y="2955267"/>
            <a:ext cx="324801" cy="10401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A683263-91B6-0973-97FB-C30775B52DDA}"/>
              </a:ext>
            </a:extLst>
          </p:cNvPr>
          <p:cNvCxnSpPr/>
          <p:nvPr/>
        </p:nvCxnSpPr>
        <p:spPr>
          <a:xfrm flipH="1">
            <a:off x="8321040" y="4420126"/>
            <a:ext cx="1076960" cy="411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2554622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up)">
                                      <p:cBhvr>
                                        <p:cTn id="15" dur="500"/>
                                        <p:tgtEl>
                                          <p:spTgt spid="47"/>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par>
                                <p:cTn id="32" presetID="22" presetClass="entr" presetSubtype="1"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up)">
                                      <p:cBhvr>
                                        <p:cTn id="39" dur="500"/>
                                        <p:tgtEl>
                                          <p:spTgt spid="58"/>
                                        </p:tgtEl>
                                      </p:cBhvr>
                                    </p:animEffect>
                                  </p:childTnLst>
                                </p:cTn>
                              </p:par>
                              <p:par>
                                <p:cTn id="40" presetID="22" presetClass="entr" presetSubtype="1"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cTn>
                              </p:par>
                              <p:par>
                                <p:cTn id="48" presetID="22" presetClass="entr" presetSubtype="1"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生命周期</a:t>
            </a:r>
          </a:p>
        </p:txBody>
      </p:sp>
      <p:grpSp>
        <p:nvGrpSpPr>
          <p:cNvPr id="38" name="组合 37">
            <a:extLst>
              <a:ext uri="{FF2B5EF4-FFF2-40B4-BE49-F238E27FC236}">
                <a16:creationId xmlns:a16="http://schemas.microsoft.com/office/drawing/2014/main" id="{80309413-56F0-1726-D044-4F25A8DB6779}"/>
              </a:ext>
            </a:extLst>
          </p:cNvPr>
          <p:cNvGrpSpPr/>
          <p:nvPr/>
        </p:nvGrpSpPr>
        <p:grpSpPr>
          <a:xfrm>
            <a:off x="813522" y="1519423"/>
            <a:ext cx="5831840" cy="2264234"/>
            <a:chOff x="2605099" y="4144424"/>
            <a:chExt cx="8564850" cy="2087430"/>
          </a:xfrm>
        </p:grpSpPr>
        <p:sp>
          <p:nvSpPr>
            <p:cNvPr id="39" name="!!矩形: 对角圆角 11">
              <a:extLst>
                <a:ext uri="{FF2B5EF4-FFF2-40B4-BE49-F238E27FC236}">
                  <a16:creationId xmlns:a16="http://schemas.microsoft.com/office/drawing/2014/main" id="{D6452AFA-0003-E0D7-02ED-1AFBFC797B03}"/>
                </a:ext>
              </a:extLst>
            </p:cNvPr>
            <p:cNvSpPr/>
            <p:nvPr/>
          </p:nvSpPr>
          <p:spPr>
            <a:xfrm>
              <a:off x="2605099" y="4144424"/>
              <a:ext cx="8564850" cy="2087430"/>
            </a:xfrm>
            <a:prstGeom prst="round2DiagRect">
              <a:avLst>
                <a:gd name="adj1" fmla="val 2237"/>
                <a:gd name="adj2" fmla="val 0"/>
              </a:avLst>
            </a:prstGeom>
            <a:solidFill>
              <a:srgbClr val="FFB9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阿里巴巴普惠体"/>
                </a:rPr>
                <a:t>protected </a:t>
              </a:r>
              <a:r>
                <a:rPr lang="en-US" altLang="zh-CN" sz="1200">
                  <a:solidFill>
                    <a:srgbClr val="000000"/>
                  </a:solidFill>
                  <a:effectLst/>
                  <a:latin typeface="阿里巴巴普惠体"/>
                </a:rPr>
                <a:t>Object doCreateBean(</a:t>
              </a:r>
              <a:r>
                <a:rPr lang="en-US" altLang="zh-CN" sz="1200">
                  <a:solidFill>
                    <a:srgbClr val="000000"/>
                  </a:solidFill>
                  <a:latin typeface="阿里巴巴普惠体"/>
                </a:rPr>
                <a:t>……</a:t>
              </a:r>
              <a:r>
                <a:rPr lang="en-US" altLang="zh-CN" sz="1200">
                  <a:solidFill>
                    <a:srgbClr val="000000"/>
                  </a:solidFill>
                  <a:effectLst/>
                  <a:latin typeface="阿里巴巴普惠体"/>
                </a:rPr>
                <a:t>)</a:t>
              </a:r>
              <a:r>
                <a:rPr lang="en-US" altLang="zh-CN" sz="1200" b="1">
                  <a:solidFill>
                    <a:srgbClr val="000080"/>
                  </a:solidFill>
                  <a:effectLst/>
                  <a:latin typeface="阿里巴巴普惠体"/>
                </a:rPr>
                <a:t>throws </a:t>
              </a:r>
              <a:r>
                <a:rPr lang="en-US" altLang="zh-CN" sz="1200">
                  <a:solidFill>
                    <a:srgbClr val="000000"/>
                  </a:solidFill>
                  <a:effectLst/>
                  <a:latin typeface="阿里巴巴普惠体"/>
                </a:rPr>
                <a:t>BeanCreationException {</a:t>
              </a:r>
              <a:br>
                <a:rPr lang="en-US" altLang="zh-CN" sz="1200">
                  <a:solidFill>
                    <a:srgbClr val="000000"/>
                  </a:solidFill>
                  <a:effectLst/>
                  <a:latin typeface="阿里巴巴普惠体"/>
                </a:rPr>
              </a:br>
              <a:r>
                <a:rPr lang="en-US" altLang="zh-CN" sz="1200">
                  <a:solidFill>
                    <a:srgbClr val="000000"/>
                  </a:solidFill>
                  <a:effectLst/>
                  <a:latin typeface="阿里巴巴普惠体"/>
                </a:rPr>
                <a:t>    </a:t>
              </a:r>
              <a:r>
                <a:rPr lang="en-US" altLang="zh-CN" sz="1200" i="1">
                  <a:solidFill>
                    <a:srgbClr val="808080"/>
                  </a:solidFill>
                  <a:effectLst/>
                  <a:latin typeface="阿里巴巴普惠体"/>
                </a:rPr>
                <a:t>// Instantiate the bean.</a:t>
              </a:r>
              <a:br>
                <a:rPr lang="en-US" altLang="zh-CN" sz="1200" i="1">
                  <a:solidFill>
                    <a:srgbClr val="808080"/>
                  </a:solidFill>
                  <a:effectLst/>
                  <a:latin typeface="阿里巴巴普惠体"/>
                </a:rPr>
              </a:br>
              <a:r>
                <a:rPr lang="en-US" altLang="zh-CN" sz="1200" i="1">
                  <a:solidFill>
                    <a:srgbClr val="808080"/>
                  </a:solidFill>
                  <a:effectLst/>
                  <a:latin typeface="阿里巴巴普惠体"/>
                </a:rPr>
                <a:t>    </a:t>
              </a:r>
              <a:r>
                <a:rPr lang="en-US" altLang="zh-CN" sz="1200">
                  <a:solidFill>
                    <a:srgbClr val="000000"/>
                  </a:solidFill>
                  <a:effectLst/>
                  <a:latin typeface="阿里巴巴普惠体"/>
                </a:rPr>
                <a:t>BeanWrapper instanceWrapper = </a:t>
              </a:r>
              <a:r>
                <a:rPr lang="en-US" altLang="zh-CN" sz="1200" b="1">
                  <a:solidFill>
                    <a:srgbClr val="000080"/>
                  </a:solidFill>
                  <a:effectLst/>
                  <a:latin typeface="阿里巴巴普惠体"/>
                </a:rPr>
                <a:t>null</a:t>
              </a:r>
              <a:r>
                <a:rPr lang="en-US" altLang="zh-CN" sz="1200">
                  <a:solidFill>
                    <a:srgbClr val="000000"/>
                  </a:solidFill>
                  <a:effectLst/>
                  <a:latin typeface="阿里巴巴普惠体"/>
                </a:rPr>
                <a:t>;</a:t>
              </a:r>
            </a:p>
            <a:p>
              <a:r>
                <a:rPr lang="en-US" altLang="zh-CN" sz="1200">
                  <a:solidFill>
                    <a:srgbClr val="000000"/>
                  </a:solidFill>
                  <a:latin typeface="阿里巴巴普惠体"/>
                </a:rPr>
                <a:t>    </a:t>
              </a:r>
              <a:r>
                <a:rPr lang="en-US" altLang="zh-CN" sz="1200">
                  <a:solidFill>
                    <a:schemeClr val="accent6">
                      <a:lumMod val="75000"/>
                    </a:schemeClr>
                  </a:solidFill>
                  <a:latin typeface="阿里巴巴普惠体"/>
                </a:rPr>
                <a:t>//</a:t>
              </a:r>
              <a:r>
                <a:rPr lang="zh-CN" altLang="en-US" sz="1200">
                  <a:solidFill>
                    <a:schemeClr val="accent6">
                      <a:lumMod val="75000"/>
                    </a:schemeClr>
                  </a:solidFill>
                  <a:latin typeface="阿里巴巴普惠体"/>
                </a:rPr>
                <a:t>实例化</a:t>
              </a:r>
              <a:r>
                <a:rPr lang="en-US" altLang="zh-CN" sz="1200">
                  <a:solidFill>
                    <a:schemeClr val="accent6">
                      <a:lumMod val="75000"/>
                    </a:schemeClr>
                  </a:solidFill>
                  <a:latin typeface="阿里巴巴普惠体"/>
                </a:rPr>
                <a:t>Bean</a:t>
              </a:r>
              <a:br>
                <a:rPr lang="en-US" altLang="zh-CN" sz="1200">
                  <a:solidFill>
                    <a:srgbClr val="000000"/>
                  </a:solidFill>
                  <a:effectLst/>
                  <a:latin typeface="阿里巴巴普惠体"/>
                </a:rPr>
              </a:br>
              <a:r>
                <a:rPr lang="en-US" altLang="zh-CN" sz="1200">
                  <a:solidFill>
                    <a:srgbClr val="000000"/>
                  </a:solidFill>
                  <a:effectLst/>
                  <a:latin typeface="阿里巴巴普惠体"/>
                </a:rPr>
                <a:t>    instanceWrapper = createBeanInstance(beanName, mbd, args);</a:t>
              </a:r>
              <a:br>
                <a:rPr lang="en-US" altLang="zh-CN" sz="1200">
                  <a:solidFill>
                    <a:srgbClr val="000000"/>
                  </a:solidFill>
                  <a:effectLst/>
                  <a:latin typeface="阿里巴巴普惠体"/>
                </a:rPr>
              </a:br>
              <a:r>
                <a:rPr lang="en-US" altLang="zh-CN" sz="1200">
                  <a:solidFill>
                    <a:srgbClr val="000000"/>
                  </a:solidFill>
                  <a:effectLst/>
                  <a:latin typeface="阿里巴巴普惠体"/>
                </a:rPr>
                <a:t>    Object exposedObject = bean;</a:t>
              </a:r>
              <a:br>
                <a:rPr lang="en-US" altLang="zh-CN" sz="1200">
                  <a:solidFill>
                    <a:srgbClr val="000000"/>
                  </a:solidFill>
                  <a:effectLst/>
                  <a:latin typeface="阿里巴巴普惠体"/>
                </a:rPr>
              </a:br>
              <a:r>
                <a:rPr lang="en-US" altLang="zh-CN" sz="1200">
                  <a:solidFill>
                    <a:srgbClr val="000000"/>
                  </a:solidFill>
                  <a:effectLst/>
                  <a:latin typeface="阿里巴巴普惠体"/>
                </a:rPr>
                <a:t>    </a:t>
              </a:r>
              <a:r>
                <a:rPr lang="en-US" altLang="zh-CN" sz="1200">
                  <a:solidFill>
                    <a:schemeClr val="accent6">
                      <a:lumMod val="75000"/>
                    </a:schemeClr>
                  </a:solidFill>
                  <a:effectLst/>
                  <a:latin typeface="阿里巴巴普惠体"/>
                </a:rPr>
                <a:t>//</a:t>
              </a:r>
              <a:r>
                <a:rPr lang="zh-CN" altLang="en-US" sz="1200">
                  <a:solidFill>
                    <a:schemeClr val="accent6">
                      <a:lumMod val="75000"/>
                    </a:schemeClr>
                  </a:solidFill>
                  <a:effectLst/>
                  <a:latin typeface="阿里巴巴普惠体"/>
                </a:rPr>
                <a:t>填充</a:t>
              </a:r>
              <a:r>
                <a:rPr lang="en-US" altLang="zh-CN" sz="1200">
                  <a:solidFill>
                    <a:schemeClr val="accent6">
                      <a:lumMod val="75000"/>
                    </a:schemeClr>
                  </a:solidFill>
                  <a:effectLst/>
                  <a:latin typeface="阿里巴巴普惠体"/>
                </a:rPr>
                <a:t>Bean</a:t>
              </a:r>
              <a:r>
                <a:rPr lang="zh-CN" altLang="en-US" sz="1200">
                  <a:solidFill>
                    <a:schemeClr val="accent6">
                      <a:lumMod val="75000"/>
                    </a:schemeClr>
                  </a:solidFill>
                  <a:effectLst/>
                  <a:latin typeface="阿里巴巴普惠体"/>
                </a:rPr>
                <a:t>，完成依赖注入</a:t>
              </a:r>
              <a:br>
                <a:rPr lang="en-US" altLang="zh-CN" sz="1200">
                  <a:solidFill>
                    <a:srgbClr val="000000"/>
                  </a:solidFill>
                  <a:effectLst/>
                  <a:latin typeface="阿里巴巴普惠体"/>
                </a:rPr>
              </a:br>
              <a:r>
                <a:rPr lang="en-US" altLang="zh-CN" sz="1200">
                  <a:solidFill>
                    <a:srgbClr val="000000"/>
                  </a:solidFill>
                  <a:effectLst/>
                  <a:latin typeface="阿里巴巴普惠体"/>
                </a:rPr>
                <a:t>    populateBean(beanName, mbd, instanceWrapper);</a:t>
              </a:r>
            </a:p>
            <a:p>
              <a:r>
                <a:rPr lang="en-US" altLang="zh-CN" sz="1200">
                  <a:solidFill>
                    <a:srgbClr val="000000"/>
                  </a:solidFill>
                  <a:latin typeface="阿里巴巴普惠体"/>
                </a:rPr>
                <a:t>    </a:t>
              </a:r>
              <a:r>
                <a:rPr lang="en-US" altLang="zh-CN" sz="1200">
                  <a:solidFill>
                    <a:schemeClr val="accent6">
                      <a:lumMod val="75000"/>
                    </a:schemeClr>
                  </a:solidFill>
                  <a:latin typeface="阿里巴巴普惠体"/>
                </a:rPr>
                <a:t>//</a:t>
              </a:r>
              <a:r>
                <a:rPr lang="zh-CN" altLang="en-US" sz="1200">
                  <a:solidFill>
                    <a:schemeClr val="accent6">
                      <a:lumMod val="75000"/>
                    </a:schemeClr>
                  </a:solidFill>
                  <a:latin typeface="阿里巴巴普惠体"/>
                </a:rPr>
                <a:t>执行初始化</a:t>
              </a:r>
              <a:br>
                <a:rPr lang="en-US" altLang="zh-CN" sz="1200">
                  <a:solidFill>
                    <a:srgbClr val="000000"/>
                  </a:solidFill>
                  <a:effectLst/>
                  <a:latin typeface="阿里巴巴普惠体"/>
                </a:rPr>
              </a:br>
              <a:r>
                <a:rPr lang="en-US" altLang="zh-CN" sz="1200">
                  <a:solidFill>
                    <a:srgbClr val="000000"/>
                  </a:solidFill>
                  <a:effectLst/>
                  <a:latin typeface="阿里巴巴普惠体"/>
                </a:rPr>
                <a:t>    exposedObject = initializeBean(beanName, exposedObject, mbd);</a:t>
              </a:r>
              <a:br>
                <a:rPr lang="en-US" altLang="zh-CN" sz="1200">
                  <a:solidFill>
                    <a:srgbClr val="000000"/>
                  </a:solidFill>
                  <a:effectLst/>
                  <a:latin typeface="阿里巴巴普惠体"/>
                </a:rPr>
              </a:br>
              <a:r>
                <a:rPr lang="en-US" altLang="zh-CN" sz="1200">
                  <a:solidFill>
                    <a:srgbClr val="000000"/>
                  </a:solidFill>
                  <a:effectLst/>
                  <a:latin typeface="阿里巴巴普惠体"/>
                </a:rPr>
                <a:t>    </a:t>
              </a:r>
              <a:r>
                <a:rPr lang="en-US" altLang="zh-CN" sz="1200" b="1">
                  <a:solidFill>
                    <a:srgbClr val="000080"/>
                  </a:solidFill>
                  <a:effectLst/>
                  <a:latin typeface="阿里巴巴普惠体"/>
                </a:rPr>
                <a:t>return </a:t>
              </a:r>
              <a:r>
                <a:rPr lang="en-US" altLang="zh-CN" sz="1200">
                  <a:solidFill>
                    <a:srgbClr val="000000"/>
                  </a:solidFill>
                  <a:effectLst/>
                  <a:latin typeface="阿里巴巴普惠体"/>
                </a:rPr>
                <a:t>exposedObject;</a:t>
              </a:r>
              <a:br>
                <a:rPr lang="en-US" altLang="zh-CN" sz="1200">
                  <a:solidFill>
                    <a:srgbClr val="000000"/>
                  </a:solidFill>
                  <a:effectLst/>
                  <a:latin typeface="阿里巴巴普惠体"/>
                </a:rPr>
              </a:br>
              <a:r>
                <a:rPr lang="en-US" altLang="zh-CN" sz="1200">
                  <a:solidFill>
                    <a:srgbClr val="000000"/>
                  </a:solidFill>
                  <a:effectLst/>
                  <a:latin typeface="阿里巴巴普惠体"/>
                </a:rPr>
                <a:t>}</a:t>
              </a:r>
            </a:p>
          </p:txBody>
        </p:sp>
        <p:sp>
          <p:nvSpPr>
            <p:cNvPr id="41" name="矩形: 对角圆角 40">
              <a:extLst>
                <a:ext uri="{FF2B5EF4-FFF2-40B4-BE49-F238E27FC236}">
                  <a16:creationId xmlns:a16="http://schemas.microsoft.com/office/drawing/2014/main" id="{3611CAAA-0024-8FD6-A967-05D314115DD9}"/>
                </a:ext>
              </a:extLst>
            </p:cNvPr>
            <p:cNvSpPr/>
            <p:nvPr/>
          </p:nvSpPr>
          <p:spPr>
            <a:xfrm>
              <a:off x="7480651" y="6073017"/>
              <a:ext cx="3689298" cy="158837"/>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a:t>AbstractAutowireCapableBeanFacotry</a:t>
              </a:r>
              <a:endParaRPr kumimoji="0" lang="zh-CN" altLang="en-US" sz="1200" b="1" i="0" u="none" strike="noStrike" kern="1200" cap="none" spc="0" normalizeH="0" baseline="0" noProof="0">
                <a:ln>
                  <a:noFill/>
                </a:ln>
                <a:solidFill>
                  <a:prstClr val="white"/>
                </a:solidFill>
                <a:effectLst/>
                <a:uLnTx/>
                <a:uFillTx/>
                <a:latin typeface="Calibri"/>
                <a:ea typeface="黑体"/>
                <a:cs typeface="+mn-cs"/>
              </a:endParaRPr>
            </a:p>
          </p:txBody>
        </p:sp>
      </p:grpSp>
      <p:grpSp>
        <p:nvGrpSpPr>
          <p:cNvPr id="6" name="组合 5">
            <a:extLst>
              <a:ext uri="{FF2B5EF4-FFF2-40B4-BE49-F238E27FC236}">
                <a16:creationId xmlns:a16="http://schemas.microsoft.com/office/drawing/2014/main" id="{9926E14C-E00C-5708-7016-1B6B4A0B81A1}"/>
              </a:ext>
            </a:extLst>
          </p:cNvPr>
          <p:cNvGrpSpPr/>
          <p:nvPr/>
        </p:nvGrpSpPr>
        <p:grpSpPr>
          <a:xfrm>
            <a:off x="813522" y="4035762"/>
            <a:ext cx="5831840" cy="2347278"/>
            <a:chOff x="2605099" y="4144424"/>
            <a:chExt cx="8564850" cy="2087430"/>
          </a:xfrm>
        </p:grpSpPr>
        <p:sp>
          <p:nvSpPr>
            <p:cNvPr id="7" name="!!矩形: 对角圆角 11">
              <a:extLst>
                <a:ext uri="{FF2B5EF4-FFF2-40B4-BE49-F238E27FC236}">
                  <a16:creationId xmlns:a16="http://schemas.microsoft.com/office/drawing/2014/main" id="{C2D4C0B3-51E2-9195-DF5F-B5DFC443A555}"/>
                </a:ext>
              </a:extLst>
            </p:cNvPr>
            <p:cNvSpPr/>
            <p:nvPr/>
          </p:nvSpPr>
          <p:spPr>
            <a:xfrm>
              <a:off x="2605099" y="4144424"/>
              <a:ext cx="8564850" cy="2087430"/>
            </a:xfrm>
            <a:prstGeom prst="round2DiagRect">
              <a:avLst>
                <a:gd name="adj1" fmla="val 2237"/>
                <a:gd name="adj2" fmla="val 0"/>
              </a:avLst>
            </a:prstGeom>
            <a:solidFill>
              <a:srgbClr val="FFB9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a:t>
              </a:r>
              <a:r>
                <a:rPr lang="en-US" altLang="zh-CN" sz="1200">
                  <a:solidFill>
                    <a:srgbClr val="000000"/>
                  </a:solidFill>
                  <a:effectLst/>
                  <a:latin typeface="JetBrains Mono"/>
                </a:rPr>
                <a:t>Object initializeBean(</a:t>
              </a:r>
              <a:r>
                <a:rPr lang="en-US" altLang="zh-CN" sz="1200">
                  <a:solidFill>
                    <a:srgbClr val="000000"/>
                  </a:solidFill>
                  <a:latin typeface="JetBrains Mono"/>
                </a:rPr>
                <a:t>…</a:t>
              </a:r>
              <a:r>
                <a:rPr lang="en-US" altLang="zh-CN" sz="1200">
                  <a:solidFill>
                    <a:srgbClr val="000000"/>
                  </a:solidFill>
                  <a:effectLst/>
                  <a:latin typeface="JetBrains Mono"/>
                </a:rPr>
                <a:t>)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执行</a:t>
              </a:r>
              <a:r>
                <a:rPr lang="en-US" altLang="zh-CN" sz="1200">
                  <a:solidFill>
                    <a:schemeClr val="accent6">
                      <a:lumMod val="75000"/>
                    </a:schemeClr>
                  </a:solidFill>
                  <a:latin typeface="JetBrains Mono"/>
                </a:rPr>
                <a:t>Aware</a:t>
              </a:r>
              <a:r>
                <a:rPr lang="zh-CN" altLang="en-US" sz="1200">
                  <a:solidFill>
                    <a:schemeClr val="accent6">
                      <a:lumMod val="75000"/>
                    </a:schemeClr>
                  </a:solidFill>
                  <a:latin typeface="JetBrains Mono"/>
                </a:rPr>
                <a:t>接口的回调</a:t>
              </a:r>
              <a:br>
                <a:rPr lang="en-US" altLang="zh-CN" sz="1200">
                  <a:solidFill>
                    <a:srgbClr val="000000"/>
                  </a:solidFill>
                  <a:effectLst/>
                  <a:latin typeface="JetBrains Mono"/>
                </a:rPr>
              </a:br>
              <a:r>
                <a:rPr lang="en-US" altLang="zh-CN" sz="1200">
                  <a:solidFill>
                    <a:srgbClr val="000000"/>
                  </a:solidFill>
                  <a:effectLst/>
                  <a:latin typeface="JetBrains Mono"/>
                </a:rPr>
                <a:t>    invokeAwareMethods(beanName, bean);</a:t>
              </a:r>
              <a:br>
                <a:rPr lang="en-US" altLang="zh-CN" sz="1200">
                  <a:solidFill>
                    <a:srgbClr val="000000"/>
                  </a:solidFill>
                  <a:effectLst/>
                  <a:latin typeface="JetBrains Mono"/>
                </a:rPr>
              </a:br>
              <a:r>
                <a:rPr lang="en-US" altLang="zh-CN" sz="1200">
                  <a:solidFill>
                    <a:srgbClr val="000000"/>
                  </a:solidFill>
                  <a:effectLst/>
                  <a:latin typeface="JetBrains Mono"/>
                </a:rPr>
                <a:t>    Object wrappedBean = bean;</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执行</a:t>
              </a:r>
              <a:r>
                <a:rPr lang="en-US" altLang="zh-CN" sz="1200">
                  <a:solidFill>
                    <a:schemeClr val="accent6">
                      <a:lumMod val="75000"/>
                    </a:schemeClr>
                  </a:solidFill>
                  <a:latin typeface="JetBrains Mono"/>
                </a:rPr>
                <a:t>BeanPostProcessor.beforeInitialization</a:t>
              </a:r>
              <a:br>
                <a:rPr lang="en-US" altLang="zh-CN" sz="1200">
                  <a:solidFill>
                    <a:srgbClr val="000000"/>
                  </a:solidFill>
                  <a:effectLst/>
                  <a:latin typeface="JetBrains Mono"/>
                </a:rPr>
              </a:br>
              <a:r>
                <a:rPr lang="en-US" altLang="zh-CN" sz="1200">
                  <a:solidFill>
                    <a:srgbClr val="000000"/>
                  </a:solidFill>
                  <a:effectLst/>
                  <a:latin typeface="JetBrains Mono"/>
                </a:rPr>
                <a:t>    wrappedBean = applyBeanPostProcessorsBeforeInitialization(wrappedBean, 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a:solidFill>
                    <a:schemeClr val="accent6">
                      <a:lumMod val="75000"/>
                    </a:schemeClr>
                  </a:solidFill>
                  <a:effectLst/>
                  <a:latin typeface="JetBrains Mono"/>
                </a:rPr>
                <a:t>//</a:t>
              </a:r>
              <a:r>
                <a:rPr lang="zh-CN" altLang="en-US" sz="1200">
                  <a:solidFill>
                    <a:schemeClr val="accent6">
                      <a:lumMod val="75000"/>
                    </a:schemeClr>
                  </a:solidFill>
                  <a:effectLst/>
                  <a:latin typeface="JetBrains Mono"/>
                </a:rPr>
                <a:t>执行</a:t>
              </a:r>
              <a:r>
                <a:rPr lang="en-US" altLang="zh-CN" sz="1200">
                  <a:solidFill>
                    <a:schemeClr val="accent6">
                      <a:lumMod val="75000"/>
                    </a:schemeClr>
                  </a:solidFill>
                  <a:effectLst/>
                  <a:latin typeface="JetBrains Mono"/>
                </a:rPr>
                <a:t>InitializingBean</a:t>
              </a:r>
              <a:r>
                <a:rPr lang="zh-CN" altLang="en-US" sz="1200">
                  <a:solidFill>
                    <a:schemeClr val="accent6">
                      <a:lumMod val="75000"/>
                    </a:schemeClr>
                  </a:solidFill>
                  <a:effectLst/>
                  <a:latin typeface="JetBrains Mono"/>
                </a:rPr>
                <a:t>回调</a:t>
              </a:r>
              <a:r>
                <a:rPr lang="en-US" altLang="zh-CN" sz="1200">
                  <a:solidFill>
                    <a:schemeClr val="accent6">
                      <a:lumMod val="75000"/>
                    </a:schemeClr>
                  </a:solidFill>
                  <a:effectLst/>
                  <a:latin typeface="JetBrains Mono"/>
                </a:rPr>
                <a:t>(</a:t>
              </a:r>
              <a:r>
                <a:rPr lang="zh-CN" altLang="en-US" sz="1200">
                  <a:solidFill>
                    <a:schemeClr val="accent6">
                      <a:lumMod val="75000"/>
                    </a:schemeClr>
                  </a:solidFill>
                  <a:effectLst/>
                  <a:latin typeface="JetBrains Mono"/>
                </a:rPr>
                <a:t>先执行</a:t>
              </a:r>
              <a:r>
                <a:rPr lang="en-US" altLang="zh-CN" sz="1200">
                  <a:solidFill>
                    <a:schemeClr val="accent6">
                      <a:lumMod val="75000"/>
                    </a:schemeClr>
                  </a:solidFill>
                  <a:effectLst/>
                  <a:latin typeface="JetBrains Mono"/>
                </a:rPr>
                <a:t>@PostConstruct)</a:t>
              </a:r>
              <a:br>
                <a:rPr lang="en-US" altLang="zh-CN" sz="1200">
                  <a:solidFill>
                    <a:srgbClr val="000000"/>
                  </a:solidFill>
                  <a:effectLst/>
                  <a:latin typeface="JetBrains Mono"/>
                </a:rPr>
              </a:br>
              <a:r>
                <a:rPr lang="en-US" altLang="zh-CN" sz="1200">
                  <a:solidFill>
                    <a:srgbClr val="000000"/>
                  </a:solidFill>
                  <a:effectLst/>
                  <a:latin typeface="JetBrains Mono"/>
                </a:rPr>
                <a:t>    invokeInitMethods(beanName, wrappedBean, mbd);</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a:solidFill>
                    <a:schemeClr val="accent6">
                      <a:lumMod val="75000"/>
                    </a:schemeClr>
                  </a:solidFill>
                  <a:effectLst/>
                  <a:latin typeface="JetBrains Mono"/>
                </a:rPr>
                <a:t>//</a:t>
              </a:r>
              <a:r>
                <a:rPr lang="zh-CN" altLang="en-US" sz="1200">
                  <a:solidFill>
                    <a:schemeClr val="accent6">
                      <a:lumMod val="75000"/>
                    </a:schemeClr>
                  </a:solidFill>
                  <a:effectLst/>
                  <a:latin typeface="JetBrains Mono"/>
                </a:rPr>
                <a:t>执行</a:t>
              </a:r>
              <a:r>
                <a:rPr lang="en-US" altLang="zh-CN" sz="1200">
                  <a:solidFill>
                    <a:schemeClr val="accent6">
                      <a:lumMod val="75000"/>
                    </a:schemeClr>
                  </a:solidFill>
                  <a:effectLst/>
                  <a:latin typeface="JetBrains Mono"/>
                </a:rPr>
                <a:t>BeanPostProcessor.afterInitialization</a:t>
              </a:r>
              <a:br>
                <a:rPr lang="en-US" altLang="zh-CN" sz="1200">
                  <a:solidFill>
                    <a:srgbClr val="000000"/>
                  </a:solidFill>
                  <a:effectLst/>
                  <a:latin typeface="JetBrains Mono"/>
                </a:rPr>
              </a:br>
              <a:r>
                <a:rPr lang="en-US" altLang="zh-CN" sz="1200">
                  <a:solidFill>
                    <a:srgbClr val="000000"/>
                  </a:solidFill>
                  <a:effectLst/>
                  <a:latin typeface="JetBrains Mono"/>
                </a:rPr>
                <a:t>    wrappedBean = applyBeanPostProcessorsAfterInitialization(wrappedBean, 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wrappedBean;</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8" name="矩形: 对角圆角 7">
              <a:extLst>
                <a:ext uri="{FF2B5EF4-FFF2-40B4-BE49-F238E27FC236}">
                  <a16:creationId xmlns:a16="http://schemas.microsoft.com/office/drawing/2014/main" id="{36877F9F-9C8F-28D3-24CE-F700B0DE6382}"/>
                </a:ext>
              </a:extLst>
            </p:cNvPr>
            <p:cNvSpPr/>
            <p:nvPr/>
          </p:nvSpPr>
          <p:spPr>
            <a:xfrm>
              <a:off x="7480651" y="6015007"/>
              <a:ext cx="3689298" cy="216847"/>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a:t>AbstractAutowireCapableBeanFacotry</a:t>
              </a:r>
              <a:endParaRPr kumimoji="0" lang="zh-CN" altLang="en-US" sz="1200" b="1" i="0" u="none" strike="noStrike" kern="1200" cap="none" spc="0" normalizeH="0" baseline="0" noProof="0">
                <a:ln>
                  <a:noFill/>
                </a:ln>
                <a:solidFill>
                  <a:prstClr val="white"/>
                </a:solidFill>
                <a:effectLst/>
                <a:uLnTx/>
                <a:uFillTx/>
                <a:latin typeface="Calibri"/>
                <a:ea typeface="黑体"/>
                <a:cs typeface="+mn-cs"/>
              </a:endParaRPr>
            </a:p>
          </p:txBody>
        </p:sp>
      </p:grpSp>
      <p:grpSp>
        <p:nvGrpSpPr>
          <p:cNvPr id="13" name="组合 12">
            <a:extLst>
              <a:ext uri="{FF2B5EF4-FFF2-40B4-BE49-F238E27FC236}">
                <a16:creationId xmlns:a16="http://schemas.microsoft.com/office/drawing/2014/main" id="{FD2B0E98-B554-B9F9-B6D3-7A5C008C487D}"/>
              </a:ext>
            </a:extLst>
          </p:cNvPr>
          <p:cNvGrpSpPr/>
          <p:nvPr/>
        </p:nvGrpSpPr>
        <p:grpSpPr>
          <a:xfrm>
            <a:off x="7000562" y="1519423"/>
            <a:ext cx="4480559" cy="827538"/>
            <a:chOff x="13598407" y="2514809"/>
            <a:chExt cx="8564851" cy="2246266"/>
          </a:xfrm>
        </p:grpSpPr>
        <p:sp>
          <p:nvSpPr>
            <p:cNvPr id="17" name="!!矩形: 对角圆角 11">
              <a:extLst>
                <a:ext uri="{FF2B5EF4-FFF2-40B4-BE49-F238E27FC236}">
                  <a16:creationId xmlns:a16="http://schemas.microsoft.com/office/drawing/2014/main" id="{6255BC72-43DE-B6BD-8C6F-17EECC2AD519}"/>
                </a:ext>
              </a:extLst>
            </p:cNvPr>
            <p:cNvSpPr/>
            <p:nvPr/>
          </p:nvSpPr>
          <p:spPr>
            <a:xfrm>
              <a:off x="13598407" y="2514809"/>
              <a:ext cx="8564851" cy="2246266"/>
            </a:xfrm>
            <a:prstGeom prst="round2DiagRect">
              <a:avLst>
                <a:gd name="adj1" fmla="val 2237"/>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getBean(String name)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doGetBean(name, </a:t>
              </a:r>
              <a:r>
                <a:rPr lang="en-US" altLang="zh-CN" sz="1200" b="1">
                  <a:solidFill>
                    <a:srgbClr val="000080"/>
                  </a:solidFill>
                  <a:effectLst/>
                  <a:latin typeface="JetBrains Mono"/>
                </a:rPr>
                <a:t>null</a:t>
              </a:r>
              <a:r>
                <a:rPr lang="en-US" altLang="zh-CN" sz="1200">
                  <a:solidFill>
                    <a:srgbClr val="000000"/>
                  </a:solidFill>
                  <a:effectLst/>
                  <a:latin typeface="JetBrains Mono"/>
                </a:rPr>
                <a:t>, </a:t>
              </a:r>
              <a:r>
                <a:rPr lang="en-US" altLang="zh-CN" sz="1200" b="1">
                  <a:solidFill>
                    <a:srgbClr val="000080"/>
                  </a:solidFill>
                  <a:effectLst/>
                  <a:latin typeface="JetBrains Mono"/>
                </a:rPr>
                <a:t>null</a:t>
              </a:r>
              <a:r>
                <a:rPr lang="en-US" altLang="zh-CN" sz="1200">
                  <a:solidFill>
                    <a:srgbClr val="000000"/>
                  </a:solidFill>
                  <a:effectLst/>
                  <a:latin typeface="JetBrains Mono"/>
                </a:rPr>
                <a:t>, </a:t>
              </a:r>
              <a:r>
                <a:rPr lang="en-US" altLang="zh-CN" sz="1200" b="1">
                  <a:solidFill>
                    <a:srgbClr val="000080"/>
                  </a:solidFill>
                  <a:effectLst/>
                  <a:latin typeface="JetBrains Mono"/>
                </a:rPr>
                <a:t>false</a:t>
              </a:r>
              <a:r>
                <a:rPr lang="en-US" altLang="zh-CN" sz="1200">
                  <a:solidFill>
                    <a:srgbClr val="000000"/>
                  </a:solidFill>
                  <a:effectLst/>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18" name="矩形: 对角圆角 17">
              <a:extLst>
                <a:ext uri="{FF2B5EF4-FFF2-40B4-BE49-F238E27FC236}">
                  <a16:creationId xmlns:a16="http://schemas.microsoft.com/office/drawing/2014/main" id="{A5851909-5890-86FE-5F26-44C86BB815A5}"/>
                </a:ext>
              </a:extLst>
            </p:cNvPr>
            <p:cNvSpPr/>
            <p:nvPr/>
          </p:nvSpPr>
          <p:spPr>
            <a:xfrm>
              <a:off x="18473959" y="4237085"/>
              <a:ext cx="3689299" cy="51435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AbStractBeanFactory</a:t>
              </a:r>
              <a:endParaRPr lang="zh-CN" altLang="en-US" sz="1200" b="1"/>
            </a:p>
          </p:txBody>
        </p:sp>
      </p:grpSp>
      <p:grpSp>
        <p:nvGrpSpPr>
          <p:cNvPr id="19" name="组合 18">
            <a:extLst>
              <a:ext uri="{FF2B5EF4-FFF2-40B4-BE49-F238E27FC236}">
                <a16:creationId xmlns:a16="http://schemas.microsoft.com/office/drawing/2014/main" id="{8C8C5EEA-9C0D-920B-DCB7-D937FBB161A5}"/>
              </a:ext>
            </a:extLst>
          </p:cNvPr>
          <p:cNvGrpSpPr/>
          <p:nvPr/>
        </p:nvGrpSpPr>
        <p:grpSpPr>
          <a:xfrm>
            <a:off x="7000562" y="2458403"/>
            <a:ext cx="4480559" cy="1330960"/>
            <a:chOff x="13598407" y="2514809"/>
            <a:chExt cx="8564851" cy="2246266"/>
          </a:xfrm>
        </p:grpSpPr>
        <p:sp>
          <p:nvSpPr>
            <p:cNvPr id="22" name="!!矩形: 对角圆角 11">
              <a:extLst>
                <a:ext uri="{FF2B5EF4-FFF2-40B4-BE49-F238E27FC236}">
                  <a16:creationId xmlns:a16="http://schemas.microsoft.com/office/drawing/2014/main" id="{137E2908-3FBE-1EA6-88C2-369C7830C85F}"/>
                </a:ext>
              </a:extLst>
            </p:cNvPr>
            <p:cNvSpPr/>
            <p:nvPr/>
          </p:nvSpPr>
          <p:spPr>
            <a:xfrm>
              <a:off x="13598407" y="2514809"/>
              <a:ext cx="8564851" cy="2246266"/>
            </a:xfrm>
            <a:prstGeom prst="round2DiagRect">
              <a:avLst>
                <a:gd name="adj1" fmla="val 2237"/>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a:t>
              </a:r>
              <a:r>
                <a:rPr lang="en-US" altLang="zh-CN" sz="1200">
                  <a:solidFill>
                    <a:srgbClr val="000000"/>
                  </a:solidFill>
                  <a:effectLst/>
                  <a:latin typeface="JetBrains Mono"/>
                </a:rPr>
                <a:t>&lt;</a:t>
              </a:r>
              <a:r>
                <a:rPr lang="en-US" altLang="zh-CN" sz="1200">
                  <a:solidFill>
                    <a:srgbClr val="20999D"/>
                  </a:solidFill>
                  <a:effectLst/>
                  <a:latin typeface="JetBrains Mono"/>
                </a:rPr>
                <a:t>T</a:t>
              </a:r>
              <a:r>
                <a:rPr lang="en-US" altLang="zh-CN" sz="1200">
                  <a:solidFill>
                    <a:srgbClr val="000000"/>
                  </a:solidFill>
                  <a:effectLst/>
                  <a:latin typeface="JetBrains Mono"/>
                </a:rPr>
                <a:t>&gt; </a:t>
              </a:r>
              <a:r>
                <a:rPr lang="en-US" altLang="zh-CN" sz="1200">
                  <a:solidFill>
                    <a:srgbClr val="20999D"/>
                  </a:solidFill>
                  <a:effectLst/>
                  <a:latin typeface="JetBrains Mono"/>
                </a:rPr>
                <a:t>T </a:t>
              </a:r>
              <a:r>
                <a:rPr lang="en-US" altLang="zh-CN" sz="1200">
                  <a:solidFill>
                    <a:srgbClr val="000000"/>
                  </a:solidFill>
                  <a:effectLst/>
                  <a:latin typeface="JetBrains Mono"/>
                </a:rPr>
                <a:t>doGetBean(…) </a:t>
              </a:r>
              <a:r>
                <a:rPr lang="en-US" altLang="zh-CN" sz="1200" b="1">
                  <a:solidFill>
                    <a:srgbClr val="000080"/>
                  </a:solidFill>
                  <a:effectLst/>
                  <a:latin typeface="JetBrains Mono"/>
                </a:rPr>
                <a:t>throws </a:t>
              </a:r>
              <a:r>
                <a:rPr lang="en-US" altLang="zh-CN" sz="1200">
                  <a:solidFill>
                    <a:srgbClr val="000000"/>
                  </a:solidFill>
                  <a:effectLst/>
                  <a:latin typeface="JetBrains Mono"/>
                </a:rPr>
                <a:t>BeansException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latin typeface="JetBrains Mono"/>
                </a:rPr>
                <a:t>    </a:t>
              </a:r>
              <a:r>
                <a:rPr lang="en-US" altLang="zh-CN" sz="1200">
                  <a:solidFill>
                    <a:srgbClr val="000000"/>
                  </a:solidFill>
                  <a:effectLst/>
                  <a:latin typeface="JetBrains Mono"/>
                </a:rPr>
                <a:t>sharedInstance = getSingleton(beanName, () -&gt;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createBean(</a:t>
              </a:r>
              <a:r>
                <a:rPr lang="en-US" altLang="zh-CN" sz="1200">
                  <a:solidFill>
                    <a:srgbClr val="660E7A"/>
                  </a:solidFill>
                  <a:effectLst/>
                  <a:latin typeface="JetBrains Mono"/>
                </a:rPr>
                <a:t>beanName</a:t>
              </a:r>
              <a:r>
                <a:rPr lang="en-US" altLang="zh-CN" sz="1200">
                  <a:solidFill>
                    <a:srgbClr val="000000"/>
                  </a:solidFill>
                  <a:effectLst/>
                  <a:latin typeface="JetBrains Mono"/>
                </a:rPr>
                <a:t>, </a:t>
              </a:r>
              <a:r>
                <a:rPr lang="en-US" altLang="zh-CN" sz="1200">
                  <a:solidFill>
                    <a:srgbClr val="660E7A"/>
                  </a:solidFill>
                  <a:effectLst/>
                  <a:latin typeface="JetBrains Mono"/>
                </a:rPr>
                <a:t>mbd</a:t>
              </a:r>
              <a:r>
                <a:rPr lang="en-US" altLang="zh-CN" sz="1200">
                  <a:solidFill>
                    <a:srgbClr val="000000"/>
                  </a:solidFill>
                  <a:effectLst/>
                  <a:latin typeface="JetBrains Mono"/>
                </a:rPr>
                <a:t>, </a:t>
              </a:r>
              <a:r>
                <a:rPr lang="en-US" altLang="zh-CN" sz="1200">
                  <a:solidFill>
                    <a:srgbClr val="660E7A"/>
                  </a:solidFill>
                  <a:effectLst/>
                  <a:latin typeface="JetBrains Mono"/>
                </a:rPr>
                <a:t>args</a:t>
              </a:r>
              <a:r>
                <a:rPr lang="en-US" altLang="zh-CN" sz="1200">
                  <a:solidFill>
                    <a:srgbClr val="000000"/>
                  </a:solidFill>
                  <a:effectLst/>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23" name="矩形: 对角圆角 22">
              <a:extLst>
                <a:ext uri="{FF2B5EF4-FFF2-40B4-BE49-F238E27FC236}">
                  <a16:creationId xmlns:a16="http://schemas.microsoft.com/office/drawing/2014/main" id="{C2275AD3-34D9-A33E-D343-CF149EE12B9A}"/>
                </a:ext>
              </a:extLst>
            </p:cNvPr>
            <p:cNvSpPr/>
            <p:nvPr/>
          </p:nvSpPr>
          <p:spPr>
            <a:xfrm>
              <a:off x="18473959" y="4435814"/>
              <a:ext cx="3689299" cy="315629"/>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AbStractBeanFactory</a:t>
              </a:r>
              <a:endParaRPr lang="zh-CN" altLang="en-US" sz="1200" b="1"/>
            </a:p>
          </p:txBody>
        </p:sp>
      </p:grpSp>
      <p:grpSp>
        <p:nvGrpSpPr>
          <p:cNvPr id="29" name="组合 28">
            <a:extLst>
              <a:ext uri="{FF2B5EF4-FFF2-40B4-BE49-F238E27FC236}">
                <a16:creationId xmlns:a16="http://schemas.microsoft.com/office/drawing/2014/main" id="{2F34ED2C-CAC7-67F6-BFAC-AFBFFFB38B3F}"/>
              </a:ext>
            </a:extLst>
          </p:cNvPr>
          <p:cNvGrpSpPr/>
          <p:nvPr/>
        </p:nvGrpSpPr>
        <p:grpSpPr>
          <a:xfrm>
            <a:off x="7000562" y="3900805"/>
            <a:ext cx="4480559" cy="772795"/>
            <a:chOff x="13598407" y="2514809"/>
            <a:chExt cx="8564851" cy="2246266"/>
          </a:xfrm>
        </p:grpSpPr>
        <p:sp>
          <p:nvSpPr>
            <p:cNvPr id="31" name="!!矩形: 对角圆角 11">
              <a:extLst>
                <a:ext uri="{FF2B5EF4-FFF2-40B4-BE49-F238E27FC236}">
                  <a16:creationId xmlns:a16="http://schemas.microsoft.com/office/drawing/2014/main" id="{AE0BC865-D5DD-940E-91E0-6AA0EFDDA7A0}"/>
                </a:ext>
              </a:extLst>
            </p:cNvPr>
            <p:cNvSpPr/>
            <p:nvPr/>
          </p:nvSpPr>
          <p:spPr>
            <a:xfrm>
              <a:off x="13598407" y="2514809"/>
              <a:ext cx="8564851" cy="2246266"/>
            </a:xfrm>
            <a:prstGeom prst="round2DiagRect">
              <a:avLst>
                <a:gd name="adj1" fmla="val 2237"/>
                <a:gd name="adj2" fmla="val 0"/>
              </a:avLst>
            </a:prstGeom>
            <a:solidFill>
              <a:srgbClr val="F4F8C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getSingleton(……)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effectLst/>
                  <a:latin typeface="JetBrains Mono"/>
                </a:rPr>
                <a:t>    singletonObject = singletonFactory.getObject();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40" name="矩形: 对角圆角 39">
              <a:extLst>
                <a:ext uri="{FF2B5EF4-FFF2-40B4-BE49-F238E27FC236}">
                  <a16:creationId xmlns:a16="http://schemas.microsoft.com/office/drawing/2014/main" id="{DAA16BAA-9104-8172-6137-FDEE6E971403}"/>
                </a:ext>
              </a:extLst>
            </p:cNvPr>
            <p:cNvSpPr/>
            <p:nvPr/>
          </p:nvSpPr>
          <p:spPr>
            <a:xfrm>
              <a:off x="18473959" y="4170438"/>
              <a:ext cx="3689299" cy="581007"/>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DefaultSingletonBeanRegistry</a:t>
              </a:r>
              <a:endParaRPr lang="zh-CN" altLang="en-US" sz="1200" b="1"/>
            </a:p>
          </p:txBody>
        </p:sp>
      </p:grpSp>
      <p:grpSp>
        <p:nvGrpSpPr>
          <p:cNvPr id="42" name="组合 41">
            <a:extLst>
              <a:ext uri="{FF2B5EF4-FFF2-40B4-BE49-F238E27FC236}">
                <a16:creationId xmlns:a16="http://schemas.microsoft.com/office/drawing/2014/main" id="{4DD10931-BFBB-B5A5-BCE4-4FCBE7C5E1AB}"/>
              </a:ext>
            </a:extLst>
          </p:cNvPr>
          <p:cNvGrpSpPr/>
          <p:nvPr/>
        </p:nvGrpSpPr>
        <p:grpSpPr>
          <a:xfrm>
            <a:off x="7000561" y="4823004"/>
            <a:ext cx="4480559" cy="772795"/>
            <a:chOff x="13598407" y="2514809"/>
            <a:chExt cx="8564851" cy="2246266"/>
          </a:xfrm>
        </p:grpSpPr>
        <p:sp>
          <p:nvSpPr>
            <p:cNvPr id="43" name="!!矩形: 对角圆角 11">
              <a:extLst>
                <a:ext uri="{FF2B5EF4-FFF2-40B4-BE49-F238E27FC236}">
                  <a16:creationId xmlns:a16="http://schemas.microsoft.com/office/drawing/2014/main" id="{F2F208D3-A259-A333-FDB2-7E5B279E753B}"/>
                </a:ext>
              </a:extLst>
            </p:cNvPr>
            <p:cNvSpPr/>
            <p:nvPr/>
          </p:nvSpPr>
          <p:spPr>
            <a:xfrm>
              <a:off x="13598407" y="2514809"/>
              <a:ext cx="8564851" cy="2246266"/>
            </a:xfrm>
            <a:prstGeom prst="round2DiagRect">
              <a:avLst>
                <a:gd name="adj1" fmla="val 2237"/>
                <a:gd name="adj2" fmla="val 0"/>
              </a:avLst>
            </a:prstGeom>
            <a:solidFill>
              <a:srgbClr val="FFB9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public </a:t>
              </a:r>
              <a:r>
                <a:rPr lang="en-US" altLang="zh-CN" sz="1200">
                  <a:solidFill>
                    <a:srgbClr val="000000"/>
                  </a:solidFill>
                  <a:effectLst/>
                  <a:latin typeface="JetBrains Mono"/>
                </a:rPr>
                <a:t>Object createBean(……)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endParaRPr lang="en-US" altLang="zh-CN" sz="1200">
                <a:solidFill>
                  <a:schemeClr val="accent6">
                    <a:lumMod val="75000"/>
                  </a:schemeClr>
                </a:solidFill>
                <a:effectLst/>
                <a:latin typeface="JetBrains Mono"/>
              </a:endParaRPr>
            </a:p>
            <a:p>
              <a:r>
                <a:rPr lang="en-US" altLang="zh-CN" sz="1200">
                  <a:solidFill>
                    <a:srgbClr val="000000"/>
                  </a:solidFill>
                  <a:effectLst/>
                  <a:latin typeface="JetBrains Mono"/>
                </a:rPr>
                <a:t>    Object beanInstance = doCreateBean(beanName, mbdToUse, args);</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44" name="矩形: 对角圆角 43">
              <a:extLst>
                <a:ext uri="{FF2B5EF4-FFF2-40B4-BE49-F238E27FC236}">
                  <a16:creationId xmlns:a16="http://schemas.microsoft.com/office/drawing/2014/main" id="{8A19505D-74F0-40A6-7C4E-29753397614B}"/>
                </a:ext>
              </a:extLst>
            </p:cNvPr>
            <p:cNvSpPr/>
            <p:nvPr/>
          </p:nvSpPr>
          <p:spPr>
            <a:xfrm>
              <a:off x="17404400" y="4236364"/>
              <a:ext cx="4758858" cy="515081"/>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AbstractAutowireCapableBeanFacotry</a:t>
              </a:r>
              <a:endParaRPr lang="zh-CN" altLang="en-US" sz="1200" b="1"/>
            </a:p>
          </p:txBody>
        </p:sp>
      </p:grpSp>
      <p:cxnSp>
        <p:nvCxnSpPr>
          <p:cNvPr id="46" name="连接符: 肘形 45">
            <a:extLst>
              <a:ext uri="{FF2B5EF4-FFF2-40B4-BE49-F238E27FC236}">
                <a16:creationId xmlns:a16="http://schemas.microsoft.com/office/drawing/2014/main" id="{364F1E9A-3AFB-F267-904C-21EDC10E75A8}"/>
              </a:ext>
            </a:extLst>
          </p:cNvPr>
          <p:cNvCxnSpPr/>
          <p:nvPr/>
        </p:nvCxnSpPr>
        <p:spPr>
          <a:xfrm rot="10800000">
            <a:off x="2946400" y="1767840"/>
            <a:ext cx="4267200" cy="3535680"/>
          </a:xfrm>
          <a:prstGeom prst="bentConnector3">
            <a:avLst>
              <a:gd name="adj1" fmla="val 833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a:extLst>
              <a:ext uri="{FF2B5EF4-FFF2-40B4-BE49-F238E27FC236}">
                <a16:creationId xmlns:a16="http://schemas.microsoft.com/office/drawing/2014/main" id="{116D736A-0D33-EA85-8905-58EC3A4D01E0}"/>
              </a:ext>
            </a:extLst>
          </p:cNvPr>
          <p:cNvCxnSpPr/>
          <p:nvPr/>
        </p:nvCxnSpPr>
        <p:spPr>
          <a:xfrm flipH="1">
            <a:off x="2458720" y="3332480"/>
            <a:ext cx="254000" cy="812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16529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500"/>
                                        <p:tgtEl>
                                          <p:spTgt spid="46"/>
                                        </p:tgtEl>
                                      </p:cBhvr>
                                    </p:animEffect>
                                  </p:childTnLst>
                                </p:cTn>
                              </p:par>
                              <p:par>
                                <p:cTn id="8" presetID="22" presetClass="entr" presetSubtype="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righ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生命周期</a:t>
            </a:r>
          </a:p>
        </p:txBody>
      </p:sp>
      <p:pic>
        <p:nvPicPr>
          <p:cNvPr id="3" name="图片 2">
            <a:extLst>
              <a:ext uri="{FF2B5EF4-FFF2-40B4-BE49-F238E27FC236}">
                <a16:creationId xmlns:a16="http://schemas.microsoft.com/office/drawing/2014/main" id="{36C9ABCA-9B96-D2BD-70F9-E1A6AF8330F2}"/>
              </a:ext>
            </a:extLst>
          </p:cNvPr>
          <p:cNvPicPr>
            <a:picLocks noChangeAspect="1"/>
          </p:cNvPicPr>
          <p:nvPr/>
        </p:nvPicPr>
        <p:blipFill>
          <a:blip r:embed="rId3"/>
          <a:stretch>
            <a:fillRect/>
          </a:stretch>
        </p:blipFill>
        <p:spPr>
          <a:xfrm>
            <a:off x="1102938" y="1623862"/>
            <a:ext cx="1725939" cy="1291741"/>
          </a:xfrm>
          <a:prstGeom prst="rect">
            <a:avLst/>
          </a:prstGeom>
        </p:spPr>
      </p:pic>
      <p:sp>
        <p:nvSpPr>
          <p:cNvPr id="15" name="任意多边形: 形状 14">
            <a:extLst>
              <a:ext uri="{FF2B5EF4-FFF2-40B4-BE49-F238E27FC236}">
                <a16:creationId xmlns:a16="http://schemas.microsoft.com/office/drawing/2014/main" id="{B23C4AB2-B957-361A-3106-AFBEFE3D5527}"/>
              </a:ext>
            </a:extLst>
          </p:cNvPr>
          <p:cNvSpPr/>
          <p:nvPr/>
        </p:nvSpPr>
        <p:spPr>
          <a:xfrm>
            <a:off x="2828877" y="1623862"/>
            <a:ext cx="2844800" cy="370791"/>
          </a:xfrm>
          <a:custGeom>
            <a:avLst/>
            <a:gdLst>
              <a:gd name="connsiteX0" fmla="*/ 82292 w 2844800"/>
              <a:gd name="connsiteY0" fmla="*/ 0 h 550599"/>
              <a:gd name="connsiteX1" fmla="*/ 2762508 w 2844800"/>
              <a:gd name="connsiteY1" fmla="*/ 0 h 550599"/>
              <a:gd name="connsiteX2" fmla="*/ 2844800 w 2844800"/>
              <a:gd name="connsiteY2" fmla="*/ 82292 h 550599"/>
              <a:gd name="connsiteX3" fmla="*/ 2844800 w 2844800"/>
              <a:gd name="connsiteY3" fmla="*/ 411449 h 550599"/>
              <a:gd name="connsiteX4" fmla="*/ 2762508 w 2844800"/>
              <a:gd name="connsiteY4" fmla="*/ 493741 h 550599"/>
              <a:gd name="connsiteX5" fmla="*/ 376519 w 2844800"/>
              <a:gd name="connsiteY5" fmla="*/ 493741 h 550599"/>
              <a:gd name="connsiteX6" fmla="*/ 266703 w 2844800"/>
              <a:gd name="connsiteY6" fmla="*/ 550599 h 550599"/>
              <a:gd name="connsiteX7" fmla="*/ 156881 w 2844800"/>
              <a:gd name="connsiteY7" fmla="*/ 493741 h 550599"/>
              <a:gd name="connsiteX8" fmla="*/ 82292 w 2844800"/>
              <a:gd name="connsiteY8" fmla="*/ 493741 h 550599"/>
              <a:gd name="connsiteX9" fmla="*/ 24103 w 2844800"/>
              <a:gd name="connsiteY9" fmla="*/ 469638 h 550599"/>
              <a:gd name="connsiteX10" fmla="*/ 23288 w 2844800"/>
              <a:gd name="connsiteY10" fmla="*/ 468430 h 550599"/>
              <a:gd name="connsiteX11" fmla="*/ 23111 w 2844800"/>
              <a:gd name="connsiteY11" fmla="*/ 468310 h 550599"/>
              <a:gd name="connsiteX12" fmla="*/ 0 w 2844800"/>
              <a:gd name="connsiteY12" fmla="*/ 412516 h 550599"/>
              <a:gd name="connsiteX13" fmla="*/ 0 w 2844800"/>
              <a:gd name="connsiteY13" fmla="*/ 411449 h 550599"/>
              <a:gd name="connsiteX14" fmla="*/ 0 w 2844800"/>
              <a:gd name="connsiteY14" fmla="*/ 294162 h 550599"/>
              <a:gd name="connsiteX15" fmla="*/ 0 w 2844800"/>
              <a:gd name="connsiteY15" fmla="*/ 96905 h 550599"/>
              <a:gd name="connsiteX16" fmla="*/ 0 w 2844800"/>
              <a:gd name="connsiteY16" fmla="*/ 82292 h 550599"/>
              <a:gd name="connsiteX17" fmla="*/ 82292 w 2844800"/>
              <a:gd name="connsiteY17" fmla="*/ 0 h 55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4800" h="550599">
                <a:moveTo>
                  <a:pt x="82292" y="0"/>
                </a:moveTo>
                <a:lnTo>
                  <a:pt x="2762508" y="0"/>
                </a:lnTo>
                <a:cubicBezTo>
                  <a:pt x="2807957" y="0"/>
                  <a:pt x="2844800" y="36843"/>
                  <a:pt x="2844800" y="82292"/>
                </a:cubicBezTo>
                <a:lnTo>
                  <a:pt x="2844800" y="411449"/>
                </a:lnTo>
                <a:cubicBezTo>
                  <a:pt x="2844800" y="456898"/>
                  <a:pt x="2807957" y="493741"/>
                  <a:pt x="2762508" y="493741"/>
                </a:cubicBezTo>
                <a:lnTo>
                  <a:pt x="376519" y="493741"/>
                </a:lnTo>
                <a:lnTo>
                  <a:pt x="266703" y="550599"/>
                </a:lnTo>
                <a:lnTo>
                  <a:pt x="156881" y="493741"/>
                </a:lnTo>
                <a:lnTo>
                  <a:pt x="82292" y="493741"/>
                </a:lnTo>
                <a:cubicBezTo>
                  <a:pt x="59568" y="493741"/>
                  <a:pt x="38995" y="484530"/>
                  <a:pt x="24103" y="469638"/>
                </a:cubicBezTo>
                <a:lnTo>
                  <a:pt x="23288" y="468430"/>
                </a:lnTo>
                <a:lnTo>
                  <a:pt x="23111" y="468310"/>
                </a:lnTo>
                <a:cubicBezTo>
                  <a:pt x="8832" y="454031"/>
                  <a:pt x="0" y="434305"/>
                  <a:pt x="0" y="412516"/>
                </a:cubicBezTo>
                <a:lnTo>
                  <a:pt x="0" y="411449"/>
                </a:lnTo>
                <a:lnTo>
                  <a:pt x="0" y="294162"/>
                </a:lnTo>
                <a:lnTo>
                  <a:pt x="0" y="96905"/>
                </a:lnTo>
                <a:lnTo>
                  <a:pt x="0" y="82292"/>
                </a:lnTo>
                <a:cubicBezTo>
                  <a:pt x="0" y="36843"/>
                  <a:pt x="36843" y="0"/>
                  <a:pt x="82292" y="0"/>
                </a:cubicBezTo>
                <a:close/>
              </a:path>
            </a:pathLst>
          </a:custGeom>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algn="ctr"/>
            <a:r>
              <a:rPr lang="zh-CN" altLang="en-US" sz="1400">
                <a:solidFill>
                  <a:schemeClr val="bg1"/>
                </a:solidFill>
                <a:latin typeface="字魂白鸽天行体" panose="00000500000000000000" pitchFamily="2" charset="-122"/>
                <a:ea typeface="阿里巴巴普惠体" panose="00020600040101010101"/>
              </a:rPr>
              <a:t>请聊一聊</a:t>
            </a:r>
            <a:r>
              <a:rPr lang="en-US" altLang="zh-CN" sz="1400">
                <a:solidFill>
                  <a:schemeClr val="bg1"/>
                </a:solidFill>
                <a:latin typeface="字魂白鸽天行体" panose="00000500000000000000" pitchFamily="2" charset="-122"/>
                <a:ea typeface="阿里巴巴普惠体" panose="00020600040101010101"/>
              </a:rPr>
              <a:t>Spring</a:t>
            </a:r>
            <a:r>
              <a:rPr lang="zh-CN" altLang="en-US" sz="1400">
                <a:solidFill>
                  <a:schemeClr val="bg1"/>
                </a:solidFill>
                <a:latin typeface="字魂白鸽天行体" panose="00000500000000000000" pitchFamily="2" charset="-122"/>
                <a:ea typeface="阿里巴巴普惠体" panose="00020600040101010101"/>
              </a:rPr>
              <a:t>中</a:t>
            </a:r>
            <a:r>
              <a:rPr lang="en-US" altLang="zh-CN" sz="1400">
                <a:solidFill>
                  <a:schemeClr val="bg1"/>
                </a:solidFill>
                <a:latin typeface="字魂白鸽天行体" panose="00000500000000000000" pitchFamily="2" charset="-122"/>
                <a:ea typeface="阿里巴巴普惠体" panose="00020600040101010101"/>
              </a:rPr>
              <a:t>Bean</a:t>
            </a:r>
            <a:r>
              <a:rPr lang="zh-CN" altLang="en-US" sz="1400">
                <a:solidFill>
                  <a:schemeClr val="bg1"/>
                </a:solidFill>
                <a:latin typeface="字魂白鸽天行体" panose="00000500000000000000" pitchFamily="2" charset="-122"/>
                <a:ea typeface="阿里巴巴普惠体" panose="00020600040101010101"/>
              </a:rPr>
              <a:t>的生命周期</a:t>
            </a:r>
            <a:r>
              <a:rPr lang="en-US" altLang="zh-CN" sz="1400">
                <a:solidFill>
                  <a:schemeClr val="bg1"/>
                </a:solidFill>
                <a:latin typeface="字魂白鸽天行体" panose="00000500000000000000" pitchFamily="2" charset="-122"/>
                <a:ea typeface="阿里巴巴普惠体" panose="00020600040101010101"/>
              </a:rPr>
              <a:t>? </a:t>
            </a:r>
            <a:endParaRPr lang="zh-CN" altLang="en-US" sz="1400">
              <a:solidFill>
                <a:schemeClr val="bg1"/>
              </a:solidFill>
              <a:latin typeface="字魂白鸽天行体" panose="00000500000000000000" pitchFamily="2" charset="-122"/>
              <a:ea typeface="阿里巴巴普惠体" panose="00020600040101010101"/>
            </a:endParaRPr>
          </a:p>
        </p:txBody>
      </p:sp>
      <p:pic>
        <p:nvPicPr>
          <p:cNvPr id="29" name="图片 28">
            <a:extLst>
              <a:ext uri="{FF2B5EF4-FFF2-40B4-BE49-F238E27FC236}">
                <a16:creationId xmlns:a16="http://schemas.microsoft.com/office/drawing/2014/main" id="{BCD0DBA2-41EE-4FD4-3AB3-62BBFE7122E2}"/>
              </a:ext>
            </a:extLst>
          </p:cNvPr>
          <p:cNvPicPr>
            <a:picLocks noChangeAspect="1"/>
          </p:cNvPicPr>
          <p:nvPr/>
        </p:nvPicPr>
        <p:blipFill>
          <a:blip r:embed="rId4"/>
          <a:stretch>
            <a:fillRect/>
          </a:stretch>
        </p:blipFill>
        <p:spPr>
          <a:xfrm>
            <a:off x="1218723" y="4564027"/>
            <a:ext cx="1494367" cy="1291741"/>
          </a:xfrm>
          <a:prstGeom prst="rect">
            <a:avLst/>
          </a:prstGeom>
        </p:spPr>
      </p:pic>
      <p:sp>
        <p:nvSpPr>
          <p:cNvPr id="35" name="!!矩形: 圆角 7">
            <a:extLst>
              <a:ext uri="{FF2B5EF4-FFF2-40B4-BE49-F238E27FC236}">
                <a16:creationId xmlns:a16="http://schemas.microsoft.com/office/drawing/2014/main" id="{28A9A759-9F9C-521D-8512-C9BB4B3FA0E1}"/>
              </a:ext>
            </a:extLst>
          </p:cNvPr>
          <p:cNvSpPr/>
          <p:nvPr/>
        </p:nvSpPr>
        <p:spPr>
          <a:xfrm>
            <a:off x="2828877" y="3119120"/>
            <a:ext cx="8763683" cy="3436603"/>
          </a:xfrm>
          <a:prstGeom prst="roundRect">
            <a:avLst>
              <a:gd name="adj" fmla="val 2017"/>
            </a:avLst>
          </a:prstGeom>
          <a:solidFill>
            <a:srgbClr val="FFFFB6"/>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20000"/>
              </a:lnSpc>
            </a:pPr>
            <a:r>
              <a:rPr lang="zh-CN" altLang="en-US" sz="1200">
                <a:solidFill>
                  <a:srgbClr val="000000"/>
                </a:solidFill>
                <a:latin typeface="JetBrains Mono"/>
                <a:ea typeface="阿里巴巴普惠体" panose="00020600040101010101"/>
              </a:rPr>
              <a:t>总</a:t>
            </a:r>
            <a:r>
              <a:rPr lang="en-US" altLang="zh-CN" sz="1200">
                <a:solidFill>
                  <a:srgbClr val="000000"/>
                </a:solidFill>
                <a:latin typeface="JetBrains Mono"/>
                <a:ea typeface="阿里巴巴普惠体" panose="00020600040101010101"/>
              </a:rPr>
              <a:t>: Bean</a:t>
            </a:r>
            <a:r>
              <a:rPr lang="zh-CN" altLang="en-US" sz="1200">
                <a:solidFill>
                  <a:srgbClr val="000000"/>
                </a:solidFill>
                <a:latin typeface="JetBrains Mono"/>
                <a:ea typeface="阿里巴巴普惠体" panose="00020600040101010101"/>
              </a:rPr>
              <a:t>的生命周期总的来说有</a:t>
            </a:r>
            <a:r>
              <a:rPr lang="en-US" altLang="zh-CN" sz="1200">
                <a:solidFill>
                  <a:srgbClr val="000000"/>
                </a:solidFill>
                <a:latin typeface="JetBrains Mono"/>
                <a:ea typeface="阿里巴巴普惠体" panose="00020600040101010101"/>
              </a:rPr>
              <a:t>4</a:t>
            </a:r>
            <a:r>
              <a:rPr lang="zh-CN" altLang="en-US" sz="1200">
                <a:solidFill>
                  <a:srgbClr val="000000"/>
                </a:solidFill>
                <a:latin typeface="JetBrains Mono"/>
                <a:ea typeface="阿里巴巴普惠体" panose="00020600040101010101"/>
              </a:rPr>
              <a:t>个阶段，分别有创建对象，初始化对象，使用对象以及销毁对象，而且这些工作大部分是交给</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工厂的</a:t>
            </a:r>
            <a:r>
              <a:rPr lang="en-US" altLang="zh-CN" sz="1200">
                <a:solidFill>
                  <a:srgbClr val="000000"/>
                </a:solidFill>
                <a:latin typeface="JetBrains Mono"/>
                <a:ea typeface="阿里巴巴普惠体" panose="00020600040101010101"/>
              </a:rPr>
              <a:t>doCreateBean</a:t>
            </a:r>
            <a:r>
              <a:rPr lang="zh-CN" altLang="en-US" sz="1200">
                <a:solidFill>
                  <a:srgbClr val="000000"/>
                </a:solidFill>
                <a:latin typeface="JetBrains Mono"/>
                <a:ea typeface="阿里巴巴普惠体" panose="00020600040101010101"/>
              </a:rPr>
              <a:t>方法完成的</a:t>
            </a:r>
            <a:endParaRPr lang="en-US" altLang="zh-CN" sz="1200">
              <a:solidFill>
                <a:srgbClr val="000000"/>
              </a:solidFill>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分：</a:t>
            </a:r>
            <a:endParaRPr lang="en-US" altLang="zh-CN" sz="1200">
              <a:solidFill>
                <a:srgbClr val="000000"/>
              </a:solidFill>
              <a:effectLst/>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首先，在创建对象阶段，先调用构造方法实例化对象，对象有了后会填充该对象的内容，其实就是处理依赖注入</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其次，对象创建完毕后，需要做一些初始化的操作，在这里涉及到几个扩展点。</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1. </a:t>
            </a:r>
            <a:r>
              <a:rPr lang="zh-CN" altLang="en-US" sz="1200">
                <a:solidFill>
                  <a:srgbClr val="000000"/>
                </a:solidFill>
                <a:latin typeface="JetBrains Mono"/>
                <a:ea typeface="阿里巴巴普惠体" panose="00020600040101010101"/>
              </a:rPr>
              <a:t>执行</a:t>
            </a:r>
            <a:r>
              <a:rPr lang="en-US" altLang="zh-CN" sz="1200">
                <a:solidFill>
                  <a:srgbClr val="000000"/>
                </a:solidFill>
                <a:latin typeface="JetBrains Mono"/>
                <a:ea typeface="阿里巴巴普惠体" panose="00020600040101010101"/>
              </a:rPr>
              <a:t>Aware</a:t>
            </a:r>
            <a:r>
              <a:rPr lang="zh-CN" altLang="en-US" sz="1200">
                <a:solidFill>
                  <a:srgbClr val="000000"/>
                </a:solidFill>
                <a:latin typeface="JetBrains Mono"/>
                <a:ea typeface="阿里巴巴普惠体" panose="00020600040101010101"/>
              </a:rPr>
              <a:t>感知接口的回调方法</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2.</a:t>
            </a:r>
            <a:r>
              <a:rPr lang="zh-CN" altLang="en-US" sz="1200">
                <a:solidFill>
                  <a:srgbClr val="000000"/>
                </a:solidFill>
                <a:latin typeface="JetBrains Mono"/>
                <a:ea typeface="阿里巴巴普惠体" panose="00020600040101010101"/>
              </a:rPr>
              <a:t>执行</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后置处理器的</a:t>
            </a:r>
            <a:r>
              <a:rPr lang="en-US" altLang="zh-CN" sz="1200">
                <a:solidFill>
                  <a:srgbClr val="000000"/>
                </a:solidFill>
                <a:latin typeface="JetBrains Mono"/>
                <a:ea typeface="阿里巴巴普惠体" panose="00020600040101010101"/>
              </a:rPr>
              <a:t>postProcessBeforeInitialization</a:t>
            </a:r>
            <a:r>
              <a:rPr lang="zh-CN" altLang="en-US" sz="1200">
                <a:solidFill>
                  <a:srgbClr val="000000"/>
                </a:solidFill>
                <a:latin typeface="JetBrains Mono"/>
                <a:ea typeface="阿里巴巴普惠体" panose="00020600040101010101"/>
              </a:rPr>
              <a:t>方法</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3.</a:t>
            </a:r>
            <a:r>
              <a:rPr lang="zh-CN" altLang="en-US" sz="1200">
                <a:solidFill>
                  <a:srgbClr val="000000"/>
                </a:solidFill>
                <a:latin typeface="JetBrains Mono"/>
                <a:ea typeface="阿里巴巴普惠体" panose="00020600040101010101"/>
              </a:rPr>
              <a:t>执行</a:t>
            </a:r>
            <a:r>
              <a:rPr lang="en-US" altLang="zh-CN" sz="1200">
                <a:solidFill>
                  <a:srgbClr val="000000"/>
                </a:solidFill>
                <a:latin typeface="JetBrains Mono"/>
                <a:ea typeface="阿里巴巴普惠体" panose="00020600040101010101"/>
              </a:rPr>
              <a:t>InitializingBean</a:t>
            </a:r>
            <a:r>
              <a:rPr lang="zh-CN" altLang="en-US" sz="1200">
                <a:solidFill>
                  <a:srgbClr val="000000"/>
                </a:solidFill>
                <a:latin typeface="JetBrains Mono"/>
                <a:ea typeface="阿里巴巴普惠体" panose="00020600040101010101"/>
              </a:rPr>
              <a:t>接口的回调，在这一步如果</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中有标注了</a:t>
            </a:r>
            <a:r>
              <a:rPr lang="en-US" altLang="zh-CN" sz="1200">
                <a:solidFill>
                  <a:srgbClr val="000000"/>
                </a:solidFill>
                <a:latin typeface="JetBrains Mono"/>
                <a:ea typeface="阿里巴巴普惠体" panose="00020600040101010101"/>
              </a:rPr>
              <a:t>@PostConstruct</a:t>
            </a:r>
            <a:r>
              <a:rPr lang="zh-CN" altLang="en-US" sz="1200">
                <a:solidFill>
                  <a:srgbClr val="000000"/>
                </a:solidFill>
                <a:latin typeface="JetBrains Mono"/>
                <a:ea typeface="阿里巴巴普惠体" panose="00020600040101010101"/>
              </a:rPr>
              <a:t>注解的方法，会先执行它</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4.</a:t>
            </a:r>
            <a:r>
              <a:rPr lang="zh-CN" altLang="en-US" sz="1200">
                <a:solidFill>
                  <a:srgbClr val="000000"/>
                </a:solidFill>
                <a:latin typeface="JetBrains Mono"/>
                <a:ea typeface="阿里巴巴普惠体" panose="00020600040101010101"/>
              </a:rPr>
              <a:t>执行</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后置处理器的</a:t>
            </a:r>
            <a:r>
              <a:rPr lang="en-US" altLang="zh-CN" sz="1200">
                <a:solidFill>
                  <a:srgbClr val="000000"/>
                </a:solidFill>
                <a:latin typeface="JetBrains Mono"/>
                <a:ea typeface="阿里巴巴普惠体" panose="00020600040101010101"/>
              </a:rPr>
              <a:t>postProcessAfterInitialization</a:t>
            </a: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把这些扩展点都执行完，</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的初始化就完成了</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接下来，在使用阶段就是程序员从容器中获取该</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使用即可</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最后，在容器销毁之前，会先销毁对象，此时会执行</a:t>
            </a:r>
            <a:r>
              <a:rPr lang="en-US" altLang="zh-CN" sz="1200">
                <a:solidFill>
                  <a:srgbClr val="000000"/>
                </a:solidFill>
                <a:effectLst/>
                <a:latin typeface="JetBrains Mono"/>
                <a:ea typeface="阿里巴巴普惠体" panose="00020600040101010101"/>
              </a:rPr>
              <a:t>DisposableBean</a:t>
            </a:r>
            <a:r>
              <a:rPr lang="zh-CN" altLang="en-US" sz="1200">
                <a:solidFill>
                  <a:srgbClr val="000000"/>
                </a:solidFill>
                <a:effectLst/>
                <a:latin typeface="JetBrains Mono"/>
                <a:ea typeface="阿里巴巴普惠体" panose="00020600040101010101"/>
              </a:rPr>
              <a:t>接口的回调，这一步如果</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中有标注了</a:t>
            </a:r>
            <a:r>
              <a:rPr lang="en-US" altLang="zh-CN" sz="1200">
                <a:solidFill>
                  <a:srgbClr val="000000"/>
                </a:solidFill>
                <a:effectLst/>
                <a:latin typeface="JetBrains Mono"/>
                <a:ea typeface="阿里巴巴普惠体" panose="00020600040101010101"/>
              </a:rPr>
              <a:t>@PreDestroy</a:t>
            </a:r>
            <a:r>
              <a:rPr lang="zh-CN" altLang="en-US" sz="1200">
                <a:solidFill>
                  <a:srgbClr val="000000"/>
                </a:solidFill>
                <a:effectLst/>
                <a:latin typeface="JetBrains Mono"/>
                <a:ea typeface="阿里巴巴普惠体" panose="00020600040101010101"/>
              </a:rPr>
              <a:t>接口的函数，会先执行它</a:t>
            </a:r>
            <a:r>
              <a:rPr lang="en-US" altLang="zh-CN" sz="1200">
                <a:solidFill>
                  <a:srgbClr val="000000"/>
                </a:solidFill>
                <a:effectLst/>
                <a:latin typeface="JetBrains Mono"/>
                <a:ea typeface="阿里巴巴普惠体" panose="00020600040101010101"/>
              </a:rPr>
              <a:t>	</a:t>
            </a:r>
          </a:p>
          <a:p>
            <a:pPr>
              <a:lnSpc>
                <a:spcPct val="120000"/>
              </a:lnSpc>
            </a:pPr>
            <a:r>
              <a:rPr lang="zh-CN" altLang="en-US" sz="1200">
                <a:solidFill>
                  <a:srgbClr val="000000"/>
                </a:solidFill>
                <a:effectLst/>
                <a:latin typeface="JetBrains Mono"/>
                <a:ea typeface="阿里巴巴普惠体" panose="00020600040101010101"/>
              </a:rPr>
              <a:t>总：简单总结一下，</a:t>
            </a:r>
            <a:r>
              <a:rPr lang="en-US" altLang="zh-CN" sz="1200">
                <a:solidFill>
                  <a:srgbClr val="000000"/>
                </a:solidFill>
                <a:effectLst/>
                <a:latin typeface="JetBrains Mono"/>
                <a:ea typeface="阿里巴巴普惠体" panose="00020600040101010101"/>
              </a:rPr>
              <a:t>Bean</a:t>
            </a:r>
            <a:r>
              <a:rPr lang="zh-CN" altLang="en-US" sz="1200">
                <a:solidFill>
                  <a:srgbClr val="000000"/>
                </a:solidFill>
                <a:effectLst/>
                <a:latin typeface="JetBrains Mono"/>
                <a:ea typeface="阿里巴巴普惠体" panose="00020600040101010101"/>
              </a:rPr>
              <a:t>的生命周期共包含四个阶段，其中初始化对象和销毁对象我们程序员可以通过一些扩展点执行自己的代码</a:t>
            </a:r>
            <a:endParaRPr lang="en-US" altLang="zh-CN" sz="1200">
              <a:solidFill>
                <a:srgbClr val="000000"/>
              </a:solidFill>
              <a:effectLst/>
              <a:latin typeface="JetBrains Mono"/>
              <a:ea typeface="阿里巴巴普惠体" panose="00020600040101010101"/>
            </a:endParaRPr>
          </a:p>
        </p:txBody>
      </p:sp>
    </p:spTree>
    <p:custDataLst>
      <p:tags r:id="rId1"/>
    </p:custDataLst>
    <p:extLst>
      <p:ext uri="{BB962C8B-B14F-4D97-AF65-F5344CB8AC3E}">
        <p14:creationId xmlns:p14="http://schemas.microsoft.com/office/powerpoint/2010/main" val="107095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down)">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wipe(down)">
                                      <p:cBhvr>
                                        <p:cTn id="24" dur="500"/>
                                        <p:tgtEl>
                                          <p:spTgt spid="35">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Effect transition="in" filter="wipe(down)">
                                      <p:cBhvr>
                                        <p:cTn id="27" dur="500"/>
                                        <p:tgtEl>
                                          <p:spTgt spid="3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
                                            <p:txEl>
                                              <p:pRg st="3" end="3"/>
                                            </p:txEl>
                                          </p:spTgt>
                                        </p:tgtEl>
                                        <p:attrNameLst>
                                          <p:attrName>style.visibility</p:attrName>
                                        </p:attrNameLst>
                                      </p:cBhvr>
                                      <p:to>
                                        <p:strVal val="visible"/>
                                      </p:to>
                                    </p:set>
                                    <p:animEffect transition="in" filter="wipe(down)">
                                      <p:cBhvr>
                                        <p:cTn id="32" dur="500"/>
                                        <p:tgtEl>
                                          <p:spTgt spid="35">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wipe(down)">
                                      <p:cBhvr>
                                        <p:cTn id="35" dur="500"/>
                                        <p:tgtEl>
                                          <p:spTgt spid="35">
                                            <p:txEl>
                                              <p:pRg st="4" end="4"/>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xEl>
                                              <p:pRg st="5" end="5"/>
                                            </p:txEl>
                                          </p:spTgt>
                                        </p:tgtEl>
                                        <p:attrNameLst>
                                          <p:attrName>style.visibility</p:attrName>
                                        </p:attrNameLst>
                                      </p:cBhvr>
                                      <p:to>
                                        <p:strVal val="visible"/>
                                      </p:to>
                                    </p:set>
                                    <p:animEffect transition="in" filter="wipe(down)">
                                      <p:cBhvr>
                                        <p:cTn id="38" dur="500"/>
                                        <p:tgtEl>
                                          <p:spTgt spid="35">
                                            <p:txEl>
                                              <p:pRg st="5" end="5"/>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5">
                                            <p:txEl>
                                              <p:pRg st="6" end="6"/>
                                            </p:txEl>
                                          </p:spTgt>
                                        </p:tgtEl>
                                        <p:attrNameLst>
                                          <p:attrName>style.visibility</p:attrName>
                                        </p:attrNameLst>
                                      </p:cBhvr>
                                      <p:to>
                                        <p:strVal val="visible"/>
                                      </p:to>
                                    </p:set>
                                    <p:animEffect transition="in" filter="wipe(down)">
                                      <p:cBhvr>
                                        <p:cTn id="41" dur="500"/>
                                        <p:tgtEl>
                                          <p:spTgt spid="35">
                                            <p:txEl>
                                              <p:pRg st="6" end="6"/>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5">
                                            <p:txEl>
                                              <p:pRg st="7" end="7"/>
                                            </p:txEl>
                                          </p:spTgt>
                                        </p:tgtEl>
                                        <p:attrNameLst>
                                          <p:attrName>style.visibility</p:attrName>
                                        </p:attrNameLst>
                                      </p:cBhvr>
                                      <p:to>
                                        <p:strVal val="visible"/>
                                      </p:to>
                                    </p:set>
                                    <p:animEffect transition="in" filter="wipe(down)">
                                      <p:cBhvr>
                                        <p:cTn id="44" dur="500"/>
                                        <p:tgtEl>
                                          <p:spTgt spid="35">
                                            <p:txEl>
                                              <p:pRg st="7" end="7"/>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5">
                                            <p:txEl>
                                              <p:pRg st="8" end="8"/>
                                            </p:txEl>
                                          </p:spTgt>
                                        </p:tgtEl>
                                        <p:attrNameLst>
                                          <p:attrName>style.visibility</p:attrName>
                                        </p:attrNameLst>
                                      </p:cBhvr>
                                      <p:to>
                                        <p:strVal val="visible"/>
                                      </p:to>
                                    </p:set>
                                    <p:animEffect transition="in" filter="wipe(down)">
                                      <p:cBhvr>
                                        <p:cTn id="47" dur="500"/>
                                        <p:tgtEl>
                                          <p:spTgt spid="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
                                            <p:txEl>
                                              <p:pRg st="9" end="9"/>
                                            </p:txEl>
                                          </p:spTgt>
                                        </p:tgtEl>
                                        <p:attrNameLst>
                                          <p:attrName>style.visibility</p:attrName>
                                        </p:attrNameLst>
                                      </p:cBhvr>
                                      <p:to>
                                        <p:strVal val="visible"/>
                                      </p:to>
                                    </p:set>
                                    <p:animEffect transition="in" filter="wipe(down)">
                                      <p:cBhvr>
                                        <p:cTn id="52" dur="500"/>
                                        <p:tgtEl>
                                          <p:spTgt spid="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5">
                                            <p:txEl>
                                              <p:pRg st="10" end="10"/>
                                            </p:txEl>
                                          </p:spTgt>
                                        </p:tgtEl>
                                        <p:attrNameLst>
                                          <p:attrName>style.visibility</p:attrName>
                                        </p:attrNameLst>
                                      </p:cBhvr>
                                      <p:to>
                                        <p:strVal val="visible"/>
                                      </p:to>
                                    </p:set>
                                    <p:animEffect transition="in" filter="wipe(down)">
                                      <p:cBhvr>
                                        <p:cTn id="57" dur="500"/>
                                        <p:tgtEl>
                                          <p:spTgt spid="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
                                            <p:txEl>
                                              <p:pRg st="11" end="11"/>
                                            </p:txEl>
                                          </p:spTgt>
                                        </p:tgtEl>
                                        <p:attrNameLst>
                                          <p:attrName>style.visibility</p:attrName>
                                        </p:attrNameLst>
                                      </p:cBhvr>
                                      <p:to>
                                        <p:strVal val="visible"/>
                                      </p:to>
                                    </p:set>
                                    <p:animEffect transition="in" filter="wipe(down)">
                                      <p:cBhvr>
                                        <p:cTn id="62" dur="500"/>
                                        <p:tgtEl>
                                          <p:spTgt spid="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循环依赖</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552484"/>
            <a:ext cx="11072148" cy="517191"/>
          </a:xfrm>
        </p:spPr>
        <p:txBody>
          <a:bodyPr/>
          <a:lstStyle/>
          <a:p>
            <a:pPr marL="285750" indent="-285750">
              <a:buFont typeface="Wingdings" panose="05000000000000000000" pitchFamily="2" charset="2"/>
              <a:buChar char="l"/>
            </a:pPr>
            <a:r>
              <a:rPr lang="zh-CN" altLang="en-US">
                <a:latin typeface="Fira Code" panose="020B0809050000020004" pitchFamily="49" charset="0"/>
              </a:rPr>
              <a:t>循环依赖指的是依赖闭环的问题</a:t>
            </a:r>
            <a:endParaRPr lang="en-US" altLang="zh-CN">
              <a:latin typeface="Fira Code" panose="020B0809050000020004" pitchFamily="49" charset="0"/>
            </a:endParaRPr>
          </a:p>
        </p:txBody>
      </p:sp>
      <p:grpSp>
        <p:nvGrpSpPr>
          <p:cNvPr id="15" name="组合 14">
            <a:extLst>
              <a:ext uri="{FF2B5EF4-FFF2-40B4-BE49-F238E27FC236}">
                <a16:creationId xmlns:a16="http://schemas.microsoft.com/office/drawing/2014/main" id="{022442E8-549F-3803-165A-1CD47DCBD5CC}"/>
              </a:ext>
            </a:extLst>
          </p:cNvPr>
          <p:cNvGrpSpPr/>
          <p:nvPr/>
        </p:nvGrpSpPr>
        <p:grpSpPr>
          <a:xfrm>
            <a:off x="6574919" y="2069238"/>
            <a:ext cx="2761672" cy="1491382"/>
            <a:chOff x="1136073" y="2189018"/>
            <a:chExt cx="2761672" cy="1491382"/>
          </a:xfrm>
        </p:grpSpPr>
        <p:sp>
          <p:nvSpPr>
            <p:cNvPr id="10" name="矩形: 圆角 9">
              <a:extLst>
                <a:ext uri="{FF2B5EF4-FFF2-40B4-BE49-F238E27FC236}">
                  <a16:creationId xmlns:a16="http://schemas.microsoft.com/office/drawing/2014/main" id="{C8155D4C-3F83-B18A-AF0D-F07B38C811A6}"/>
                </a:ext>
              </a:extLst>
            </p:cNvPr>
            <p:cNvSpPr/>
            <p:nvPr/>
          </p:nvSpPr>
          <p:spPr>
            <a:xfrm>
              <a:off x="1145309" y="2318328"/>
              <a:ext cx="2752436" cy="1326568"/>
            </a:xfrm>
            <a:prstGeom prst="roundRect">
              <a:avLst>
                <a:gd name="adj" fmla="val 10160"/>
              </a:avLst>
            </a:prstGeom>
            <a:noFill/>
            <a:ln>
              <a:solidFill>
                <a:srgbClr val="2E9AB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11" name="矩形 10">
              <a:extLst>
                <a:ext uri="{FF2B5EF4-FFF2-40B4-BE49-F238E27FC236}">
                  <a16:creationId xmlns:a16="http://schemas.microsoft.com/office/drawing/2014/main" id="{7B105271-B4A6-A1F6-F7F2-07079BB40608}"/>
                </a:ext>
              </a:extLst>
            </p:cNvPr>
            <p:cNvSpPr/>
            <p:nvPr/>
          </p:nvSpPr>
          <p:spPr>
            <a:xfrm>
              <a:off x="1136073" y="2189018"/>
              <a:ext cx="581891" cy="286327"/>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a:solidFill>
                    <a:schemeClr val="bg1"/>
                  </a:solidFill>
                </a:rPr>
                <a:t>B</a:t>
              </a:r>
              <a:endParaRPr lang="zh-CN" altLang="en-US" sz="1600">
                <a:solidFill>
                  <a:schemeClr val="bg1"/>
                </a:solidFill>
              </a:endParaRPr>
            </a:p>
          </p:txBody>
        </p:sp>
        <p:sp>
          <p:nvSpPr>
            <p:cNvPr id="14" name="文本框 13">
              <a:extLst>
                <a:ext uri="{FF2B5EF4-FFF2-40B4-BE49-F238E27FC236}">
                  <a16:creationId xmlns:a16="http://schemas.microsoft.com/office/drawing/2014/main" id="{0F973D4F-19DD-A48B-1387-8D46ED5F6169}"/>
                </a:ext>
              </a:extLst>
            </p:cNvPr>
            <p:cNvSpPr txBox="1"/>
            <p:nvPr/>
          </p:nvSpPr>
          <p:spPr>
            <a:xfrm>
              <a:off x="1286849" y="2510849"/>
              <a:ext cx="2469356" cy="1169551"/>
            </a:xfrm>
            <a:prstGeom prst="rect">
              <a:avLst/>
            </a:prstGeom>
            <a:noFill/>
          </p:spPr>
          <p:txBody>
            <a:bodyPr wrap="square">
              <a:spAutoFit/>
            </a:bodyPr>
            <a:lstStyle/>
            <a:p>
              <a:r>
                <a:rPr lang="en-US" altLang="zh-CN" sz="1400">
                  <a:solidFill>
                    <a:srgbClr val="808000"/>
                  </a:solidFill>
                  <a:effectLst/>
                  <a:latin typeface="JetBrains Mono"/>
                </a:rPr>
                <a:t>@Component</a:t>
              </a:r>
              <a:br>
                <a:rPr lang="en-US" altLang="zh-CN" sz="1400">
                  <a:solidFill>
                    <a:srgbClr val="808000"/>
                  </a:solidFill>
                  <a:effectLst/>
                  <a:latin typeface="JetBrains Mono"/>
                </a:rPr>
              </a:br>
              <a:r>
                <a:rPr lang="en-US" altLang="zh-CN" sz="1400" b="1">
                  <a:solidFill>
                    <a:srgbClr val="000080"/>
                  </a:solidFill>
                  <a:effectLst/>
                  <a:latin typeface="JetBrains Mono"/>
                </a:rPr>
                <a:t>public class </a:t>
              </a:r>
              <a:r>
                <a:rPr lang="en-US" altLang="zh-CN" sz="1400">
                  <a:solidFill>
                    <a:srgbClr val="000000"/>
                  </a:solidFill>
                  <a:effectLst/>
                  <a:latin typeface="JetBrains Mono"/>
                </a:rPr>
                <a:t>B {</a:t>
              </a:r>
              <a:br>
                <a:rPr lang="en-US" altLang="zh-CN" sz="1400">
                  <a:solidFill>
                    <a:srgbClr val="000000"/>
                  </a:solidFill>
                  <a:effectLst/>
                  <a:latin typeface="JetBrains Mono"/>
                </a:rPr>
              </a:br>
              <a:r>
                <a:rPr lang="en-US" altLang="zh-CN" sz="1400">
                  <a:solidFill>
                    <a:srgbClr val="000000"/>
                  </a:solidFill>
                  <a:effectLst/>
                  <a:latin typeface="JetBrains Mono"/>
                </a:rPr>
                <a:t>    </a:t>
              </a:r>
              <a:r>
                <a:rPr lang="en-US" altLang="zh-CN" sz="1400">
                  <a:solidFill>
                    <a:srgbClr val="808000"/>
                  </a:solidFill>
                  <a:effectLst/>
                  <a:latin typeface="JetBrains Mono"/>
                </a:rPr>
                <a:t>@Autowired</a:t>
              </a:r>
              <a:br>
                <a:rPr lang="en-US" altLang="zh-CN" sz="1400">
                  <a:solidFill>
                    <a:srgbClr val="808000"/>
                  </a:solidFill>
                  <a:effectLst/>
                  <a:latin typeface="JetBrains Mono"/>
                </a:rPr>
              </a:br>
              <a:r>
                <a:rPr lang="en-US" altLang="zh-CN" sz="1400">
                  <a:solidFill>
                    <a:srgbClr val="808000"/>
                  </a:solidFill>
                  <a:effectLst/>
                  <a:latin typeface="JetBrains Mono"/>
                </a:rPr>
                <a:t>    </a:t>
              </a:r>
              <a:r>
                <a:rPr lang="en-US" altLang="zh-CN" sz="1400" b="1">
                  <a:solidFill>
                    <a:srgbClr val="000080"/>
                  </a:solidFill>
                  <a:effectLst/>
                  <a:latin typeface="JetBrains Mono"/>
                </a:rPr>
                <a:t>private </a:t>
              </a:r>
              <a:r>
                <a:rPr lang="en-US" altLang="zh-CN" sz="1400">
                  <a:solidFill>
                    <a:srgbClr val="000000"/>
                  </a:solidFill>
                  <a:effectLst/>
                  <a:latin typeface="JetBrains Mono"/>
                </a:rPr>
                <a:t>A </a:t>
              </a:r>
              <a:r>
                <a:rPr lang="en-US" altLang="zh-CN" sz="1400" b="1">
                  <a:solidFill>
                    <a:srgbClr val="660E7A"/>
                  </a:solidFill>
                  <a:effectLst/>
                  <a:latin typeface="JetBrains Mono"/>
                </a:rPr>
                <a:t>a</a:t>
              </a:r>
              <a:r>
                <a:rPr lang="en-US" altLang="zh-CN" sz="1400">
                  <a:solidFill>
                    <a:srgbClr val="000000"/>
                  </a:solidFill>
                  <a:effectLst/>
                  <a:latin typeface="JetBrains Mono"/>
                </a:rPr>
                <a:t>;</a:t>
              </a:r>
              <a:br>
                <a:rPr lang="en-US" altLang="zh-CN" sz="1400">
                  <a:solidFill>
                    <a:srgbClr val="000000"/>
                  </a:solidFill>
                  <a:effectLst/>
                  <a:latin typeface="JetBrains Mono"/>
                </a:rPr>
              </a:br>
              <a:r>
                <a:rPr lang="en-US" altLang="zh-CN" sz="1400">
                  <a:solidFill>
                    <a:srgbClr val="000000"/>
                  </a:solidFill>
                  <a:effectLst/>
                  <a:latin typeface="JetBrains Mono"/>
                </a:rPr>
                <a:t>}</a:t>
              </a:r>
            </a:p>
          </p:txBody>
        </p:sp>
      </p:grpSp>
      <p:grpSp>
        <p:nvGrpSpPr>
          <p:cNvPr id="16" name="组合 15">
            <a:extLst>
              <a:ext uri="{FF2B5EF4-FFF2-40B4-BE49-F238E27FC236}">
                <a16:creationId xmlns:a16="http://schemas.microsoft.com/office/drawing/2014/main" id="{873A78F0-0180-DAC2-F87C-D5D55CD07C04}"/>
              </a:ext>
            </a:extLst>
          </p:cNvPr>
          <p:cNvGrpSpPr/>
          <p:nvPr/>
        </p:nvGrpSpPr>
        <p:grpSpPr>
          <a:xfrm>
            <a:off x="1107498" y="2069238"/>
            <a:ext cx="2761672" cy="1459056"/>
            <a:chOff x="1136073" y="2189018"/>
            <a:chExt cx="2761672" cy="1459056"/>
          </a:xfrm>
        </p:grpSpPr>
        <p:sp>
          <p:nvSpPr>
            <p:cNvPr id="17" name="矩形: 圆角 16">
              <a:extLst>
                <a:ext uri="{FF2B5EF4-FFF2-40B4-BE49-F238E27FC236}">
                  <a16:creationId xmlns:a16="http://schemas.microsoft.com/office/drawing/2014/main" id="{579AD8FD-F233-56ED-092A-A4833813F6BC}"/>
                </a:ext>
              </a:extLst>
            </p:cNvPr>
            <p:cNvSpPr/>
            <p:nvPr/>
          </p:nvSpPr>
          <p:spPr>
            <a:xfrm>
              <a:off x="1145309" y="2318327"/>
              <a:ext cx="2752436" cy="1329747"/>
            </a:xfrm>
            <a:prstGeom prst="roundRect">
              <a:avLst>
                <a:gd name="adj" fmla="val 10160"/>
              </a:avLst>
            </a:prstGeom>
            <a:noFill/>
            <a:ln>
              <a:solidFill>
                <a:srgbClr val="FB8C2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18" name="矩形 17">
              <a:extLst>
                <a:ext uri="{FF2B5EF4-FFF2-40B4-BE49-F238E27FC236}">
                  <a16:creationId xmlns:a16="http://schemas.microsoft.com/office/drawing/2014/main" id="{44819B0D-4020-81AC-592A-95FE82053493}"/>
                </a:ext>
              </a:extLst>
            </p:cNvPr>
            <p:cNvSpPr/>
            <p:nvPr/>
          </p:nvSpPr>
          <p:spPr>
            <a:xfrm>
              <a:off x="1136073" y="2189018"/>
              <a:ext cx="581891" cy="28632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600">
                  <a:solidFill>
                    <a:schemeClr val="bg1"/>
                  </a:solidFill>
                </a:rPr>
                <a:t>A</a:t>
              </a:r>
              <a:endParaRPr lang="zh-CN" altLang="en-US" sz="1600">
                <a:solidFill>
                  <a:schemeClr val="bg1"/>
                </a:solidFill>
              </a:endParaRPr>
            </a:p>
          </p:txBody>
        </p:sp>
        <p:sp>
          <p:nvSpPr>
            <p:cNvPr id="19" name="文本框 18">
              <a:extLst>
                <a:ext uri="{FF2B5EF4-FFF2-40B4-BE49-F238E27FC236}">
                  <a16:creationId xmlns:a16="http://schemas.microsoft.com/office/drawing/2014/main" id="{ABE6DDB1-C67C-D1FC-CC72-DF0A1BCE7D72}"/>
                </a:ext>
              </a:extLst>
            </p:cNvPr>
            <p:cNvSpPr txBox="1"/>
            <p:nvPr/>
          </p:nvSpPr>
          <p:spPr>
            <a:xfrm>
              <a:off x="1283602" y="2475345"/>
              <a:ext cx="2469356" cy="1169551"/>
            </a:xfrm>
            <a:prstGeom prst="rect">
              <a:avLst/>
            </a:prstGeom>
            <a:noFill/>
          </p:spPr>
          <p:txBody>
            <a:bodyPr wrap="square">
              <a:spAutoFit/>
            </a:bodyPr>
            <a:lstStyle/>
            <a:p>
              <a:r>
                <a:rPr lang="en-US" altLang="zh-CN" sz="1400">
                  <a:solidFill>
                    <a:srgbClr val="808000"/>
                  </a:solidFill>
                  <a:effectLst/>
                  <a:latin typeface="JetBrains Mono"/>
                </a:rPr>
                <a:t>@Component</a:t>
              </a:r>
              <a:br>
                <a:rPr lang="en-US" altLang="zh-CN" sz="1400">
                  <a:solidFill>
                    <a:srgbClr val="808000"/>
                  </a:solidFill>
                  <a:effectLst/>
                  <a:latin typeface="JetBrains Mono"/>
                </a:rPr>
              </a:br>
              <a:r>
                <a:rPr lang="en-US" altLang="zh-CN" sz="1400" b="1">
                  <a:solidFill>
                    <a:srgbClr val="000080"/>
                  </a:solidFill>
                  <a:effectLst/>
                  <a:latin typeface="JetBrains Mono"/>
                </a:rPr>
                <a:t>public class </a:t>
              </a:r>
              <a:r>
                <a:rPr lang="en-US" altLang="zh-CN" sz="1400">
                  <a:solidFill>
                    <a:srgbClr val="000000"/>
                  </a:solidFill>
                  <a:effectLst/>
                  <a:latin typeface="JetBrains Mono"/>
                </a:rPr>
                <a:t>A {</a:t>
              </a:r>
              <a:br>
                <a:rPr lang="en-US" altLang="zh-CN" sz="1400">
                  <a:solidFill>
                    <a:srgbClr val="000000"/>
                  </a:solidFill>
                  <a:effectLst/>
                  <a:latin typeface="JetBrains Mono"/>
                </a:rPr>
              </a:br>
              <a:r>
                <a:rPr lang="en-US" altLang="zh-CN" sz="1400">
                  <a:solidFill>
                    <a:srgbClr val="000000"/>
                  </a:solidFill>
                  <a:effectLst/>
                  <a:latin typeface="JetBrains Mono"/>
                </a:rPr>
                <a:t>    </a:t>
              </a:r>
              <a:r>
                <a:rPr lang="en-US" altLang="zh-CN" sz="1400">
                  <a:solidFill>
                    <a:srgbClr val="808000"/>
                  </a:solidFill>
                  <a:effectLst/>
                  <a:latin typeface="JetBrains Mono"/>
                </a:rPr>
                <a:t>@Autowired</a:t>
              </a:r>
              <a:br>
                <a:rPr lang="en-US" altLang="zh-CN" sz="1400">
                  <a:solidFill>
                    <a:srgbClr val="808000"/>
                  </a:solidFill>
                  <a:effectLst/>
                  <a:latin typeface="JetBrains Mono"/>
                </a:rPr>
              </a:br>
              <a:r>
                <a:rPr lang="en-US" altLang="zh-CN" sz="1400">
                  <a:solidFill>
                    <a:srgbClr val="808000"/>
                  </a:solidFill>
                  <a:effectLst/>
                  <a:latin typeface="JetBrains Mono"/>
                </a:rPr>
                <a:t>    </a:t>
              </a:r>
              <a:r>
                <a:rPr lang="en-US" altLang="zh-CN" sz="1400" b="1">
                  <a:solidFill>
                    <a:srgbClr val="000080"/>
                  </a:solidFill>
                  <a:effectLst/>
                  <a:latin typeface="JetBrains Mono"/>
                </a:rPr>
                <a:t>private </a:t>
              </a:r>
              <a:r>
                <a:rPr lang="en-US" altLang="zh-CN" sz="1400">
                  <a:solidFill>
                    <a:srgbClr val="000000"/>
                  </a:solidFill>
                  <a:effectLst/>
                  <a:latin typeface="JetBrains Mono"/>
                </a:rPr>
                <a:t>B </a:t>
              </a:r>
              <a:r>
                <a:rPr lang="en-US" altLang="zh-CN" sz="1400" b="1">
                  <a:solidFill>
                    <a:srgbClr val="660E7A"/>
                  </a:solidFill>
                  <a:effectLst/>
                  <a:latin typeface="JetBrains Mono"/>
                </a:rPr>
                <a:t>b</a:t>
              </a:r>
              <a:r>
                <a:rPr lang="en-US" altLang="zh-CN" sz="1400">
                  <a:solidFill>
                    <a:srgbClr val="000000"/>
                  </a:solidFill>
                  <a:effectLst/>
                  <a:latin typeface="JetBrains Mono"/>
                </a:rPr>
                <a:t>;</a:t>
              </a:r>
              <a:br>
                <a:rPr lang="en-US" altLang="zh-CN" sz="1400">
                  <a:solidFill>
                    <a:srgbClr val="000000"/>
                  </a:solidFill>
                  <a:effectLst/>
                  <a:latin typeface="JetBrains Mono"/>
                </a:rPr>
              </a:br>
              <a:r>
                <a:rPr lang="en-US" altLang="zh-CN" sz="1400">
                  <a:solidFill>
                    <a:srgbClr val="000000"/>
                  </a:solidFill>
                  <a:effectLst/>
                  <a:latin typeface="JetBrains Mono"/>
                </a:rPr>
                <a:t>}</a:t>
              </a:r>
            </a:p>
          </p:txBody>
        </p:sp>
      </p:grpSp>
      <p:sp>
        <p:nvSpPr>
          <p:cNvPr id="20" name="矩形: 圆角 19">
            <a:extLst>
              <a:ext uri="{FF2B5EF4-FFF2-40B4-BE49-F238E27FC236}">
                <a16:creationId xmlns:a16="http://schemas.microsoft.com/office/drawing/2014/main" id="{5E8E1777-6776-E0B5-7D4E-CF375CCEC19F}"/>
              </a:ext>
            </a:extLst>
          </p:cNvPr>
          <p:cNvSpPr/>
          <p:nvPr/>
        </p:nvSpPr>
        <p:spPr>
          <a:xfrm>
            <a:off x="1689389" y="3962977"/>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实例化</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sp>
        <p:nvSpPr>
          <p:cNvPr id="21" name="矩形: 圆角 20">
            <a:extLst>
              <a:ext uri="{FF2B5EF4-FFF2-40B4-BE49-F238E27FC236}">
                <a16:creationId xmlns:a16="http://schemas.microsoft.com/office/drawing/2014/main" id="{2D28FC1E-5357-8543-3AB9-541E72039A80}"/>
              </a:ext>
            </a:extLst>
          </p:cNvPr>
          <p:cNvSpPr/>
          <p:nvPr/>
        </p:nvSpPr>
        <p:spPr>
          <a:xfrm>
            <a:off x="1689389" y="5588091"/>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依赖注入</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grpSp>
        <p:nvGrpSpPr>
          <p:cNvPr id="28" name="组合 27">
            <a:extLst>
              <a:ext uri="{FF2B5EF4-FFF2-40B4-BE49-F238E27FC236}">
                <a16:creationId xmlns:a16="http://schemas.microsoft.com/office/drawing/2014/main" id="{43C16A5F-D6C4-24F3-72E4-04153473471C}"/>
              </a:ext>
            </a:extLst>
          </p:cNvPr>
          <p:cNvGrpSpPr/>
          <p:nvPr/>
        </p:nvGrpSpPr>
        <p:grpSpPr>
          <a:xfrm>
            <a:off x="4441824" y="4369377"/>
            <a:ext cx="1470948" cy="1226758"/>
            <a:chOff x="2967254" y="3752850"/>
            <a:chExt cx="2632364" cy="2195370"/>
          </a:xfrm>
        </p:grpSpPr>
        <p:sp>
          <p:nvSpPr>
            <p:cNvPr id="22" name="矩形: 圆角 21">
              <a:extLst>
                <a:ext uri="{FF2B5EF4-FFF2-40B4-BE49-F238E27FC236}">
                  <a16:creationId xmlns:a16="http://schemas.microsoft.com/office/drawing/2014/main" id="{AD5B58F0-47F2-0B10-E350-C936E269C3D4}"/>
                </a:ext>
              </a:extLst>
            </p:cNvPr>
            <p:cNvSpPr/>
            <p:nvPr/>
          </p:nvSpPr>
          <p:spPr>
            <a:xfrm>
              <a:off x="2967254" y="3752850"/>
              <a:ext cx="2632364" cy="2195368"/>
            </a:xfrm>
            <a:prstGeom prst="roundRect">
              <a:avLst>
                <a:gd name="adj" fmla="val 4887"/>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25" name="矩形: 对角圆角 24">
              <a:extLst>
                <a:ext uri="{FF2B5EF4-FFF2-40B4-BE49-F238E27FC236}">
                  <a16:creationId xmlns:a16="http://schemas.microsoft.com/office/drawing/2014/main" id="{AB042B0A-E26F-149A-0D56-9258EA16E3E9}"/>
                </a:ext>
              </a:extLst>
            </p:cNvPr>
            <p:cNvSpPr/>
            <p:nvPr/>
          </p:nvSpPr>
          <p:spPr>
            <a:xfrm>
              <a:off x="4264889" y="5656767"/>
              <a:ext cx="1334729" cy="291453"/>
            </a:xfrm>
            <a:prstGeom prst="round2DiagRect">
              <a:avLst>
                <a:gd name="adj1" fmla="val 2961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IOC</a:t>
              </a:r>
              <a:r>
                <a:rPr lang="zh-CN" altLang="en-US" sz="1200" b="1"/>
                <a:t>容器</a:t>
              </a:r>
            </a:p>
          </p:txBody>
        </p:sp>
      </p:grpSp>
      <p:cxnSp>
        <p:nvCxnSpPr>
          <p:cNvPr id="27" name="直接箭头连接符 26">
            <a:extLst>
              <a:ext uri="{FF2B5EF4-FFF2-40B4-BE49-F238E27FC236}">
                <a16:creationId xmlns:a16="http://schemas.microsoft.com/office/drawing/2014/main" id="{FE8B6577-255C-C947-4E42-62DB90BECDF3}"/>
              </a:ext>
            </a:extLst>
          </p:cNvPr>
          <p:cNvCxnSpPr>
            <a:stCxn id="20" idx="2"/>
            <a:endCxn id="21" idx="0"/>
          </p:cNvCxnSpPr>
          <p:nvPr/>
        </p:nvCxnSpPr>
        <p:spPr>
          <a:xfrm>
            <a:off x="2299422" y="4369377"/>
            <a:ext cx="0" cy="121871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0" name="矩形: 圆角 29">
            <a:extLst>
              <a:ext uri="{FF2B5EF4-FFF2-40B4-BE49-F238E27FC236}">
                <a16:creationId xmlns:a16="http://schemas.microsoft.com/office/drawing/2014/main" id="{01563560-28DA-8AFB-9F2B-0A79DBA4E27C}"/>
              </a:ext>
            </a:extLst>
          </p:cNvPr>
          <p:cNvSpPr/>
          <p:nvPr/>
        </p:nvSpPr>
        <p:spPr>
          <a:xfrm>
            <a:off x="7350340" y="5585984"/>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实例化</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sp>
        <p:nvSpPr>
          <p:cNvPr id="31" name="矩形: 圆角 30">
            <a:extLst>
              <a:ext uri="{FF2B5EF4-FFF2-40B4-BE49-F238E27FC236}">
                <a16:creationId xmlns:a16="http://schemas.microsoft.com/office/drawing/2014/main" id="{1E414EC5-B99C-9930-F5B1-C51E8A32C0C5}"/>
              </a:ext>
            </a:extLst>
          </p:cNvPr>
          <p:cNvSpPr/>
          <p:nvPr/>
        </p:nvSpPr>
        <p:spPr>
          <a:xfrm>
            <a:off x="7350340" y="3962977"/>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依赖注入</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cxnSp>
        <p:nvCxnSpPr>
          <p:cNvPr id="33" name="直接箭头连接符 32">
            <a:extLst>
              <a:ext uri="{FF2B5EF4-FFF2-40B4-BE49-F238E27FC236}">
                <a16:creationId xmlns:a16="http://schemas.microsoft.com/office/drawing/2014/main" id="{E6ACB3A5-BB3E-7A6B-A232-A48D082DA8D3}"/>
              </a:ext>
            </a:extLst>
          </p:cNvPr>
          <p:cNvCxnSpPr>
            <a:stCxn id="21" idx="3"/>
            <a:endCxn id="30" idx="1"/>
          </p:cNvCxnSpPr>
          <p:nvPr/>
        </p:nvCxnSpPr>
        <p:spPr>
          <a:xfrm flipV="1">
            <a:off x="2909455" y="5789184"/>
            <a:ext cx="4440885" cy="21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CE969C3A-158C-74F0-5BE1-BE6DB41069B8}"/>
              </a:ext>
            </a:extLst>
          </p:cNvPr>
          <p:cNvCxnSpPr>
            <a:stCxn id="30" idx="0"/>
            <a:endCxn id="31" idx="2"/>
          </p:cNvCxnSpPr>
          <p:nvPr/>
        </p:nvCxnSpPr>
        <p:spPr>
          <a:xfrm flipV="1">
            <a:off x="7960373" y="4369377"/>
            <a:ext cx="0" cy="12166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直接箭头连接符 36">
            <a:extLst>
              <a:ext uri="{FF2B5EF4-FFF2-40B4-BE49-F238E27FC236}">
                <a16:creationId xmlns:a16="http://schemas.microsoft.com/office/drawing/2014/main" id="{21EF2052-926A-1696-758E-71D7A2571BE7}"/>
              </a:ext>
            </a:extLst>
          </p:cNvPr>
          <p:cNvCxnSpPr>
            <a:stCxn id="31" idx="1"/>
            <a:endCxn id="20" idx="3"/>
          </p:cNvCxnSpPr>
          <p:nvPr/>
        </p:nvCxnSpPr>
        <p:spPr>
          <a:xfrm flipH="1">
            <a:off x="2909455" y="4166177"/>
            <a:ext cx="444088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custDataLst>
      <p:tags r:id="rId1"/>
    </p:custDataLst>
    <p:extLst>
      <p:ext uri="{BB962C8B-B14F-4D97-AF65-F5344CB8AC3E}">
        <p14:creationId xmlns:p14="http://schemas.microsoft.com/office/powerpoint/2010/main" val="96495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right)">
                                      <p:cBhvr>
                                        <p:cTn id="6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animBg="1"/>
      <p:bldP spid="21" grpId="0" animBg="1"/>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07339956-C000-67E3-EB61-9522A2AE3CD3}"/>
              </a:ext>
            </a:extLst>
          </p:cNvPr>
          <p:cNvCxnSpPr/>
          <p:nvPr/>
        </p:nvCxnSpPr>
        <p:spPr>
          <a:xfrm flipV="1">
            <a:off x="1137920" y="2818004"/>
            <a:ext cx="0" cy="3116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86DE0B81-2529-E20E-1ABF-90FC1C6253E8}"/>
              </a:ext>
            </a:extLst>
          </p:cNvPr>
          <p:cNvCxnSpPr/>
          <p:nvPr/>
        </p:nvCxnSpPr>
        <p:spPr>
          <a:xfrm>
            <a:off x="10683429" y="2818004"/>
            <a:ext cx="0" cy="3116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3B4E68FA-0555-FA88-326A-6BB901E20B64}"/>
              </a:ext>
            </a:extLst>
          </p:cNvPr>
          <p:cNvCxnSpPr>
            <a:stCxn id="20" idx="2"/>
            <a:endCxn id="21" idx="0"/>
          </p:cNvCxnSpPr>
          <p:nvPr/>
        </p:nvCxnSpPr>
        <p:spPr>
          <a:xfrm>
            <a:off x="1334222" y="2820111"/>
            <a:ext cx="0" cy="31204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循环依赖</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552484"/>
            <a:ext cx="11072148" cy="517191"/>
          </a:xfrm>
        </p:spPr>
        <p:txBody>
          <a:bodyPr/>
          <a:lstStyle/>
          <a:p>
            <a:pPr marL="285750" indent="-285750">
              <a:buFont typeface="Wingdings" panose="05000000000000000000" pitchFamily="2" charset="2"/>
              <a:buChar char="l"/>
            </a:pPr>
            <a:r>
              <a:rPr lang="zh-CN" altLang="en-US">
                <a:latin typeface="Fira Code" panose="020B0809050000020004" pitchFamily="49" charset="0"/>
              </a:rPr>
              <a:t>循环依赖指的是依赖闭环的问题</a:t>
            </a:r>
            <a:endParaRPr lang="en-US" altLang="zh-CN">
              <a:latin typeface="Fira Code" panose="020B0809050000020004" pitchFamily="49" charset="0"/>
            </a:endParaRPr>
          </a:p>
        </p:txBody>
      </p:sp>
      <p:grpSp>
        <p:nvGrpSpPr>
          <p:cNvPr id="15" name="组合 14">
            <a:extLst>
              <a:ext uri="{FF2B5EF4-FFF2-40B4-BE49-F238E27FC236}">
                <a16:creationId xmlns:a16="http://schemas.microsoft.com/office/drawing/2014/main" id="{022442E8-549F-3803-165A-1CD47DCBD5CC}"/>
              </a:ext>
            </a:extLst>
          </p:cNvPr>
          <p:cNvGrpSpPr/>
          <p:nvPr/>
        </p:nvGrpSpPr>
        <p:grpSpPr>
          <a:xfrm>
            <a:off x="8506780" y="756919"/>
            <a:ext cx="2761672" cy="1491382"/>
            <a:chOff x="1136073" y="2189018"/>
            <a:chExt cx="2761672" cy="1491382"/>
          </a:xfrm>
        </p:grpSpPr>
        <p:sp>
          <p:nvSpPr>
            <p:cNvPr id="10" name="矩形: 圆角 9">
              <a:extLst>
                <a:ext uri="{FF2B5EF4-FFF2-40B4-BE49-F238E27FC236}">
                  <a16:creationId xmlns:a16="http://schemas.microsoft.com/office/drawing/2014/main" id="{C8155D4C-3F83-B18A-AF0D-F07B38C811A6}"/>
                </a:ext>
              </a:extLst>
            </p:cNvPr>
            <p:cNvSpPr/>
            <p:nvPr/>
          </p:nvSpPr>
          <p:spPr>
            <a:xfrm>
              <a:off x="1145309" y="2318328"/>
              <a:ext cx="2752436" cy="1326568"/>
            </a:xfrm>
            <a:prstGeom prst="roundRect">
              <a:avLst>
                <a:gd name="adj" fmla="val 10160"/>
              </a:avLst>
            </a:prstGeom>
            <a:noFill/>
            <a:ln>
              <a:solidFill>
                <a:srgbClr val="2E9AB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11" name="矩形 10">
              <a:extLst>
                <a:ext uri="{FF2B5EF4-FFF2-40B4-BE49-F238E27FC236}">
                  <a16:creationId xmlns:a16="http://schemas.microsoft.com/office/drawing/2014/main" id="{7B105271-B4A6-A1F6-F7F2-07079BB40608}"/>
                </a:ext>
              </a:extLst>
            </p:cNvPr>
            <p:cNvSpPr/>
            <p:nvPr/>
          </p:nvSpPr>
          <p:spPr>
            <a:xfrm>
              <a:off x="1136073" y="2189018"/>
              <a:ext cx="581891" cy="286327"/>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a:solidFill>
                    <a:schemeClr val="bg1"/>
                  </a:solidFill>
                </a:rPr>
                <a:t>B</a:t>
              </a:r>
              <a:endParaRPr lang="zh-CN" altLang="en-US" sz="1600">
                <a:solidFill>
                  <a:schemeClr val="bg1"/>
                </a:solidFill>
              </a:endParaRPr>
            </a:p>
          </p:txBody>
        </p:sp>
        <p:sp>
          <p:nvSpPr>
            <p:cNvPr id="14" name="文本框 13">
              <a:extLst>
                <a:ext uri="{FF2B5EF4-FFF2-40B4-BE49-F238E27FC236}">
                  <a16:creationId xmlns:a16="http://schemas.microsoft.com/office/drawing/2014/main" id="{0F973D4F-19DD-A48B-1387-8D46ED5F6169}"/>
                </a:ext>
              </a:extLst>
            </p:cNvPr>
            <p:cNvSpPr txBox="1"/>
            <p:nvPr/>
          </p:nvSpPr>
          <p:spPr>
            <a:xfrm>
              <a:off x="1286849" y="2510849"/>
              <a:ext cx="2469356" cy="1169551"/>
            </a:xfrm>
            <a:prstGeom prst="rect">
              <a:avLst/>
            </a:prstGeom>
            <a:noFill/>
          </p:spPr>
          <p:txBody>
            <a:bodyPr wrap="square">
              <a:spAutoFit/>
            </a:bodyPr>
            <a:lstStyle/>
            <a:p>
              <a:r>
                <a:rPr lang="en-US" altLang="zh-CN" sz="1400">
                  <a:solidFill>
                    <a:srgbClr val="808000"/>
                  </a:solidFill>
                  <a:effectLst/>
                  <a:latin typeface="JetBrains Mono"/>
                </a:rPr>
                <a:t>@Component</a:t>
              </a:r>
              <a:br>
                <a:rPr lang="en-US" altLang="zh-CN" sz="1400">
                  <a:solidFill>
                    <a:srgbClr val="808000"/>
                  </a:solidFill>
                  <a:effectLst/>
                  <a:latin typeface="JetBrains Mono"/>
                </a:rPr>
              </a:br>
              <a:r>
                <a:rPr lang="en-US" altLang="zh-CN" sz="1400" b="1">
                  <a:solidFill>
                    <a:srgbClr val="000080"/>
                  </a:solidFill>
                  <a:effectLst/>
                  <a:latin typeface="JetBrains Mono"/>
                </a:rPr>
                <a:t>public class </a:t>
              </a:r>
              <a:r>
                <a:rPr lang="en-US" altLang="zh-CN" sz="1400">
                  <a:solidFill>
                    <a:srgbClr val="000000"/>
                  </a:solidFill>
                  <a:effectLst/>
                  <a:latin typeface="JetBrains Mono"/>
                </a:rPr>
                <a:t>B {</a:t>
              </a:r>
              <a:br>
                <a:rPr lang="en-US" altLang="zh-CN" sz="1400">
                  <a:solidFill>
                    <a:srgbClr val="000000"/>
                  </a:solidFill>
                  <a:effectLst/>
                  <a:latin typeface="JetBrains Mono"/>
                </a:rPr>
              </a:br>
              <a:r>
                <a:rPr lang="en-US" altLang="zh-CN" sz="1400">
                  <a:solidFill>
                    <a:srgbClr val="000000"/>
                  </a:solidFill>
                  <a:effectLst/>
                  <a:latin typeface="JetBrains Mono"/>
                </a:rPr>
                <a:t>    </a:t>
              </a:r>
              <a:r>
                <a:rPr lang="en-US" altLang="zh-CN" sz="1400">
                  <a:solidFill>
                    <a:srgbClr val="808000"/>
                  </a:solidFill>
                  <a:effectLst/>
                  <a:latin typeface="JetBrains Mono"/>
                </a:rPr>
                <a:t>@Autowired</a:t>
              </a:r>
              <a:br>
                <a:rPr lang="en-US" altLang="zh-CN" sz="1400">
                  <a:solidFill>
                    <a:srgbClr val="808000"/>
                  </a:solidFill>
                  <a:effectLst/>
                  <a:latin typeface="JetBrains Mono"/>
                </a:rPr>
              </a:br>
              <a:r>
                <a:rPr lang="en-US" altLang="zh-CN" sz="1400">
                  <a:solidFill>
                    <a:srgbClr val="808000"/>
                  </a:solidFill>
                  <a:effectLst/>
                  <a:latin typeface="JetBrains Mono"/>
                </a:rPr>
                <a:t>    </a:t>
              </a:r>
              <a:r>
                <a:rPr lang="en-US" altLang="zh-CN" sz="1400" b="1">
                  <a:solidFill>
                    <a:srgbClr val="000080"/>
                  </a:solidFill>
                  <a:effectLst/>
                  <a:latin typeface="JetBrains Mono"/>
                </a:rPr>
                <a:t>private </a:t>
              </a:r>
              <a:r>
                <a:rPr lang="en-US" altLang="zh-CN" sz="1400">
                  <a:solidFill>
                    <a:srgbClr val="000000"/>
                  </a:solidFill>
                  <a:effectLst/>
                  <a:latin typeface="JetBrains Mono"/>
                </a:rPr>
                <a:t>A </a:t>
              </a:r>
              <a:r>
                <a:rPr lang="en-US" altLang="zh-CN" sz="1400" b="1">
                  <a:solidFill>
                    <a:srgbClr val="660E7A"/>
                  </a:solidFill>
                  <a:effectLst/>
                  <a:latin typeface="JetBrains Mono"/>
                </a:rPr>
                <a:t>a</a:t>
              </a:r>
              <a:r>
                <a:rPr lang="en-US" altLang="zh-CN" sz="1400">
                  <a:solidFill>
                    <a:srgbClr val="000000"/>
                  </a:solidFill>
                  <a:effectLst/>
                  <a:latin typeface="JetBrains Mono"/>
                </a:rPr>
                <a:t>;</a:t>
              </a:r>
              <a:br>
                <a:rPr lang="en-US" altLang="zh-CN" sz="1400">
                  <a:solidFill>
                    <a:srgbClr val="000000"/>
                  </a:solidFill>
                  <a:effectLst/>
                  <a:latin typeface="JetBrains Mono"/>
                </a:rPr>
              </a:br>
              <a:r>
                <a:rPr lang="en-US" altLang="zh-CN" sz="1400">
                  <a:solidFill>
                    <a:srgbClr val="000000"/>
                  </a:solidFill>
                  <a:effectLst/>
                  <a:latin typeface="JetBrains Mono"/>
                </a:rPr>
                <a:t>}</a:t>
              </a:r>
            </a:p>
          </p:txBody>
        </p:sp>
      </p:grpSp>
      <p:grpSp>
        <p:nvGrpSpPr>
          <p:cNvPr id="16" name="组合 15">
            <a:extLst>
              <a:ext uri="{FF2B5EF4-FFF2-40B4-BE49-F238E27FC236}">
                <a16:creationId xmlns:a16="http://schemas.microsoft.com/office/drawing/2014/main" id="{873A78F0-0180-DAC2-F87C-D5D55CD07C04}"/>
              </a:ext>
            </a:extLst>
          </p:cNvPr>
          <p:cNvGrpSpPr/>
          <p:nvPr/>
        </p:nvGrpSpPr>
        <p:grpSpPr>
          <a:xfrm>
            <a:off x="5230533" y="756919"/>
            <a:ext cx="2761672" cy="1459056"/>
            <a:chOff x="1136073" y="2189018"/>
            <a:chExt cx="2761672" cy="1459056"/>
          </a:xfrm>
        </p:grpSpPr>
        <p:sp>
          <p:nvSpPr>
            <p:cNvPr id="17" name="矩形: 圆角 16">
              <a:extLst>
                <a:ext uri="{FF2B5EF4-FFF2-40B4-BE49-F238E27FC236}">
                  <a16:creationId xmlns:a16="http://schemas.microsoft.com/office/drawing/2014/main" id="{579AD8FD-F233-56ED-092A-A4833813F6BC}"/>
                </a:ext>
              </a:extLst>
            </p:cNvPr>
            <p:cNvSpPr/>
            <p:nvPr/>
          </p:nvSpPr>
          <p:spPr>
            <a:xfrm>
              <a:off x="1145309" y="2318327"/>
              <a:ext cx="2752436" cy="1329747"/>
            </a:xfrm>
            <a:prstGeom prst="roundRect">
              <a:avLst>
                <a:gd name="adj" fmla="val 10160"/>
              </a:avLst>
            </a:prstGeom>
            <a:noFill/>
            <a:ln>
              <a:solidFill>
                <a:srgbClr val="FB8C2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18" name="矩形 17">
              <a:extLst>
                <a:ext uri="{FF2B5EF4-FFF2-40B4-BE49-F238E27FC236}">
                  <a16:creationId xmlns:a16="http://schemas.microsoft.com/office/drawing/2014/main" id="{44819B0D-4020-81AC-592A-95FE82053493}"/>
                </a:ext>
              </a:extLst>
            </p:cNvPr>
            <p:cNvSpPr/>
            <p:nvPr/>
          </p:nvSpPr>
          <p:spPr>
            <a:xfrm>
              <a:off x="1136073" y="2189018"/>
              <a:ext cx="581891" cy="28632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600">
                  <a:solidFill>
                    <a:schemeClr val="bg1"/>
                  </a:solidFill>
                </a:rPr>
                <a:t>A</a:t>
              </a:r>
              <a:endParaRPr lang="zh-CN" altLang="en-US" sz="1600">
                <a:solidFill>
                  <a:schemeClr val="bg1"/>
                </a:solidFill>
              </a:endParaRPr>
            </a:p>
          </p:txBody>
        </p:sp>
        <p:sp>
          <p:nvSpPr>
            <p:cNvPr id="19" name="文本框 18">
              <a:extLst>
                <a:ext uri="{FF2B5EF4-FFF2-40B4-BE49-F238E27FC236}">
                  <a16:creationId xmlns:a16="http://schemas.microsoft.com/office/drawing/2014/main" id="{ABE6DDB1-C67C-D1FC-CC72-DF0A1BCE7D72}"/>
                </a:ext>
              </a:extLst>
            </p:cNvPr>
            <p:cNvSpPr txBox="1"/>
            <p:nvPr/>
          </p:nvSpPr>
          <p:spPr>
            <a:xfrm>
              <a:off x="1283602" y="2475345"/>
              <a:ext cx="2469356" cy="1169551"/>
            </a:xfrm>
            <a:prstGeom prst="rect">
              <a:avLst/>
            </a:prstGeom>
            <a:noFill/>
          </p:spPr>
          <p:txBody>
            <a:bodyPr wrap="square">
              <a:spAutoFit/>
            </a:bodyPr>
            <a:lstStyle/>
            <a:p>
              <a:r>
                <a:rPr lang="en-US" altLang="zh-CN" sz="1400">
                  <a:solidFill>
                    <a:srgbClr val="808000"/>
                  </a:solidFill>
                  <a:effectLst/>
                  <a:latin typeface="JetBrains Mono"/>
                </a:rPr>
                <a:t>@Component</a:t>
              </a:r>
              <a:br>
                <a:rPr lang="en-US" altLang="zh-CN" sz="1400">
                  <a:solidFill>
                    <a:srgbClr val="808000"/>
                  </a:solidFill>
                  <a:effectLst/>
                  <a:latin typeface="JetBrains Mono"/>
                </a:rPr>
              </a:br>
              <a:r>
                <a:rPr lang="en-US" altLang="zh-CN" sz="1400" b="1">
                  <a:solidFill>
                    <a:srgbClr val="000080"/>
                  </a:solidFill>
                  <a:effectLst/>
                  <a:latin typeface="JetBrains Mono"/>
                </a:rPr>
                <a:t>public class </a:t>
              </a:r>
              <a:r>
                <a:rPr lang="en-US" altLang="zh-CN" sz="1400">
                  <a:solidFill>
                    <a:srgbClr val="000000"/>
                  </a:solidFill>
                  <a:effectLst/>
                  <a:latin typeface="JetBrains Mono"/>
                </a:rPr>
                <a:t>A {</a:t>
              </a:r>
              <a:br>
                <a:rPr lang="en-US" altLang="zh-CN" sz="1400">
                  <a:solidFill>
                    <a:srgbClr val="000000"/>
                  </a:solidFill>
                  <a:effectLst/>
                  <a:latin typeface="JetBrains Mono"/>
                </a:rPr>
              </a:br>
              <a:r>
                <a:rPr lang="en-US" altLang="zh-CN" sz="1400">
                  <a:solidFill>
                    <a:srgbClr val="000000"/>
                  </a:solidFill>
                  <a:effectLst/>
                  <a:latin typeface="JetBrains Mono"/>
                </a:rPr>
                <a:t>    </a:t>
              </a:r>
              <a:r>
                <a:rPr lang="en-US" altLang="zh-CN" sz="1400">
                  <a:solidFill>
                    <a:srgbClr val="808000"/>
                  </a:solidFill>
                  <a:effectLst/>
                  <a:latin typeface="JetBrains Mono"/>
                </a:rPr>
                <a:t>@Autowired</a:t>
              </a:r>
              <a:br>
                <a:rPr lang="en-US" altLang="zh-CN" sz="1400">
                  <a:solidFill>
                    <a:srgbClr val="808000"/>
                  </a:solidFill>
                  <a:effectLst/>
                  <a:latin typeface="JetBrains Mono"/>
                </a:rPr>
              </a:br>
              <a:r>
                <a:rPr lang="en-US" altLang="zh-CN" sz="1400">
                  <a:solidFill>
                    <a:srgbClr val="808000"/>
                  </a:solidFill>
                  <a:effectLst/>
                  <a:latin typeface="JetBrains Mono"/>
                </a:rPr>
                <a:t>    </a:t>
              </a:r>
              <a:r>
                <a:rPr lang="en-US" altLang="zh-CN" sz="1400" b="1">
                  <a:solidFill>
                    <a:srgbClr val="000080"/>
                  </a:solidFill>
                  <a:effectLst/>
                  <a:latin typeface="JetBrains Mono"/>
                </a:rPr>
                <a:t>private </a:t>
              </a:r>
              <a:r>
                <a:rPr lang="en-US" altLang="zh-CN" sz="1400">
                  <a:solidFill>
                    <a:srgbClr val="000000"/>
                  </a:solidFill>
                  <a:effectLst/>
                  <a:latin typeface="JetBrains Mono"/>
                </a:rPr>
                <a:t>B </a:t>
              </a:r>
              <a:r>
                <a:rPr lang="en-US" altLang="zh-CN" sz="1400" b="1">
                  <a:solidFill>
                    <a:srgbClr val="660E7A"/>
                  </a:solidFill>
                  <a:effectLst/>
                  <a:latin typeface="JetBrains Mono"/>
                </a:rPr>
                <a:t>b</a:t>
              </a:r>
              <a:r>
                <a:rPr lang="en-US" altLang="zh-CN" sz="1400">
                  <a:solidFill>
                    <a:srgbClr val="000000"/>
                  </a:solidFill>
                  <a:effectLst/>
                  <a:latin typeface="JetBrains Mono"/>
                </a:rPr>
                <a:t>;</a:t>
              </a:r>
              <a:br>
                <a:rPr lang="en-US" altLang="zh-CN" sz="1400">
                  <a:solidFill>
                    <a:srgbClr val="000000"/>
                  </a:solidFill>
                  <a:effectLst/>
                  <a:latin typeface="JetBrains Mono"/>
                </a:rPr>
              </a:br>
              <a:r>
                <a:rPr lang="en-US" altLang="zh-CN" sz="1400">
                  <a:solidFill>
                    <a:srgbClr val="000000"/>
                  </a:solidFill>
                  <a:effectLst/>
                  <a:latin typeface="JetBrains Mono"/>
                </a:rPr>
                <a:t>}</a:t>
              </a:r>
            </a:p>
          </p:txBody>
        </p:sp>
      </p:grpSp>
      <p:sp>
        <p:nvSpPr>
          <p:cNvPr id="20" name="矩形: 圆角 19">
            <a:extLst>
              <a:ext uri="{FF2B5EF4-FFF2-40B4-BE49-F238E27FC236}">
                <a16:creationId xmlns:a16="http://schemas.microsoft.com/office/drawing/2014/main" id="{5E8E1777-6776-E0B5-7D4E-CF375CCEC19F}"/>
              </a:ext>
            </a:extLst>
          </p:cNvPr>
          <p:cNvSpPr/>
          <p:nvPr/>
        </p:nvSpPr>
        <p:spPr>
          <a:xfrm>
            <a:off x="724189" y="2413711"/>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实例化</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sp>
        <p:nvSpPr>
          <p:cNvPr id="21" name="矩形: 圆角 20">
            <a:extLst>
              <a:ext uri="{FF2B5EF4-FFF2-40B4-BE49-F238E27FC236}">
                <a16:creationId xmlns:a16="http://schemas.microsoft.com/office/drawing/2014/main" id="{2D28FC1E-5357-8543-3AB9-541E72039A80}"/>
              </a:ext>
            </a:extLst>
          </p:cNvPr>
          <p:cNvSpPr/>
          <p:nvPr/>
        </p:nvSpPr>
        <p:spPr>
          <a:xfrm>
            <a:off x="724189" y="5940516"/>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依赖注入</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grpSp>
        <p:nvGrpSpPr>
          <p:cNvPr id="28" name="组合 27">
            <a:extLst>
              <a:ext uri="{FF2B5EF4-FFF2-40B4-BE49-F238E27FC236}">
                <a16:creationId xmlns:a16="http://schemas.microsoft.com/office/drawing/2014/main" id="{43C16A5F-D6C4-24F3-72E4-04153473471C}"/>
              </a:ext>
            </a:extLst>
          </p:cNvPr>
          <p:cNvGrpSpPr/>
          <p:nvPr/>
        </p:nvGrpSpPr>
        <p:grpSpPr>
          <a:xfrm>
            <a:off x="2487931" y="3000998"/>
            <a:ext cx="7046677" cy="2933198"/>
            <a:chOff x="2967254" y="3752850"/>
            <a:chExt cx="2632365" cy="2195370"/>
          </a:xfrm>
        </p:grpSpPr>
        <p:sp>
          <p:nvSpPr>
            <p:cNvPr id="22" name="矩形: 圆角 21">
              <a:extLst>
                <a:ext uri="{FF2B5EF4-FFF2-40B4-BE49-F238E27FC236}">
                  <a16:creationId xmlns:a16="http://schemas.microsoft.com/office/drawing/2014/main" id="{AD5B58F0-47F2-0B10-E350-C936E269C3D4}"/>
                </a:ext>
              </a:extLst>
            </p:cNvPr>
            <p:cNvSpPr/>
            <p:nvPr/>
          </p:nvSpPr>
          <p:spPr>
            <a:xfrm>
              <a:off x="2967254" y="3752850"/>
              <a:ext cx="2632364" cy="2195368"/>
            </a:xfrm>
            <a:prstGeom prst="roundRect">
              <a:avLst>
                <a:gd name="adj" fmla="val 4887"/>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25" name="矩形: 对角圆角 24">
              <a:extLst>
                <a:ext uri="{FF2B5EF4-FFF2-40B4-BE49-F238E27FC236}">
                  <a16:creationId xmlns:a16="http://schemas.microsoft.com/office/drawing/2014/main" id="{AB042B0A-E26F-149A-0D56-9258EA16E3E9}"/>
                </a:ext>
              </a:extLst>
            </p:cNvPr>
            <p:cNvSpPr/>
            <p:nvPr/>
          </p:nvSpPr>
          <p:spPr>
            <a:xfrm>
              <a:off x="2967255" y="5740898"/>
              <a:ext cx="2632364" cy="207322"/>
            </a:xfrm>
            <a:prstGeom prst="round2DiagRect">
              <a:avLst>
                <a:gd name="adj1" fmla="val 2961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IOC</a:t>
              </a:r>
              <a:r>
                <a:rPr lang="zh-CN" altLang="en-US" sz="1200" b="1"/>
                <a:t>容器</a:t>
              </a:r>
              <a:r>
                <a:rPr lang="en-US" altLang="zh-CN" sz="1200" b="1"/>
                <a:t>-&gt;DefaultListableBeanFactory-&gt;DefaultSingletonBeanRegistry</a:t>
              </a:r>
              <a:endParaRPr lang="zh-CN" altLang="en-US" sz="1200" b="1"/>
            </a:p>
          </p:txBody>
        </p:sp>
      </p:grpSp>
      <p:sp>
        <p:nvSpPr>
          <p:cNvPr id="30" name="矩形: 圆角 29">
            <a:extLst>
              <a:ext uri="{FF2B5EF4-FFF2-40B4-BE49-F238E27FC236}">
                <a16:creationId xmlns:a16="http://schemas.microsoft.com/office/drawing/2014/main" id="{01563560-28DA-8AFB-9F2B-0A79DBA4E27C}"/>
              </a:ext>
            </a:extLst>
          </p:cNvPr>
          <p:cNvSpPr/>
          <p:nvPr/>
        </p:nvSpPr>
        <p:spPr>
          <a:xfrm>
            <a:off x="9961329" y="5936302"/>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实例化</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sp>
        <p:nvSpPr>
          <p:cNvPr id="31" name="矩形: 圆角 30">
            <a:extLst>
              <a:ext uri="{FF2B5EF4-FFF2-40B4-BE49-F238E27FC236}">
                <a16:creationId xmlns:a16="http://schemas.microsoft.com/office/drawing/2014/main" id="{1E414EC5-B99C-9930-F5B1-C51E8A32C0C5}"/>
              </a:ext>
            </a:extLst>
          </p:cNvPr>
          <p:cNvSpPr/>
          <p:nvPr/>
        </p:nvSpPr>
        <p:spPr>
          <a:xfrm>
            <a:off x="9961329" y="2411604"/>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依赖注入</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cxnSp>
        <p:nvCxnSpPr>
          <p:cNvPr id="33" name="直接箭头连接符 32">
            <a:extLst>
              <a:ext uri="{FF2B5EF4-FFF2-40B4-BE49-F238E27FC236}">
                <a16:creationId xmlns:a16="http://schemas.microsoft.com/office/drawing/2014/main" id="{E6ACB3A5-BB3E-7A6B-A232-A48D082DA8D3}"/>
              </a:ext>
            </a:extLst>
          </p:cNvPr>
          <p:cNvCxnSpPr>
            <a:stCxn id="21" idx="3"/>
            <a:endCxn id="30" idx="1"/>
          </p:cNvCxnSpPr>
          <p:nvPr/>
        </p:nvCxnSpPr>
        <p:spPr>
          <a:xfrm flipV="1">
            <a:off x="1944255" y="6139502"/>
            <a:ext cx="8017074" cy="421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CE969C3A-158C-74F0-5BE1-BE6DB41069B8}"/>
              </a:ext>
            </a:extLst>
          </p:cNvPr>
          <p:cNvCxnSpPr>
            <a:stCxn id="30" idx="0"/>
            <a:endCxn id="31" idx="2"/>
          </p:cNvCxnSpPr>
          <p:nvPr/>
        </p:nvCxnSpPr>
        <p:spPr>
          <a:xfrm flipV="1">
            <a:off x="10571362" y="2818004"/>
            <a:ext cx="0" cy="311829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nvGrpSpPr>
          <p:cNvPr id="26" name="组合 25">
            <a:extLst>
              <a:ext uri="{FF2B5EF4-FFF2-40B4-BE49-F238E27FC236}">
                <a16:creationId xmlns:a16="http://schemas.microsoft.com/office/drawing/2014/main" id="{3256426A-253A-741E-AB83-99C57073D6DA}"/>
              </a:ext>
            </a:extLst>
          </p:cNvPr>
          <p:cNvGrpSpPr/>
          <p:nvPr/>
        </p:nvGrpSpPr>
        <p:grpSpPr>
          <a:xfrm>
            <a:off x="2668904" y="3190978"/>
            <a:ext cx="2162534" cy="2347661"/>
            <a:chOff x="3095625" y="4258506"/>
            <a:chExt cx="1504950" cy="1280133"/>
          </a:xfrm>
        </p:grpSpPr>
        <p:sp>
          <p:nvSpPr>
            <p:cNvPr id="6" name="矩形 5">
              <a:extLst>
                <a:ext uri="{FF2B5EF4-FFF2-40B4-BE49-F238E27FC236}">
                  <a16:creationId xmlns:a16="http://schemas.microsoft.com/office/drawing/2014/main" id="{F2C8DBF5-93AE-B3F3-5407-A625CFB108FE}"/>
                </a:ext>
              </a:extLst>
            </p:cNvPr>
            <p:cNvSpPr/>
            <p:nvPr/>
          </p:nvSpPr>
          <p:spPr>
            <a:xfrm>
              <a:off x="3095625" y="4267200"/>
              <a:ext cx="1504950" cy="12714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9" name="文本框 8">
              <a:extLst>
                <a:ext uri="{FF2B5EF4-FFF2-40B4-BE49-F238E27FC236}">
                  <a16:creationId xmlns:a16="http://schemas.microsoft.com/office/drawing/2014/main" id="{F4245F73-A893-84F1-3914-8C104FBCDF9E}"/>
                </a:ext>
              </a:extLst>
            </p:cNvPr>
            <p:cNvSpPr txBox="1"/>
            <p:nvPr/>
          </p:nvSpPr>
          <p:spPr>
            <a:xfrm>
              <a:off x="3109305" y="4258506"/>
              <a:ext cx="1472046" cy="125868"/>
            </a:xfrm>
            <a:prstGeom prst="rect">
              <a:avLst/>
            </a:prstGeom>
            <a:solidFill>
              <a:srgbClr val="FD81E5"/>
            </a:solidFill>
          </p:spPr>
          <p:txBody>
            <a:bodyPr wrap="square" rtlCol="0">
              <a:spAutoFit/>
            </a:bodyPr>
            <a:lstStyle/>
            <a:p>
              <a:pPr fontAlgn="auto">
                <a:spcBef>
                  <a:spcPts val="0"/>
                </a:spcBef>
                <a:spcAft>
                  <a:spcPts val="0"/>
                </a:spcAft>
              </a:pPr>
              <a:r>
                <a:rPr lang="en-US" altLang="zh-CN" sz="900">
                  <a:solidFill>
                    <a:schemeClr val="bg1"/>
                  </a:solidFill>
                  <a:latin typeface="Alibaba PuHuiTi B"/>
                </a:rPr>
                <a:t> singletonObjects:</a:t>
              </a:r>
              <a:r>
                <a:rPr lang="zh-CN" altLang="en-US" sz="900">
                  <a:solidFill>
                    <a:schemeClr val="bg1"/>
                  </a:solidFill>
                  <a:latin typeface="Alibaba PuHuiTi B"/>
                </a:rPr>
                <a:t>完整品</a:t>
              </a:r>
              <a:r>
                <a:rPr lang="en-US" altLang="zh-CN" sz="900">
                  <a:solidFill>
                    <a:schemeClr val="bg1"/>
                  </a:solidFill>
                  <a:latin typeface="Alibaba PuHuiTi B"/>
                </a:rPr>
                <a:t>Bean</a:t>
              </a:r>
              <a:endParaRPr lang="zh-CN" altLang="en-US" sz="900" dirty="0">
                <a:solidFill>
                  <a:schemeClr val="bg1"/>
                </a:solidFill>
                <a:latin typeface="Alibaba PuHuiTi B"/>
              </a:endParaRPr>
            </a:p>
          </p:txBody>
        </p:sp>
      </p:grpSp>
      <p:grpSp>
        <p:nvGrpSpPr>
          <p:cNvPr id="32" name="组合 31">
            <a:extLst>
              <a:ext uri="{FF2B5EF4-FFF2-40B4-BE49-F238E27FC236}">
                <a16:creationId xmlns:a16="http://schemas.microsoft.com/office/drawing/2014/main" id="{3C84AAF8-3041-BE50-473A-D9F26F3E8352}"/>
              </a:ext>
            </a:extLst>
          </p:cNvPr>
          <p:cNvGrpSpPr/>
          <p:nvPr/>
        </p:nvGrpSpPr>
        <p:grpSpPr>
          <a:xfrm>
            <a:off x="7175763" y="3206921"/>
            <a:ext cx="2185838" cy="2331717"/>
            <a:chOff x="6579280" y="4267141"/>
            <a:chExt cx="1561666" cy="1280572"/>
          </a:xfrm>
        </p:grpSpPr>
        <p:sp>
          <p:nvSpPr>
            <p:cNvPr id="8" name="矩形 7">
              <a:extLst>
                <a:ext uri="{FF2B5EF4-FFF2-40B4-BE49-F238E27FC236}">
                  <a16:creationId xmlns:a16="http://schemas.microsoft.com/office/drawing/2014/main" id="{85602676-4F12-CF99-7E60-8398F9091759}"/>
                </a:ext>
              </a:extLst>
            </p:cNvPr>
            <p:cNvSpPr/>
            <p:nvPr/>
          </p:nvSpPr>
          <p:spPr>
            <a:xfrm>
              <a:off x="6579280" y="4276274"/>
              <a:ext cx="1561666" cy="1271439"/>
            </a:xfrm>
            <a:prstGeom prst="rect">
              <a:avLst/>
            </a:prstGeom>
            <a:solidFill>
              <a:schemeClr val="bg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13" name="文本框 12">
              <a:extLst>
                <a:ext uri="{FF2B5EF4-FFF2-40B4-BE49-F238E27FC236}">
                  <a16:creationId xmlns:a16="http://schemas.microsoft.com/office/drawing/2014/main" id="{7EEF624E-9421-A8E6-12AA-178D4EFD2DE4}"/>
                </a:ext>
              </a:extLst>
            </p:cNvPr>
            <p:cNvSpPr txBox="1"/>
            <p:nvPr/>
          </p:nvSpPr>
          <p:spPr>
            <a:xfrm>
              <a:off x="6592692" y="4267141"/>
              <a:ext cx="1545017" cy="126772"/>
            </a:xfrm>
            <a:prstGeom prst="rect">
              <a:avLst/>
            </a:prstGeom>
            <a:solidFill>
              <a:srgbClr val="FD81E5"/>
            </a:solidFill>
          </p:spPr>
          <p:txBody>
            <a:bodyPr wrap="square" rtlCol="0">
              <a:spAutoFit/>
            </a:bodyPr>
            <a:lstStyle>
              <a:defPPr>
                <a:defRPr lang="zh-CN"/>
              </a:defPPr>
              <a:lvl1pPr fontAlgn="auto">
                <a:spcBef>
                  <a:spcPts val="0"/>
                </a:spcBef>
                <a:spcAft>
                  <a:spcPts val="0"/>
                </a:spcAft>
                <a:defRPr sz="1200">
                  <a:solidFill>
                    <a:schemeClr val="bg1"/>
                  </a:solidFill>
                  <a:latin typeface="Alibaba PuHuiTi B"/>
                </a:defRPr>
              </a:lvl1pPr>
            </a:lstStyle>
            <a:p>
              <a:r>
                <a:rPr lang="en-US" altLang="zh-CN" sz="900"/>
                <a:t>singletonFactories:ObjectFactory</a:t>
              </a:r>
              <a:endParaRPr lang="zh-CN" altLang="en-US" sz="900" dirty="0"/>
            </a:p>
          </p:txBody>
        </p:sp>
      </p:grpSp>
      <p:grpSp>
        <p:nvGrpSpPr>
          <p:cNvPr id="29" name="组合 28">
            <a:extLst>
              <a:ext uri="{FF2B5EF4-FFF2-40B4-BE49-F238E27FC236}">
                <a16:creationId xmlns:a16="http://schemas.microsoft.com/office/drawing/2014/main" id="{C215501E-B7E5-1E0E-EB18-2A0FC486F9F5}"/>
              </a:ext>
            </a:extLst>
          </p:cNvPr>
          <p:cNvGrpSpPr/>
          <p:nvPr/>
        </p:nvGrpSpPr>
        <p:grpSpPr>
          <a:xfrm>
            <a:off x="4922335" y="3203269"/>
            <a:ext cx="2162534" cy="2322906"/>
            <a:chOff x="4865810" y="4263730"/>
            <a:chExt cx="1504950" cy="1274909"/>
          </a:xfrm>
        </p:grpSpPr>
        <p:sp>
          <p:nvSpPr>
            <p:cNvPr id="7" name="矩形 6">
              <a:extLst>
                <a:ext uri="{FF2B5EF4-FFF2-40B4-BE49-F238E27FC236}">
                  <a16:creationId xmlns:a16="http://schemas.microsoft.com/office/drawing/2014/main" id="{684A6AA1-5985-0641-E228-FB55FF6E19CA}"/>
                </a:ext>
              </a:extLst>
            </p:cNvPr>
            <p:cNvSpPr/>
            <p:nvPr/>
          </p:nvSpPr>
          <p:spPr>
            <a:xfrm>
              <a:off x="4865810" y="4267200"/>
              <a:ext cx="1504950" cy="1271439"/>
            </a:xfrm>
            <a:prstGeom prst="rect">
              <a:avLst/>
            </a:prstGeom>
            <a:solidFill>
              <a:srgbClr val="BF7FAE"/>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12" name="文本框 11">
              <a:extLst>
                <a:ext uri="{FF2B5EF4-FFF2-40B4-BE49-F238E27FC236}">
                  <a16:creationId xmlns:a16="http://schemas.microsoft.com/office/drawing/2014/main" id="{2EE98B89-8BC6-5547-02BE-C91F4203F6CE}"/>
                </a:ext>
              </a:extLst>
            </p:cNvPr>
            <p:cNvSpPr txBox="1"/>
            <p:nvPr/>
          </p:nvSpPr>
          <p:spPr>
            <a:xfrm>
              <a:off x="4874217" y="4263730"/>
              <a:ext cx="1472047" cy="126690"/>
            </a:xfrm>
            <a:prstGeom prst="rect">
              <a:avLst/>
            </a:prstGeom>
            <a:solidFill>
              <a:srgbClr val="FD81E5"/>
            </a:solidFill>
          </p:spPr>
          <p:txBody>
            <a:bodyPr wrap="square" rtlCol="0">
              <a:spAutoFit/>
            </a:bodyPr>
            <a:lstStyle>
              <a:defPPr>
                <a:defRPr lang="zh-CN"/>
              </a:defPPr>
              <a:lvl1pPr fontAlgn="auto">
                <a:spcBef>
                  <a:spcPts val="0"/>
                </a:spcBef>
                <a:spcAft>
                  <a:spcPts val="0"/>
                </a:spcAft>
                <a:defRPr sz="1200">
                  <a:solidFill>
                    <a:schemeClr val="bg1"/>
                  </a:solidFill>
                  <a:latin typeface="Alibaba PuHuiTi B"/>
                </a:defRPr>
              </a:lvl1pPr>
            </a:lstStyle>
            <a:p>
              <a:r>
                <a:rPr lang="en-US" altLang="zh-CN" sz="900"/>
                <a:t>earlySingletonObjects:</a:t>
              </a:r>
              <a:r>
                <a:rPr lang="zh-CN" altLang="en-US" sz="900"/>
                <a:t>半成品</a:t>
              </a:r>
              <a:r>
                <a:rPr lang="en-US" altLang="zh-CN" sz="900"/>
                <a:t>Bean</a:t>
              </a:r>
              <a:endParaRPr lang="zh-CN" altLang="en-US" sz="900" dirty="0"/>
            </a:p>
          </p:txBody>
        </p:sp>
      </p:grpSp>
      <p:grpSp>
        <p:nvGrpSpPr>
          <p:cNvPr id="38" name="组合 37">
            <a:extLst>
              <a:ext uri="{FF2B5EF4-FFF2-40B4-BE49-F238E27FC236}">
                <a16:creationId xmlns:a16="http://schemas.microsoft.com/office/drawing/2014/main" id="{655DD54D-BD46-8DFC-96D1-7E59BB7E06D1}"/>
              </a:ext>
            </a:extLst>
          </p:cNvPr>
          <p:cNvGrpSpPr/>
          <p:nvPr/>
        </p:nvGrpSpPr>
        <p:grpSpPr>
          <a:xfrm>
            <a:off x="570332" y="3871369"/>
            <a:ext cx="1620677" cy="912743"/>
            <a:chOff x="521377" y="3341768"/>
            <a:chExt cx="1620677" cy="1050774"/>
          </a:xfrm>
        </p:grpSpPr>
        <p:sp>
          <p:nvSpPr>
            <p:cNvPr id="34" name="矩形 33">
              <a:extLst>
                <a:ext uri="{FF2B5EF4-FFF2-40B4-BE49-F238E27FC236}">
                  <a16:creationId xmlns:a16="http://schemas.microsoft.com/office/drawing/2014/main" id="{222E4FE8-7F71-4FD6-57CE-3BAAF9747425}"/>
                </a:ext>
              </a:extLst>
            </p:cNvPr>
            <p:cNvSpPr/>
            <p:nvPr/>
          </p:nvSpPr>
          <p:spPr>
            <a:xfrm>
              <a:off x="521377" y="3341768"/>
              <a:ext cx="1620677" cy="10507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36" name="文本框 35">
              <a:extLst>
                <a:ext uri="{FF2B5EF4-FFF2-40B4-BE49-F238E27FC236}">
                  <a16:creationId xmlns:a16="http://schemas.microsoft.com/office/drawing/2014/main" id="{59059EA2-9829-EEF8-C9D9-A8ACF518B8AA}"/>
                </a:ext>
              </a:extLst>
            </p:cNvPr>
            <p:cNvSpPr txBox="1"/>
            <p:nvPr/>
          </p:nvSpPr>
          <p:spPr>
            <a:xfrm>
              <a:off x="797496" y="4096698"/>
              <a:ext cx="1058303"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latin typeface="+mn-lt"/>
                  <a:ea typeface="+mn-ea"/>
                </a:rPr>
                <a:t>ObjectFactory</a:t>
              </a:r>
              <a:endParaRPr lang="zh-CN" altLang="en-US" sz="1200" dirty="0">
                <a:solidFill>
                  <a:schemeClr val="bg1"/>
                </a:solidFill>
                <a:latin typeface="+mn-lt"/>
                <a:ea typeface="+mn-ea"/>
              </a:endParaRPr>
            </a:p>
          </p:txBody>
        </p:sp>
      </p:grpSp>
      <p:sp>
        <p:nvSpPr>
          <p:cNvPr id="24" name="矩形: 圆角 23">
            <a:extLst>
              <a:ext uri="{FF2B5EF4-FFF2-40B4-BE49-F238E27FC236}">
                <a16:creationId xmlns:a16="http://schemas.microsoft.com/office/drawing/2014/main" id="{600357E1-872C-501A-6F56-A96FE20A4DEF}"/>
              </a:ext>
            </a:extLst>
          </p:cNvPr>
          <p:cNvSpPr/>
          <p:nvPr/>
        </p:nvSpPr>
        <p:spPr>
          <a:xfrm>
            <a:off x="732892" y="4087656"/>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半成品</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grpSp>
        <p:nvGrpSpPr>
          <p:cNvPr id="45" name="组合 44">
            <a:extLst>
              <a:ext uri="{FF2B5EF4-FFF2-40B4-BE49-F238E27FC236}">
                <a16:creationId xmlns:a16="http://schemas.microsoft.com/office/drawing/2014/main" id="{985C881B-610E-9A22-D7E2-98646E989100}"/>
              </a:ext>
            </a:extLst>
          </p:cNvPr>
          <p:cNvGrpSpPr/>
          <p:nvPr/>
        </p:nvGrpSpPr>
        <p:grpSpPr>
          <a:xfrm>
            <a:off x="9873617" y="3871369"/>
            <a:ext cx="1620677" cy="912743"/>
            <a:chOff x="521377" y="3341768"/>
            <a:chExt cx="1620677" cy="1050774"/>
          </a:xfrm>
        </p:grpSpPr>
        <p:sp>
          <p:nvSpPr>
            <p:cNvPr id="46" name="矩形 45">
              <a:extLst>
                <a:ext uri="{FF2B5EF4-FFF2-40B4-BE49-F238E27FC236}">
                  <a16:creationId xmlns:a16="http://schemas.microsoft.com/office/drawing/2014/main" id="{6DE55068-9A38-F859-9E40-44426B75ABD8}"/>
                </a:ext>
              </a:extLst>
            </p:cNvPr>
            <p:cNvSpPr/>
            <p:nvPr/>
          </p:nvSpPr>
          <p:spPr>
            <a:xfrm>
              <a:off x="521377" y="3341768"/>
              <a:ext cx="1620677" cy="10507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47" name="文本框 46">
              <a:extLst>
                <a:ext uri="{FF2B5EF4-FFF2-40B4-BE49-F238E27FC236}">
                  <a16:creationId xmlns:a16="http://schemas.microsoft.com/office/drawing/2014/main" id="{373CA74A-79E5-697D-1B7C-5F5C03151760}"/>
                </a:ext>
              </a:extLst>
            </p:cNvPr>
            <p:cNvSpPr txBox="1"/>
            <p:nvPr/>
          </p:nvSpPr>
          <p:spPr>
            <a:xfrm>
              <a:off x="797496" y="4096698"/>
              <a:ext cx="1058303"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latin typeface="+mn-lt"/>
                  <a:ea typeface="+mn-ea"/>
                </a:rPr>
                <a:t>ObjectFactory</a:t>
              </a:r>
              <a:endParaRPr lang="zh-CN" altLang="en-US" sz="1200" dirty="0">
                <a:solidFill>
                  <a:schemeClr val="bg1"/>
                </a:solidFill>
                <a:latin typeface="+mn-lt"/>
                <a:ea typeface="+mn-ea"/>
              </a:endParaRPr>
            </a:p>
          </p:txBody>
        </p:sp>
      </p:grpSp>
      <p:sp>
        <p:nvSpPr>
          <p:cNvPr id="48" name="矩形: 圆角 47">
            <a:extLst>
              <a:ext uri="{FF2B5EF4-FFF2-40B4-BE49-F238E27FC236}">
                <a16:creationId xmlns:a16="http://schemas.microsoft.com/office/drawing/2014/main" id="{D3AFA660-D0C2-4A3E-EBCF-8C0057A64952}"/>
              </a:ext>
            </a:extLst>
          </p:cNvPr>
          <p:cNvSpPr/>
          <p:nvPr/>
        </p:nvSpPr>
        <p:spPr>
          <a:xfrm>
            <a:off x="10036177" y="4087656"/>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半成品</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sp>
        <p:nvSpPr>
          <p:cNvPr id="49" name="矩形: 圆角 48">
            <a:extLst>
              <a:ext uri="{FF2B5EF4-FFF2-40B4-BE49-F238E27FC236}">
                <a16:creationId xmlns:a16="http://schemas.microsoft.com/office/drawing/2014/main" id="{C52F0ABC-5E97-63E9-13E9-E356693EFE70}"/>
              </a:ext>
            </a:extLst>
          </p:cNvPr>
          <p:cNvSpPr/>
          <p:nvPr/>
        </p:nvSpPr>
        <p:spPr>
          <a:xfrm>
            <a:off x="8553850" y="2412541"/>
            <a:ext cx="1220066" cy="4064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a:solidFill>
                  <a:schemeClr val="bg1"/>
                </a:solidFill>
                <a:ea typeface="阿里巴巴普惠体" panose="00020600040101010101"/>
              </a:rPr>
              <a:t>完整品</a:t>
            </a:r>
            <a:r>
              <a:rPr lang="en-US" altLang="zh-CN" sz="1200">
                <a:solidFill>
                  <a:schemeClr val="bg1"/>
                </a:solidFill>
                <a:ea typeface="阿里巴巴普惠体" panose="00020600040101010101"/>
              </a:rPr>
              <a:t>B</a:t>
            </a:r>
            <a:endParaRPr lang="zh-CN" altLang="en-US" sz="1200">
              <a:solidFill>
                <a:schemeClr val="bg1"/>
              </a:solidFill>
              <a:ea typeface="阿里巴巴普惠体" panose="00020600040101010101"/>
            </a:endParaRPr>
          </a:p>
        </p:txBody>
      </p:sp>
      <p:cxnSp>
        <p:nvCxnSpPr>
          <p:cNvPr id="53" name="直接箭头连接符 52">
            <a:extLst>
              <a:ext uri="{FF2B5EF4-FFF2-40B4-BE49-F238E27FC236}">
                <a16:creationId xmlns:a16="http://schemas.microsoft.com/office/drawing/2014/main" id="{487EADCC-625B-7332-E47B-D2F460783AF9}"/>
              </a:ext>
            </a:extLst>
          </p:cNvPr>
          <p:cNvCxnSpPr/>
          <p:nvPr/>
        </p:nvCxnSpPr>
        <p:spPr>
          <a:xfrm flipH="1">
            <a:off x="1944255" y="6238527"/>
            <a:ext cx="801707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矩形: 圆角 53">
            <a:extLst>
              <a:ext uri="{FF2B5EF4-FFF2-40B4-BE49-F238E27FC236}">
                <a16:creationId xmlns:a16="http://schemas.microsoft.com/office/drawing/2014/main" id="{ADF15DA4-FBF0-77E1-F03E-A22A50FA726C}"/>
              </a:ext>
            </a:extLst>
          </p:cNvPr>
          <p:cNvSpPr/>
          <p:nvPr/>
        </p:nvSpPr>
        <p:spPr>
          <a:xfrm>
            <a:off x="2668904" y="2403698"/>
            <a:ext cx="1220066" cy="4064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a:solidFill>
                  <a:schemeClr val="bg1"/>
                </a:solidFill>
                <a:ea typeface="阿里巴巴普惠体" panose="00020600040101010101"/>
              </a:rPr>
              <a:t>完整品</a:t>
            </a:r>
            <a:r>
              <a:rPr lang="en-US" altLang="zh-CN" sz="1200">
                <a:solidFill>
                  <a:schemeClr val="bg1"/>
                </a:solidFill>
                <a:ea typeface="阿里巴巴普惠体" panose="00020600040101010101"/>
              </a:rPr>
              <a:t>A</a:t>
            </a:r>
            <a:endParaRPr lang="zh-CN" altLang="en-US" sz="1200">
              <a:solidFill>
                <a:schemeClr val="bg1"/>
              </a:solidFill>
              <a:ea typeface="阿里巴巴普惠体" panose="00020600040101010101"/>
            </a:endParaRPr>
          </a:p>
        </p:txBody>
      </p:sp>
      <p:pic>
        <p:nvPicPr>
          <p:cNvPr id="61" name="图片 60">
            <a:extLst>
              <a:ext uri="{FF2B5EF4-FFF2-40B4-BE49-F238E27FC236}">
                <a16:creationId xmlns:a16="http://schemas.microsoft.com/office/drawing/2014/main" id="{CA65E12F-475B-C7E9-0DFF-1C35B83C01A5}"/>
              </a:ext>
            </a:extLst>
          </p:cNvPr>
          <p:cNvPicPr>
            <a:picLocks noChangeAspect="1"/>
          </p:cNvPicPr>
          <p:nvPr/>
        </p:nvPicPr>
        <p:blipFill>
          <a:blip r:embed="rId3"/>
          <a:stretch>
            <a:fillRect/>
          </a:stretch>
        </p:blipFill>
        <p:spPr>
          <a:xfrm>
            <a:off x="6601976" y="923958"/>
            <a:ext cx="1855463" cy="1254646"/>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pic>
        <p:nvPicPr>
          <p:cNvPr id="64" name="图片 63">
            <a:extLst>
              <a:ext uri="{FF2B5EF4-FFF2-40B4-BE49-F238E27FC236}">
                <a16:creationId xmlns:a16="http://schemas.microsoft.com/office/drawing/2014/main" id="{5771F3B0-95DC-772E-CD55-BEF0D661445C}"/>
              </a:ext>
            </a:extLst>
          </p:cNvPr>
          <p:cNvPicPr>
            <a:picLocks noChangeAspect="1"/>
          </p:cNvPicPr>
          <p:nvPr/>
        </p:nvPicPr>
        <p:blipFill>
          <a:blip r:embed="rId4"/>
          <a:stretch>
            <a:fillRect/>
          </a:stretch>
        </p:blipFill>
        <p:spPr>
          <a:xfrm>
            <a:off x="9856602" y="951997"/>
            <a:ext cx="1795570" cy="1208557"/>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
        <p:nvSpPr>
          <p:cNvPr id="2" name="文本框 1">
            <a:extLst>
              <a:ext uri="{FF2B5EF4-FFF2-40B4-BE49-F238E27FC236}">
                <a16:creationId xmlns:a16="http://schemas.microsoft.com/office/drawing/2014/main" id="{C0E2BC90-95D8-65EB-F014-4168913DEA77}"/>
              </a:ext>
            </a:extLst>
          </p:cNvPr>
          <p:cNvSpPr txBox="1"/>
          <p:nvPr/>
        </p:nvSpPr>
        <p:spPr>
          <a:xfrm>
            <a:off x="7735875" y="4228770"/>
            <a:ext cx="1005403" cy="338554"/>
          </a:xfrm>
          <a:prstGeom prst="rect">
            <a:avLst/>
          </a:prstGeom>
          <a:noFill/>
        </p:spPr>
        <p:txBody>
          <a:bodyPr wrap="none" rtlCol="0">
            <a:spAutoFit/>
          </a:bodyPr>
          <a:lstStyle/>
          <a:p>
            <a:pPr fontAlgn="auto">
              <a:spcBef>
                <a:spcPts val="0"/>
              </a:spcBef>
              <a:spcAft>
                <a:spcPts val="0"/>
              </a:spcAft>
            </a:pPr>
            <a:r>
              <a:rPr lang="zh-CN" altLang="en-US" sz="1600">
                <a:solidFill>
                  <a:srgbClr val="C00000"/>
                </a:solidFill>
                <a:latin typeface="字魂白鸽天行体" panose="00000500000000000000" pitchFamily="2" charset="-122"/>
                <a:ea typeface="字魂白鸽天行体" panose="00000500000000000000" pitchFamily="2" charset="-122"/>
              </a:rPr>
              <a:t>动态代理</a:t>
            </a:r>
            <a:endParaRPr lang="zh-CN" altLang="en-US" sz="1600" dirty="0">
              <a:solidFill>
                <a:srgbClr val="C00000"/>
              </a:solidFill>
              <a:latin typeface="字魂白鸽天行体" panose="00000500000000000000" pitchFamily="2" charset="-122"/>
              <a:ea typeface="字魂白鸽天行体" panose="00000500000000000000" pitchFamily="2" charset="-122"/>
            </a:endParaRPr>
          </a:p>
        </p:txBody>
      </p:sp>
    </p:spTree>
    <p:custDataLst>
      <p:tags r:id="rId1"/>
    </p:custDataLst>
    <p:extLst>
      <p:ext uri="{BB962C8B-B14F-4D97-AF65-F5344CB8AC3E}">
        <p14:creationId xmlns:p14="http://schemas.microsoft.com/office/powerpoint/2010/main" val="1002328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down)">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grpId="1" nodeType="clickEffect">
                                  <p:stCondLst>
                                    <p:cond delay="0"/>
                                  </p:stCondLst>
                                  <p:childTnLst>
                                    <p:animMotion origin="layout" path="M 3.75E-6 -4.44444E-6 L 0.56823 -0.0493 " pathEditMode="relative" rAng="0" ptsTypes="AA">
                                      <p:cBhvr>
                                        <p:cTn id="49" dur="2000" fill="hold"/>
                                        <p:tgtEl>
                                          <p:spTgt spid="24"/>
                                        </p:tgtEl>
                                        <p:attrNameLst>
                                          <p:attrName>ppt_x</p:attrName>
                                          <p:attrName>ppt_y</p:attrName>
                                        </p:attrNameLst>
                                      </p:cBhvr>
                                      <p:rCtr x="28411" y="-2477"/>
                                    </p:animMotion>
                                  </p:childTnLst>
                                </p:cTn>
                              </p:par>
                              <p:par>
                                <p:cTn id="50" presetID="63" presetClass="path" presetSubtype="0" accel="50000" decel="50000" fill="hold" nodeType="withEffect">
                                  <p:stCondLst>
                                    <p:cond delay="0"/>
                                  </p:stCondLst>
                                  <p:childTnLst>
                                    <p:animMotion origin="layout" path="M -1.04167E-6 1.48148E-6 L 0.5668 -0.05255 " pathEditMode="relative" rAng="0" ptsTypes="AA">
                                      <p:cBhvr>
                                        <p:cTn id="51" dur="2000" fill="hold"/>
                                        <p:tgtEl>
                                          <p:spTgt spid="38"/>
                                        </p:tgtEl>
                                        <p:attrNameLst>
                                          <p:attrName>ppt_x</p:attrName>
                                          <p:attrName>ppt_y</p:attrName>
                                        </p:attrNameLst>
                                      </p:cBhvr>
                                      <p:rCtr x="28333" y="-2639"/>
                                    </p:animMotion>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up)">
                                      <p:cBhvr>
                                        <p:cTn id="56" dur="500"/>
                                        <p:tgtEl>
                                          <p:spTgt spid="40"/>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1000"/>
                                        <p:tgtEl>
                                          <p:spTgt spid="48"/>
                                        </p:tgtEl>
                                      </p:cBhvr>
                                    </p:animEffect>
                                    <p:anim calcmode="lin" valueType="num">
                                      <p:cBhvr>
                                        <p:cTn id="73" dur="1000" fill="hold"/>
                                        <p:tgtEl>
                                          <p:spTgt spid="48"/>
                                        </p:tgtEl>
                                        <p:attrNameLst>
                                          <p:attrName>ppt_x</p:attrName>
                                        </p:attrNameLst>
                                      </p:cBhvr>
                                      <p:tavLst>
                                        <p:tav tm="0">
                                          <p:val>
                                            <p:strVal val="#ppt_x"/>
                                          </p:val>
                                        </p:tav>
                                        <p:tav tm="100000">
                                          <p:val>
                                            <p:strVal val="#ppt_x"/>
                                          </p:val>
                                        </p:tav>
                                      </p:tavLst>
                                    </p:anim>
                                    <p:anim calcmode="lin" valueType="num">
                                      <p:cBhvr>
                                        <p:cTn id="7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down)">
                                      <p:cBhvr>
                                        <p:cTn id="79" dur="500"/>
                                        <p:tgtEl>
                                          <p:spTgt spid="45"/>
                                        </p:tgtEl>
                                      </p:cBhvr>
                                    </p:animEffect>
                                  </p:childTnLst>
                                </p:cTn>
                              </p:par>
                            </p:childTnLst>
                          </p:cTn>
                        </p:par>
                      </p:childTnLst>
                    </p:cTn>
                  </p:par>
                  <p:par>
                    <p:cTn id="80" fill="hold">
                      <p:stCondLst>
                        <p:cond delay="indefinite"/>
                      </p:stCondLst>
                      <p:childTnLst>
                        <p:par>
                          <p:cTn id="81" fill="hold">
                            <p:stCondLst>
                              <p:cond delay="0"/>
                            </p:stCondLst>
                            <p:childTnLst>
                              <p:par>
                                <p:cTn id="82" presetID="35" presetClass="path" presetSubtype="0" accel="50000" decel="50000" fill="hold" grpId="1" nodeType="clickEffect">
                                  <p:stCondLst>
                                    <p:cond delay="0"/>
                                  </p:stCondLst>
                                  <p:childTnLst>
                                    <p:animMotion origin="layout" path="M 2.91667E-6 -0.00416 L -0.18985 0.09931 " pathEditMode="relative" rAng="0" ptsTypes="AA">
                                      <p:cBhvr>
                                        <p:cTn id="83" dur="2000" fill="hold"/>
                                        <p:tgtEl>
                                          <p:spTgt spid="48"/>
                                        </p:tgtEl>
                                        <p:attrNameLst>
                                          <p:attrName>ppt_x</p:attrName>
                                          <p:attrName>ppt_y</p:attrName>
                                        </p:attrNameLst>
                                      </p:cBhvr>
                                      <p:rCtr x="-9492" y="5162"/>
                                    </p:animMotion>
                                  </p:childTnLst>
                                </p:cTn>
                              </p:par>
                              <p:par>
                                <p:cTn id="84" presetID="35" presetClass="path" presetSubtype="0" accel="50000" decel="50000" fill="hold" nodeType="withEffect">
                                  <p:stCondLst>
                                    <p:cond delay="0"/>
                                  </p:stCondLst>
                                  <p:childTnLst>
                                    <p:animMotion origin="layout" path="M -2.08333E-6 1.48148E-6 L -0.19635 0.08704 " pathEditMode="relative" rAng="0" ptsTypes="AA">
                                      <p:cBhvr>
                                        <p:cTn id="85" dur="2000" fill="hold"/>
                                        <p:tgtEl>
                                          <p:spTgt spid="45"/>
                                        </p:tgtEl>
                                        <p:attrNameLst>
                                          <p:attrName>ppt_x</p:attrName>
                                          <p:attrName>ppt_y</p:attrName>
                                        </p:attrNameLst>
                                      </p:cBhvr>
                                      <p:rCtr x="-9818" y="4352"/>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down)">
                                      <p:cBhvr>
                                        <p:cTn id="90" dur="500"/>
                                        <p:tgtEl>
                                          <p:spTgt spid="3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down)">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down)">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35" presetClass="path" presetSubtype="0" accel="50000" decel="50000" fill="hold" grpId="2" nodeType="clickEffect">
                                  <p:stCondLst>
                                    <p:cond delay="0"/>
                                  </p:stCondLst>
                                  <p:childTnLst>
                                    <p:animMotion origin="layout" path="M 0.56823 -0.0493 L 0.38073 -0.04675 " pathEditMode="relative" rAng="0" ptsTypes="AA">
                                      <p:cBhvr>
                                        <p:cTn id="102" dur="2000" fill="hold"/>
                                        <p:tgtEl>
                                          <p:spTgt spid="24"/>
                                        </p:tgtEl>
                                        <p:attrNameLst>
                                          <p:attrName>ppt_x</p:attrName>
                                          <p:attrName>ppt_y</p:attrName>
                                        </p:attrNameLst>
                                      </p:cBhvr>
                                      <p:rCtr x="-9375" y="116"/>
                                    </p:animMotion>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1000"/>
                                        <p:tgtEl>
                                          <p:spTgt spid="61"/>
                                        </p:tgtEl>
                                      </p:cBhvr>
                                    </p:animEffect>
                                    <p:anim calcmode="lin" valueType="num">
                                      <p:cBhvr>
                                        <p:cTn id="108" dur="1000" fill="hold"/>
                                        <p:tgtEl>
                                          <p:spTgt spid="61"/>
                                        </p:tgtEl>
                                        <p:attrNameLst>
                                          <p:attrName>ppt_x</p:attrName>
                                        </p:attrNameLst>
                                      </p:cBhvr>
                                      <p:tavLst>
                                        <p:tav tm="0">
                                          <p:val>
                                            <p:strVal val="#ppt_x"/>
                                          </p:val>
                                        </p:tav>
                                        <p:tav tm="100000">
                                          <p:val>
                                            <p:strVal val="#ppt_x"/>
                                          </p:val>
                                        </p:tav>
                                      </p:tavLst>
                                    </p:anim>
                                    <p:anim calcmode="lin" valueType="num">
                                      <p:cBhvr>
                                        <p:cTn id="10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6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 presetClass="exit" presetSubtype="4" fill="hold" nodeType="clickEffect">
                                  <p:stCondLst>
                                    <p:cond delay="0"/>
                                  </p:stCondLst>
                                  <p:childTnLst>
                                    <p:anim calcmode="lin" valueType="num">
                                      <p:cBhvr additive="base">
                                        <p:cTn id="117" dur="500"/>
                                        <p:tgtEl>
                                          <p:spTgt spid="38"/>
                                        </p:tgtEl>
                                        <p:attrNameLst>
                                          <p:attrName>ppt_x</p:attrName>
                                        </p:attrNameLst>
                                      </p:cBhvr>
                                      <p:tavLst>
                                        <p:tav tm="0">
                                          <p:val>
                                            <p:strVal val="ppt_x"/>
                                          </p:val>
                                        </p:tav>
                                        <p:tav tm="100000">
                                          <p:val>
                                            <p:strVal val="ppt_x"/>
                                          </p:val>
                                        </p:tav>
                                      </p:tavLst>
                                    </p:anim>
                                    <p:anim calcmode="lin" valueType="num">
                                      <p:cBhvr additive="base">
                                        <p:cTn id="118" dur="500"/>
                                        <p:tgtEl>
                                          <p:spTgt spid="38"/>
                                        </p:tgtEl>
                                        <p:attrNameLst>
                                          <p:attrName>ppt_y</p:attrName>
                                        </p:attrNameLst>
                                      </p:cBhvr>
                                      <p:tavLst>
                                        <p:tav tm="0">
                                          <p:val>
                                            <p:strVal val="ppt_y"/>
                                          </p:val>
                                        </p:tav>
                                        <p:tav tm="100000">
                                          <p:val>
                                            <p:strVal val="1+ppt_h/2"/>
                                          </p:val>
                                        </p:tav>
                                      </p:tavLst>
                                    </p:anim>
                                    <p:set>
                                      <p:cBhvr>
                                        <p:cTn id="119" dur="1" fill="hold">
                                          <p:stCondLst>
                                            <p:cond delay="499"/>
                                          </p:stCondLst>
                                        </p:cTn>
                                        <p:tgtEl>
                                          <p:spTgt spid="38"/>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9" presetClass="path" presetSubtype="0" accel="50000" decel="50000" fill="hold" grpId="1" nodeType="clickEffect">
                                  <p:stCondLst>
                                    <p:cond delay="0"/>
                                  </p:stCondLst>
                                  <p:childTnLst>
                                    <p:animMotion origin="layout" path="M -2.5E-6 -1.48148E-6 L -0.44987 0.1831 " pathEditMode="relative" rAng="0" ptsTypes="AA">
                                      <p:cBhvr>
                                        <p:cTn id="123" dur="2000" fill="hold"/>
                                        <p:tgtEl>
                                          <p:spTgt spid="49"/>
                                        </p:tgtEl>
                                        <p:attrNameLst>
                                          <p:attrName>ppt_x</p:attrName>
                                          <p:attrName>ppt_y</p:attrName>
                                        </p:attrNameLst>
                                      </p:cBhvr>
                                      <p:rCtr x="-22500" y="9144"/>
                                    </p:animMotion>
                                  </p:childTnLst>
                                </p:cTn>
                              </p:par>
                            </p:childTnLst>
                          </p:cTn>
                        </p:par>
                      </p:childTnLst>
                    </p:cTn>
                  </p:par>
                  <p:par>
                    <p:cTn id="124" fill="hold">
                      <p:stCondLst>
                        <p:cond delay="indefinite"/>
                      </p:stCondLst>
                      <p:childTnLst>
                        <p:par>
                          <p:cTn id="125" fill="hold">
                            <p:stCondLst>
                              <p:cond delay="0"/>
                            </p:stCondLst>
                            <p:childTnLst>
                              <p:par>
                                <p:cTn id="126" presetID="2" presetClass="exit" presetSubtype="4" fill="hold" grpId="2" nodeType="clickEffect">
                                  <p:stCondLst>
                                    <p:cond delay="0"/>
                                  </p:stCondLst>
                                  <p:childTnLst>
                                    <p:anim calcmode="lin" valueType="num">
                                      <p:cBhvr additive="base">
                                        <p:cTn id="127" dur="500"/>
                                        <p:tgtEl>
                                          <p:spTgt spid="48"/>
                                        </p:tgtEl>
                                        <p:attrNameLst>
                                          <p:attrName>ppt_x</p:attrName>
                                        </p:attrNameLst>
                                      </p:cBhvr>
                                      <p:tavLst>
                                        <p:tav tm="0">
                                          <p:val>
                                            <p:strVal val="ppt_x"/>
                                          </p:val>
                                        </p:tav>
                                        <p:tav tm="100000">
                                          <p:val>
                                            <p:strVal val="ppt_x"/>
                                          </p:val>
                                        </p:tav>
                                      </p:tavLst>
                                    </p:anim>
                                    <p:anim calcmode="lin" valueType="num">
                                      <p:cBhvr additive="base">
                                        <p:cTn id="128" dur="500"/>
                                        <p:tgtEl>
                                          <p:spTgt spid="48"/>
                                        </p:tgtEl>
                                        <p:attrNameLst>
                                          <p:attrName>ppt_y</p:attrName>
                                        </p:attrNameLst>
                                      </p:cBhvr>
                                      <p:tavLst>
                                        <p:tav tm="0">
                                          <p:val>
                                            <p:strVal val="ppt_y"/>
                                          </p:val>
                                        </p:tav>
                                        <p:tav tm="100000">
                                          <p:val>
                                            <p:strVal val="1+ppt_h/2"/>
                                          </p:val>
                                        </p:tav>
                                      </p:tavLst>
                                    </p:anim>
                                    <p:set>
                                      <p:cBhvr>
                                        <p:cTn id="129" dur="1" fill="hold">
                                          <p:stCondLst>
                                            <p:cond delay="499"/>
                                          </p:stCondLst>
                                        </p:cTn>
                                        <p:tgtEl>
                                          <p:spTgt spid="48"/>
                                        </p:tgtEl>
                                        <p:attrNameLst>
                                          <p:attrName>style.visibility</p:attrName>
                                        </p:attrNameLst>
                                      </p:cBhvr>
                                      <p:to>
                                        <p:strVal val="hidden"/>
                                      </p:to>
                                    </p:set>
                                  </p:childTnLst>
                                </p:cTn>
                              </p:par>
                              <p:par>
                                <p:cTn id="130" presetID="2" presetClass="exit" presetSubtype="4" fill="hold" nodeType="withEffect">
                                  <p:stCondLst>
                                    <p:cond delay="0"/>
                                  </p:stCondLst>
                                  <p:childTnLst>
                                    <p:anim calcmode="lin" valueType="num">
                                      <p:cBhvr additive="base">
                                        <p:cTn id="131" dur="500"/>
                                        <p:tgtEl>
                                          <p:spTgt spid="45"/>
                                        </p:tgtEl>
                                        <p:attrNameLst>
                                          <p:attrName>ppt_x</p:attrName>
                                        </p:attrNameLst>
                                      </p:cBhvr>
                                      <p:tavLst>
                                        <p:tav tm="0">
                                          <p:val>
                                            <p:strVal val="ppt_x"/>
                                          </p:val>
                                        </p:tav>
                                        <p:tav tm="100000">
                                          <p:val>
                                            <p:strVal val="ppt_x"/>
                                          </p:val>
                                        </p:tav>
                                      </p:tavLst>
                                    </p:anim>
                                    <p:anim calcmode="lin" valueType="num">
                                      <p:cBhvr additive="base">
                                        <p:cTn id="132" dur="500"/>
                                        <p:tgtEl>
                                          <p:spTgt spid="45"/>
                                        </p:tgtEl>
                                        <p:attrNameLst>
                                          <p:attrName>ppt_y</p:attrName>
                                        </p:attrNameLst>
                                      </p:cBhvr>
                                      <p:tavLst>
                                        <p:tav tm="0">
                                          <p:val>
                                            <p:strVal val="ppt_y"/>
                                          </p:val>
                                        </p:tav>
                                        <p:tav tm="100000">
                                          <p:val>
                                            <p:strVal val="1+ppt_h/2"/>
                                          </p:val>
                                        </p:tav>
                                      </p:tavLst>
                                    </p:anim>
                                    <p:set>
                                      <p:cBhvr>
                                        <p:cTn id="133" dur="1" fill="hold">
                                          <p:stCondLst>
                                            <p:cond delay="499"/>
                                          </p:stCondLst>
                                        </p:cTn>
                                        <p:tgtEl>
                                          <p:spTgt spid="45"/>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fade">
                                      <p:cBhvr>
                                        <p:cTn id="138" dur="1000"/>
                                        <p:tgtEl>
                                          <p:spTgt spid="64"/>
                                        </p:tgtEl>
                                      </p:cBhvr>
                                    </p:animEffect>
                                    <p:anim calcmode="lin" valueType="num">
                                      <p:cBhvr>
                                        <p:cTn id="139" dur="1000" fill="hold"/>
                                        <p:tgtEl>
                                          <p:spTgt spid="64"/>
                                        </p:tgtEl>
                                        <p:attrNameLst>
                                          <p:attrName>ppt_x</p:attrName>
                                        </p:attrNameLst>
                                      </p:cBhvr>
                                      <p:tavLst>
                                        <p:tav tm="0">
                                          <p:val>
                                            <p:strVal val="#ppt_x"/>
                                          </p:val>
                                        </p:tav>
                                        <p:tav tm="100000">
                                          <p:val>
                                            <p:strVal val="#ppt_x"/>
                                          </p:val>
                                        </p:tav>
                                      </p:tavLst>
                                    </p:anim>
                                    <p:anim calcmode="lin" valueType="num">
                                      <p:cBhvr>
                                        <p:cTn id="14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nodeType="clickEffect">
                                  <p:stCondLst>
                                    <p:cond delay="0"/>
                                  </p:stCondLst>
                                  <p:childTnLst>
                                    <p:set>
                                      <p:cBhvr>
                                        <p:cTn id="144" dur="1" fill="hold">
                                          <p:stCondLst>
                                            <p:cond delay="0"/>
                                          </p:stCondLst>
                                        </p:cTn>
                                        <p:tgtEl>
                                          <p:spTgt spid="6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wipe(up)">
                                      <p:cBhvr>
                                        <p:cTn id="149" dur="500"/>
                                        <p:tgtEl>
                                          <p:spTgt spid="5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2" fill="hold" nodeType="click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wipe(right)">
                                      <p:cBhvr>
                                        <p:cTn id="154" dur="500"/>
                                        <p:tgtEl>
                                          <p:spTgt spid="53"/>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xit" presetSubtype="4" fill="hold" nodeType="clickEffect">
                                  <p:stCondLst>
                                    <p:cond delay="0"/>
                                  </p:stCondLst>
                                  <p:childTnLst>
                                    <p:anim calcmode="lin" valueType="num">
                                      <p:cBhvr additive="base">
                                        <p:cTn id="158" dur="500"/>
                                        <p:tgtEl>
                                          <p:spTgt spid="33"/>
                                        </p:tgtEl>
                                        <p:attrNameLst>
                                          <p:attrName>ppt_x</p:attrName>
                                        </p:attrNameLst>
                                      </p:cBhvr>
                                      <p:tavLst>
                                        <p:tav tm="0">
                                          <p:val>
                                            <p:strVal val="ppt_x"/>
                                          </p:val>
                                        </p:tav>
                                        <p:tav tm="100000">
                                          <p:val>
                                            <p:strVal val="ppt_x"/>
                                          </p:val>
                                        </p:tav>
                                      </p:tavLst>
                                    </p:anim>
                                    <p:anim calcmode="lin" valueType="num">
                                      <p:cBhvr additive="base">
                                        <p:cTn id="159" dur="500"/>
                                        <p:tgtEl>
                                          <p:spTgt spid="33"/>
                                        </p:tgtEl>
                                        <p:attrNameLst>
                                          <p:attrName>ppt_y</p:attrName>
                                        </p:attrNameLst>
                                      </p:cBhvr>
                                      <p:tavLst>
                                        <p:tav tm="0">
                                          <p:val>
                                            <p:strVal val="ppt_y"/>
                                          </p:val>
                                        </p:tav>
                                        <p:tav tm="100000">
                                          <p:val>
                                            <p:strVal val="1+ppt_h/2"/>
                                          </p:val>
                                        </p:tav>
                                      </p:tavLst>
                                    </p:anim>
                                    <p:set>
                                      <p:cBhvr>
                                        <p:cTn id="160" dur="1" fill="hold">
                                          <p:stCondLst>
                                            <p:cond delay="499"/>
                                          </p:stCondLst>
                                        </p:cTn>
                                        <p:tgtEl>
                                          <p:spTgt spid="33"/>
                                        </p:tgtEl>
                                        <p:attrNameLst>
                                          <p:attrName>style.visibility</p:attrName>
                                        </p:attrNameLst>
                                      </p:cBhvr>
                                      <p:to>
                                        <p:strVal val="hidden"/>
                                      </p:to>
                                    </p:set>
                                  </p:childTnLst>
                                </p:cTn>
                              </p:par>
                              <p:par>
                                <p:cTn id="161" presetID="2" presetClass="exit" presetSubtype="4" fill="hold" grpId="1" nodeType="withEffect">
                                  <p:stCondLst>
                                    <p:cond delay="0"/>
                                  </p:stCondLst>
                                  <p:childTnLst>
                                    <p:anim calcmode="lin" valueType="num">
                                      <p:cBhvr additive="base">
                                        <p:cTn id="162" dur="500"/>
                                        <p:tgtEl>
                                          <p:spTgt spid="30"/>
                                        </p:tgtEl>
                                        <p:attrNameLst>
                                          <p:attrName>ppt_x</p:attrName>
                                        </p:attrNameLst>
                                      </p:cBhvr>
                                      <p:tavLst>
                                        <p:tav tm="0">
                                          <p:val>
                                            <p:strVal val="ppt_x"/>
                                          </p:val>
                                        </p:tav>
                                        <p:tav tm="100000">
                                          <p:val>
                                            <p:strVal val="ppt_x"/>
                                          </p:val>
                                        </p:tav>
                                      </p:tavLst>
                                    </p:anim>
                                    <p:anim calcmode="lin" valueType="num">
                                      <p:cBhvr additive="base">
                                        <p:cTn id="163" dur="500"/>
                                        <p:tgtEl>
                                          <p:spTgt spid="30"/>
                                        </p:tgtEl>
                                        <p:attrNameLst>
                                          <p:attrName>ppt_y</p:attrName>
                                        </p:attrNameLst>
                                      </p:cBhvr>
                                      <p:tavLst>
                                        <p:tav tm="0">
                                          <p:val>
                                            <p:strVal val="ppt_y"/>
                                          </p:val>
                                        </p:tav>
                                        <p:tav tm="100000">
                                          <p:val>
                                            <p:strVal val="1+ppt_h/2"/>
                                          </p:val>
                                        </p:tav>
                                      </p:tavLst>
                                    </p:anim>
                                    <p:set>
                                      <p:cBhvr>
                                        <p:cTn id="164" dur="1" fill="hold">
                                          <p:stCondLst>
                                            <p:cond delay="499"/>
                                          </p:stCondLst>
                                        </p:cTn>
                                        <p:tgtEl>
                                          <p:spTgt spid="30"/>
                                        </p:tgtEl>
                                        <p:attrNameLst>
                                          <p:attrName>style.visibility</p:attrName>
                                        </p:attrNameLst>
                                      </p:cBhvr>
                                      <p:to>
                                        <p:strVal val="hidden"/>
                                      </p:to>
                                    </p:set>
                                  </p:childTnLst>
                                </p:cTn>
                              </p:par>
                              <p:par>
                                <p:cTn id="165" presetID="2" presetClass="exit" presetSubtype="4" fill="hold" nodeType="withEffect">
                                  <p:stCondLst>
                                    <p:cond delay="0"/>
                                  </p:stCondLst>
                                  <p:childTnLst>
                                    <p:anim calcmode="lin" valueType="num">
                                      <p:cBhvr additive="base">
                                        <p:cTn id="166" dur="500"/>
                                        <p:tgtEl>
                                          <p:spTgt spid="35"/>
                                        </p:tgtEl>
                                        <p:attrNameLst>
                                          <p:attrName>ppt_x</p:attrName>
                                        </p:attrNameLst>
                                      </p:cBhvr>
                                      <p:tavLst>
                                        <p:tav tm="0">
                                          <p:val>
                                            <p:strVal val="ppt_x"/>
                                          </p:val>
                                        </p:tav>
                                        <p:tav tm="100000">
                                          <p:val>
                                            <p:strVal val="ppt_x"/>
                                          </p:val>
                                        </p:tav>
                                      </p:tavLst>
                                    </p:anim>
                                    <p:anim calcmode="lin" valueType="num">
                                      <p:cBhvr additive="base">
                                        <p:cTn id="167" dur="500"/>
                                        <p:tgtEl>
                                          <p:spTgt spid="35"/>
                                        </p:tgtEl>
                                        <p:attrNameLst>
                                          <p:attrName>ppt_y</p:attrName>
                                        </p:attrNameLst>
                                      </p:cBhvr>
                                      <p:tavLst>
                                        <p:tav tm="0">
                                          <p:val>
                                            <p:strVal val="ppt_y"/>
                                          </p:val>
                                        </p:tav>
                                        <p:tav tm="100000">
                                          <p:val>
                                            <p:strVal val="1+ppt_h/2"/>
                                          </p:val>
                                        </p:tav>
                                      </p:tavLst>
                                    </p:anim>
                                    <p:set>
                                      <p:cBhvr>
                                        <p:cTn id="168" dur="1" fill="hold">
                                          <p:stCondLst>
                                            <p:cond delay="499"/>
                                          </p:stCondLst>
                                        </p:cTn>
                                        <p:tgtEl>
                                          <p:spTgt spid="35"/>
                                        </p:tgtEl>
                                        <p:attrNameLst>
                                          <p:attrName>style.visibility</p:attrName>
                                        </p:attrNameLst>
                                      </p:cBhvr>
                                      <p:to>
                                        <p:strVal val="hidden"/>
                                      </p:to>
                                    </p:set>
                                  </p:childTnLst>
                                </p:cTn>
                              </p:par>
                              <p:par>
                                <p:cTn id="169" presetID="2" presetClass="exit" presetSubtype="4" fill="hold" grpId="1" nodeType="withEffect">
                                  <p:stCondLst>
                                    <p:cond delay="0"/>
                                  </p:stCondLst>
                                  <p:childTnLst>
                                    <p:anim calcmode="lin" valueType="num">
                                      <p:cBhvr additive="base">
                                        <p:cTn id="170" dur="500"/>
                                        <p:tgtEl>
                                          <p:spTgt spid="31"/>
                                        </p:tgtEl>
                                        <p:attrNameLst>
                                          <p:attrName>ppt_x</p:attrName>
                                        </p:attrNameLst>
                                      </p:cBhvr>
                                      <p:tavLst>
                                        <p:tav tm="0">
                                          <p:val>
                                            <p:strVal val="ppt_x"/>
                                          </p:val>
                                        </p:tav>
                                        <p:tav tm="100000">
                                          <p:val>
                                            <p:strVal val="ppt_x"/>
                                          </p:val>
                                        </p:tav>
                                      </p:tavLst>
                                    </p:anim>
                                    <p:anim calcmode="lin" valueType="num">
                                      <p:cBhvr additive="base">
                                        <p:cTn id="171" dur="500"/>
                                        <p:tgtEl>
                                          <p:spTgt spid="31"/>
                                        </p:tgtEl>
                                        <p:attrNameLst>
                                          <p:attrName>ppt_y</p:attrName>
                                        </p:attrNameLst>
                                      </p:cBhvr>
                                      <p:tavLst>
                                        <p:tav tm="0">
                                          <p:val>
                                            <p:strVal val="ppt_y"/>
                                          </p:val>
                                        </p:tav>
                                        <p:tav tm="100000">
                                          <p:val>
                                            <p:strVal val="1+ppt_h/2"/>
                                          </p:val>
                                        </p:tav>
                                      </p:tavLst>
                                    </p:anim>
                                    <p:set>
                                      <p:cBhvr>
                                        <p:cTn id="172" dur="1" fill="hold">
                                          <p:stCondLst>
                                            <p:cond delay="499"/>
                                          </p:stCondLst>
                                        </p:cTn>
                                        <p:tgtEl>
                                          <p:spTgt spid="31"/>
                                        </p:tgtEl>
                                        <p:attrNameLst>
                                          <p:attrName>style.visibility</p:attrName>
                                        </p:attrNameLst>
                                      </p:cBhvr>
                                      <p:to>
                                        <p:strVal val="hidden"/>
                                      </p:to>
                                    </p:set>
                                  </p:childTnLst>
                                </p:cTn>
                              </p:par>
                              <p:par>
                                <p:cTn id="173" presetID="2" presetClass="exit" presetSubtype="4" fill="hold" nodeType="withEffect">
                                  <p:stCondLst>
                                    <p:cond delay="0"/>
                                  </p:stCondLst>
                                  <p:childTnLst>
                                    <p:anim calcmode="lin" valueType="num">
                                      <p:cBhvr additive="base">
                                        <p:cTn id="174" dur="500"/>
                                        <p:tgtEl>
                                          <p:spTgt spid="51"/>
                                        </p:tgtEl>
                                        <p:attrNameLst>
                                          <p:attrName>ppt_x</p:attrName>
                                        </p:attrNameLst>
                                      </p:cBhvr>
                                      <p:tavLst>
                                        <p:tav tm="0">
                                          <p:val>
                                            <p:strVal val="ppt_x"/>
                                          </p:val>
                                        </p:tav>
                                        <p:tav tm="100000">
                                          <p:val>
                                            <p:strVal val="ppt_x"/>
                                          </p:val>
                                        </p:tav>
                                      </p:tavLst>
                                    </p:anim>
                                    <p:anim calcmode="lin" valueType="num">
                                      <p:cBhvr additive="base">
                                        <p:cTn id="175" dur="500"/>
                                        <p:tgtEl>
                                          <p:spTgt spid="51"/>
                                        </p:tgtEl>
                                        <p:attrNameLst>
                                          <p:attrName>ppt_y</p:attrName>
                                        </p:attrNameLst>
                                      </p:cBhvr>
                                      <p:tavLst>
                                        <p:tav tm="0">
                                          <p:val>
                                            <p:strVal val="ppt_y"/>
                                          </p:val>
                                        </p:tav>
                                        <p:tav tm="100000">
                                          <p:val>
                                            <p:strVal val="1+ppt_h/2"/>
                                          </p:val>
                                        </p:tav>
                                      </p:tavLst>
                                    </p:anim>
                                    <p:set>
                                      <p:cBhvr>
                                        <p:cTn id="176" dur="1" fill="hold">
                                          <p:stCondLst>
                                            <p:cond delay="499"/>
                                          </p:stCondLst>
                                        </p:cTn>
                                        <p:tgtEl>
                                          <p:spTgt spid="51"/>
                                        </p:tgtEl>
                                        <p:attrNameLst>
                                          <p:attrName>style.visibility</p:attrName>
                                        </p:attrNameLst>
                                      </p:cBhvr>
                                      <p:to>
                                        <p:strVal val="hidden"/>
                                      </p:to>
                                    </p:set>
                                  </p:childTnLst>
                                </p:cTn>
                              </p:par>
                              <p:par>
                                <p:cTn id="177" presetID="2" presetClass="exit" presetSubtype="4" fill="hold" nodeType="withEffect">
                                  <p:stCondLst>
                                    <p:cond delay="0"/>
                                  </p:stCondLst>
                                  <p:childTnLst>
                                    <p:anim calcmode="lin" valueType="num">
                                      <p:cBhvr additive="base">
                                        <p:cTn id="178" dur="500"/>
                                        <p:tgtEl>
                                          <p:spTgt spid="53"/>
                                        </p:tgtEl>
                                        <p:attrNameLst>
                                          <p:attrName>ppt_x</p:attrName>
                                        </p:attrNameLst>
                                      </p:cBhvr>
                                      <p:tavLst>
                                        <p:tav tm="0">
                                          <p:val>
                                            <p:strVal val="ppt_x"/>
                                          </p:val>
                                        </p:tav>
                                        <p:tav tm="100000">
                                          <p:val>
                                            <p:strVal val="ppt_x"/>
                                          </p:val>
                                        </p:tav>
                                      </p:tavLst>
                                    </p:anim>
                                    <p:anim calcmode="lin" valueType="num">
                                      <p:cBhvr additive="base">
                                        <p:cTn id="179" dur="500"/>
                                        <p:tgtEl>
                                          <p:spTgt spid="53"/>
                                        </p:tgtEl>
                                        <p:attrNameLst>
                                          <p:attrName>ppt_y</p:attrName>
                                        </p:attrNameLst>
                                      </p:cBhvr>
                                      <p:tavLst>
                                        <p:tav tm="0">
                                          <p:val>
                                            <p:strVal val="ppt_y"/>
                                          </p:val>
                                        </p:tav>
                                        <p:tav tm="100000">
                                          <p:val>
                                            <p:strVal val="1+ppt_h/2"/>
                                          </p:val>
                                        </p:tav>
                                      </p:tavLst>
                                    </p:anim>
                                    <p:set>
                                      <p:cBhvr>
                                        <p:cTn id="180" dur="1" fill="hold">
                                          <p:stCondLst>
                                            <p:cond delay="499"/>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56"/>
                                        </p:tgtEl>
                                        <p:attrNameLst>
                                          <p:attrName>style.visibility</p:attrName>
                                        </p:attrNameLst>
                                      </p:cBhvr>
                                      <p:to>
                                        <p:strVal val="visible"/>
                                      </p:to>
                                    </p:set>
                                    <p:animEffect transition="in" filter="wipe(down)">
                                      <p:cBhvr>
                                        <p:cTn id="185" dur="500"/>
                                        <p:tgtEl>
                                          <p:spTgt spid="5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54"/>
                                        </p:tgtEl>
                                        <p:attrNameLst>
                                          <p:attrName>style.visibility</p:attrName>
                                        </p:attrNameLst>
                                      </p:cBhvr>
                                      <p:to>
                                        <p:strVal val="visible"/>
                                      </p:to>
                                    </p:set>
                                    <p:animEffect transition="in" filter="wipe(down)">
                                      <p:cBhvr>
                                        <p:cTn id="190" dur="500"/>
                                        <p:tgtEl>
                                          <p:spTgt spid="54"/>
                                        </p:tgtEl>
                                      </p:cBhvr>
                                    </p:animEffect>
                                  </p:childTnLst>
                                </p:cTn>
                              </p:par>
                            </p:childTnLst>
                          </p:cTn>
                        </p:par>
                      </p:childTnLst>
                    </p:cTn>
                  </p:par>
                  <p:par>
                    <p:cTn id="191" fill="hold">
                      <p:stCondLst>
                        <p:cond delay="indefinite"/>
                      </p:stCondLst>
                      <p:childTnLst>
                        <p:par>
                          <p:cTn id="192" fill="hold">
                            <p:stCondLst>
                              <p:cond delay="0"/>
                            </p:stCondLst>
                            <p:childTnLst>
                              <p:par>
                                <p:cTn id="193" presetID="42" presetClass="path" presetSubtype="0" accel="50000" decel="50000" fill="hold" grpId="1" nodeType="clickEffect">
                                  <p:stCondLst>
                                    <p:cond delay="0"/>
                                  </p:stCondLst>
                                  <p:childTnLst>
                                    <p:animMotion origin="layout" path="M -2.08333E-7 -2.59259E-6 L 0.02956 0.30903 " pathEditMode="relative" rAng="0" ptsTypes="AA">
                                      <p:cBhvr>
                                        <p:cTn id="194" dur="2000" fill="hold"/>
                                        <p:tgtEl>
                                          <p:spTgt spid="54"/>
                                        </p:tgtEl>
                                        <p:attrNameLst>
                                          <p:attrName>ppt_x</p:attrName>
                                          <p:attrName>ppt_y</p:attrName>
                                        </p:attrNameLst>
                                      </p:cBhvr>
                                      <p:rCtr x="1471" y="15440"/>
                                    </p:animMotion>
                                  </p:childTnLst>
                                </p:cTn>
                              </p:par>
                            </p:childTnLst>
                          </p:cTn>
                        </p:par>
                      </p:childTnLst>
                    </p:cTn>
                  </p:par>
                  <p:par>
                    <p:cTn id="195" fill="hold">
                      <p:stCondLst>
                        <p:cond delay="indefinite"/>
                      </p:stCondLst>
                      <p:childTnLst>
                        <p:par>
                          <p:cTn id="196" fill="hold">
                            <p:stCondLst>
                              <p:cond delay="0"/>
                            </p:stCondLst>
                            <p:childTnLst>
                              <p:par>
                                <p:cTn id="197" presetID="2" presetClass="exit" presetSubtype="4" fill="hold" grpId="3" nodeType="clickEffect">
                                  <p:stCondLst>
                                    <p:cond delay="0"/>
                                  </p:stCondLst>
                                  <p:childTnLst>
                                    <p:anim calcmode="lin" valueType="num">
                                      <p:cBhvr additive="base">
                                        <p:cTn id="198" dur="500"/>
                                        <p:tgtEl>
                                          <p:spTgt spid="24"/>
                                        </p:tgtEl>
                                        <p:attrNameLst>
                                          <p:attrName>ppt_x</p:attrName>
                                        </p:attrNameLst>
                                      </p:cBhvr>
                                      <p:tavLst>
                                        <p:tav tm="0">
                                          <p:val>
                                            <p:strVal val="ppt_x"/>
                                          </p:val>
                                        </p:tav>
                                        <p:tav tm="100000">
                                          <p:val>
                                            <p:strVal val="ppt_x"/>
                                          </p:val>
                                        </p:tav>
                                      </p:tavLst>
                                    </p:anim>
                                    <p:anim calcmode="lin" valueType="num">
                                      <p:cBhvr additive="base">
                                        <p:cTn id="199" dur="500"/>
                                        <p:tgtEl>
                                          <p:spTgt spid="24"/>
                                        </p:tgtEl>
                                        <p:attrNameLst>
                                          <p:attrName>ppt_y</p:attrName>
                                        </p:attrNameLst>
                                      </p:cBhvr>
                                      <p:tavLst>
                                        <p:tav tm="0">
                                          <p:val>
                                            <p:strVal val="ppt_y"/>
                                          </p:val>
                                        </p:tav>
                                        <p:tav tm="100000">
                                          <p:val>
                                            <p:strVal val="1+ppt_h/2"/>
                                          </p:val>
                                        </p:tav>
                                      </p:tavLst>
                                    </p:anim>
                                    <p:set>
                                      <p:cBhvr>
                                        <p:cTn id="200" dur="1" fill="hold">
                                          <p:stCondLst>
                                            <p:cond delay="499"/>
                                          </p:stCondLst>
                                        </p:cTn>
                                        <p:tgtEl>
                                          <p:spTgt spid="24"/>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 presetClass="exit" presetSubtype="4" fill="hold" grpId="1" nodeType="clickEffect">
                                  <p:stCondLst>
                                    <p:cond delay="0"/>
                                  </p:stCondLst>
                                  <p:childTnLst>
                                    <p:anim calcmode="lin" valueType="num">
                                      <p:cBhvr additive="base">
                                        <p:cTn id="204" dur="500"/>
                                        <p:tgtEl>
                                          <p:spTgt spid="20"/>
                                        </p:tgtEl>
                                        <p:attrNameLst>
                                          <p:attrName>ppt_x</p:attrName>
                                        </p:attrNameLst>
                                      </p:cBhvr>
                                      <p:tavLst>
                                        <p:tav tm="0">
                                          <p:val>
                                            <p:strVal val="ppt_x"/>
                                          </p:val>
                                        </p:tav>
                                        <p:tav tm="100000">
                                          <p:val>
                                            <p:strVal val="ppt_x"/>
                                          </p:val>
                                        </p:tav>
                                      </p:tavLst>
                                    </p:anim>
                                    <p:anim calcmode="lin" valueType="num">
                                      <p:cBhvr additive="base">
                                        <p:cTn id="205" dur="500"/>
                                        <p:tgtEl>
                                          <p:spTgt spid="20"/>
                                        </p:tgtEl>
                                        <p:attrNameLst>
                                          <p:attrName>ppt_y</p:attrName>
                                        </p:attrNameLst>
                                      </p:cBhvr>
                                      <p:tavLst>
                                        <p:tav tm="0">
                                          <p:val>
                                            <p:strVal val="ppt_y"/>
                                          </p:val>
                                        </p:tav>
                                        <p:tav tm="100000">
                                          <p:val>
                                            <p:strVal val="1+ppt_h/2"/>
                                          </p:val>
                                        </p:tav>
                                      </p:tavLst>
                                    </p:anim>
                                    <p:set>
                                      <p:cBhvr>
                                        <p:cTn id="206" dur="1" fill="hold">
                                          <p:stCondLst>
                                            <p:cond delay="499"/>
                                          </p:stCondLst>
                                        </p:cTn>
                                        <p:tgtEl>
                                          <p:spTgt spid="2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0"/>
                                        </p:tgtEl>
                                        <p:attrNameLst>
                                          <p:attrName>ppt_x</p:attrName>
                                        </p:attrNameLst>
                                      </p:cBhvr>
                                      <p:tavLst>
                                        <p:tav tm="0">
                                          <p:val>
                                            <p:strVal val="ppt_x"/>
                                          </p:val>
                                        </p:tav>
                                        <p:tav tm="100000">
                                          <p:val>
                                            <p:strVal val="ppt_x"/>
                                          </p:val>
                                        </p:tav>
                                      </p:tavLst>
                                    </p:anim>
                                    <p:anim calcmode="lin" valueType="num">
                                      <p:cBhvr additive="base">
                                        <p:cTn id="209" dur="500"/>
                                        <p:tgtEl>
                                          <p:spTgt spid="40"/>
                                        </p:tgtEl>
                                        <p:attrNameLst>
                                          <p:attrName>ppt_y</p:attrName>
                                        </p:attrNameLst>
                                      </p:cBhvr>
                                      <p:tavLst>
                                        <p:tav tm="0">
                                          <p:val>
                                            <p:strVal val="ppt_y"/>
                                          </p:val>
                                        </p:tav>
                                        <p:tav tm="100000">
                                          <p:val>
                                            <p:strVal val="1+ppt_h/2"/>
                                          </p:val>
                                        </p:tav>
                                      </p:tavLst>
                                    </p:anim>
                                    <p:set>
                                      <p:cBhvr>
                                        <p:cTn id="210" dur="1" fill="hold">
                                          <p:stCondLst>
                                            <p:cond delay="499"/>
                                          </p:stCondLst>
                                        </p:cTn>
                                        <p:tgtEl>
                                          <p:spTgt spid="40"/>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21"/>
                                        </p:tgtEl>
                                        <p:attrNameLst>
                                          <p:attrName>ppt_x</p:attrName>
                                        </p:attrNameLst>
                                      </p:cBhvr>
                                      <p:tavLst>
                                        <p:tav tm="0">
                                          <p:val>
                                            <p:strVal val="ppt_x"/>
                                          </p:val>
                                        </p:tav>
                                        <p:tav tm="100000">
                                          <p:val>
                                            <p:strVal val="ppt_x"/>
                                          </p:val>
                                        </p:tav>
                                      </p:tavLst>
                                    </p:anim>
                                    <p:anim calcmode="lin" valueType="num">
                                      <p:cBhvr additive="base">
                                        <p:cTn id="213" dur="500"/>
                                        <p:tgtEl>
                                          <p:spTgt spid="21"/>
                                        </p:tgtEl>
                                        <p:attrNameLst>
                                          <p:attrName>ppt_y</p:attrName>
                                        </p:attrNameLst>
                                      </p:cBhvr>
                                      <p:tavLst>
                                        <p:tav tm="0">
                                          <p:val>
                                            <p:strVal val="ppt_y"/>
                                          </p:val>
                                        </p:tav>
                                        <p:tav tm="100000">
                                          <p:val>
                                            <p:strVal val="1+ppt_h/2"/>
                                          </p:val>
                                        </p:tav>
                                      </p:tavLst>
                                    </p:anim>
                                    <p:set>
                                      <p:cBhvr>
                                        <p:cTn id="214" dur="1" fill="hold">
                                          <p:stCondLst>
                                            <p:cond delay="499"/>
                                          </p:stCondLst>
                                        </p:cTn>
                                        <p:tgtEl>
                                          <p:spTgt spid="21"/>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56"/>
                                        </p:tgtEl>
                                        <p:attrNameLst>
                                          <p:attrName>ppt_x</p:attrName>
                                        </p:attrNameLst>
                                      </p:cBhvr>
                                      <p:tavLst>
                                        <p:tav tm="0">
                                          <p:val>
                                            <p:strVal val="ppt_x"/>
                                          </p:val>
                                        </p:tav>
                                        <p:tav tm="100000">
                                          <p:val>
                                            <p:strVal val="ppt_x"/>
                                          </p:val>
                                        </p:tav>
                                      </p:tavLst>
                                    </p:anim>
                                    <p:anim calcmode="lin" valueType="num">
                                      <p:cBhvr additive="base">
                                        <p:cTn id="217" dur="500"/>
                                        <p:tgtEl>
                                          <p:spTgt spid="56"/>
                                        </p:tgtEl>
                                        <p:attrNameLst>
                                          <p:attrName>ppt_y</p:attrName>
                                        </p:attrNameLst>
                                      </p:cBhvr>
                                      <p:tavLst>
                                        <p:tav tm="0">
                                          <p:val>
                                            <p:strVal val="ppt_y"/>
                                          </p:val>
                                        </p:tav>
                                        <p:tav tm="100000">
                                          <p:val>
                                            <p:strVal val="1+ppt_h/2"/>
                                          </p:val>
                                        </p:tav>
                                      </p:tavLst>
                                    </p:anim>
                                    <p:set>
                                      <p:cBhvr>
                                        <p:cTn id="218" dur="1" fill="hold">
                                          <p:stCondLst>
                                            <p:cond delay="499"/>
                                          </p:stCondLst>
                                        </p:cTn>
                                        <p:tgtEl>
                                          <p:spTgt spid="56"/>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23" presetClass="entr" presetSubtype="32" fill="hold" grpId="0" nodeType="clickEffect">
                                  <p:stCondLst>
                                    <p:cond delay="0"/>
                                  </p:stCondLst>
                                  <p:childTnLst>
                                    <p:set>
                                      <p:cBhvr>
                                        <p:cTn id="222" dur="1" fill="hold">
                                          <p:stCondLst>
                                            <p:cond delay="0"/>
                                          </p:stCondLst>
                                        </p:cTn>
                                        <p:tgtEl>
                                          <p:spTgt spid="2"/>
                                        </p:tgtEl>
                                        <p:attrNameLst>
                                          <p:attrName>style.visibility</p:attrName>
                                        </p:attrNameLst>
                                      </p:cBhvr>
                                      <p:to>
                                        <p:strVal val="visible"/>
                                      </p:to>
                                    </p:set>
                                    <p:anim calcmode="lin" valueType="num">
                                      <p:cBhvr>
                                        <p:cTn id="223" dur="500" fill="hold"/>
                                        <p:tgtEl>
                                          <p:spTgt spid="2"/>
                                        </p:tgtEl>
                                        <p:attrNameLst>
                                          <p:attrName>ppt_w</p:attrName>
                                        </p:attrNameLst>
                                      </p:cBhvr>
                                      <p:tavLst>
                                        <p:tav tm="0">
                                          <p:val>
                                            <p:strVal val="4*#ppt_w"/>
                                          </p:val>
                                        </p:tav>
                                        <p:tav tm="100000">
                                          <p:val>
                                            <p:strVal val="#ppt_w"/>
                                          </p:val>
                                        </p:tav>
                                      </p:tavLst>
                                    </p:anim>
                                    <p:anim calcmode="lin" valueType="num">
                                      <p:cBhvr>
                                        <p:cTn id="224"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30" grpId="0" animBg="1"/>
      <p:bldP spid="30" grpId="1" animBg="1"/>
      <p:bldP spid="31" grpId="0" animBg="1"/>
      <p:bldP spid="31" grpId="1" animBg="1"/>
      <p:bldP spid="24" grpId="0" animBg="1"/>
      <p:bldP spid="24" grpId="1" animBg="1"/>
      <p:bldP spid="24" grpId="2" animBg="1"/>
      <p:bldP spid="24" grpId="3" animBg="1"/>
      <p:bldP spid="48" grpId="0" animBg="1"/>
      <p:bldP spid="48" grpId="1" animBg="1"/>
      <p:bldP spid="48" grpId="2" animBg="1"/>
      <p:bldP spid="49" grpId="0" animBg="1"/>
      <p:bldP spid="49" grpId="1" animBg="1"/>
      <p:bldP spid="54" grpId="0" animBg="1"/>
      <p:bldP spid="54" grpId="1"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循环依赖</a:t>
            </a:r>
          </a:p>
        </p:txBody>
      </p:sp>
      <p:grpSp>
        <p:nvGrpSpPr>
          <p:cNvPr id="9" name="组合 8">
            <a:extLst>
              <a:ext uri="{FF2B5EF4-FFF2-40B4-BE49-F238E27FC236}">
                <a16:creationId xmlns:a16="http://schemas.microsoft.com/office/drawing/2014/main" id="{D3FB5137-FC69-1F46-08E0-8F2F2C114A7B}"/>
              </a:ext>
            </a:extLst>
          </p:cNvPr>
          <p:cNvGrpSpPr/>
          <p:nvPr/>
        </p:nvGrpSpPr>
        <p:grpSpPr>
          <a:xfrm>
            <a:off x="782321" y="1519422"/>
            <a:ext cx="4480560" cy="2087378"/>
            <a:chOff x="2605100" y="4144424"/>
            <a:chExt cx="8564853" cy="2246267"/>
          </a:xfrm>
        </p:grpSpPr>
        <p:sp>
          <p:nvSpPr>
            <p:cNvPr id="10" name="!!矩形: 对角圆角 11">
              <a:extLst>
                <a:ext uri="{FF2B5EF4-FFF2-40B4-BE49-F238E27FC236}">
                  <a16:creationId xmlns:a16="http://schemas.microsoft.com/office/drawing/2014/main" id="{26F8A5AA-5839-5EB1-BC18-3131A5F69067}"/>
                </a:ext>
              </a:extLst>
            </p:cNvPr>
            <p:cNvSpPr/>
            <p:nvPr/>
          </p:nvSpPr>
          <p:spPr>
            <a:xfrm>
              <a:off x="2605100" y="4144424"/>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a:solidFill>
                    <a:srgbClr val="000080"/>
                  </a:solidFill>
                  <a:effectLst/>
                  <a:latin typeface="阿里巴巴普惠体" panose="00020600040101010101"/>
                  <a:ea typeface="阿里巴巴普惠体" panose="00020600040101010101"/>
                </a:rPr>
                <a:t>protected void </a:t>
              </a:r>
              <a:r>
                <a:rPr lang="en-US" altLang="zh-CN" sz="1200">
                  <a:solidFill>
                    <a:srgbClr val="000000"/>
                  </a:solidFill>
                  <a:effectLst/>
                  <a:latin typeface="阿里巴巴普惠体" panose="00020600040101010101"/>
                  <a:ea typeface="阿里巴巴普惠体" panose="00020600040101010101"/>
                </a:rPr>
                <a:t>addSingletonFactory(</a:t>
              </a:r>
              <a:r>
                <a:rPr lang="en-US" altLang="zh-CN" sz="1200">
                  <a:solidFill>
                    <a:srgbClr val="000000"/>
                  </a:solidFill>
                  <a:latin typeface="阿里巴巴普惠体" panose="00020600040101010101"/>
                  <a:ea typeface="阿里巴巴普惠体" panose="00020600040101010101"/>
                </a:rPr>
                <a:t>……</a:t>
              </a:r>
              <a:r>
                <a:rPr lang="en-US" altLang="zh-CN" sz="1200">
                  <a:solidFill>
                    <a:srgbClr val="000000"/>
                  </a:solidFill>
                  <a:effectLst/>
                  <a:latin typeface="阿里巴巴普惠体" panose="00020600040101010101"/>
                  <a:ea typeface="阿里巴巴普惠体" panose="00020600040101010101"/>
                </a:rPr>
                <a:t>) {</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r>
                <a:rPr lang="en-US" altLang="zh-CN" sz="1200">
                  <a:solidFill>
                    <a:srgbClr val="000080"/>
                  </a:solidFill>
                  <a:effectLst/>
                  <a:latin typeface="阿里巴巴普惠体" panose="00020600040101010101"/>
                  <a:ea typeface="阿里巴巴普惠体" panose="00020600040101010101"/>
                </a:rPr>
                <a:t>synchronized </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000080"/>
                  </a:solidFill>
                  <a:effectLst/>
                  <a:latin typeface="阿里巴巴普惠体" panose="00020600040101010101"/>
                  <a:ea typeface="阿里巴巴普惠体" panose="00020600040101010101"/>
                </a:rPr>
                <a:t>this</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660E7A"/>
                  </a:solidFill>
                  <a:effectLst/>
                  <a:latin typeface="阿里巴巴普惠体" panose="00020600040101010101"/>
                  <a:ea typeface="阿里巴巴普惠体" panose="00020600040101010101"/>
                </a:rPr>
                <a:t>singletonObjects</a:t>
              </a:r>
              <a:r>
                <a:rPr lang="en-US" altLang="zh-CN" sz="1200">
                  <a:solidFill>
                    <a:srgbClr val="000000"/>
                  </a:solidFill>
                  <a:effectLst/>
                  <a:latin typeface="阿里巴巴普惠体" panose="00020600040101010101"/>
                  <a:ea typeface="阿里巴巴普惠体" panose="00020600040101010101"/>
                </a:rPr>
                <a:t>) {</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r>
                <a:rPr lang="en-US" altLang="zh-CN" sz="1200">
                  <a:solidFill>
                    <a:srgbClr val="000080"/>
                  </a:solidFill>
                  <a:effectLst/>
                  <a:latin typeface="阿里巴巴普惠体" panose="00020600040101010101"/>
                  <a:ea typeface="阿里巴巴普惠体" panose="00020600040101010101"/>
                </a:rPr>
                <a:t>if </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000080"/>
                  </a:solidFill>
                  <a:effectLst/>
                  <a:latin typeface="阿里巴巴普惠体" panose="00020600040101010101"/>
                  <a:ea typeface="阿里巴巴普惠体" panose="00020600040101010101"/>
                </a:rPr>
                <a:t>this</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660E7A"/>
                  </a:solidFill>
                  <a:effectLst/>
                  <a:latin typeface="阿里巴巴普惠体" panose="00020600040101010101"/>
                  <a:ea typeface="阿里巴巴普惠体" panose="00020600040101010101"/>
                </a:rPr>
                <a:t>singletonObjects</a:t>
              </a:r>
              <a:r>
                <a:rPr lang="en-US" altLang="zh-CN" sz="1200">
                  <a:solidFill>
                    <a:srgbClr val="000000"/>
                  </a:solidFill>
                  <a:effectLst/>
                  <a:latin typeface="阿里巴巴普惠体" panose="00020600040101010101"/>
                  <a:ea typeface="阿里巴巴普惠体" panose="00020600040101010101"/>
                </a:rPr>
                <a:t>.containsKey(beanName)) {</a:t>
              </a:r>
            </a:p>
            <a:p>
              <a:r>
                <a:rPr lang="en-US" altLang="zh-CN" sz="1200">
                  <a:solidFill>
                    <a:srgbClr val="000000"/>
                  </a:solidFill>
                  <a:effectLst/>
                  <a:latin typeface="阿里巴巴普惠体" panose="00020600040101010101"/>
                  <a:ea typeface="阿里巴巴普惠体" panose="00020600040101010101"/>
                </a:rPr>
                <a:t>          </a:t>
              </a:r>
              <a:r>
                <a:rPr lang="en-US" altLang="zh-CN" sz="1200">
                  <a:solidFill>
                    <a:schemeClr val="accent6">
                      <a:lumMod val="75000"/>
                    </a:schemeClr>
                  </a:solidFill>
                  <a:effectLst/>
                  <a:latin typeface="阿里巴巴普惠体" panose="00020600040101010101"/>
                  <a:ea typeface="阿里巴巴普惠体" panose="00020600040101010101"/>
                </a:rPr>
                <a:t>//</a:t>
              </a:r>
              <a:r>
                <a:rPr lang="zh-CN" altLang="en-US" sz="1200">
                  <a:solidFill>
                    <a:schemeClr val="accent6">
                      <a:lumMod val="75000"/>
                    </a:schemeClr>
                  </a:solidFill>
                  <a:effectLst/>
                  <a:latin typeface="阿里巴巴普惠体" panose="00020600040101010101"/>
                  <a:ea typeface="阿里巴巴普惠体" panose="00020600040101010101"/>
                </a:rPr>
                <a:t>往</a:t>
              </a:r>
              <a:r>
                <a:rPr lang="en-US" altLang="zh-CN" sz="1200">
                  <a:solidFill>
                    <a:schemeClr val="accent6">
                      <a:lumMod val="75000"/>
                    </a:schemeClr>
                  </a:solidFill>
                  <a:effectLst/>
                  <a:latin typeface="阿里巴巴普惠体" panose="00020600040101010101"/>
                  <a:ea typeface="阿里巴巴普惠体" panose="00020600040101010101"/>
                </a:rPr>
                <a:t>SingletonFactories</a:t>
              </a:r>
              <a:r>
                <a:rPr lang="zh-CN" altLang="en-US" sz="1200">
                  <a:solidFill>
                    <a:schemeClr val="accent6">
                      <a:lumMod val="75000"/>
                    </a:schemeClr>
                  </a:solidFill>
                  <a:effectLst/>
                  <a:latin typeface="阿里巴巴普惠体" panose="00020600040101010101"/>
                  <a:ea typeface="阿里巴巴普惠体" panose="00020600040101010101"/>
                </a:rPr>
                <a:t>中注册创建当前对象的工厂</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r>
                <a:rPr lang="en-US" altLang="zh-CN" sz="1200">
                  <a:solidFill>
                    <a:srgbClr val="000080"/>
                  </a:solidFill>
                  <a:effectLst/>
                  <a:latin typeface="阿里巴巴普惠体" panose="00020600040101010101"/>
                  <a:ea typeface="阿里巴巴普惠体" panose="00020600040101010101"/>
                </a:rPr>
                <a:t>this</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660E7A"/>
                  </a:solidFill>
                  <a:effectLst/>
                  <a:latin typeface="阿里巴巴普惠体" panose="00020600040101010101"/>
                  <a:ea typeface="阿里巴巴普惠体" panose="00020600040101010101"/>
                </a:rPr>
                <a:t>singletonFactories</a:t>
              </a:r>
              <a:r>
                <a:rPr lang="en-US" altLang="zh-CN" sz="1200">
                  <a:solidFill>
                    <a:srgbClr val="000000"/>
                  </a:solidFill>
                  <a:effectLst/>
                  <a:latin typeface="阿里巴巴普惠体" panose="00020600040101010101"/>
                  <a:ea typeface="阿里巴巴普惠体" panose="00020600040101010101"/>
                </a:rPr>
                <a:t>.put(beanName, singletonFactory);</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r>
                <a:rPr lang="en-US" altLang="zh-CN" sz="1200">
                  <a:solidFill>
                    <a:srgbClr val="000080"/>
                  </a:solidFill>
                  <a:effectLst/>
                  <a:latin typeface="阿里巴巴普惠体" panose="00020600040101010101"/>
                  <a:ea typeface="阿里巴巴普惠体" panose="00020600040101010101"/>
                </a:rPr>
                <a:t>this</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660E7A"/>
                  </a:solidFill>
                  <a:effectLst/>
                  <a:latin typeface="阿里巴巴普惠体" panose="00020600040101010101"/>
                  <a:ea typeface="阿里巴巴普惠体" panose="00020600040101010101"/>
                </a:rPr>
                <a:t>earlySingletonObjects</a:t>
              </a:r>
              <a:r>
                <a:rPr lang="en-US" altLang="zh-CN" sz="1200">
                  <a:solidFill>
                    <a:srgbClr val="000000"/>
                  </a:solidFill>
                  <a:effectLst/>
                  <a:latin typeface="阿里巴巴普惠体" panose="00020600040101010101"/>
                  <a:ea typeface="阿里巴巴普惠体" panose="00020600040101010101"/>
                </a:rPr>
                <a:t>.remove(beanName);</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r>
                <a:rPr lang="en-US" altLang="zh-CN" sz="1200">
                  <a:solidFill>
                    <a:srgbClr val="000080"/>
                  </a:solidFill>
                  <a:effectLst/>
                  <a:latin typeface="阿里巴巴普惠体" panose="00020600040101010101"/>
                  <a:ea typeface="阿里巴巴普惠体" panose="00020600040101010101"/>
                </a:rPr>
                <a:t>this</a:t>
              </a:r>
              <a:r>
                <a:rPr lang="en-US" altLang="zh-CN" sz="1200">
                  <a:solidFill>
                    <a:srgbClr val="000000"/>
                  </a:solidFill>
                  <a:effectLst/>
                  <a:latin typeface="阿里巴巴普惠体" panose="00020600040101010101"/>
                  <a:ea typeface="阿里巴巴普惠体" panose="00020600040101010101"/>
                </a:rPr>
                <a:t>.</a:t>
              </a:r>
              <a:r>
                <a:rPr lang="en-US" altLang="zh-CN" sz="1200">
                  <a:solidFill>
                    <a:srgbClr val="660E7A"/>
                  </a:solidFill>
                  <a:effectLst/>
                  <a:latin typeface="阿里巴巴普惠体" panose="00020600040101010101"/>
                  <a:ea typeface="阿里巴巴普惠体" panose="00020600040101010101"/>
                </a:rPr>
                <a:t>registeredSingletons</a:t>
              </a:r>
              <a:r>
                <a:rPr lang="en-US" altLang="zh-CN" sz="1200">
                  <a:solidFill>
                    <a:srgbClr val="000000"/>
                  </a:solidFill>
                  <a:effectLst/>
                  <a:latin typeface="阿里巴巴普惠体" panose="00020600040101010101"/>
                  <a:ea typeface="阿里巴巴普惠体" panose="00020600040101010101"/>
                </a:rPr>
                <a:t>.add(beanName);</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    }</a:t>
              </a:r>
              <a:br>
                <a:rPr lang="en-US" altLang="zh-CN" sz="1200">
                  <a:solidFill>
                    <a:srgbClr val="000000"/>
                  </a:solidFill>
                  <a:effectLst/>
                  <a:latin typeface="阿里巴巴普惠体" panose="00020600040101010101"/>
                  <a:ea typeface="阿里巴巴普惠体" panose="00020600040101010101"/>
                </a:rPr>
              </a:br>
              <a:r>
                <a:rPr lang="en-US" altLang="zh-CN" sz="1200">
                  <a:solidFill>
                    <a:srgbClr val="000000"/>
                  </a:solidFill>
                  <a:effectLst/>
                  <a:latin typeface="阿里巴巴普惠体" panose="00020600040101010101"/>
                  <a:ea typeface="阿里巴巴普惠体" panose="00020600040101010101"/>
                </a:rPr>
                <a:t>}</a:t>
              </a:r>
            </a:p>
          </p:txBody>
        </p:sp>
        <p:sp>
          <p:nvSpPr>
            <p:cNvPr id="11" name="矩形: 对角圆角 10">
              <a:extLst>
                <a:ext uri="{FF2B5EF4-FFF2-40B4-BE49-F238E27FC236}">
                  <a16:creationId xmlns:a16="http://schemas.microsoft.com/office/drawing/2014/main" id="{EC209F43-7CEF-A2E6-4315-4E265D227B06}"/>
                </a:ext>
              </a:extLst>
            </p:cNvPr>
            <p:cNvSpPr/>
            <p:nvPr/>
          </p:nvSpPr>
          <p:spPr>
            <a:xfrm>
              <a:off x="7480654" y="6139960"/>
              <a:ext cx="3689299" cy="250731"/>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DefaultSingletonBeanRegistry</a:t>
              </a:r>
              <a:endParaRPr lang="zh-CN" altLang="en-US" sz="1200" b="1"/>
            </a:p>
          </p:txBody>
        </p:sp>
      </p:grpSp>
      <p:grpSp>
        <p:nvGrpSpPr>
          <p:cNvPr id="2" name="组合 1">
            <a:extLst>
              <a:ext uri="{FF2B5EF4-FFF2-40B4-BE49-F238E27FC236}">
                <a16:creationId xmlns:a16="http://schemas.microsoft.com/office/drawing/2014/main" id="{C72C6C4F-4F3E-E6CF-D9CD-ED1CE645440D}"/>
              </a:ext>
            </a:extLst>
          </p:cNvPr>
          <p:cNvGrpSpPr/>
          <p:nvPr/>
        </p:nvGrpSpPr>
        <p:grpSpPr>
          <a:xfrm>
            <a:off x="5801360" y="1219200"/>
            <a:ext cx="5821678" cy="5283200"/>
            <a:chOff x="2605100" y="4144424"/>
            <a:chExt cx="8564851" cy="2246267"/>
          </a:xfrm>
        </p:grpSpPr>
        <p:sp>
          <p:nvSpPr>
            <p:cNvPr id="3" name="!!矩形: 对角圆角 11">
              <a:extLst>
                <a:ext uri="{FF2B5EF4-FFF2-40B4-BE49-F238E27FC236}">
                  <a16:creationId xmlns:a16="http://schemas.microsoft.com/office/drawing/2014/main" id="{E79FB1BF-1435-AB8D-517A-B246D8B57E2C}"/>
                </a:ext>
              </a:extLst>
            </p:cNvPr>
            <p:cNvSpPr/>
            <p:nvPr/>
          </p:nvSpPr>
          <p:spPr>
            <a:xfrm>
              <a:off x="2605100" y="4144424"/>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a:t>
              </a:r>
              <a:r>
                <a:rPr lang="en-US" altLang="zh-CN" sz="1200">
                  <a:solidFill>
                    <a:srgbClr val="000000"/>
                  </a:solidFill>
                  <a:effectLst/>
                  <a:latin typeface="JetBrains Mono"/>
                </a:rPr>
                <a:t>Object getSingleton(String beanName, </a:t>
              </a:r>
              <a:r>
                <a:rPr lang="en-US" altLang="zh-CN" sz="1200" b="1">
                  <a:solidFill>
                    <a:srgbClr val="000080"/>
                  </a:solidFill>
                  <a:effectLst/>
                  <a:latin typeface="JetBrains Mono"/>
                </a:rPr>
                <a:t>boolean </a:t>
              </a:r>
              <a:r>
                <a:rPr lang="en-US" altLang="zh-CN" sz="1200">
                  <a:solidFill>
                    <a:srgbClr val="000000"/>
                  </a:solidFill>
                  <a:effectLst/>
                  <a:latin typeface="JetBrains Mono"/>
                </a:rPr>
                <a:t>allowEarlyReference) {</a:t>
              </a:r>
              <a:br>
                <a:rPr lang="en-US" altLang="zh-CN" sz="1200" i="1">
                  <a:solidFill>
                    <a:srgbClr val="808080"/>
                  </a:solidFill>
                  <a:effectLst/>
                  <a:latin typeface="JetBrains Mono"/>
                </a:rPr>
              </a:br>
              <a:r>
                <a:rPr lang="en-US" altLang="zh-CN" sz="1200" i="1">
                  <a:solidFill>
                    <a:srgbClr val="808080"/>
                  </a:solidFill>
                  <a:effectLst/>
                  <a:latin typeface="JetBrains Mono"/>
                </a:rPr>
                <a:t>    </a:t>
              </a:r>
              <a:r>
                <a:rPr lang="en-US" altLang="zh-CN" sz="1200">
                  <a:solidFill>
                    <a:srgbClr val="000000"/>
                  </a:solidFill>
                  <a:effectLst/>
                  <a:latin typeface="JetBrains Mono"/>
                </a:rPr>
                <a:t>Object singletonObject =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singletonObjects</a:t>
              </a:r>
              <a:r>
                <a:rPr lang="en-US" altLang="zh-CN" sz="1200">
                  <a:solidFill>
                    <a:srgbClr val="000000"/>
                  </a:solidFill>
                  <a:effectLst/>
                  <a:latin typeface="JetBrains Mono"/>
                </a:rPr>
                <a:t>.get(beanName);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if </a:t>
              </a:r>
              <a:r>
                <a:rPr lang="en-US" altLang="zh-CN" sz="1200">
                  <a:solidFill>
                    <a:srgbClr val="000000"/>
                  </a:solidFill>
                  <a:effectLst/>
                  <a:latin typeface="JetBrains Mono"/>
                </a:rPr>
                <a:t>(singletonObject == </a:t>
              </a:r>
              <a:r>
                <a:rPr lang="en-US" altLang="zh-CN" sz="1200" b="1">
                  <a:solidFill>
                    <a:srgbClr val="000080"/>
                  </a:solidFill>
                  <a:effectLst/>
                  <a:latin typeface="JetBrains Mono"/>
                </a:rPr>
                <a:t>null </a:t>
              </a:r>
              <a:r>
                <a:rPr lang="en-US" altLang="zh-CN" sz="1200">
                  <a:solidFill>
                    <a:srgbClr val="000000"/>
                  </a:solidFill>
                  <a:effectLst/>
                  <a:latin typeface="JetBrains Mono"/>
                </a:rPr>
                <a:t>&amp;&amp; isSingletonCurrentlyInCreation(beanName)) {</a:t>
              </a:r>
              <a:br>
                <a:rPr lang="en-US" altLang="zh-CN" sz="1200">
                  <a:solidFill>
                    <a:srgbClr val="000000"/>
                  </a:solidFill>
                  <a:effectLst/>
                  <a:latin typeface="JetBrains Mono"/>
                </a:rPr>
              </a:br>
              <a:r>
                <a:rPr lang="en-US" altLang="zh-CN" sz="1200">
                  <a:solidFill>
                    <a:srgbClr val="000000"/>
                  </a:solidFill>
                  <a:effectLst/>
                  <a:latin typeface="JetBrains Mono"/>
                </a:rPr>
                <a:t>       singletonObject =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earlySingletonObjects</a:t>
              </a:r>
              <a:r>
                <a:rPr lang="en-US" altLang="zh-CN" sz="1200">
                  <a:solidFill>
                    <a:srgbClr val="000000"/>
                  </a:solidFill>
                  <a:effectLst/>
                  <a:latin typeface="JetBrains Mono"/>
                </a:rPr>
                <a:t>.get(beanName);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if </a:t>
              </a:r>
              <a:r>
                <a:rPr lang="en-US" altLang="zh-CN" sz="1200">
                  <a:solidFill>
                    <a:srgbClr val="000000"/>
                  </a:solidFill>
                  <a:effectLst/>
                  <a:latin typeface="JetBrains Mono"/>
                </a:rPr>
                <a:t>(singletonObject == </a:t>
              </a:r>
              <a:r>
                <a:rPr lang="en-US" altLang="zh-CN" sz="1200" b="1">
                  <a:solidFill>
                    <a:srgbClr val="000080"/>
                  </a:solidFill>
                  <a:effectLst/>
                  <a:latin typeface="JetBrains Mono"/>
                </a:rPr>
                <a:t>null </a:t>
              </a:r>
              <a:r>
                <a:rPr lang="en-US" altLang="zh-CN" sz="1200">
                  <a:solidFill>
                    <a:srgbClr val="000000"/>
                  </a:solidFill>
                  <a:effectLst/>
                  <a:latin typeface="JetBrains Mono"/>
                </a:rPr>
                <a:t>&amp;&amp; allowEarlyReference)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synchronized </a:t>
              </a:r>
              <a:r>
                <a:rPr lang="en-US" altLang="zh-CN" sz="1200">
                  <a:solidFill>
                    <a:srgbClr val="000000"/>
                  </a:solidFill>
                  <a:effectLst/>
                  <a:latin typeface="JetBrains Mono"/>
                </a:rPr>
                <a:t>(</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singletonObjects</a:t>
              </a: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chemeClr val="accent6">
                      <a:lumMod val="75000"/>
                    </a:schemeClr>
                  </a:solidFill>
                  <a:effectLst/>
                  <a:latin typeface="JetBrains Mono"/>
                </a:rPr>
                <a:t>             </a:t>
              </a:r>
              <a:r>
                <a:rPr lang="en-US" altLang="zh-CN" sz="1200" i="1">
                  <a:solidFill>
                    <a:schemeClr val="accent6">
                      <a:lumMod val="75000"/>
                    </a:schemeClr>
                  </a:solidFill>
                  <a:effectLst/>
                  <a:latin typeface="JetBrains Mono"/>
                </a:rPr>
                <a:t>// </a:t>
              </a:r>
              <a:r>
                <a:rPr lang="zh-CN" altLang="en-US" sz="1200" i="1">
                  <a:solidFill>
                    <a:schemeClr val="accent6">
                      <a:lumMod val="75000"/>
                    </a:schemeClr>
                  </a:solidFill>
                  <a:effectLst/>
                  <a:latin typeface="JetBrains Mono"/>
                </a:rPr>
                <a:t>从</a:t>
              </a:r>
              <a:r>
                <a:rPr lang="en-US" altLang="zh-CN" sz="1200" i="1">
                  <a:solidFill>
                    <a:schemeClr val="accent6">
                      <a:lumMod val="75000"/>
                    </a:schemeClr>
                  </a:solidFill>
                  <a:effectLst/>
                  <a:latin typeface="JetBrains Mono"/>
                </a:rPr>
                <a:t>singletonObjects</a:t>
              </a:r>
              <a:r>
                <a:rPr lang="zh-CN" altLang="en-US" sz="1200" i="1">
                  <a:solidFill>
                    <a:schemeClr val="accent6">
                      <a:lumMod val="75000"/>
                    </a:schemeClr>
                  </a:solidFill>
                  <a:latin typeface="JetBrains Mono"/>
                </a:rPr>
                <a:t>中获取</a:t>
              </a:r>
              <a:br>
                <a:rPr lang="en-US" altLang="zh-CN" sz="1200" i="1">
                  <a:solidFill>
                    <a:srgbClr val="808080"/>
                  </a:solidFill>
                  <a:effectLst/>
                  <a:latin typeface="JetBrains Mono"/>
                </a:rPr>
              </a:br>
              <a:r>
                <a:rPr lang="en-US" altLang="zh-CN" sz="1200" i="1">
                  <a:solidFill>
                    <a:srgbClr val="808080"/>
                  </a:solidFill>
                  <a:effectLst/>
                  <a:latin typeface="JetBrains Mono"/>
                </a:rPr>
                <a:t>             </a:t>
              </a:r>
              <a:r>
                <a:rPr lang="en-US" altLang="zh-CN" sz="1200">
                  <a:solidFill>
                    <a:srgbClr val="000000"/>
                  </a:solidFill>
                  <a:effectLst/>
                  <a:latin typeface="JetBrains Mono"/>
                </a:rPr>
                <a:t>singletonObject =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singletonObjects</a:t>
              </a:r>
              <a:r>
                <a:rPr lang="en-US" altLang="zh-CN" sz="1200">
                  <a:solidFill>
                    <a:srgbClr val="000000"/>
                  </a:solidFill>
                  <a:effectLst/>
                  <a:latin typeface="JetBrains Mono"/>
                </a:rPr>
                <a:t>.get(beanName);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if </a:t>
              </a:r>
              <a:r>
                <a:rPr lang="en-US" altLang="zh-CN" sz="1200">
                  <a:solidFill>
                    <a:srgbClr val="000000"/>
                  </a:solidFill>
                  <a:effectLst/>
                  <a:latin typeface="JetBrains Mono"/>
                </a:rPr>
                <a:t>(singletonObject == </a:t>
              </a:r>
              <a:r>
                <a:rPr lang="en-US" altLang="zh-CN" sz="1200" b="1">
                  <a:solidFill>
                    <a:srgbClr val="000080"/>
                  </a:solidFill>
                  <a:effectLst/>
                  <a:latin typeface="JetBrains Mono"/>
                </a:rPr>
                <a:t>null</a:t>
              </a:r>
              <a:r>
                <a:rPr lang="en-US" altLang="zh-CN" sz="1200">
                  <a:solidFill>
                    <a:srgbClr val="000000"/>
                  </a:solidFill>
                  <a:effectLst/>
                  <a:latin typeface="JetBrains Mono"/>
                </a:rPr>
                <a:t>) {</a:t>
              </a:r>
            </a:p>
            <a:p>
              <a:r>
                <a:rPr lang="en-US" altLang="zh-CN" sz="1200">
                  <a:solidFill>
                    <a:srgbClr val="000000"/>
                  </a:solidFill>
                  <a:effectLst/>
                  <a:latin typeface="JetBrains Mono"/>
                </a:rPr>
                <a:t>                </a:t>
              </a:r>
              <a:r>
                <a:rPr lang="en-US" altLang="zh-CN" sz="1200">
                  <a:solidFill>
                    <a:srgbClr val="000000"/>
                  </a:solidFill>
                  <a:latin typeface="JetBrains Mono"/>
                </a:rPr>
                <a:t>//</a:t>
              </a:r>
              <a:r>
                <a:rPr lang="zh-CN" altLang="en-US" sz="1200">
                  <a:solidFill>
                    <a:srgbClr val="000000"/>
                  </a:solidFill>
                  <a:latin typeface="JetBrains Mono"/>
                </a:rPr>
                <a:t> 从</a:t>
              </a:r>
              <a:r>
                <a:rPr lang="en-US" altLang="zh-CN" sz="1200">
                  <a:solidFill>
                    <a:srgbClr val="000000"/>
                  </a:solidFill>
                  <a:latin typeface="JetBrains Mono"/>
                </a:rPr>
                <a:t>earlySingletonObects</a:t>
              </a:r>
              <a:r>
                <a:rPr lang="zh-CN" altLang="en-US" sz="1200">
                  <a:solidFill>
                    <a:srgbClr val="000000"/>
                  </a:solidFill>
                  <a:latin typeface="JetBrains Mono"/>
                </a:rPr>
                <a:t>中获取</a:t>
              </a:r>
              <a:br>
                <a:rPr lang="en-US" altLang="zh-CN" sz="1200">
                  <a:solidFill>
                    <a:srgbClr val="000000"/>
                  </a:solidFill>
                  <a:effectLst/>
                  <a:latin typeface="JetBrains Mono"/>
                </a:rPr>
              </a:br>
              <a:r>
                <a:rPr lang="en-US" altLang="zh-CN" sz="1200">
                  <a:solidFill>
                    <a:srgbClr val="000000"/>
                  </a:solidFill>
                  <a:effectLst/>
                  <a:latin typeface="JetBrains Mono"/>
                </a:rPr>
                <a:t>                singletonObject =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earlySingletonObjects</a:t>
              </a:r>
              <a:r>
                <a:rPr lang="en-US" altLang="zh-CN" sz="1200">
                  <a:solidFill>
                    <a:srgbClr val="000000"/>
                  </a:solidFill>
                  <a:effectLst/>
                  <a:latin typeface="JetBrains Mono"/>
                </a:rPr>
                <a:t>.get(beanName);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if </a:t>
              </a:r>
              <a:r>
                <a:rPr lang="en-US" altLang="zh-CN" sz="1200">
                  <a:solidFill>
                    <a:srgbClr val="000000"/>
                  </a:solidFill>
                  <a:effectLst/>
                  <a:latin typeface="JetBrains Mono"/>
                </a:rPr>
                <a:t>(singletonObject == </a:t>
              </a:r>
              <a:r>
                <a:rPr lang="en-US" altLang="zh-CN" sz="1200" b="1">
                  <a:solidFill>
                    <a:srgbClr val="000080"/>
                  </a:solidFill>
                  <a:effectLst/>
                  <a:latin typeface="JetBrains Mono"/>
                </a:rPr>
                <a:t>null</a:t>
              </a:r>
              <a:r>
                <a:rPr lang="en-US" altLang="zh-CN" sz="1200">
                  <a:solidFill>
                    <a:srgbClr val="000000"/>
                  </a:solidFill>
                  <a:effectLst/>
                  <a:latin typeface="JetBrains Mono"/>
                </a:rPr>
                <a:t>) {</a:t>
              </a:r>
            </a:p>
            <a:p>
              <a:r>
                <a:rPr lang="en-US" altLang="zh-CN" sz="1200">
                  <a:solidFill>
                    <a:schemeClr val="accent6">
                      <a:lumMod val="75000"/>
                    </a:schemeClr>
                  </a:solidFill>
                  <a:effectLst/>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从</a:t>
              </a:r>
              <a:r>
                <a:rPr lang="en-US" altLang="zh-CN" sz="1200">
                  <a:solidFill>
                    <a:schemeClr val="accent6">
                      <a:lumMod val="75000"/>
                    </a:schemeClr>
                  </a:solidFill>
                  <a:latin typeface="JetBrains Mono"/>
                </a:rPr>
                <a:t>singletonFactories</a:t>
              </a:r>
              <a:r>
                <a:rPr lang="zh-CN" altLang="en-US" sz="1200">
                  <a:solidFill>
                    <a:schemeClr val="accent6">
                      <a:lumMod val="75000"/>
                    </a:schemeClr>
                  </a:solidFill>
                  <a:latin typeface="JetBrains Mono"/>
                </a:rPr>
                <a:t>中获取创建该实例的工厂</a:t>
              </a:r>
              <a:br>
                <a:rPr lang="en-US" altLang="zh-CN" sz="1200">
                  <a:solidFill>
                    <a:srgbClr val="000000"/>
                  </a:solidFill>
                  <a:effectLst/>
                  <a:latin typeface="JetBrains Mono"/>
                </a:rPr>
              </a:br>
              <a:r>
                <a:rPr lang="en-US" altLang="zh-CN" sz="1200">
                  <a:solidFill>
                    <a:srgbClr val="000000"/>
                  </a:solidFill>
                  <a:effectLst/>
                  <a:latin typeface="JetBrains Mono"/>
                </a:rPr>
                <a:t>                   ObjectFactory&lt;?&gt; singletonFactory =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singletonFactories</a:t>
              </a:r>
              <a:r>
                <a:rPr lang="en-US" altLang="zh-CN" sz="1200">
                  <a:solidFill>
                    <a:srgbClr val="000000"/>
                  </a:solidFill>
                  <a:effectLst/>
                  <a:latin typeface="JetBrains Mono"/>
                </a:rPr>
                <a:t>.get(beanName);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if </a:t>
              </a:r>
              <a:r>
                <a:rPr lang="en-US" altLang="zh-CN" sz="1200">
                  <a:solidFill>
                    <a:srgbClr val="000000"/>
                  </a:solidFill>
                  <a:effectLst/>
                  <a:latin typeface="JetBrains Mono"/>
                </a:rPr>
                <a:t>(singletonFactory != </a:t>
              </a:r>
              <a:r>
                <a:rPr lang="en-US" altLang="zh-CN" sz="1200" b="1">
                  <a:solidFill>
                    <a:srgbClr val="000080"/>
                  </a:solidFill>
                  <a:effectLst/>
                  <a:latin typeface="JetBrains Mono"/>
                </a:rPr>
                <a:t>null</a:t>
              </a:r>
              <a:r>
                <a:rPr lang="en-US" altLang="zh-CN" sz="1200">
                  <a:solidFill>
                    <a:srgbClr val="000000"/>
                  </a:solidFill>
                  <a:effectLst/>
                  <a:latin typeface="JetBrains Mono"/>
                </a:rPr>
                <a:t>)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通过工厂获取获取</a:t>
              </a:r>
              <a:r>
                <a:rPr lang="en-US" altLang="zh-CN" sz="1200">
                  <a:solidFill>
                    <a:schemeClr val="accent6">
                      <a:lumMod val="75000"/>
                    </a:schemeClr>
                  </a:solidFill>
                  <a:latin typeface="JetBrains Mono"/>
                </a:rPr>
                <a:t>Object, </a:t>
              </a:r>
              <a:r>
                <a:rPr lang="zh-CN" altLang="en-US" sz="1200">
                  <a:solidFill>
                    <a:schemeClr val="accent6">
                      <a:lumMod val="75000"/>
                    </a:schemeClr>
                  </a:solidFill>
                  <a:latin typeface="JetBrains Mono"/>
                </a:rPr>
                <a:t>如果需要代理对象</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这里会创建代理对象并返回</a:t>
              </a:r>
              <a:br>
                <a:rPr lang="en-US" altLang="zh-CN" sz="1200">
                  <a:solidFill>
                    <a:schemeClr val="accent6">
                      <a:lumMod val="75000"/>
                    </a:schemeClr>
                  </a:solidFill>
                  <a:latin typeface="JetBrains Mono"/>
                </a:rPr>
              </a:br>
              <a:r>
                <a:rPr lang="en-US" altLang="zh-CN" sz="1200">
                  <a:solidFill>
                    <a:srgbClr val="000000"/>
                  </a:solidFill>
                  <a:effectLst/>
                  <a:latin typeface="JetBrains Mono"/>
                </a:rPr>
                <a:t>                      singletonObject = singletonFactory.getObject();</a:t>
              </a:r>
            </a:p>
            <a:p>
              <a:r>
                <a:rPr lang="en-US" altLang="zh-CN" sz="1200">
                  <a:solidFill>
                    <a:schemeClr val="accent6">
                      <a:lumMod val="75000"/>
                    </a:schemeClr>
                  </a:solidFill>
                  <a:latin typeface="JetBrains Mono"/>
                </a:rPr>
                <a:t>                      //</a:t>
              </a:r>
              <a:r>
                <a:rPr lang="zh-CN" altLang="en-US" sz="1200">
                  <a:solidFill>
                    <a:schemeClr val="accent6">
                      <a:lumMod val="75000"/>
                    </a:schemeClr>
                  </a:solidFill>
                  <a:latin typeface="JetBrains Mono"/>
                </a:rPr>
                <a:t>把得到的半成品放入到</a:t>
              </a:r>
              <a:r>
                <a:rPr lang="en-US" altLang="zh-CN" sz="1200">
                  <a:solidFill>
                    <a:schemeClr val="accent6">
                      <a:lumMod val="75000"/>
                    </a:schemeClr>
                  </a:solidFill>
                  <a:latin typeface="JetBrains Mono"/>
                </a:rPr>
                <a:t>ealySingletonObjects</a:t>
              </a:r>
              <a:r>
                <a:rPr lang="zh-CN" altLang="en-US" sz="1200">
                  <a:solidFill>
                    <a:schemeClr val="accent6">
                      <a:lumMod val="75000"/>
                    </a:schemeClr>
                  </a:solidFill>
                  <a:latin typeface="JetBrains Mono"/>
                </a:rPr>
                <a:t>中</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earlySingletonObjects</a:t>
              </a:r>
              <a:r>
                <a:rPr lang="en-US" altLang="zh-CN" sz="1200">
                  <a:solidFill>
                    <a:srgbClr val="000000"/>
                  </a:solidFill>
                  <a:effectLst/>
                  <a:latin typeface="JetBrains Mono"/>
                </a:rPr>
                <a:t>.put(beanName, singletonObject);</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singletonFactories</a:t>
              </a:r>
              <a:r>
                <a:rPr lang="en-US" altLang="zh-CN" sz="1200">
                  <a:solidFill>
                    <a:srgbClr val="000000"/>
                  </a:solidFill>
                  <a:effectLst/>
                  <a:latin typeface="JetBrains Mono"/>
                </a:rPr>
                <a:t>.remove(beanName);</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return </a:t>
              </a:r>
              <a:r>
                <a:rPr lang="en-US" altLang="zh-CN" sz="1200">
                  <a:solidFill>
                    <a:srgbClr val="000000"/>
                  </a:solidFill>
                  <a:effectLst/>
                  <a:latin typeface="JetBrains Mono"/>
                </a:rPr>
                <a:t>singletonObject;</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4" name="矩形: 对角圆角 3">
              <a:extLst>
                <a:ext uri="{FF2B5EF4-FFF2-40B4-BE49-F238E27FC236}">
                  <a16:creationId xmlns:a16="http://schemas.microsoft.com/office/drawing/2014/main" id="{0AC58BAB-6D46-68D2-8B91-81A25085C473}"/>
                </a:ext>
              </a:extLst>
            </p:cNvPr>
            <p:cNvSpPr/>
            <p:nvPr/>
          </p:nvSpPr>
          <p:spPr>
            <a:xfrm>
              <a:off x="8150580" y="6299091"/>
              <a:ext cx="3019371" cy="91600"/>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DefaultSingletonBeanRegistry</a:t>
              </a:r>
              <a:endParaRPr lang="zh-CN" altLang="en-US" sz="1200" b="1"/>
            </a:p>
          </p:txBody>
        </p:sp>
      </p:grpSp>
      <p:grpSp>
        <p:nvGrpSpPr>
          <p:cNvPr id="6" name="组合 5">
            <a:extLst>
              <a:ext uri="{FF2B5EF4-FFF2-40B4-BE49-F238E27FC236}">
                <a16:creationId xmlns:a16="http://schemas.microsoft.com/office/drawing/2014/main" id="{1273BAC6-2561-9735-0879-F5A343982268}"/>
              </a:ext>
            </a:extLst>
          </p:cNvPr>
          <p:cNvGrpSpPr/>
          <p:nvPr/>
        </p:nvGrpSpPr>
        <p:grpSpPr>
          <a:xfrm>
            <a:off x="782320" y="4077967"/>
            <a:ext cx="4480560" cy="2424431"/>
            <a:chOff x="2605100" y="4144423"/>
            <a:chExt cx="8564853" cy="2246268"/>
          </a:xfrm>
        </p:grpSpPr>
        <p:sp>
          <p:nvSpPr>
            <p:cNvPr id="7" name="!!矩形: 对角圆角 11">
              <a:extLst>
                <a:ext uri="{FF2B5EF4-FFF2-40B4-BE49-F238E27FC236}">
                  <a16:creationId xmlns:a16="http://schemas.microsoft.com/office/drawing/2014/main" id="{7EED0FCB-8EDB-D17C-6F58-68026AD21E7C}"/>
                </a:ext>
              </a:extLst>
            </p:cNvPr>
            <p:cNvSpPr/>
            <p:nvPr/>
          </p:nvSpPr>
          <p:spPr>
            <a:xfrm>
              <a:off x="2605100" y="4144423"/>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rPr>
                <a:t>protected void </a:t>
              </a:r>
              <a:r>
                <a:rPr lang="en-US" altLang="zh-CN" sz="1200">
                  <a:solidFill>
                    <a:srgbClr val="000000"/>
                  </a:solidFill>
                  <a:effectLst/>
                  <a:latin typeface="JetBrains Mono"/>
                </a:rPr>
                <a:t>addSingleton(……) {</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synchronized </a:t>
              </a:r>
              <a:r>
                <a:rPr lang="en-US" altLang="zh-CN" sz="1200">
                  <a:solidFill>
                    <a:srgbClr val="000000"/>
                  </a:solidFill>
                  <a:effectLst/>
                  <a:latin typeface="JetBrains Mono"/>
                </a:rPr>
                <a:t>(</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singletonObjects</a:t>
              </a:r>
              <a:r>
                <a:rPr lang="en-US" altLang="zh-CN" sz="1200">
                  <a:solidFill>
                    <a:srgbClr val="000000"/>
                  </a:solidFill>
                  <a:effectLst/>
                  <a:latin typeface="JetBrains Mono"/>
                </a:rPr>
                <a:t>) {</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把完整品放入到</a:t>
              </a:r>
              <a:r>
                <a:rPr lang="en-US" altLang="zh-CN" sz="1200">
                  <a:solidFill>
                    <a:schemeClr val="accent6">
                      <a:lumMod val="75000"/>
                    </a:schemeClr>
                  </a:solidFill>
                  <a:latin typeface="JetBrains Mono"/>
                </a:rPr>
                <a:t>singletonObjects</a:t>
              </a:r>
              <a:r>
                <a:rPr lang="zh-CN" altLang="en-US" sz="1200">
                  <a:solidFill>
                    <a:schemeClr val="accent6">
                      <a:lumMod val="75000"/>
                    </a:schemeClr>
                  </a:solidFill>
                  <a:latin typeface="JetBrains Mono"/>
                </a:rPr>
                <a:t>中</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singletonObjects</a:t>
              </a:r>
              <a:r>
                <a:rPr lang="en-US" altLang="zh-CN" sz="1200">
                  <a:solidFill>
                    <a:srgbClr val="000000"/>
                  </a:solidFill>
                  <a:effectLst/>
                  <a:latin typeface="JetBrains Mono"/>
                </a:rPr>
                <a:t>.put(beanName, singletonObject);</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从</a:t>
              </a:r>
              <a:r>
                <a:rPr lang="en-US" altLang="zh-CN" sz="1200">
                  <a:solidFill>
                    <a:schemeClr val="accent6">
                      <a:lumMod val="75000"/>
                    </a:schemeClr>
                  </a:solidFill>
                  <a:latin typeface="JetBrains Mono"/>
                </a:rPr>
                <a:t>springFactories</a:t>
              </a:r>
              <a:r>
                <a:rPr lang="zh-CN" altLang="en-US" sz="1200">
                  <a:solidFill>
                    <a:schemeClr val="accent6">
                      <a:lumMod val="75000"/>
                    </a:schemeClr>
                  </a:solidFill>
                  <a:latin typeface="JetBrains Mono"/>
                </a:rPr>
                <a:t>中移除创建当前</a:t>
              </a:r>
              <a:r>
                <a:rPr lang="en-US" altLang="zh-CN" sz="1200">
                  <a:solidFill>
                    <a:schemeClr val="accent6">
                      <a:lumMod val="75000"/>
                    </a:schemeClr>
                  </a:solidFill>
                  <a:latin typeface="JetBrains Mono"/>
                </a:rPr>
                <a:t>Bean</a:t>
              </a:r>
              <a:r>
                <a:rPr lang="zh-CN" altLang="en-US" sz="1200">
                  <a:solidFill>
                    <a:schemeClr val="accent6">
                      <a:lumMod val="75000"/>
                    </a:schemeClr>
                  </a:solidFill>
                  <a:latin typeface="JetBrains Mono"/>
                </a:rPr>
                <a:t>的工厂</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singletonFactories</a:t>
              </a:r>
              <a:r>
                <a:rPr lang="en-US" altLang="zh-CN" sz="1200">
                  <a:solidFill>
                    <a:srgbClr val="000000"/>
                  </a:solidFill>
                  <a:effectLst/>
                  <a:latin typeface="JetBrains Mono"/>
                </a:rPr>
                <a:t>.remove(beanName);</a:t>
              </a:r>
            </a:p>
            <a:p>
              <a:r>
                <a:rPr lang="en-US" altLang="zh-CN" sz="1200">
                  <a:solidFill>
                    <a:srgbClr val="000000"/>
                  </a:solidFill>
                  <a:latin typeface="JetBrains Mono"/>
                </a:rPr>
                <a:t>       </a:t>
              </a:r>
              <a:r>
                <a:rPr lang="en-US" altLang="zh-CN" sz="1200">
                  <a:solidFill>
                    <a:schemeClr val="accent6">
                      <a:lumMod val="75000"/>
                    </a:schemeClr>
                  </a:solidFill>
                  <a:latin typeface="JetBrains Mono"/>
                </a:rPr>
                <a:t>//</a:t>
              </a:r>
              <a:r>
                <a:rPr lang="zh-CN" altLang="en-US" sz="1200">
                  <a:solidFill>
                    <a:schemeClr val="accent6">
                      <a:lumMod val="75000"/>
                    </a:schemeClr>
                  </a:solidFill>
                  <a:latin typeface="JetBrains Mono"/>
                </a:rPr>
                <a:t>从</a:t>
              </a:r>
              <a:r>
                <a:rPr lang="en-US" altLang="zh-CN" sz="1200">
                  <a:solidFill>
                    <a:schemeClr val="accent6">
                      <a:lumMod val="75000"/>
                    </a:schemeClr>
                  </a:solidFill>
                  <a:latin typeface="JetBrains Mono"/>
                </a:rPr>
                <a:t>ealySingletonObjects</a:t>
              </a:r>
              <a:r>
                <a:rPr lang="zh-CN" altLang="en-US" sz="1200">
                  <a:solidFill>
                    <a:schemeClr val="accent6">
                      <a:lumMod val="75000"/>
                    </a:schemeClr>
                  </a:solidFill>
                  <a:latin typeface="JetBrains Mono"/>
                </a:rPr>
                <a:t>中移除半成品</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earlySingletonObjects</a:t>
              </a:r>
              <a:r>
                <a:rPr lang="en-US" altLang="zh-CN" sz="1200">
                  <a:solidFill>
                    <a:srgbClr val="000000"/>
                  </a:solidFill>
                  <a:effectLst/>
                  <a:latin typeface="JetBrains Mono"/>
                </a:rPr>
                <a:t>.remove(beanName);</a:t>
              </a:r>
              <a:br>
                <a:rPr lang="en-US" altLang="zh-CN" sz="1200">
                  <a:solidFill>
                    <a:srgbClr val="000000"/>
                  </a:solidFill>
                  <a:effectLst/>
                  <a:latin typeface="JetBrains Mono"/>
                </a:rPr>
              </a:br>
              <a:r>
                <a:rPr lang="en-US" altLang="zh-CN" sz="1200">
                  <a:solidFill>
                    <a:srgbClr val="000000"/>
                  </a:solidFill>
                  <a:effectLst/>
                  <a:latin typeface="JetBrains Mono"/>
                </a:rPr>
                <a:t>       </a:t>
              </a:r>
              <a:r>
                <a:rPr lang="en-US" altLang="zh-CN" sz="1200" b="1">
                  <a:solidFill>
                    <a:srgbClr val="000080"/>
                  </a:solidFill>
                  <a:effectLst/>
                  <a:latin typeface="JetBrains Mono"/>
                </a:rPr>
                <a:t>this</a:t>
              </a:r>
              <a:r>
                <a:rPr lang="en-US" altLang="zh-CN" sz="1200">
                  <a:solidFill>
                    <a:srgbClr val="000000"/>
                  </a:solidFill>
                  <a:effectLst/>
                  <a:latin typeface="JetBrains Mono"/>
                </a:rPr>
                <a:t>.</a:t>
              </a:r>
              <a:r>
                <a:rPr lang="en-US" altLang="zh-CN" sz="1200" b="1">
                  <a:solidFill>
                    <a:srgbClr val="660E7A"/>
                  </a:solidFill>
                  <a:effectLst/>
                  <a:latin typeface="JetBrains Mono"/>
                </a:rPr>
                <a:t>registeredSingletons</a:t>
              </a:r>
              <a:r>
                <a:rPr lang="en-US" altLang="zh-CN" sz="1200">
                  <a:solidFill>
                    <a:srgbClr val="000000"/>
                  </a:solidFill>
                  <a:effectLst/>
                  <a:latin typeface="JetBrains Mono"/>
                </a:rPr>
                <a:t>.add(beanName);</a:t>
              </a:r>
              <a:br>
                <a:rPr lang="en-US" altLang="zh-CN" sz="1200">
                  <a:solidFill>
                    <a:srgbClr val="000000"/>
                  </a:solidFill>
                  <a:effectLst/>
                  <a:latin typeface="JetBrains Mono"/>
                </a:rPr>
              </a:br>
              <a:r>
                <a:rPr lang="en-US" altLang="zh-CN" sz="1200">
                  <a:solidFill>
                    <a:srgbClr val="000000"/>
                  </a:solidFill>
                  <a:effectLst/>
                  <a:latin typeface="JetBrains Mono"/>
                </a:rPr>
                <a:t>    }</a:t>
              </a:r>
              <a:br>
                <a:rPr lang="en-US" altLang="zh-CN" sz="1200">
                  <a:solidFill>
                    <a:srgbClr val="000000"/>
                  </a:solidFill>
                  <a:effectLst/>
                  <a:latin typeface="JetBrains Mono"/>
                </a:rPr>
              </a:br>
              <a:r>
                <a:rPr lang="en-US" altLang="zh-CN" sz="1200">
                  <a:solidFill>
                    <a:srgbClr val="000000"/>
                  </a:solidFill>
                  <a:effectLst/>
                  <a:latin typeface="JetBrains Mono"/>
                </a:rPr>
                <a:t>}</a:t>
              </a:r>
            </a:p>
          </p:txBody>
        </p:sp>
        <p:sp>
          <p:nvSpPr>
            <p:cNvPr id="8" name="矩形: 对角圆角 7">
              <a:extLst>
                <a:ext uri="{FF2B5EF4-FFF2-40B4-BE49-F238E27FC236}">
                  <a16:creationId xmlns:a16="http://schemas.microsoft.com/office/drawing/2014/main" id="{F91D607F-D57C-06A0-5468-8CE180F96230}"/>
                </a:ext>
              </a:extLst>
            </p:cNvPr>
            <p:cNvSpPr/>
            <p:nvPr/>
          </p:nvSpPr>
          <p:spPr>
            <a:xfrm>
              <a:off x="7480654" y="6174817"/>
              <a:ext cx="3689299" cy="215874"/>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a:t>DefaultSingletonBeanRegistry</a:t>
              </a:r>
              <a:endParaRPr lang="zh-CN" altLang="en-US" sz="1200" b="1"/>
            </a:p>
          </p:txBody>
        </p:sp>
      </p:grpSp>
    </p:spTree>
    <p:custDataLst>
      <p:tags r:id="rId1"/>
    </p:custDataLst>
    <p:extLst>
      <p:ext uri="{BB962C8B-B14F-4D97-AF65-F5344CB8AC3E}">
        <p14:creationId xmlns:p14="http://schemas.microsoft.com/office/powerpoint/2010/main" val="285018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Bean</a:t>
            </a:r>
            <a:r>
              <a:rPr lang="zh-CN" altLang="en-US"/>
              <a:t>循环依赖</a:t>
            </a:r>
          </a:p>
        </p:txBody>
      </p:sp>
      <p:pic>
        <p:nvPicPr>
          <p:cNvPr id="3" name="图片 2">
            <a:extLst>
              <a:ext uri="{FF2B5EF4-FFF2-40B4-BE49-F238E27FC236}">
                <a16:creationId xmlns:a16="http://schemas.microsoft.com/office/drawing/2014/main" id="{36C9ABCA-9B96-D2BD-70F9-E1A6AF8330F2}"/>
              </a:ext>
            </a:extLst>
          </p:cNvPr>
          <p:cNvPicPr>
            <a:picLocks noChangeAspect="1"/>
          </p:cNvPicPr>
          <p:nvPr/>
        </p:nvPicPr>
        <p:blipFill>
          <a:blip r:embed="rId3"/>
          <a:stretch>
            <a:fillRect/>
          </a:stretch>
        </p:blipFill>
        <p:spPr>
          <a:xfrm>
            <a:off x="1102938" y="1623862"/>
            <a:ext cx="1725939" cy="1291741"/>
          </a:xfrm>
          <a:prstGeom prst="rect">
            <a:avLst/>
          </a:prstGeom>
        </p:spPr>
      </p:pic>
      <p:sp>
        <p:nvSpPr>
          <p:cNvPr id="15" name="任意多边形: 形状 14">
            <a:extLst>
              <a:ext uri="{FF2B5EF4-FFF2-40B4-BE49-F238E27FC236}">
                <a16:creationId xmlns:a16="http://schemas.microsoft.com/office/drawing/2014/main" id="{B23C4AB2-B957-361A-3106-AFBEFE3D5527}"/>
              </a:ext>
            </a:extLst>
          </p:cNvPr>
          <p:cNvSpPr/>
          <p:nvPr/>
        </p:nvSpPr>
        <p:spPr>
          <a:xfrm>
            <a:off x="2828877" y="1623862"/>
            <a:ext cx="2844800" cy="370791"/>
          </a:xfrm>
          <a:custGeom>
            <a:avLst/>
            <a:gdLst>
              <a:gd name="connsiteX0" fmla="*/ 82292 w 2844800"/>
              <a:gd name="connsiteY0" fmla="*/ 0 h 550599"/>
              <a:gd name="connsiteX1" fmla="*/ 2762508 w 2844800"/>
              <a:gd name="connsiteY1" fmla="*/ 0 h 550599"/>
              <a:gd name="connsiteX2" fmla="*/ 2844800 w 2844800"/>
              <a:gd name="connsiteY2" fmla="*/ 82292 h 550599"/>
              <a:gd name="connsiteX3" fmla="*/ 2844800 w 2844800"/>
              <a:gd name="connsiteY3" fmla="*/ 411449 h 550599"/>
              <a:gd name="connsiteX4" fmla="*/ 2762508 w 2844800"/>
              <a:gd name="connsiteY4" fmla="*/ 493741 h 550599"/>
              <a:gd name="connsiteX5" fmla="*/ 376519 w 2844800"/>
              <a:gd name="connsiteY5" fmla="*/ 493741 h 550599"/>
              <a:gd name="connsiteX6" fmla="*/ 266703 w 2844800"/>
              <a:gd name="connsiteY6" fmla="*/ 550599 h 550599"/>
              <a:gd name="connsiteX7" fmla="*/ 156881 w 2844800"/>
              <a:gd name="connsiteY7" fmla="*/ 493741 h 550599"/>
              <a:gd name="connsiteX8" fmla="*/ 82292 w 2844800"/>
              <a:gd name="connsiteY8" fmla="*/ 493741 h 550599"/>
              <a:gd name="connsiteX9" fmla="*/ 24103 w 2844800"/>
              <a:gd name="connsiteY9" fmla="*/ 469638 h 550599"/>
              <a:gd name="connsiteX10" fmla="*/ 23288 w 2844800"/>
              <a:gd name="connsiteY10" fmla="*/ 468430 h 550599"/>
              <a:gd name="connsiteX11" fmla="*/ 23111 w 2844800"/>
              <a:gd name="connsiteY11" fmla="*/ 468310 h 550599"/>
              <a:gd name="connsiteX12" fmla="*/ 0 w 2844800"/>
              <a:gd name="connsiteY12" fmla="*/ 412516 h 550599"/>
              <a:gd name="connsiteX13" fmla="*/ 0 w 2844800"/>
              <a:gd name="connsiteY13" fmla="*/ 411449 h 550599"/>
              <a:gd name="connsiteX14" fmla="*/ 0 w 2844800"/>
              <a:gd name="connsiteY14" fmla="*/ 294162 h 550599"/>
              <a:gd name="connsiteX15" fmla="*/ 0 w 2844800"/>
              <a:gd name="connsiteY15" fmla="*/ 96905 h 550599"/>
              <a:gd name="connsiteX16" fmla="*/ 0 w 2844800"/>
              <a:gd name="connsiteY16" fmla="*/ 82292 h 550599"/>
              <a:gd name="connsiteX17" fmla="*/ 82292 w 2844800"/>
              <a:gd name="connsiteY17" fmla="*/ 0 h 55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4800" h="550599">
                <a:moveTo>
                  <a:pt x="82292" y="0"/>
                </a:moveTo>
                <a:lnTo>
                  <a:pt x="2762508" y="0"/>
                </a:lnTo>
                <a:cubicBezTo>
                  <a:pt x="2807957" y="0"/>
                  <a:pt x="2844800" y="36843"/>
                  <a:pt x="2844800" y="82292"/>
                </a:cubicBezTo>
                <a:lnTo>
                  <a:pt x="2844800" y="411449"/>
                </a:lnTo>
                <a:cubicBezTo>
                  <a:pt x="2844800" y="456898"/>
                  <a:pt x="2807957" y="493741"/>
                  <a:pt x="2762508" y="493741"/>
                </a:cubicBezTo>
                <a:lnTo>
                  <a:pt x="376519" y="493741"/>
                </a:lnTo>
                <a:lnTo>
                  <a:pt x="266703" y="550599"/>
                </a:lnTo>
                <a:lnTo>
                  <a:pt x="156881" y="493741"/>
                </a:lnTo>
                <a:lnTo>
                  <a:pt x="82292" y="493741"/>
                </a:lnTo>
                <a:cubicBezTo>
                  <a:pt x="59568" y="493741"/>
                  <a:pt x="38995" y="484530"/>
                  <a:pt x="24103" y="469638"/>
                </a:cubicBezTo>
                <a:lnTo>
                  <a:pt x="23288" y="468430"/>
                </a:lnTo>
                <a:lnTo>
                  <a:pt x="23111" y="468310"/>
                </a:lnTo>
                <a:cubicBezTo>
                  <a:pt x="8832" y="454031"/>
                  <a:pt x="0" y="434305"/>
                  <a:pt x="0" y="412516"/>
                </a:cubicBezTo>
                <a:lnTo>
                  <a:pt x="0" y="411449"/>
                </a:lnTo>
                <a:lnTo>
                  <a:pt x="0" y="294162"/>
                </a:lnTo>
                <a:lnTo>
                  <a:pt x="0" y="96905"/>
                </a:lnTo>
                <a:lnTo>
                  <a:pt x="0" y="82292"/>
                </a:lnTo>
                <a:cubicBezTo>
                  <a:pt x="0" y="36843"/>
                  <a:pt x="36843" y="0"/>
                  <a:pt x="82292" y="0"/>
                </a:cubicBezTo>
                <a:close/>
              </a:path>
            </a:pathLst>
          </a:custGeom>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algn="ctr"/>
            <a:r>
              <a:rPr lang="zh-CN" altLang="en-US" sz="1400">
                <a:solidFill>
                  <a:schemeClr val="bg1"/>
                </a:solidFill>
                <a:latin typeface="字魂白鸽天行体" panose="00000500000000000000" pitchFamily="2" charset="-122"/>
                <a:ea typeface="阿里巴巴普惠体" panose="00020600040101010101"/>
              </a:rPr>
              <a:t>请聊一聊</a:t>
            </a:r>
            <a:r>
              <a:rPr lang="en-US" altLang="zh-CN" sz="1400">
                <a:solidFill>
                  <a:schemeClr val="bg1"/>
                </a:solidFill>
                <a:latin typeface="字魂白鸽天行体" panose="00000500000000000000" pitchFamily="2" charset="-122"/>
                <a:ea typeface="阿里巴巴普惠体" panose="00020600040101010101"/>
              </a:rPr>
              <a:t>Spring</a:t>
            </a:r>
            <a:r>
              <a:rPr lang="zh-CN" altLang="en-US" sz="1400">
                <a:solidFill>
                  <a:schemeClr val="bg1"/>
                </a:solidFill>
                <a:latin typeface="字魂白鸽天行体" panose="00000500000000000000" pitchFamily="2" charset="-122"/>
                <a:ea typeface="阿里巴巴普惠体" panose="00020600040101010101"/>
              </a:rPr>
              <a:t>中</a:t>
            </a:r>
            <a:r>
              <a:rPr lang="en-US" altLang="zh-CN" sz="1400">
                <a:solidFill>
                  <a:schemeClr val="bg1"/>
                </a:solidFill>
                <a:latin typeface="字魂白鸽天行体" panose="00000500000000000000" pitchFamily="2" charset="-122"/>
                <a:ea typeface="阿里巴巴普惠体" panose="00020600040101010101"/>
              </a:rPr>
              <a:t>Bean</a:t>
            </a:r>
            <a:r>
              <a:rPr lang="zh-CN" altLang="en-US" sz="1400">
                <a:solidFill>
                  <a:schemeClr val="bg1"/>
                </a:solidFill>
                <a:latin typeface="字魂白鸽天行体" panose="00000500000000000000" pitchFamily="2" charset="-122"/>
                <a:ea typeface="阿里巴巴普惠体" panose="00020600040101010101"/>
              </a:rPr>
              <a:t>的循环依赖</a:t>
            </a:r>
            <a:r>
              <a:rPr lang="en-US" altLang="zh-CN" sz="1400">
                <a:solidFill>
                  <a:schemeClr val="bg1"/>
                </a:solidFill>
                <a:latin typeface="字魂白鸽天行体" panose="00000500000000000000" pitchFamily="2" charset="-122"/>
                <a:ea typeface="阿里巴巴普惠体" panose="00020600040101010101"/>
              </a:rPr>
              <a:t>? </a:t>
            </a:r>
            <a:endParaRPr lang="zh-CN" altLang="en-US" sz="1400">
              <a:solidFill>
                <a:schemeClr val="bg1"/>
              </a:solidFill>
              <a:latin typeface="字魂白鸽天行体" panose="00000500000000000000" pitchFamily="2" charset="-122"/>
              <a:ea typeface="阿里巴巴普惠体" panose="00020600040101010101"/>
            </a:endParaRPr>
          </a:p>
        </p:txBody>
      </p:sp>
      <p:pic>
        <p:nvPicPr>
          <p:cNvPr id="29" name="图片 28">
            <a:extLst>
              <a:ext uri="{FF2B5EF4-FFF2-40B4-BE49-F238E27FC236}">
                <a16:creationId xmlns:a16="http://schemas.microsoft.com/office/drawing/2014/main" id="{BCD0DBA2-41EE-4FD4-3AB3-62BBFE7122E2}"/>
              </a:ext>
            </a:extLst>
          </p:cNvPr>
          <p:cNvPicPr>
            <a:picLocks noChangeAspect="1"/>
          </p:cNvPicPr>
          <p:nvPr/>
        </p:nvPicPr>
        <p:blipFill>
          <a:blip r:embed="rId4"/>
          <a:stretch>
            <a:fillRect/>
          </a:stretch>
        </p:blipFill>
        <p:spPr>
          <a:xfrm>
            <a:off x="1218723" y="4564027"/>
            <a:ext cx="1494367" cy="1291741"/>
          </a:xfrm>
          <a:prstGeom prst="rect">
            <a:avLst/>
          </a:prstGeom>
        </p:spPr>
      </p:pic>
      <p:sp>
        <p:nvSpPr>
          <p:cNvPr id="35" name="!!矩形: 圆角 7">
            <a:extLst>
              <a:ext uri="{FF2B5EF4-FFF2-40B4-BE49-F238E27FC236}">
                <a16:creationId xmlns:a16="http://schemas.microsoft.com/office/drawing/2014/main" id="{28A9A759-9F9C-521D-8512-C9BB4B3FA0E1}"/>
              </a:ext>
            </a:extLst>
          </p:cNvPr>
          <p:cNvSpPr/>
          <p:nvPr/>
        </p:nvSpPr>
        <p:spPr>
          <a:xfrm>
            <a:off x="2828877" y="2099094"/>
            <a:ext cx="8763683" cy="4456630"/>
          </a:xfrm>
          <a:prstGeom prst="roundRect">
            <a:avLst>
              <a:gd name="adj" fmla="val 2017"/>
            </a:avLst>
          </a:prstGeom>
          <a:solidFill>
            <a:srgbClr val="FFFFB6"/>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20000"/>
              </a:lnSpc>
            </a:pPr>
            <a:r>
              <a:rPr lang="zh-CN" altLang="en-US" sz="1200">
                <a:solidFill>
                  <a:srgbClr val="000000"/>
                </a:solidFill>
                <a:latin typeface="JetBrains Mono"/>
                <a:ea typeface="阿里巴巴普惠体" panose="00020600040101010101"/>
              </a:rPr>
              <a:t>总</a:t>
            </a:r>
            <a:r>
              <a:rPr lang="en-US" altLang="zh-CN" sz="1200">
                <a:solidFill>
                  <a:srgbClr val="000000"/>
                </a:solidFill>
                <a:latin typeface="JetBrains Mono"/>
                <a:ea typeface="阿里巴巴普惠体" panose="00020600040101010101"/>
              </a:rPr>
              <a:t>: Bean</a:t>
            </a:r>
            <a:r>
              <a:rPr lang="zh-CN" altLang="en-US" sz="1200">
                <a:solidFill>
                  <a:srgbClr val="000000"/>
                </a:solidFill>
                <a:latin typeface="JetBrains Mono"/>
                <a:ea typeface="阿里巴巴普惠体" panose="00020600040101010101"/>
              </a:rPr>
              <a:t>的循环依赖指的是</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依赖</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又依赖</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这样的依赖闭环问题，在</a:t>
            </a:r>
            <a:r>
              <a:rPr lang="en-US" altLang="zh-CN" sz="1200">
                <a:solidFill>
                  <a:srgbClr val="000000"/>
                </a:solidFill>
                <a:latin typeface="JetBrains Mono"/>
                <a:ea typeface="阿里巴巴普惠体" panose="00020600040101010101"/>
              </a:rPr>
              <a:t>Spring</a:t>
            </a:r>
            <a:r>
              <a:rPr lang="zh-CN" altLang="en-US" sz="1200">
                <a:solidFill>
                  <a:srgbClr val="000000"/>
                </a:solidFill>
                <a:latin typeface="JetBrains Mono"/>
                <a:ea typeface="阿里巴巴普惠体" panose="00020600040101010101"/>
              </a:rPr>
              <a:t>中，通过三个对象缓存区来解决循环依赖问题，这三个缓存区被定义到了</a:t>
            </a:r>
            <a:r>
              <a:rPr lang="en-US" altLang="zh-CN" sz="1200">
                <a:solidFill>
                  <a:srgbClr val="000000"/>
                </a:solidFill>
                <a:latin typeface="JetBrains Mono"/>
                <a:ea typeface="阿里巴巴普惠体" panose="00020600040101010101"/>
              </a:rPr>
              <a:t>DefaultSingletonBeanRegistry</a:t>
            </a:r>
            <a:r>
              <a:rPr lang="zh-CN" altLang="en-US" sz="1200">
                <a:solidFill>
                  <a:srgbClr val="000000"/>
                </a:solidFill>
                <a:latin typeface="JetBrains Mono"/>
                <a:ea typeface="阿里巴巴普惠体" panose="00020600040101010101"/>
              </a:rPr>
              <a:t>中，分别是</a:t>
            </a:r>
            <a:r>
              <a:rPr lang="en-US" altLang="zh-CN" sz="1200">
                <a:solidFill>
                  <a:srgbClr val="000000"/>
                </a:solidFill>
                <a:latin typeface="JetBrains Mono"/>
                <a:ea typeface="阿里巴巴普惠体" panose="00020600040101010101"/>
              </a:rPr>
              <a:t>singletonObjects</a:t>
            </a:r>
            <a:r>
              <a:rPr lang="zh-CN" altLang="en-US" sz="1200">
                <a:solidFill>
                  <a:srgbClr val="000000"/>
                </a:solidFill>
                <a:latin typeface="JetBrains Mono"/>
                <a:ea typeface="阿里巴巴普惠体" panose="00020600040101010101"/>
              </a:rPr>
              <a:t>用来存储创建完毕的</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a:t>
            </a:r>
            <a:r>
              <a:rPr lang="en-US" altLang="zh-CN" sz="1200">
                <a:solidFill>
                  <a:srgbClr val="000000"/>
                </a:solidFill>
                <a:latin typeface="JetBrains Mono"/>
                <a:ea typeface="阿里巴巴普惠体" panose="00020600040101010101"/>
              </a:rPr>
              <a:t>earlySingletonObjecs</a:t>
            </a:r>
            <a:r>
              <a:rPr lang="zh-CN" altLang="en-US" sz="1200">
                <a:solidFill>
                  <a:srgbClr val="000000"/>
                </a:solidFill>
                <a:latin typeface="JetBrains Mono"/>
                <a:ea typeface="阿里巴巴普惠体" panose="00020600040101010101"/>
              </a:rPr>
              <a:t>用来存储未完成依赖注入的</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，还有</a:t>
            </a:r>
            <a:r>
              <a:rPr lang="en-US" altLang="zh-CN" sz="1200">
                <a:solidFill>
                  <a:srgbClr val="000000"/>
                </a:solidFill>
                <a:latin typeface="JetBrains Mono"/>
                <a:ea typeface="阿里巴巴普惠体" panose="00020600040101010101"/>
              </a:rPr>
              <a:t>SingletonFactories</a:t>
            </a:r>
            <a:r>
              <a:rPr lang="zh-CN" altLang="en-US" sz="1200">
                <a:solidFill>
                  <a:srgbClr val="000000"/>
                </a:solidFill>
                <a:latin typeface="JetBrains Mono"/>
                <a:ea typeface="阿里巴巴普惠体" panose="00020600040101010101"/>
              </a:rPr>
              <a:t>用来存储创建</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的</a:t>
            </a:r>
            <a:r>
              <a:rPr lang="en-US" altLang="zh-CN" sz="1200">
                <a:solidFill>
                  <a:srgbClr val="000000"/>
                </a:solidFill>
                <a:latin typeface="JetBrains Mono"/>
                <a:ea typeface="阿里巴巴普惠体" panose="00020600040101010101"/>
              </a:rPr>
              <a:t>ObjectFactory</a:t>
            </a:r>
            <a:r>
              <a:rPr lang="zh-CN" altLang="en-US" sz="1200">
                <a:solidFill>
                  <a:srgbClr val="000000"/>
                </a:solidFill>
                <a:latin typeface="JetBrains Mono"/>
                <a:ea typeface="阿里巴巴普惠体" panose="00020600040101010101"/>
              </a:rPr>
              <a:t>。假如说现在</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依赖</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依赖</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，整个</a:t>
            </a:r>
            <a:r>
              <a:rPr lang="en-US" altLang="zh-CN" sz="1200">
                <a:solidFill>
                  <a:srgbClr val="000000"/>
                </a:solidFill>
                <a:latin typeface="JetBrains Mono"/>
                <a:ea typeface="阿里巴巴普惠体" panose="00020600040101010101"/>
              </a:rPr>
              <a:t>Bean</a:t>
            </a:r>
            <a:r>
              <a:rPr lang="zh-CN" altLang="en-US" sz="1200">
                <a:solidFill>
                  <a:srgbClr val="000000"/>
                </a:solidFill>
                <a:latin typeface="JetBrains Mono"/>
                <a:ea typeface="阿里巴巴普惠体" panose="00020600040101010101"/>
              </a:rPr>
              <a:t>的创建过程是这样的</a:t>
            </a:r>
            <a:endParaRPr lang="en-US" altLang="zh-CN" sz="1200">
              <a:solidFill>
                <a:srgbClr val="000000"/>
              </a:solidFill>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分：</a:t>
            </a:r>
            <a:endParaRPr lang="en-US" altLang="zh-CN" sz="1200">
              <a:solidFill>
                <a:srgbClr val="000000"/>
              </a:solidFill>
              <a:effectLst/>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首先，调用</a:t>
            </a:r>
            <a:r>
              <a:rPr lang="en-US" altLang="zh-CN" sz="1200">
                <a:solidFill>
                  <a:srgbClr val="000000"/>
                </a:solidFill>
                <a:effectLst/>
                <a:latin typeface="JetBrains Mono"/>
                <a:ea typeface="阿里巴巴普惠体" panose="00020600040101010101"/>
              </a:rPr>
              <a:t>A</a:t>
            </a:r>
            <a:r>
              <a:rPr lang="zh-CN" altLang="en-US" sz="1200">
                <a:solidFill>
                  <a:srgbClr val="000000"/>
                </a:solidFill>
                <a:effectLst/>
                <a:latin typeface="JetBrains Mono"/>
                <a:ea typeface="阿里巴巴普惠体" panose="00020600040101010101"/>
              </a:rPr>
              <a:t>的构造方法实例化</a:t>
            </a:r>
            <a:r>
              <a:rPr lang="en-US" altLang="zh-CN" sz="1200">
                <a:solidFill>
                  <a:srgbClr val="000000"/>
                </a:solidFill>
                <a:effectLst/>
                <a:latin typeface="JetBrains Mono"/>
                <a:ea typeface="阿里巴巴普惠体" panose="00020600040101010101"/>
              </a:rPr>
              <a:t>A</a:t>
            </a:r>
            <a:r>
              <a:rPr lang="zh-CN" altLang="en-US" sz="1200">
                <a:solidFill>
                  <a:srgbClr val="000000"/>
                </a:solidFill>
                <a:effectLst/>
                <a:latin typeface="JetBrains Mono"/>
                <a:ea typeface="阿里巴巴普惠体" panose="00020600040101010101"/>
              </a:rPr>
              <a:t>，当前的</a:t>
            </a:r>
            <a:r>
              <a:rPr lang="en-US" altLang="zh-CN" sz="1200">
                <a:solidFill>
                  <a:srgbClr val="000000"/>
                </a:solidFill>
                <a:effectLst/>
                <a:latin typeface="JetBrains Mono"/>
                <a:ea typeface="阿里巴巴普惠体" panose="00020600040101010101"/>
              </a:rPr>
              <a:t>A</a:t>
            </a:r>
            <a:r>
              <a:rPr lang="zh-CN" altLang="en-US" sz="1200">
                <a:solidFill>
                  <a:srgbClr val="000000"/>
                </a:solidFill>
                <a:effectLst/>
                <a:latin typeface="JetBrains Mono"/>
                <a:ea typeface="阿里巴巴普惠体" panose="00020600040101010101"/>
              </a:rPr>
              <a:t>还没有处理依赖注入，暂且把它称为半成品，此时会把半成品</a:t>
            </a:r>
            <a:r>
              <a:rPr lang="en-US" altLang="zh-CN" sz="1200">
                <a:solidFill>
                  <a:srgbClr val="000000"/>
                </a:solidFill>
                <a:effectLst/>
                <a:latin typeface="JetBrains Mono"/>
                <a:ea typeface="阿里巴巴普惠体" panose="00020600040101010101"/>
              </a:rPr>
              <a:t>A</a:t>
            </a:r>
            <a:r>
              <a:rPr lang="zh-CN" altLang="en-US" sz="1200">
                <a:solidFill>
                  <a:srgbClr val="000000"/>
                </a:solidFill>
                <a:effectLst/>
                <a:latin typeface="JetBrains Mono"/>
                <a:ea typeface="阿里巴巴普惠体" panose="00020600040101010101"/>
              </a:rPr>
              <a:t>封装到一个</a:t>
            </a:r>
            <a:r>
              <a:rPr lang="en-US" altLang="zh-CN" sz="1200">
                <a:solidFill>
                  <a:srgbClr val="000000"/>
                </a:solidFill>
                <a:effectLst/>
                <a:latin typeface="JetBrains Mono"/>
                <a:ea typeface="阿里巴巴普惠体" panose="00020600040101010101"/>
              </a:rPr>
              <a:t>ObjectFactory</a:t>
            </a:r>
            <a:r>
              <a:rPr lang="zh-CN" altLang="en-US" sz="1200">
                <a:solidFill>
                  <a:srgbClr val="000000"/>
                </a:solidFill>
                <a:effectLst/>
                <a:latin typeface="JetBrains Mono"/>
                <a:ea typeface="阿里巴巴普惠体" panose="00020600040101010101"/>
              </a:rPr>
              <a:t>中，并存储到</a:t>
            </a:r>
            <a:r>
              <a:rPr lang="en-US" altLang="zh-CN" sz="1200">
                <a:solidFill>
                  <a:srgbClr val="000000"/>
                </a:solidFill>
                <a:effectLst/>
                <a:latin typeface="JetBrains Mono"/>
                <a:ea typeface="阿里巴巴普惠体" panose="00020600040101010101"/>
              </a:rPr>
              <a:t>springFactories</a:t>
            </a:r>
            <a:r>
              <a:rPr lang="zh-CN" altLang="en-US" sz="1200">
                <a:solidFill>
                  <a:srgbClr val="000000"/>
                </a:solidFill>
                <a:effectLst/>
                <a:latin typeface="JetBrains Mono"/>
                <a:ea typeface="阿里巴巴普惠体" panose="00020600040101010101"/>
              </a:rPr>
              <a:t>缓存区</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接下来，要处理</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的依赖注入了，由于此时还没有</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，所以得先实例化一个</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，同样的，半成品</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也会被封装到</a:t>
            </a:r>
            <a:r>
              <a:rPr lang="en-US" altLang="zh-CN" sz="1200">
                <a:solidFill>
                  <a:srgbClr val="000000"/>
                </a:solidFill>
                <a:latin typeface="JetBrains Mono"/>
                <a:ea typeface="阿里巴巴普惠体" panose="00020600040101010101"/>
              </a:rPr>
              <a:t>ObjectFactory</a:t>
            </a:r>
            <a:r>
              <a:rPr lang="zh-CN" altLang="en-US" sz="1200">
                <a:solidFill>
                  <a:srgbClr val="000000"/>
                </a:solidFill>
                <a:latin typeface="JetBrains Mono"/>
                <a:ea typeface="阿里巴巴普惠体" panose="00020600040101010101"/>
              </a:rPr>
              <a:t>中，并存储到</a:t>
            </a:r>
            <a:r>
              <a:rPr lang="en-US" altLang="zh-CN" sz="1200">
                <a:solidFill>
                  <a:srgbClr val="000000"/>
                </a:solidFill>
                <a:latin typeface="JetBrains Mono"/>
                <a:ea typeface="阿里巴巴普惠体" panose="00020600040101010101"/>
              </a:rPr>
              <a:t>springFactory</a:t>
            </a:r>
            <a:r>
              <a:rPr lang="zh-CN" altLang="en-US" sz="1200">
                <a:solidFill>
                  <a:srgbClr val="000000"/>
                </a:solidFill>
                <a:latin typeface="JetBrains Mono"/>
                <a:ea typeface="阿里巴巴普惠体" panose="00020600040101010101"/>
              </a:rPr>
              <a:t>缓存区</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紧接着，要处理</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的依赖注入了，此时会找到</a:t>
            </a:r>
            <a:r>
              <a:rPr lang="en-US" altLang="zh-CN" sz="1200">
                <a:solidFill>
                  <a:srgbClr val="000000"/>
                </a:solidFill>
                <a:latin typeface="JetBrains Mono"/>
                <a:ea typeface="阿里巴巴普惠体" panose="00020600040101010101"/>
              </a:rPr>
              <a:t>springFactories</a:t>
            </a:r>
            <a:r>
              <a:rPr lang="zh-CN" altLang="en-US" sz="1200">
                <a:solidFill>
                  <a:srgbClr val="000000"/>
                </a:solidFill>
                <a:latin typeface="JetBrains Mono"/>
                <a:ea typeface="阿里巴巴普惠体" panose="00020600040101010101"/>
              </a:rPr>
              <a:t>中</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对应的</a:t>
            </a:r>
            <a:r>
              <a:rPr lang="en-US" altLang="zh-CN" sz="1200">
                <a:solidFill>
                  <a:srgbClr val="000000"/>
                </a:solidFill>
                <a:latin typeface="JetBrains Mono"/>
                <a:ea typeface="阿里巴巴普惠体" panose="00020600040101010101"/>
              </a:rPr>
              <a:t>ObjecFactory, </a:t>
            </a:r>
            <a:r>
              <a:rPr lang="zh-CN" altLang="en-US" sz="1200">
                <a:solidFill>
                  <a:srgbClr val="000000"/>
                </a:solidFill>
                <a:latin typeface="JetBrains Mono"/>
                <a:ea typeface="阿里巴巴普惠体" panose="00020600040101010101"/>
              </a:rPr>
              <a:t>调用它的</a:t>
            </a:r>
            <a:r>
              <a:rPr lang="en-US" altLang="zh-CN" sz="1200">
                <a:solidFill>
                  <a:srgbClr val="000000"/>
                </a:solidFill>
                <a:latin typeface="JetBrains Mono"/>
                <a:ea typeface="阿里巴巴普惠体" panose="00020600040101010101"/>
              </a:rPr>
              <a:t>getObject</a:t>
            </a:r>
            <a:r>
              <a:rPr lang="zh-CN" altLang="en-US" sz="1200">
                <a:solidFill>
                  <a:srgbClr val="000000"/>
                </a:solidFill>
                <a:latin typeface="JetBrains Mono"/>
                <a:ea typeface="阿里巴巴普惠体" panose="00020600040101010101"/>
              </a:rPr>
              <a:t>方法得到刚才实例化的半成品</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如果需要代理对象</a:t>
            </a:r>
            <a:r>
              <a:rPr lang="en-US" altLang="zh-CN" sz="1200">
                <a:solidFill>
                  <a:srgbClr val="000000"/>
                </a:solidFill>
                <a:latin typeface="JetBrains Mono"/>
                <a:ea typeface="阿里巴巴普惠体" panose="00020600040101010101"/>
              </a:rPr>
              <a:t>,</a:t>
            </a:r>
            <a:r>
              <a:rPr lang="zh-CN" altLang="en-US" sz="1200">
                <a:solidFill>
                  <a:srgbClr val="000000"/>
                </a:solidFill>
                <a:latin typeface="JetBrains Mono"/>
                <a:ea typeface="阿里巴巴普惠体" panose="00020600040101010101"/>
              </a:rPr>
              <a:t>则会自动创建代理对象</a:t>
            </a:r>
            <a:r>
              <a:rPr lang="en-US" altLang="zh-CN" sz="1200">
                <a:solidFill>
                  <a:srgbClr val="000000"/>
                </a:solidFill>
                <a:latin typeface="JetBrains Mono"/>
                <a:ea typeface="阿里巴巴普惠体" panose="00020600040101010101"/>
              </a:rPr>
              <a:t>,</a:t>
            </a:r>
            <a:r>
              <a:rPr lang="zh-CN" altLang="en-US" sz="1200">
                <a:solidFill>
                  <a:srgbClr val="000000"/>
                </a:solidFill>
                <a:latin typeface="JetBrains Mono"/>
                <a:ea typeface="阿里巴巴普惠体" panose="00020600040101010101"/>
              </a:rPr>
              <a:t>将来得到的就是代理对象</a:t>
            </a:r>
            <a:r>
              <a:rPr lang="en-US" altLang="zh-CN" sz="1200">
                <a:solidFill>
                  <a:srgbClr val="000000"/>
                </a:solidFill>
                <a:latin typeface="JetBrains Mono"/>
                <a:ea typeface="阿里巴巴普惠体" panose="00020600040101010101"/>
              </a:rPr>
              <a:t>)</a:t>
            </a:r>
            <a:r>
              <a:rPr lang="zh-CN" altLang="en-US" sz="1200">
                <a:solidFill>
                  <a:srgbClr val="000000"/>
                </a:solidFill>
                <a:latin typeface="JetBrains Mono"/>
                <a:ea typeface="阿里巴巴普惠体" panose="00020600040101010101"/>
              </a:rPr>
              <a:t>，把得到的半成品</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注入给</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，并同时会把半成品</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存入到</a:t>
            </a:r>
            <a:r>
              <a:rPr lang="en-US" altLang="zh-CN" sz="1200">
                <a:solidFill>
                  <a:srgbClr val="000000"/>
                </a:solidFill>
                <a:latin typeface="JetBrains Mono"/>
                <a:ea typeface="阿里巴巴普惠体" panose="00020600040101010101"/>
              </a:rPr>
              <a:t>earlySingletonObjects</a:t>
            </a:r>
            <a:r>
              <a:rPr lang="zh-CN" altLang="en-US" sz="1200">
                <a:solidFill>
                  <a:srgbClr val="000000"/>
                </a:solidFill>
                <a:latin typeface="JetBrains Mono"/>
                <a:ea typeface="阿里巴巴普惠体" panose="00020600040101010101"/>
              </a:rPr>
              <a:t>中，将来如果还有其他的类循环依赖了</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，就可以直接从</a:t>
            </a:r>
            <a:r>
              <a:rPr lang="en-US" altLang="zh-CN" sz="1200">
                <a:solidFill>
                  <a:srgbClr val="000000"/>
                </a:solidFill>
                <a:latin typeface="JetBrains Mono"/>
                <a:ea typeface="阿里巴巴普惠体" panose="00020600040101010101"/>
              </a:rPr>
              <a:t>earlySingletonObjects</a:t>
            </a:r>
            <a:r>
              <a:rPr lang="zh-CN" altLang="en-US" sz="1200">
                <a:solidFill>
                  <a:srgbClr val="000000"/>
                </a:solidFill>
                <a:latin typeface="JetBrains Mono"/>
                <a:ea typeface="阿里巴巴普惠体" panose="00020600040101010101"/>
              </a:rPr>
              <a:t>中找到它了，那么此时</a:t>
            </a:r>
            <a:r>
              <a:rPr lang="en-US" altLang="zh-CN" sz="1200">
                <a:solidFill>
                  <a:srgbClr val="000000"/>
                </a:solidFill>
                <a:latin typeface="JetBrains Mono"/>
                <a:ea typeface="阿里巴巴普惠体" panose="00020600040101010101"/>
              </a:rPr>
              <a:t>springFactories</a:t>
            </a:r>
            <a:r>
              <a:rPr lang="zh-CN" altLang="en-US" sz="1200">
                <a:solidFill>
                  <a:srgbClr val="000000"/>
                </a:solidFill>
                <a:latin typeface="JetBrains Mono"/>
                <a:ea typeface="阿里巴巴普惠体" panose="00020600040101010101"/>
              </a:rPr>
              <a:t>中创建</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的</a:t>
            </a:r>
            <a:r>
              <a:rPr lang="en-US" altLang="zh-CN" sz="1200">
                <a:solidFill>
                  <a:srgbClr val="000000"/>
                </a:solidFill>
                <a:latin typeface="JetBrains Mono"/>
                <a:ea typeface="阿里巴巴普惠体" panose="00020600040101010101"/>
              </a:rPr>
              <a:t>ObjectFactory</a:t>
            </a:r>
            <a:r>
              <a:rPr lang="zh-CN" altLang="en-US" sz="1200">
                <a:solidFill>
                  <a:srgbClr val="000000"/>
                </a:solidFill>
                <a:latin typeface="JetBrains Mono"/>
                <a:ea typeface="阿里巴巴普惠体" panose="00020600040101010101"/>
              </a:rPr>
              <a:t>也可以删除了</a:t>
            </a:r>
            <a:endParaRPr lang="en-US" altLang="zh-CN" sz="1200">
              <a:solidFill>
                <a:srgbClr val="000000"/>
              </a:solidFill>
              <a:latin typeface="JetBrains Mono"/>
              <a:ea typeface="阿里巴巴普惠体" panose="00020600040101010101"/>
            </a:endParaRPr>
          </a:p>
          <a:p>
            <a:pPr>
              <a:lnSpc>
                <a:spcPct val="120000"/>
              </a:lnSpc>
            </a:pPr>
            <a:r>
              <a:rPr lang="en-US" altLang="zh-CN" sz="1200">
                <a:solidFill>
                  <a:srgbClr val="000000"/>
                </a:solidFill>
                <a:effectLst/>
                <a:latin typeface="JetBrains Mono"/>
                <a:ea typeface="阿里巴巴普惠体" panose="00020600040101010101"/>
              </a:rPr>
              <a:t>         </a:t>
            </a:r>
            <a:r>
              <a:rPr lang="zh-CN" altLang="en-US" sz="1200">
                <a:solidFill>
                  <a:srgbClr val="000000"/>
                </a:solidFill>
                <a:effectLst/>
                <a:latin typeface="JetBrains Mono"/>
                <a:ea typeface="阿里巴巴普惠体" panose="00020600040101010101"/>
              </a:rPr>
              <a:t>至此，</a:t>
            </a:r>
            <a:r>
              <a:rPr lang="en-US" altLang="zh-CN" sz="1200">
                <a:solidFill>
                  <a:srgbClr val="000000"/>
                </a:solidFill>
                <a:effectLst/>
                <a:latin typeface="JetBrains Mono"/>
                <a:ea typeface="阿里巴巴普惠体" panose="00020600040101010101"/>
              </a:rPr>
              <a:t>B</a:t>
            </a:r>
            <a:r>
              <a:rPr lang="zh-CN" altLang="en-US" sz="1200">
                <a:solidFill>
                  <a:srgbClr val="000000"/>
                </a:solidFill>
                <a:effectLst/>
                <a:latin typeface="JetBrains Mono"/>
                <a:ea typeface="阿里巴巴普惠体" panose="00020600040101010101"/>
              </a:rPr>
              <a:t>的依赖注入处理完了后，</a:t>
            </a:r>
            <a:r>
              <a:rPr lang="en-US" altLang="zh-CN" sz="1200">
                <a:solidFill>
                  <a:srgbClr val="000000"/>
                </a:solidFill>
                <a:effectLst/>
                <a:latin typeface="JetBrains Mono"/>
                <a:ea typeface="阿里巴巴普惠体" panose="00020600040101010101"/>
              </a:rPr>
              <a:t>B</a:t>
            </a:r>
            <a:r>
              <a:rPr lang="zh-CN" altLang="en-US" sz="1200">
                <a:solidFill>
                  <a:srgbClr val="000000"/>
                </a:solidFill>
                <a:effectLst/>
                <a:latin typeface="JetBrains Mono"/>
                <a:ea typeface="阿里巴巴普惠体" panose="00020600040101010101"/>
              </a:rPr>
              <a:t>就创建完毕了，就可以把</a:t>
            </a:r>
            <a:r>
              <a:rPr lang="en-US" altLang="zh-CN" sz="1200">
                <a:solidFill>
                  <a:srgbClr val="000000"/>
                </a:solidFill>
                <a:effectLst/>
                <a:latin typeface="JetBrains Mono"/>
                <a:ea typeface="阿里巴巴普惠体" panose="00020600040101010101"/>
              </a:rPr>
              <a:t>B</a:t>
            </a:r>
            <a:r>
              <a:rPr lang="zh-CN" altLang="en-US" sz="1200">
                <a:solidFill>
                  <a:srgbClr val="000000"/>
                </a:solidFill>
                <a:effectLst/>
                <a:latin typeface="JetBrains Mono"/>
                <a:ea typeface="阿里巴巴普惠体" panose="00020600040101010101"/>
              </a:rPr>
              <a:t>的对象存入到</a:t>
            </a:r>
            <a:r>
              <a:rPr lang="en-US" altLang="zh-CN" sz="1200">
                <a:solidFill>
                  <a:srgbClr val="000000"/>
                </a:solidFill>
                <a:effectLst/>
                <a:latin typeface="JetBrains Mono"/>
                <a:ea typeface="阿里巴巴普惠体" panose="00020600040101010101"/>
              </a:rPr>
              <a:t>singletonObjects</a:t>
            </a:r>
            <a:r>
              <a:rPr lang="zh-CN" altLang="en-US" sz="1200">
                <a:solidFill>
                  <a:srgbClr val="000000"/>
                </a:solidFill>
                <a:effectLst/>
                <a:latin typeface="JetBrains Mono"/>
                <a:ea typeface="阿里巴巴普惠体" panose="00020600040101010101"/>
              </a:rPr>
              <a:t>中了，并同时删除掉</a:t>
            </a:r>
            <a:r>
              <a:rPr lang="en-US" altLang="zh-CN" sz="1200">
                <a:solidFill>
                  <a:srgbClr val="000000"/>
                </a:solidFill>
                <a:effectLst/>
                <a:latin typeface="JetBrains Mono"/>
                <a:ea typeface="阿里巴巴普惠体" panose="00020600040101010101"/>
              </a:rPr>
              <a:t>springFactories</a:t>
            </a:r>
            <a:r>
              <a:rPr lang="zh-CN" altLang="en-US" sz="1200">
                <a:solidFill>
                  <a:srgbClr val="000000"/>
                </a:solidFill>
                <a:effectLst/>
                <a:latin typeface="JetBrains Mono"/>
                <a:ea typeface="阿里巴巴普惠体" panose="00020600040101010101"/>
              </a:rPr>
              <a:t>中创建</a:t>
            </a:r>
            <a:r>
              <a:rPr lang="en-US" altLang="zh-CN" sz="1200">
                <a:solidFill>
                  <a:srgbClr val="000000"/>
                </a:solidFill>
                <a:effectLst/>
                <a:latin typeface="JetBrains Mono"/>
                <a:ea typeface="阿里巴巴普惠体" panose="00020600040101010101"/>
              </a:rPr>
              <a:t>B</a:t>
            </a:r>
            <a:r>
              <a:rPr lang="zh-CN" altLang="en-US" sz="1200">
                <a:solidFill>
                  <a:srgbClr val="000000"/>
                </a:solidFill>
                <a:effectLst/>
                <a:latin typeface="JetBrains Mono"/>
                <a:ea typeface="阿里巴巴普惠体" panose="00020600040101010101"/>
              </a:rPr>
              <a:t>的</a:t>
            </a:r>
            <a:r>
              <a:rPr lang="en-US" altLang="zh-CN" sz="1200">
                <a:solidFill>
                  <a:srgbClr val="000000"/>
                </a:solidFill>
                <a:effectLst/>
                <a:latin typeface="JetBrains Mono"/>
                <a:ea typeface="阿里巴巴普惠体" panose="00020600040101010101"/>
              </a:rPr>
              <a:t>ObjectFactory</a:t>
            </a:r>
          </a:p>
          <a:p>
            <a:pPr>
              <a:lnSpc>
                <a:spcPct val="120000"/>
              </a:lnSpc>
            </a:pPr>
            <a:r>
              <a:rPr lang="en-US" altLang="zh-CN" sz="1200">
                <a:solidFill>
                  <a:srgbClr val="000000"/>
                </a:solidFill>
                <a:latin typeface="JetBrains Mono"/>
                <a:ea typeface="阿里巴巴普惠体" panose="00020600040101010101"/>
              </a:rPr>
              <a:t>          B</a:t>
            </a:r>
            <a:r>
              <a:rPr lang="zh-CN" altLang="en-US" sz="1200">
                <a:solidFill>
                  <a:srgbClr val="000000"/>
                </a:solidFill>
                <a:latin typeface="JetBrains Mono"/>
                <a:ea typeface="阿里巴巴普惠体" panose="00020600040101010101"/>
              </a:rPr>
              <a:t>创建完毕后，就可以继续处理</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的依赖注入了，把</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注入给</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，此时</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也创建完毕了，就可以把</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的对象存储到</a:t>
            </a:r>
            <a:r>
              <a:rPr lang="en-US" altLang="zh-CN" sz="1200">
                <a:solidFill>
                  <a:srgbClr val="000000"/>
                </a:solidFill>
                <a:latin typeface="JetBrains Mono"/>
                <a:ea typeface="阿里巴巴普惠体" panose="00020600040101010101"/>
              </a:rPr>
              <a:t>singletonObjects</a:t>
            </a:r>
            <a:r>
              <a:rPr lang="zh-CN" altLang="en-US" sz="1200">
                <a:solidFill>
                  <a:srgbClr val="000000"/>
                </a:solidFill>
                <a:latin typeface="JetBrains Mono"/>
                <a:ea typeface="阿里巴巴普惠体" panose="00020600040101010101"/>
              </a:rPr>
              <a:t>中，并同时删除掉</a:t>
            </a:r>
            <a:r>
              <a:rPr lang="en-US" altLang="zh-CN" sz="1200">
                <a:solidFill>
                  <a:srgbClr val="000000"/>
                </a:solidFill>
                <a:latin typeface="JetBrains Mono"/>
                <a:ea typeface="阿里巴巴普惠体" panose="00020600040101010101"/>
              </a:rPr>
              <a:t>earlySingletonObjects</a:t>
            </a:r>
            <a:r>
              <a:rPr lang="zh-CN" altLang="en-US" sz="1200">
                <a:solidFill>
                  <a:srgbClr val="000000"/>
                </a:solidFill>
                <a:latin typeface="JetBrains Mono"/>
                <a:ea typeface="阿里巴巴普惠体" panose="00020600040101010101"/>
              </a:rPr>
              <a:t>中的半成品</a:t>
            </a:r>
            <a:r>
              <a:rPr lang="en-US" altLang="zh-CN" sz="1200">
                <a:solidFill>
                  <a:srgbClr val="000000"/>
                </a:solidFill>
                <a:latin typeface="JetBrains Mono"/>
                <a:ea typeface="阿里巴巴普惠体" panose="00020600040101010101"/>
              </a:rPr>
              <a:t>A</a:t>
            </a:r>
          </a:p>
          <a:p>
            <a:pPr>
              <a:lnSpc>
                <a:spcPct val="120000"/>
              </a:lnSpc>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截此为止，</a:t>
            </a:r>
            <a:r>
              <a:rPr lang="en-US" altLang="zh-CN" sz="1200">
                <a:solidFill>
                  <a:srgbClr val="000000"/>
                </a:solidFill>
                <a:latin typeface="JetBrains Mono"/>
                <a:ea typeface="阿里巴巴普惠体" panose="00020600040101010101"/>
              </a:rPr>
              <a:t>A</a:t>
            </a:r>
            <a:r>
              <a:rPr lang="zh-CN" altLang="en-US" sz="1200">
                <a:solidFill>
                  <a:srgbClr val="000000"/>
                </a:solidFill>
                <a:latin typeface="JetBrains Mono"/>
                <a:ea typeface="阿里巴巴普惠体" panose="00020600040101010101"/>
              </a:rPr>
              <a:t>和</a:t>
            </a:r>
            <a:r>
              <a:rPr lang="en-US" altLang="zh-CN" sz="1200">
                <a:solidFill>
                  <a:srgbClr val="000000"/>
                </a:solidFill>
                <a:latin typeface="JetBrains Mono"/>
                <a:ea typeface="阿里巴巴普惠体" panose="00020600040101010101"/>
              </a:rPr>
              <a:t>B</a:t>
            </a:r>
            <a:r>
              <a:rPr lang="zh-CN" altLang="en-US" sz="1200">
                <a:solidFill>
                  <a:srgbClr val="000000"/>
                </a:solidFill>
                <a:latin typeface="JetBrains Mono"/>
                <a:ea typeface="阿里巴巴普惠体" panose="00020600040101010101"/>
              </a:rPr>
              <a:t>对象全部创建完毕，并存储到了</a:t>
            </a:r>
            <a:r>
              <a:rPr lang="en-US" altLang="zh-CN" sz="1200">
                <a:solidFill>
                  <a:srgbClr val="000000"/>
                </a:solidFill>
                <a:latin typeface="JetBrains Mono"/>
                <a:ea typeface="阿里巴巴普惠体" panose="00020600040101010101"/>
              </a:rPr>
              <a:t>singletonObjects</a:t>
            </a:r>
            <a:r>
              <a:rPr lang="zh-CN" altLang="en-US" sz="1200">
                <a:solidFill>
                  <a:srgbClr val="000000"/>
                </a:solidFill>
                <a:latin typeface="JetBrains Mono"/>
                <a:ea typeface="阿里巴巴普惠体" panose="00020600040101010101"/>
              </a:rPr>
              <a:t>中，将来通过容器获取对象，都是从</a:t>
            </a:r>
            <a:r>
              <a:rPr lang="en-US" altLang="zh-CN" sz="1200">
                <a:solidFill>
                  <a:srgbClr val="000000"/>
                </a:solidFill>
                <a:latin typeface="JetBrains Mono"/>
                <a:ea typeface="阿里巴巴普惠体" panose="00020600040101010101"/>
              </a:rPr>
              <a:t>singletonObejcts</a:t>
            </a:r>
            <a:r>
              <a:rPr lang="zh-CN" altLang="en-US" sz="1200">
                <a:solidFill>
                  <a:srgbClr val="000000"/>
                </a:solidFill>
                <a:latin typeface="JetBrains Mono"/>
                <a:ea typeface="阿里巴巴普惠体" panose="00020600040101010101"/>
              </a:rPr>
              <a:t>中获取</a:t>
            </a:r>
            <a:endParaRPr lang="en-US" altLang="zh-CN" sz="1200">
              <a:solidFill>
                <a:srgbClr val="000000"/>
              </a:solidFill>
              <a:effectLst/>
              <a:latin typeface="JetBrains Mono"/>
              <a:ea typeface="阿里巴巴普惠体" panose="00020600040101010101"/>
            </a:endParaRPr>
          </a:p>
          <a:p>
            <a:pPr>
              <a:lnSpc>
                <a:spcPct val="120000"/>
              </a:lnSpc>
            </a:pPr>
            <a:r>
              <a:rPr lang="zh-CN" altLang="en-US" sz="1200">
                <a:solidFill>
                  <a:srgbClr val="000000"/>
                </a:solidFill>
                <a:effectLst/>
                <a:latin typeface="JetBrains Mono"/>
                <a:ea typeface="阿里巴巴普惠体" panose="00020600040101010101"/>
              </a:rPr>
              <a:t>总：总结起来还是一句话，借助于</a:t>
            </a:r>
            <a:r>
              <a:rPr lang="en-US" altLang="zh-CN" sz="1200">
                <a:solidFill>
                  <a:srgbClr val="000000"/>
                </a:solidFill>
                <a:effectLst/>
                <a:latin typeface="JetBrains Mono"/>
                <a:ea typeface="阿里巴巴普惠体" panose="00020600040101010101"/>
              </a:rPr>
              <a:t>DefaultSingletonBeanRegistry</a:t>
            </a:r>
            <a:r>
              <a:rPr lang="zh-CN" altLang="en-US" sz="1200">
                <a:solidFill>
                  <a:srgbClr val="000000"/>
                </a:solidFill>
                <a:effectLst/>
                <a:latin typeface="JetBrains Mono"/>
                <a:ea typeface="阿里巴巴普惠体" panose="00020600040101010101"/>
              </a:rPr>
              <a:t>的三个缓存区可以解决循环依赖问题</a:t>
            </a:r>
            <a:endParaRPr lang="en-US" altLang="zh-CN" sz="1200">
              <a:solidFill>
                <a:srgbClr val="000000"/>
              </a:solidFill>
              <a:effectLst/>
              <a:latin typeface="JetBrains Mono"/>
              <a:ea typeface="阿里巴巴普惠体" panose="00020600040101010101"/>
            </a:endParaRPr>
          </a:p>
        </p:txBody>
      </p:sp>
    </p:spTree>
    <p:custDataLst>
      <p:tags r:id="rId1"/>
    </p:custDataLst>
    <p:extLst>
      <p:ext uri="{BB962C8B-B14F-4D97-AF65-F5344CB8AC3E}">
        <p14:creationId xmlns:p14="http://schemas.microsoft.com/office/powerpoint/2010/main" val="983660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down)">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wipe(down)">
                                      <p:cBhvr>
                                        <p:cTn id="24" dur="500"/>
                                        <p:tgtEl>
                                          <p:spTgt spid="35">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Effect transition="in" filter="wipe(down)">
                                      <p:cBhvr>
                                        <p:cTn id="27" dur="500"/>
                                        <p:tgtEl>
                                          <p:spTgt spid="3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
                                            <p:txEl>
                                              <p:pRg st="3" end="3"/>
                                            </p:txEl>
                                          </p:spTgt>
                                        </p:tgtEl>
                                        <p:attrNameLst>
                                          <p:attrName>style.visibility</p:attrName>
                                        </p:attrNameLst>
                                      </p:cBhvr>
                                      <p:to>
                                        <p:strVal val="visible"/>
                                      </p:to>
                                    </p:set>
                                    <p:animEffect transition="in" filter="wipe(down)">
                                      <p:cBhvr>
                                        <p:cTn id="32" dur="500"/>
                                        <p:tgtEl>
                                          <p:spTgt spid="3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5">
                                            <p:txEl>
                                              <p:pRg st="4" end="4"/>
                                            </p:txEl>
                                          </p:spTgt>
                                        </p:tgtEl>
                                        <p:attrNameLst>
                                          <p:attrName>style.visibility</p:attrName>
                                        </p:attrNameLst>
                                      </p:cBhvr>
                                      <p:to>
                                        <p:strVal val="visible"/>
                                      </p:to>
                                    </p:set>
                                    <p:animEffect transition="in" filter="wipe(down)">
                                      <p:cBhvr>
                                        <p:cTn id="37" dur="500"/>
                                        <p:tgtEl>
                                          <p:spTgt spid="3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wipe(down)">
                                      <p:cBhvr>
                                        <p:cTn id="42" dur="500"/>
                                        <p:tgtEl>
                                          <p:spTgt spid="3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5">
                                            <p:txEl>
                                              <p:pRg st="6" end="6"/>
                                            </p:txEl>
                                          </p:spTgt>
                                        </p:tgtEl>
                                        <p:attrNameLst>
                                          <p:attrName>style.visibility</p:attrName>
                                        </p:attrNameLst>
                                      </p:cBhvr>
                                      <p:to>
                                        <p:strVal val="visible"/>
                                      </p:to>
                                    </p:set>
                                    <p:animEffect transition="in" filter="wipe(down)">
                                      <p:cBhvr>
                                        <p:cTn id="47" dur="500"/>
                                        <p:tgtEl>
                                          <p:spTgt spid="3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
                                            <p:txEl>
                                              <p:pRg st="7" end="7"/>
                                            </p:txEl>
                                          </p:spTgt>
                                        </p:tgtEl>
                                        <p:attrNameLst>
                                          <p:attrName>style.visibility</p:attrName>
                                        </p:attrNameLst>
                                      </p:cBhvr>
                                      <p:to>
                                        <p:strVal val="visible"/>
                                      </p:to>
                                    </p:set>
                                    <p:animEffect transition="in" filter="wipe(down)">
                                      <p:cBhvr>
                                        <p:cTn id="52" dur="500"/>
                                        <p:tgtEl>
                                          <p:spTgt spid="3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5">
                                            <p:txEl>
                                              <p:pRg st="8" end="8"/>
                                            </p:txEl>
                                          </p:spTgt>
                                        </p:tgtEl>
                                        <p:attrNameLst>
                                          <p:attrName>style.visibility</p:attrName>
                                        </p:attrNameLst>
                                      </p:cBhvr>
                                      <p:to>
                                        <p:strVal val="visible"/>
                                      </p:to>
                                    </p:set>
                                    <p:animEffect transition="in" filter="wipe(down)">
                                      <p:cBhvr>
                                        <p:cTn id="57"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SpringMvc</a:t>
            </a:r>
            <a:r>
              <a:rPr lang="zh-CN" altLang="en-US"/>
              <a:t>执行流程</a:t>
            </a:r>
          </a:p>
        </p:txBody>
      </p:sp>
      <p:sp>
        <p:nvSpPr>
          <p:cNvPr id="4" name="文本占位符 2">
            <a:extLst>
              <a:ext uri="{FF2B5EF4-FFF2-40B4-BE49-F238E27FC236}">
                <a16:creationId xmlns:a16="http://schemas.microsoft.com/office/drawing/2014/main" id="{70160A2F-42CB-9EE8-C06C-E655D8132773}"/>
              </a:ext>
            </a:extLst>
          </p:cNvPr>
          <p:cNvSpPr>
            <a:spLocks noGrp="1"/>
          </p:cNvSpPr>
          <p:nvPr>
            <p:ph type="body" sz="quarter" idx="11"/>
          </p:nvPr>
        </p:nvSpPr>
        <p:spPr>
          <a:xfrm>
            <a:off x="710880" y="1552484"/>
            <a:ext cx="11072148" cy="517191"/>
          </a:xfrm>
        </p:spPr>
        <p:txBody>
          <a:bodyPr/>
          <a:lstStyle/>
          <a:p>
            <a:pPr marL="285750" indent="-285750">
              <a:buFont typeface="Wingdings" panose="05000000000000000000" pitchFamily="2" charset="2"/>
              <a:buChar char="l"/>
            </a:pPr>
            <a:r>
              <a:rPr lang="en-US" altLang="zh-CN">
                <a:latin typeface="Fira Code" panose="020B0809050000020004" pitchFamily="49" charset="0"/>
              </a:rPr>
              <a:t>Mvc</a:t>
            </a:r>
            <a:r>
              <a:rPr lang="zh-CN" altLang="en-US">
                <a:latin typeface="Fira Code" panose="020B0809050000020004" pitchFamily="49" charset="0"/>
              </a:rPr>
              <a:t>接收到请求开始</a:t>
            </a:r>
            <a:r>
              <a:rPr lang="en-US" altLang="zh-CN">
                <a:latin typeface="Fira Code" panose="020B0809050000020004" pitchFamily="49" charset="0"/>
              </a:rPr>
              <a:t>,</a:t>
            </a:r>
            <a:r>
              <a:rPr lang="zh-CN" altLang="en-US">
                <a:latin typeface="Fira Code" panose="020B0809050000020004" pitchFamily="49" charset="0"/>
              </a:rPr>
              <a:t>到给浏览器做出响应之间的过程</a:t>
            </a:r>
            <a:endParaRPr lang="en-US" altLang="zh-CN">
              <a:latin typeface="Fira Code" panose="020B0809050000020004" pitchFamily="49" charset="0"/>
            </a:endParaRPr>
          </a:p>
        </p:txBody>
      </p:sp>
      <p:grpSp>
        <p:nvGrpSpPr>
          <p:cNvPr id="15" name="组合 14">
            <a:extLst>
              <a:ext uri="{FF2B5EF4-FFF2-40B4-BE49-F238E27FC236}">
                <a16:creationId xmlns:a16="http://schemas.microsoft.com/office/drawing/2014/main" id="{0F5ACD86-74EE-74BD-0133-0E532415103D}"/>
              </a:ext>
            </a:extLst>
          </p:cNvPr>
          <p:cNvGrpSpPr/>
          <p:nvPr/>
        </p:nvGrpSpPr>
        <p:grpSpPr>
          <a:xfrm>
            <a:off x="710880" y="2069675"/>
            <a:ext cx="11176320" cy="4503845"/>
            <a:chOff x="710880" y="2069675"/>
            <a:chExt cx="11176320" cy="4249845"/>
          </a:xfrm>
        </p:grpSpPr>
        <p:pic>
          <p:nvPicPr>
            <p:cNvPr id="3" name="图片 2">
              <a:extLst>
                <a:ext uri="{FF2B5EF4-FFF2-40B4-BE49-F238E27FC236}">
                  <a16:creationId xmlns:a16="http://schemas.microsoft.com/office/drawing/2014/main" id="{7FC07AF8-1B56-B1D6-855D-F497C3F6C4BE}"/>
                </a:ext>
              </a:extLst>
            </p:cNvPr>
            <p:cNvPicPr>
              <a:picLocks noChangeAspect="1"/>
            </p:cNvPicPr>
            <p:nvPr/>
          </p:nvPicPr>
          <p:blipFill>
            <a:blip r:embed="rId3"/>
            <a:stretch>
              <a:fillRect/>
            </a:stretch>
          </p:blipFill>
          <p:spPr>
            <a:xfrm>
              <a:off x="710880" y="3543726"/>
              <a:ext cx="1244600" cy="1151138"/>
            </a:xfrm>
            <a:prstGeom prst="rect">
              <a:avLst/>
            </a:prstGeom>
          </p:spPr>
        </p:pic>
        <p:sp>
          <p:nvSpPr>
            <p:cNvPr id="7" name="矩形 6">
              <a:extLst>
                <a:ext uri="{FF2B5EF4-FFF2-40B4-BE49-F238E27FC236}">
                  <a16:creationId xmlns:a16="http://schemas.microsoft.com/office/drawing/2014/main" id="{206CD0F0-1F30-C6AB-96F5-472C76BDBE84}"/>
                </a:ext>
              </a:extLst>
            </p:cNvPr>
            <p:cNvSpPr/>
            <p:nvPr/>
          </p:nvSpPr>
          <p:spPr>
            <a:xfrm>
              <a:off x="2672080" y="2069675"/>
              <a:ext cx="9215120" cy="4249845"/>
            </a:xfrm>
            <a:prstGeom prst="rect">
              <a:avLst/>
            </a:prstGeom>
            <a:solidFill>
              <a:srgbClr val="FFFF99"/>
            </a:solidFill>
            <a:ln>
              <a:solidFill>
                <a:srgbClr val="FFFF9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a:solidFill>
                  <a:schemeClr val="tx1">
                    <a:lumMod val="75000"/>
                    <a:lumOff val="25000"/>
                  </a:schemeClr>
                </a:solidFill>
              </a:endParaRPr>
            </a:p>
          </p:txBody>
        </p:sp>
        <p:sp>
          <p:nvSpPr>
            <p:cNvPr id="8" name="矩形: 对角圆角 7">
              <a:extLst>
                <a:ext uri="{FF2B5EF4-FFF2-40B4-BE49-F238E27FC236}">
                  <a16:creationId xmlns:a16="http://schemas.microsoft.com/office/drawing/2014/main" id="{4031668E-A079-11CA-ED08-F3D4D7406888}"/>
                </a:ext>
              </a:extLst>
            </p:cNvPr>
            <p:cNvSpPr/>
            <p:nvPr/>
          </p:nvSpPr>
          <p:spPr>
            <a:xfrm>
              <a:off x="11084560" y="6096000"/>
              <a:ext cx="802640" cy="223520"/>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t>tomcat</a:t>
              </a:r>
              <a:endParaRPr lang="zh-CN" altLang="en-US" sz="1600" b="1"/>
            </a:p>
          </p:txBody>
        </p:sp>
        <p:cxnSp>
          <p:nvCxnSpPr>
            <p:cNvPr id="10" name="直接箭头连接符 9">
              <a:extLst>
                <a:ext uri="{FF2B5EF4-FFF2-40B4-BE49-F238E27FC236}">
                  <a16:creationId xmlns:a16="http://schemas.microsoft.com/office/drawing/2014/main" id="{DE85652D-ADA6-5408-A585-6684D969F030}"/>
                </a:ext>
              </a:extLst>
            </p:cNvPr>
            <p:cNvCxnSpPr/>
            <p:nvPr/>
          </p:nvCxnSpPr>
          <p:spPr>
            <a:xfrm>
              <a:off x="1955480" y="3952240"/>
              <a:ext cx="716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36D144F-39BE-1C6A-517A-3887F00822B6}"/>
                </a:ext>
              </a:extLst>
            </p:cNvPr>
            <p:cNvCxnSpPr/>
            <p:nvPr/>
          </p:nvCxnSpPr>
          <p:spPr>
            <a:xfrm flipH="1">
              <a:off x="1955480" y="4429760"/>
              <a:ext cx="716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文本框 12">
              <a:extLst>
                <a:ext uri="{FF2B5EF4-FFF2-40B4-BE49-F238E27FC236}">
                  <a16:creationId xmlns:a16="http://schemas.microsoft.com/office/drawing/2014/main" id="{87781585-7996-FBD5-A2BF-5E1D963C1127}"/>
                </a:ext>
              </a:extLst>
            </p:cNvPr>
            <p:cNvSpPr txBox="1"/>
            <p:nvPr/>
          </p:nvSpPr>
          <p:spPr>
            <a:xfrm>
              <a:off x="2062480" y="3716020"/>
              <a:ext cx="492443"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ea typeface="阿里巴巴普惠体" panose="00020600040101010101"/>
                </a:rPr>
                <a:t>请求</a:t>
              </a:r>
              <a:endParaRPr lang="zh-CN" altLang="en-US" sz="1200" dirty="0">
                <a:solidFill>
                  <a:schemeClr val="tx1">
                    <a:lumMod val="65000"/>
                    <a:lumOff val="35000"/>
                  </a:schemeClr>
                </a:solidFill>
                <a:ea typeface="阿里巴巴普惠体" panose="00020600040101010101"/>
              </a:endParaRPr>
            </a:p>
          </p:txBody>
        </p:sp>
        <p:sp>
          <p:nvSpPr>
            <p:cNvPr id="14" name="文本框 13">
              <a:extLst>
                <a:ext uri="{FF2B5EF4-FFF2-40B4-BE49-F238E27FC236}">
                  <a16:creationId xmlns:a16="http://schemas.microsoft.com/office/drawing/2014/main" id="{5432D305-0D98-F204-768B-5A906CABC2B8}"/>
                </a:ext>
              </a:extLst>
            </p:cNvPr>
            <p:cNvSpPr txBox="1"/>
            <p:nvPr/>
          </p:nvSpPr>
          <p:spPr>
            <a:xfrm>
              <a:off x="2072637" y="4204126"/>
              <a:ext cx="492443"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ea typeface="阿里巴巴普惠体" panose="00020600040101010101"/>
                </a:rPr>
                <a:t>响应</a:t>
              </a:r>
              <a:endParaRPr lang="zh-CN" altLang="en-US" sz="1200" dirty="0">
                <a:solidFill>
                  <a:schemeClr val="tx1">
                    <a:lumMod val="65000"/>
                    <a:lumOff val="35000"/>
                  </a:schemeClr>
                </a:solidFill>
                <a:ea typeface="阿里巴巴普惠体" panose="00020600040101010101"/>
              </a:endParaRPr>
            </a:p>
          </p:txBody>
        </p:sp>
      </p:grpSp>
      <p:grpSp>
        <p:nvGrpSpPr>
          <p:cNvPr id="20" name="组合 19">
            <a:extLst>
              <a:ext uri="{FF2B5EF4-FFF2-40B4-BE49-F238E27FC236}">
                <a16:creationId xmlns:a16="http://schemas.microsoft.com/office/drawing/2014/main" id="{36E63C8B-2B8E-9B71-369C-3639BF85255C}"/>
              </a:ext>
            </a:extLst>
          </p:cNvPr>
          <p:cNvGrpSpPr/>
          <p:nvPr/>
        </p:nvGrpSpPr>
        <p:grpSpPr>
          <a:xfrm>
            <a:off x="2789237" y="2184399"/>
            <a:ext cx="2870852" cy="4307839"/>
            <a:chOff x="2789237" y="2184399"/>
            <a:chExt cx="2433003" cy="4307839"/>
          </a:xfrm>
        </p:grpSpPr>
        <p:sp>
          <p:nvSpPr>
            <p:cNvPr id="17" name="矩形: 圆角 16">
              <a:extLst>
                <a:ext uri="{FF2B5EF4-FFF2-40B4-BE49-F238E27FC236}">
                  <a16:creationId xmlns:a16="http://schemas.microsoft.com/office/drawing/2014/main" id="{2098ED7D-4B83-7100-2011-CF82C0991A58}"/>
                </a:ext>
              </a:extLst>
            </p:cNvPr>
            <p:cNvSpPr/>
            <p:nvPr/>
          </p:nvSpPr>
          <p:spPr>
            <a:xfrm>
              <a:off x="2789237" y="2184399"/>
              <a:ext cx="2433003" cy="4307839"/>
            </a:xfrm>
            <a:prstGeom prst="roundRect">
              <a:avLst>
                <a:gd name="adj" fmla="val 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19" name="文本框 18">
              <a:extLst>
                <a:ext uri="{FF2B5EF4-FFF2-40B4-BE49-F238E27FC236}">
                  <a16:creationId xmlns:a16="http://schemas.microsoft.com/office/drawing/2014/main" id="{F1E57BE7-4F93-3AC4-1648-5FF89B073A9B}"/>
                </a:ext>
              </a:extLst>
            </p:cNvPr>
            <p:cNvSpPr txBox="1"/>
            <p:nvPr/>
          </p:nvSpPr>
          <p:spPr>
            <a:xfrm>
              <a:off x="2789237" y="2184399"/>
              <a:ext cx="2433003" cy="276999"/>
            </a:xfrm>
            <a:prstGeom prst="rect">
              <a:avLst/>
            </a:prstGeom>
            <a:solidFill>
              <a:srgbClr val="FD81E5"/>
            </a:solidFill>
          </p:spPr>
          <p:txBody>
            <a:bodyPr wrap="square" rtlCol="0">
              <a:spAutoFit/>
            </a:bodyPr>
            <a:lstStyle/>
            <a:p>
              <a:pPr fontAlgn="auto">
                <a:spcBef>
                  <a:spcPts val="0"/>
                </a:spcBef>
                <a:spcAft>
                  <a:spcPts val="0"/>
                </a:spcAft>
              </a:pPr>
              <a:r>
                <a:rPr lang="en-US" altLang="zh-CN" sz="1200">
                  <a:solidFill>
                    <a:schemeClr val="bg1"/>
                  </a:solidFill>
                  <a:latin typeface="Alibaba PuHuiTi B"/>
                </a:rPr>
                <a:t>               DispatcherServlet</a:t>
              </a:r>
              <a:endParaRPr lang="zh-CN" altLang="en-US" sz="1200" dirty="0">
                <a:solidFill>
                  <a:schemeClr val="bg1"/>
                </a:solidFill>
                <a:latin typeface="Alibaba PuHuiTi B"/>
              </a:endParaRPr>
            </a:p>
          </p:txBody>
        </p:sp>
      </p:grpSp>
      <p:sp>
        <p:nvSpPr>
          <p:cNvPr id="21" name="文本框 20">
            <a:extLst>
              <a:ext uri="{FF2B5EF4-FFF2-40B4-BE49-F238E27FC236}">
                <a16:creationId xmlns:a16="http://schemas.microsoft.com/office/drawing/2014/main" id="{EC055207-8629-234A-C5ED-CC8770704F8F}"/>
              </a:ext>
            </a:extLst>
          </p:cNvPr>
          <p:cNvSpPr txBox="1"/>
          <p:nvPr/>
        </p:nvSpPr>
        <p:spPr>
          <a:xfrm>
            <a:off x="2789237" y="2651716"/>
            <a:ext cx="2065758"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1.</a:t>
            </a:r>
            <a:r>
              <a:rPr lang="zh-CN" altLang="en-US" sz="1200">
                <a:solidFill>
                  <a:schemeClr val="bg1"/>
                </a:solidFill>
                <a:ea typeface="阿里巴巴普惠体" panose="00020600040101010101"/>
              </a:rPr>
              <a:t>获取</a:t>
            </a:r>
            <a:r>
              <a:rPr lang="en-US" altLang="zh-CN" sz="1200">
                <a:solidFill>
                  <a:schemeClr val="bg1"/>
                </a:solidFill>
                <a:ea typeface="阿里巴巴普惠体" panose="00020600040101010101"/>
              </a:rPr>
              <a:t>HandlerExecutionChain</a:t>
            </a:r>
            <a:endParaRPr lang="zh-CN" altLang="en-US" sz="1200" dirty="0">
              <a:solidFill>
                <a:schemeClr val="bg1"/>
              </a:solidFill>
              <a:ea typeface="阿里巴巴普惠体" panose="00020600040101010101"/>
            </a:endParaRPr>
          </a:p>
        </p:txBody>
      </p:sp>
      <p:sp>
        <p:nvSpPr>
          <p:cNvPr id="22" name="文本框 21">
            <a:extLst>
              <a:ext uri="{FF2B5EF4-FFF2-40B4-BE49-F238E27FC236}">
                <a16:creationId xmlns:a16="http://schemas.microsoft.com/office/drawing/2014/main" id="{68393499-ECC7-D090-5606-1E2FA92745BD}"/>
              </a:ext>
            </a:extLst>
          </p:cNvPr>
          <p:cNvSpPr txBox="1"/>
          <p:nvPr/>
        </p:nvSpPr>
        <p:spPr>
          <a:xfrm>
            <a:off x="2814637" y="3533846"/>
            <a:ext cx="1607363"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2.</a:t>
            </a:r>
            <a:r>
              <a:rPr lang="zh-CN" altLang="en-US" sz="1200">
                <a:solidFill>
                  <a:schemeClr val="bg1"/>
                </a:solidFill>
                <a:ea typeface="阿里巴巴普惠体" panose="00020600040101010101"/>
              </a:rPr>
              <a:t>获取</a:t>
            </a:r>
            <a:r>
              <a:rPr lang="en-US" altLang="zh-CN" sz="1200">
                <a:solidFill>
                  <a:schemeClr val="bg1"/>
                </a:solidFill>
                <a:ea typeface="阿里巴巴普惠体" panose="00020600040101010101"/>
              </a:rPr>
              <a:t>HandlerAdapter</a:t>
            </a:r>
            <a:endParaRPr lang="zh-CN" altLang="en-US" sz="1200" dirty="0">
              <a:solidFill>
                <a:schemeClr val="bg1"/>
              </a:solidFill>
              <a:ea typeface="阿里巴巴普惠体" panose="00020600040101010101"/>
            </a:endParaRPr>
          </a:p>
        </p:txBody>
      </p:sp>
      <p:sp>
        <p:nvSpPr>
          <p:cNvPr id="23" name="文本框 22">
            <a:extLst>
              <a:ext uri="{FF2B5EF4-FFF2-40B4-BE49-F238E27FC236}">
                <a16:creationId xmlns:a16="http://schemas.microsoft.com/office/drawing/2014/main" id="{E9C65E9A-E376-7449-9023-D101B795D82C}"/>
              </a:ext>
            </a:extLst>
          </p:cNvPr>
          <p:cNvSpPr txBox="1"/>
          <p:nvPr/>
        </p:nvSpPr>
        <p:spPr>
          <a:xfrm>
            <a:off x="2814637" y="4664579"/>
            <a:ext cx="2696572"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4.</a:t>
            </a:r>
            <a:r>
              <a:rPr lang="zh-CN" altLang="en-US" sz="1200">
                <a:solidFill>
                  <a:schemeClr val="bg1"/>
                </a:solidFill>
                <a:ea typeface="阿里巴巴普惠体" panose="00020600040101010101"/>
              </a:rPr>
              <a:t>执行</a:t>
            </a:r>
            <a:r>
              <a:rPr lang="en-US" altLang="zh-CN" sz="1200">
                <a:solidFill>
                  <a:schemeClr val="bg1"/>
                </a:solidFill>
                <a:ea typeface="阿里巴巴普惠体" panose="00020600040101010101"/>
              </a:rPr>
              <a:t>HandlerAdapter(HandlerMethod)</a:t>
            </a:r>
            <a:endParaRPr lang="zh-CN" altLang="en-US" sz="1200" dirty="0">
              <a:solidFill>
                <a:schemeClr val="bg1"/>
              </a:solidFill>
              <a:ea typeface="阿里巴巴普惠体" panose="00020600040101010101"/>
            </a:endParaRPr>
          </a:p>
        </p:txBody>
      </p:sp>
      <p:sp>
        <p:nvSpPr>
          <p:cNvPr id="24" name="文本框 23">
            <a:extLst>
              <a:ext uri="{FF2B5EF4-FFF2-40B4-BE49-F238E27FC236}">
                <a16:creationId xmlns:a16="http://schemas.microsoft.com/office/drawing/2014/main" id="{57661F49-A3C4-723C-2C1D-875FAD82775C}"/>
              </a:ext>
            </a:extLst>
          </p:cNvPr>
          <p:cNvSpPr txBox="1"/>
          <p:nvPr/>
        </p:nvSpPr>
        <p:spPr>
          <a:xfrm>
            <a:off x="2819717" y="5745055"/>
            <a:ext cx="2809936"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7.</a:t>
            </a:r>
            <a:r>
              <a:rPr lang="zh-CN" altLang="en-US" sz="1200">
                <a:solidFill>
                  <a:schemeClr val="bg1"/>
                </a:solidFill>
                <a:ea typeface="阿里巴巴普惠体" panose="00020600040101010101"/>
              </a:rPr>
              <a:t>解析视图</a:t>
            </a:r>
            <a:r>
              <a:rPr lang="en-US" altLang="zh-CN" sz="1200">
                <a:solidFill>
                  <a:schemeClr val="bg1"/>
                </a:solidFill>
                <a:ea typeface="阿里巴巴普惠体" panose="00020600040101010101"/>
              </a:rPr>
              <a:t>(</a:t>
            </a:r>
            <a:r>
              <a:rPr lang="zh-CN" altLang="en-US" sz="1200">
                <a:solidFill>
                  <a:schemeClr val="bg1"/>
                </a:solidFill>
                <a:ea typeface="阿里巴巴普惠体" panose="00020600040101010101"/>
              </a:rPr>
              <a:t>使用</a:t>
            </a:r>
            <a:r>
              <a:rPr lang="en-US" altLang="zh-CN" sz="1200">
                <a:solidFill>
                  <a:schemeClr val="bg1"/>
                </a:solidFill>
                <a:ea typeface="阿里巴巴普惠体" panose="00020600040101010101"/>
              </a:rPr>
              <a:t>response</a:t>
            </a:r>
            <a:r>
              <a:rPr lang="zh-CN" altLang="en-US" sz="1200">
                <a:solidFill>
                  <a:schemeClr val="bg1"/>
                </a:solidFill>
                <a:ea typeface="阿里巴巴普惠体" panose="00020600040101010101"/>
              </a:rPr>
              <a:t>对象响应数据</a:t>
            </a:r>
            <a:r>
              <a:rPr lang="en-US" altLang="zh-CN" sz="1200">
                <a:solidFill>
                  <a:schemeClr val="bg1"/>
                </a:solidFill>
                <a:ea typeface="阿里巴巴普惠体" panose="00020600040101010101"/>
              </a:rPr>
              <a:t>)</a:t>
            </a:r>
            <a:endParaRPr lang="zh-CN" altLang="en-US" sz="1200" dirty="0">
              <a:solidFill>
                <a:schemeClr val="bg1"/>
              </a:solidFill>
              <a:ea typeface="阿里巴巴普惠体" panose="00020600040101010101"/>
            </a:endParaRPr>
          </a:p>
        </p:txBody>
      </p:sp>
      <p:grpSp>
        <p:nvGrpSpPr>
          <p:cNvPr id="65" name="组合 64">
            <a:extLst>
              <a:ext uri="{FF2B5EF4-FFF2-40B4-BE49-F238E27FC236}">
                <a16:creationId xmlns:a16="http://schemas.microsoft.com/office/drawing/2014/main" id="{DAD9DB95-0185-61AA-93BF-50B026DD2665}"/>
              </a:ext>
            </a:extLst>
          </p:cNvPr>
          <p:cNvGrpSpPr/>
          <p:nvPr/>
        </p:nvGrpSpPr>
        <p:grpSpPr>
          <a:xfrm>
            <a:off x="8665718" y="2170377"/>
            <a:ext cx="3117309" cy="858499"/>
            <a:chOff x="8665718" y="2170377"/>
            <a:chExt cx="3117309" cy="858499"/>
          </a:xfrm>
        </p:grpSpPr>
        <p:sp>
          <p:nvSpPr>
            <p:cNvPr id="25" name="矩形: 圆角 24">
              <a:extLst>
                <a:ext uri="{FF2B5EF4-FFF2-40B4-BE49-F238E27FC236}">
                  <a16:creationId xmlns:a16="http://schemas.microsoft.com/office/drawing/2014/main" id="{14E26D28-F16E-7490-8C9A-80E26B9EC32E}"/>
                </a:ext>
              </a:extLst>
            </p:cNvPr>
            <p:cNvSpPr/>
            <p:nvPr/>
          </p:nvSpPr>
          <p:spPr>
            <a:xfrm>
              <a:off x="8665718" y="2170377"/>
              <a:ext cx="3117309" cy="858499"/>
            </a:xfrm>
            <a:prstGeom prst="roundRect">
              <a:avLst>
                <a:gd name="adj" fmla="val 6806"/>
              </a:avLst>
            </a:prstGeom>
            <a:ln/>
          </p:spPr>
          <p:style>
            <a:lnRef idx="3">
              <a:schemeClr val="lt1"/>
            </a:lnRef>
            <a:fillRef idx="1">
              <a:schemeClr val="accent4"/>
            </a:fillRef>
            <a:effectRef idx="1">
              <a:schemeClr val="accent4"/>
            </a:effectRef>
            <a:fontRef idx="minor">
              <a:schemeClr val="lt1"/>
            </a:fontRef>
          </p:style>
          <p:txBody>
            <a:bodyPr rtlCol="0" anchor="ctr"/>
            <a:lstStyle/>
            <a:p>
              <a:r>
                <a:rPr lang="en-US" altLang="zh-CN" sz="1200">
                  <a:solidFill>
                    <a:schemeClr val="bg1"/>
                  </a:solidFill>
                  <a:ea typeface="阿里巴巴普惠体" panose="00020600040101010101"/>
                </a:rPr>
                <a:t>key:  </a:t>
              </a:r>
              <a:r>
                <a:rPr lang="zh-CN" altLang="en-US" sz="1200">
                  <a:solidFill>
                    <a:schemeClr val="bg1"/>
                  </a:solidFill>
                  <a:ea typeface="阿里巴巴普惠体" panose="00020600040101010101"/>
                </a:rPr>
                <a:t>请求方式</a:t>
              </a:r>
              <a:r>
                <a:rPr lang="en-US" altLang="zh-CN" sz="1200">
                  <a:solidFill>
                    <a:schemeClr val="bg1"/>
                  </a:solidFill>
                  <a:ea typeface="阿里巴巴普惠体" panose="00020600040101010101"/>
                </a:rPr>
                <a:t>[</a:t>
              </a:r>
              <a:r>
                <a:rPr lang="zh-CN" altLang="en-US" sz="1200">
                  <a:solidFill>
                    <a:schemeClr val="bg1"/>
                  </a:solidFill>
                  <a:ea typeface="阿里巴巴普惠体" panose="00020600040101010101"/>
                </a:rPr>
                <a:t>请求路径</a:t>
              </a:r>
              <a:r>
                <a:rPr lang="en-US" altLang="zh-CN" sz="1200">
                  <a:solidFill>
                    <a:schemeClr val="bg1"/>
                  </a:solidFill>
                  <a:ea typeface="阿里巴巴普惠体" panose="00020600040101010101"/>
                </a:rPr>
                <a:t>]</a:t>
              </a:r>
            </a:p>
            <a:p>
              <a:r>
                <a:rPr lang="en-US" altLang="zh-CN" sz="1200">
                  <a:solidFill>
                    <a:schemeClr val="bg1"/>
                  </a:solidFill>
                  <a:ea typeface="阿里巴巴普惠体" panose="00020600040101010101"/>
                </a:rPr>
                <a:t>value: </a:t>
              </a:r>
              <a:r>
                <a:rPr lang="zh-CN" altLang="en-US" sz="1200">
                  <a:solidFill>
                    <a:schemeClr val="bg1"/>
                  </a:solidFill>
                  <a:ea typeface="阿里巴巴普惠体" panose="00020600040101010101"/>
                </a:rPr>
                <a:t>目标</a:t>
              </a:r>
              <a:r>
                <a:rPr lang="en-US" altLang="zh-CN" sz="1200">
                  <a:solidFill>
                    <a:schemeClr val="bg1"/>
                  </a:solidFill>
                  <a:ea typeface="阿里巴巴普惠体" panose="00020600040101010101"/>
                </a:rPr>
                <a:t>Controller</a:t>
              </a:r>
              <a:r>
                <a:rPr lang="zh-CN" altLang="en-US" sz="1200">
                  <a:solidFill>
                    <a:schemeClr val="bg1"/>
                  </a:solidFill>
                  <a:ea typeface="阿里巴巴普惠体" panose="00020600040101010101"/>
                </a:rPr>
                <a:t>的方法</a:t>
              </a:r>
            </a:p>
          </p:txBody>
        </p:sp>
        <p:sp>
          <p:nvSpPr>
            <p:cNvPr id="26" name="矩形: 圆角 25">
              <a:extLst>
                <a:ext uri="{FF2B5EF4-FFF2-40B4-BE49-F238E27FC236}">
                  <a16:creationId xmlns:a16="http://schemas.microsoft.com/office/drawing/2014/main" id="{90E90400-F852-BCC5-DFD7-ECD66CFF75E3}"/>
                </a:ext>
              </a:extLst>
            </p:cNvPr>
            <p:cNvSpPr/>
            <p:nvPr/>
          </p:nvSpPr>
          <p:spPr>
            <a:xfrm>
              <a:off x="8686038" y="2773679"/>
              <a:ext cx="3089402" cy="236879"/>
            </a:xfrm>
            <a:prstGeom prst="roundRect">
              <a:avLst/>
            </a:prstGeom>
            <a:solidFill>
              <a:srgbClr val="FD81E5"/>
            </a:solidFill>
            <a:ln>
              <a:solidFill>
                <a:srgbClr val="FD81E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solidFill>
                    <a:schemeClr val="bg1"/>
                  </a:solidFill>
                </a:rPr>
                <a:t>HeadlerMapping: </a:t>
              </a:r>
              <a:r>
                <a:rPr lang="zh-CN" altLang="en-US" sz="1200">
                  <a:solidFill>
                    <a:schemeClr val="bg1"/>
                  </a:solidFill>
                </a:rPr>
                <a:t>处理器映射器</a:t>
              </a:r>
            </a:p>
          </p:txBody>
        </p:sp>
      </p:grpSp>
      <p:cxnSp>
        <p:nvCxnSpPr>
          <p:cNvPr id="28" name="直接箭头连接符 27">
            <a:extLst>
              <a:ext uri="{FF2B5EF4-FFF2-40B4-BE49-F238E27FC236}">
                <a16:creationId xmlns:a16="http://schemas.microsoft.com/office/drawing/2014/main" id="{A8D8035C-5D5B-C966-3F09-F6BC854CB033}"/>
              </a:ext>
            </a:extLst>
          </p:cNvPr>
          <p:cNvCxnSpPr>
            <a:cxnSpLocks/>
          </p:cNvCxnSpPr>
          <p:nvPr/>
        </p:nvCxnSpPr>
        <p:spPr>
          <a:xfrm>
            <a:off x="5660089" y="2621236"/>
            <a:ext cx="300562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69" name="组合 68">
            <a:extLst>
              <a:ext uri="{FF2B5EF4-FFF2-40B4-BE49-F238E27FC236}">
                <a16:creationId xmlns:a16="http://schemas.microsoft.com/office/drawing/2014/main" id="{C0745DCA-8D69-493D-D592-11233D183655}"/>
              </a:ext>
            </a:extLst>
          </p:cNvPr>
          <p:cNvGrpSpPr/>
          <p:nvPr/>
        </p:nvGrpSpPr>
        <p:grpSpPr>
          <a:xfrm>
            <a:off x="5667676" y="2720115"/>
            <a:ext cx="2998042" cy="415498"/>
            <a:chOff x="5667676" y="2720115"/>
            <a:chExt cx="2998042" cy="415498"/>
          </a:xfrm>
        </p:grpSpPr>
        <p:cxnSp>
          <p:nvCxnSpPr>
            <p:cNvPr id="30" name="直接箭头连接符 29">
              <a:extLst>
                <a:ext uri="{FF2B5EF4-FFF2-40B4-BE49-F238E27FC236}">
                  <a16:creationId xmlns:a16="http://schemas.microsoft.com/office/drawing/2014/main" id="{5BDFFDE3-FE64-F473-4DE1-0184B61111D4}"/>
                </a:ext>
              </a:extLst>
            </p:cNvPr>
            <p:cNvCxnSpPr>
              <a:cxnSpLocks/>
            </p:cNvCxnSpPr>
            <p:nvPr/>
          </p:nvCxnSpPr>
          <p:spPr>
            <a:xfrm flipH="1">
              <a:off x="5667676" y="2722243"/>
              <a:ext cx="299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文本框 30">
              <a:extLst>
                <a:ext uri="{FF2B5EF4-FFF2-40B4-BE49-F238E27FC236}">
                  <a16:creationId xmlns:a16="http://schemas.microsoft.com/office/drawing/2014/main" id="{2D4EE063-A43A-21F6-45BE-D3AAE8F98198}"/>
                </a:ext>
              </a:extLst>
            </p:cNvPr>
            <p:cNvSpPr txBox="1"/>
            <p:nvPr/>
          </p:nvSpPr>
          <p:spPr>
            <a:xfrm>
              <a:off x="5711135" y="2720115"/>
              <a:ext cx="2549096" cy="415498"/>
            </a:xfrm>
            <a:prstGeom prst="rect">
              <a:avLst/>
            </a:prstGeom>
            <a:noFill/>
          </p:spPr>
          <p:txBody>
            <a:bodyPr wrap="none" rtlCol="0">
              <a:spAutoFit/>
            </a:bodyPr>
            <a:lstStyle/>
            <a:p>
              <a:pPr fontAlgn="auto">
                <a:spcBef>
                  <a:spcPts val="0"/>
                </a:spcBef>
                <a:spcAft>
                  <a:spcPts val="0"/>
                </a:spcAft>
              </a:pPr>
              <a:r>
                <a:rPr lang="en-US" altLang="zh-CN" sz="1050">
                  <a:solidFill>
                    <a:schemeClr val="tx1">
                      <a:lumMod val="95000"/>
                      <a:lumOff val="5000"/>
                    </a:schemeClr>
                  </a:solidFill>
                  <a:ea typeface="阿里巴巴普惠体" panose="00020600040101010101"/>
                </a:rPr>
                <a:t>List</a:t>
              </a:r>
              <a:r>
                <a:rPr lang="zh-CN" altLang="en-US" sz="1050">
                  <a:solidFill>
                    <a:schemeClr val="tx1">
                      <a:lumMod val="95000"/>
                      <a:lumOff val="5000"/>
                    </a:schemeClr>
                  </a:solidFill>
                  <a:ea typeface="阿里巴巴普惠体" panose="00020600040101010101"/>
                </a:rPr>
                <a:t>记录要执行的拦截器</a:t>
              </a:r>
              <a:endParaRPr lang="en-US" altLang="zh-CN" sz="1050">
                <a:solidFill>
                  <a:schemeClr val="tx1">
                    <a:lumMod val="95000"/>
                    <a:lumOff val="5000"/>
                  </a:schemeClr>
                </a:solidFill>
                <a:ea typeface="阿里巴巴普惠体" panose="00020600040101010101"/>
              </a:endParaRPr>
            </a:p>
            <a:p>
              <a:pPr fontAlgn="auto">
                <a:spcBef>
                  <a:spcPts val="0"/>
                </a:spcBef>
                <a:spcAft>
                  <a:spcPts val="0"/>
                </a:spcAft>
              </a:pPr>
              <a:r>
                <a:rPr lang="en-US" altLang="zh-CN" sz="1050">
                  <a:solidFill>
                    <a:schemeClr val="tx1">
                      <a:lumMod val="95000"/>
                      <a:lumOff val="5000"/>
                    </a:schemeClr>
                  </a:solidFill>
                  <a:ea typeface="阿里巴巴普惠体" panose="00020600040101010101"/>
                </a:rPr>
                <a:t>HandlerMethod</a:t>
              </a:r>
              <a:r>
                <a:rPr lang="zh-CN" altLang="en-US" sz="1050">
                  <a:solidFill>
                    <a:schemeClr val="tx1">
                      <a:lumMod val="95000"/>
                      <a:lumOff val="5000"/>
                    </a:schemeClr>
                  </a:solidFill>
                  <a:ea typeface="阿里巴巴普惠体" panose="00020600040101010101"/>
                </a:rPr>
                <a:t>记录目标</a:t>
              </a:r>
              <a:r>
                <a:rPr lang="en-US" altLang="zh-CN" sz="1050">
                  <a:solidFill>
                    <a:schemeClr val="tx1">
                      <a:lumMod val="95000"/>
                      <a:lumOff val="5000"/>
                    </a:schemeClr>
                  </a:solidFill>
                  <a:ea typeface="阿里巴巴普惠体" panose="00020600040101010101"/>
                </a:rPr>
                <a:t>Controller</a:t>
              </a:r>
              <a:r>
                <a:rPr lang="zh-CN" altLang="en-US" sz="1050">
                  <a:solidFill>
                    <a:schemeClr val="tx1">
                      <a:lumMod val="95000"/>
                      <a:lumOff val="5000"/>
                    </a:schemeClr>
                  </a:solidFill>
                  <a:ea typeface="阿里巴巴普惠体" panose="00020600040101010101"/>
                </a:rPr>
                <a:t>的方法</a:t>
              </a:r>
              <a:endParaRPr lang="zh-CN" altLang="en-US" sz="1050" dirty="0">
                <a:solidFill>
                  <a:schemeClr val="tx1">
                    <a:lumMod val="95000"/>
                    <a:lumOff val="5000"/>
                  </a:schemeClr>
                </a:solidFill>
                <a:ea typeface="阿里巴巴普惠体" panose="00020600040101010101"/>
              </a:endParaRPr>
            </a:p>
          </p:txBody>
        </p:sp>
      </p:grpSp>
      <p:grpSp>
        <p:nvGrpSpPr>
          <p:cNvPr id="66" name="组合 65">
            <a:extLst>
              <a:ext uri="{FF2B5EF4-FFF2-40B4-BE49-F238E27FC236}">
                <a16:creationId xmlns:a16="http://schemas.microsoft.com/office/drawing/2014/main" id="{2FAB37A6-0B0E-F2BE-88F7-6C00529F7B18}"/>
              </a:ext>
            </a:extLst>
          </p:cNvPr>
          <p:cNvGrpSpPr/>
          <p:nvPr/>
        </p:nvGrpSpPr>
        <p:grpSpPr>
          <a:xfrm>
            <a:off x="8665718" y="3179779"/>
            <a:ext cx="3117309" cy="948715"/>
            <a:chOff x="8665718" y="3179779"/>
            <a:chExt cx="3117309" cy="948715"/>
          </a:xfrm>
        </p:grpSpPr>
        <p:sp>
          <p:nvSpPr>
            <p:cNvPr id="37" name="矩形: 圆角 36">
              <a:extLst>
                <a:ext uri="{FF2B5EF4-FFF2-40B4-BE49-F238E27FC236}">
                  <a16:creationId xmlns:a16="http://schemas.microsoft.com/office/drawing/2014/main" id="{7E6F9412-ACC0-26D9-5CA4-2C65F445030B}"/>
                </a:ext>
              </a:extLst>
            </p:cNvPr>
            <p:cNvSpPr/>
            <p:nvPr/>
          </p:nvSpPr>
          <p:spPr>
            <a:xfrm>
              <a:off x="8665718" y="3179779"/>
              <a:ext cx="3117309" cy="948715"/>
            </a:xfrm>
            <a:prstGeom prst="roundRect">
              <a:avLst>
                <a:gd name="adj" fmla="val 6806"/>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altLang="zh-CN" sz="1200">
                  <a:solidFill>
                    <a:schemeClr val="bg1"/>
                  </a:solidFill>
                  <a:ea typeface="阿里巴巴普惠体" panose="00020600040101010101"/>
                </a:rPr>
                <a:t>argumentResolvers:  </a:t>
              </a:r>
              <a:r>
                <a:rPr lang="zh-CN" altLang="en-US" sz="1200">
                  <a:solidFill>
                    <a:schemeClr val="bg1"/>
                  </a:solidFill>
                  <a:ea typeface="阿里巴巴普惠体" panose="00020600040101010101"/>
                </a:rPr>
                <a:t>参数解析器</a:t>
              </a:r>
              <a:endParaRPr lang="en-US" altLang="zh-CN" sz="1200">
                <a:solidFill>
                  <a:schemeClr val="bg1"/>
                </a:solidFill>
                <a:ea typeface="阿里巴巴普惠体" panose="00020600040101010101"/>
              </a:endParaRPr>
            </a:p>
            <a:p>
              <a:r>
                <a:rPr lang="en-US" altLang="zh-CN" sz="1200">
                  <a:solidFill>
                    <a:schemeClr val="bg1"/>
                  </a:solidFill>
                  <a:ea typeface="阿里巴巴普惠体" panose="00020600040101010101"/>
                </a:rPr>
                <a:t>returnValueHandlers: </a:t>
              </a:r>
              <a:r>
                <a:rPr lang="zh-CN" altLang="en-US" sz="1200">
                  <a:solidFill>
                    <a:schemeClr val="bg1"/>
                  </a:solidFill>
                  <a:ea typeface="阿里巴巴普惠体" panose="00020600040101010101"/>
                </a:rPr>
                <a:t>结果处理器</a:t>
              </a:r>
            </a:p>
          </p:txBody>
        </p:sp>
        <p:sp>
          <p:nvSpPr>
            <p:cNvPr id="38" name="矩形: 圆角 37">
              <a:extLst>
                <a:ext uri="{FF2B5EF4-FFF2-40B4-BE49-F238E27FC236}">
                  <a16:creationId xmlns:a16="http://schemas.microsoft.com/office/drawing/2014/main" id="{092A420D-072A-FDF9-97A7-90A4910F40A8}"/>
                </a:ext>
              </a:extLst>
            </p:cNvPr>
            <p:cNvSpPr/>
            <p:nvPr/>
          </p:nvSpPr>
          <p:spPr>
            <a:xfrm>
              <a:off x="8686038" y="3854201"/>
              <a:ext cx="3089402" cy="239273"/>
            </a:xfrm>
            <a:prstGeom prst="roundRect">
              <a:avLst/>
            </a:prstGeom>
            <a:solidFill>
              <a:srgbClr val="FD81E5"/>
            </a:solidFill>
            <a:ln>
              <a:solidFill>
                <a:srgbClr val="FD81E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solidFill>
                    <a:schemeClr val="bg1"/>
                  </a:solidFill>
                </a:rPr>
                <a:t>HandlerAdapter: </a:t>
              </a:r>
              <a:r>
                <a:rPr lang="zh-CN" altLang="en-US" sz="1200">
                  <a:solidFill>
                    <a:schemeClr val="bg1"/>
                  </a:solidFill>
                </a:rPr>
                <a:t>处理器适配器</a:t>
              </a:r>
            </a:p>
          </p:txBody>
        </p:sp>
      </p:grpSp>
      <p:cxnSp>
        <p:nvCxnSpPr>
          <p:cNvPr id="39" name="直接箭头连接符 38">
            <a:extLst>
              <a:ext uri="{FF2B5EF4-FFF2-40B4-BE49-F238E27FC236}">
                <a16:creationId xmlns:a16="http://schemas.microsoft.com/office/drawing/2014/main" id="{BC2195D2-4897-7B70-6E5F-AFD45CA48974}"/>
              </a:ext>
            </a:extLst>
          </p:cNvPr>
          <p:cNvCxnSpPr>
            <a:cxnSpLocks/>
          </p:cNvCxnSpPr>
          <p:nvPr/>
        </p:nvCxnSpPr>
        <p:spPr>
          <a:xfrm>
            <a:off x="5667676" y="3630638"/>
            <a:ext cx="299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直接箭头连接符 39">
            <a:extLst>
              <a:ext uri="{FF2B5EF4-FFF2-40B4-BE49-F238E27FC236}">
                <a16:creationId xmlns:a16="http://schemas.microsoft.com/office/drawing/2014/main" id="{5F29466B-170A-3CBF-A4D8-66D2318A4462}"/>
              </a:ext>
            </a:extLst>
          </p:cNvPr>
          <p:cNvCxnSpPr>
            <a:cxnSpLocks/>
          </p:cNvCxnSpPr>
          <p:nvPr/>
        </p:nvCxnSpPr>
        <p:spPr>
          <a:xfrm flipH="1">
            <a:off x="5660089" y="3721485"/>
            <a:ext cx="300562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67" name="组合 66">
            <a:extLst>
              <a:ext uri="{FF2B5EF4-FFF2-40B4-BE49-F238E27FC236}">
                <a16:creationId xmlns:a16="http://schemas.microsoft.com/office/drawing/2014/main" id="{83CADCDC-7546-DD22-CAC9-63D7F4E70EDF}"/>
              </a:ext>
            </a:extLst>
          </p:cNvPr>
          <p:cNvGrpSpPr/>
          <p:nvPr/>
        </p:nvGrpSpPr>
        <p:grpSpPr>
          <a:xfrm>
            <a:off x="8665718" y="4401498"/>
            <a:ext cx="3117309" cy="832442"/>
            <a:chOff x="8665718" y="4401498"/>
            <a:chExt cx="3117309" cy="832442"/>
          </a:xfrm>
        </p:grpSpPr>
        <p:sp>
          <p:nvSpPr>
            <p:cNvPr id="42" name="矩形: 圆角 41">
              <a:extLst>
                <a:ext uri="{FF2B5EF4-FFF2-40B4-BE49-F238E27FC236}">
                  <a16:creationId xmlns:a16="http://schemas.microsoft.com/office/drawing/2014/main" id="{1F3F6BC1-9A17-4BE9-CF75-E7AA32E57930}"/>
                </a:ext>
              </a:extLst>
            </p:cNvPr>
            <p:cNvSpPr/>
            <p:nvPr/>
          </p:nvSpPr>
          <p:spPr>
            <a:xfrm>
              <a:off x="8665718" y="4401498"/>
              <a:ext cx="3117309" cy="832442"/>
            </a:xfrm>
            <a:prstGeom prst="roundRect">
              <a:avLst>
                <a:gd name="adj" fmla="val 6806"/>
              </a:avLst>
            </a:prstGeom>
            <a:ln/>
          </p:spPr>
          <p:style>
            <a:lnRef idx="3">
              <a:schemeClr val="lt1"/>
            </a:lnRef>
            <a:fillRef idx="1">
              <a:schemeClr val="accent3"/>
            </a:fillRef>
            <a:effectRef idx="1">
              <a:schemeClr val="accent3"/>
            </a:effectRef>
            <a:fontRef idx="minor">
              <a:schemeClr val="lt1"/>
            </a:fontRef>
          </p:style>
          <p:txBody>
            <a:bodyPr rtlCol="0" anchor="ctr"/>
            <a:lstStyle/>
            <a:p>
              <a:r>
                <a:rPr lang="zh-CN" altLang="en-US" sz="1200">
                  <a:solidFill>
                    <a:schemeClr val="bg1"/>
                  </a:solidFill>
                  <a:ea typeface="阿里巴巴普惠体" panose="00020600040101010101"/>
                </a:rPr>
                <a:t>筛选出合适的参数解析器</a:t>
              </a:r>
              <a:r>
                <a:rPr lang="en-US" altLang="zh-CN" sz="1200">
                  <a:solidFill>
                    <a:schemeClr val="bg1"/>
                  </a:solidFill>
                  <a:ea typeface="阿里巴巴普惠体" panose="00020600040101010101"/>
                </a:rPr>
                <a:t>, </a:t>
              </a:r>
              <a:r>
                <a:rPr lang="zh-CN" altLang="en-US" sz="1200">
                  <a:solidFill>
                    <a:schemeClr val="bg1"/>
                  </a:solidFill>
                  <a:ea typeface="阿里巴巴普惠体" panose="00020600040101010101"/>
                </a:rPr>
                <a:t>解析参数</a:t>
              </a:r>
              <a:endParaRPr lang="en-US" altLang="zh-CN" sz="1200">
                <a:solidFill>
                  <a:schemeClr val="bg1"/>
                </a:solidFill>
                <a:ea typeface="阿里巴巴普惠体" panose="00020600040101010101"/>
              </a:endParaRPr>
            </a:p>
            <a:p>
              <a:r>
                <a:rPr lang="zh-CN" altLang="en-US" sz="1200">
                  <a:solidFill>
                    <a:schemeClr val="bg1"/>
                  </a:solidFill>
                  <a:ea typeface="阿里巴巴普惠体" panose="00020600040101010101"/>
                </a:rPr>
                <a:t>执行</a:t>
              </a:r>
              <a:r>
                <a:rPr lang="en-US" altLang="zh-CN" sz="1200">
                  <a:solidFill>
                    <a:schemeClr val="bg1"/>
                  </a:solidFill>
                  <a:ea typeface="阿里巴巴普惠体" panose="00020600040101010101"/>
                </a:rPr>
                <a:t>HeadlerMethod</a:t>
              </a:r>
              <a:r>
                <a:rPr lang="zh-CN" altLang="en-US" sz="1200">
                  <a:solidFill>
                    <a:schemeClr val="bg1"/>
                  </a:solidFill>
                  <a:ea typeface="阿里巴巴普惠体" panose="00020600040101010101"/>
                </a:rPr>
                <a:t>描述的方法</a:t>
              </a:r>
              <a:endParaRPr lang="en-US" altLang="zh-CN" sz="1200">
                <a:solidFill>
                  <a:schemeClr val="bg1"/>
                </a:solidFill>
                <a:ea typeface="阿里巴巴普惠体" panose="00020600040101010101"/>
              </a:endParaRPr>
            </a:p>
            <a:p>
              <a:r>
                <a:rPr lang="zh-CN" altLang="en-US" sz="1200">
                  <a:solidFill>
                    <a:schemeClr val="bg1"/>
                  </a:solidFill>
                  <a:ea typeface="阿里巴巴普惠体" panose="00020600040101010101"/>
                </a:rPr>
                <a:t>筛选出合适的结果处理器</a:t>
              </a:r>
              <a:r>
                <a:rPr lang="en-US" altLang="zh-CN" sz="1200">
                  <a:solidFill>
                    <a:schemeClr val="bg1"/>
                  </a:solidFill>
                  <a:ea typeface="阿里巴巴普惠体" panose="00020600040101010101"/>
                </a:rPr>
                <a:t>, </a:t>
              </a:r>
              <a:r>
                <a:rPr lang="zh-CN" altLang="en-US" sz="1200">
                  <a:solidFill>
                    <a:schemeClr val="bg1"/>
                  </a:solidFill>
                  <a:ea typeface="阿里巴巴普惠体" panose="00020600040101010101"/>
                </a:rPr>
                <a:t>处理返回的结果</a:t>
              </a:r>
              <a:endParaRPr lang="en-US" altLang="zh-CN" sz="1200">
                <a:solidFill>
                  <a:schemeClr val="bg1"/>
                </a:solidFill>
                <a:ea typeface="阿里巴巴普惠体" panose="00020600040101010101"/>
              </a:endParaRPr>
            </a:p>
            <a:p>
              <a:endParaRPr lang="zh-CN" altLang="en-US" sz="1200">
                <a:solidFill>
                  <a:schemeClr val="bg1"/>
                </a:solidFill>
                <a:ea typeface="阿里巴巴普惠体" panose="00020600040101010101"/>
              </a:endParaRPr>
            </a:p>
          </p:txBody>
        </p:sp>
        <p:sp>
          <p:nvSpPr>
            <p:cNvPr id="43" name="矩形: 圆角 42">
              <a:extLst>
                <a:ext uri="{FF2B5EF4-FFF2-40B4-BE49-F238E27FC236}">
                  <a16:creationId xmlns:a16="http://schemas.microsoft.com/office/drawing/2014/main" id="{A0CC74DF-155E-E70A-8FAD-EC5C359FFE06}"/>
                </a:ext>
              </a:extLst>
            </p:cNvPr>
            <p:cNvSpPr/>
            <p:nvPr/>
          </p:nvSpPr>
          <p:spPr>
            <a:xfrm>
              <a:off x="8686038" y="4983876"/>
              <a:ext cx="3089402" cy="236879"/>
            </a:xfrm>
            <a:prstGeom prst="roundRect">
              <a:avLst/>
            </a:prstGeom>
            <a:solidFill>
              <a:srgbClr val="FD81E5"/>
            </a:solidFill>
            <a:ln>
              <a:solidFill>
                <a:srgbClr val="FD81E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solidFill>
                    <a:schemeClr val="bg1"/>
                  </a:solidFill>
                </a:rPr>
                <a:t>HandlerAdapter: </a:t>
              </a:r>
              <a:r>
                <a:rPr lang="zh-CN" altLang="en-US" sz="1200">
                  <a:solidFill>
                    <a:schemeClr val="bg1"/>
                  </a:solidFill>
                </a:rPr>
                <a:t>处理器适配器</a:t>
              </a:r>
            </a:p>
          </p:txBody>
        </p:sp>
      </p:grpSp>
      <p:cxnSp>
        <p:nvCxnSpPr>
          <p:cNvPr id="44" name="直接箭头连接符 43">
            <a:extLst>
              <a:ext uri="{FF2B5EF4-FFF2-40B4-BE49-F238E27FC236}">
                <a16:creationId xmlns:a16="http://schemas.microsoft.com/office/drawing/2014/main" id="{30A1F0C0-29BF-94AC-AB48-1C6ADEA79A9D}"/>
              </a:ext>
            </a:extLst>
          </p:cNvPr>
          <p:cNvCxnSpPr>
            <a:cxnSpLocks/>
          </p:cNvCxnSpPr>
          <p:nvPr/>
        </p:nvCxnSpPr>
        <p:spPr>
          <a:xfrm>
            <a:off x="5667676" y="4760916"/>
            <a:ext cx="299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直接箭头连接符 44">
            <a:extLst>
              <a:ext uri="{FF2B5EF4-FFF2-40B4-BE49-F238E27FC236}">
                <a16:creationId xmlns:a16="http://schemas.microsoft.com/office/drawing/2014/main" id="{94DB811B-CFF5-A168-0352-743961299ADA}"/>
              </a:ext>
            </a:extLst>
          </p:cNvPr>
          <p:cNvCxnSpPr>
            <a:cxnSpLocks/>
          </p:cNvCxnSpPr>
          <p:nvPr/>
        </p:nvCxnSpPr>
        <p:spPr>
          <a:xfrm flipH="1">
            <a:off x="5660089" y="4851763"/>
            <a:ext cx="300562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68" name="组合 67">
            <a:extLst>
              <a:ext uri="{FF2B5EF4-FFF2-40B4-BE49-F238E27FC236}">
                <a16:creationId xmlns:a16="http://schemas.microsoft.com/office/drawing/2014/main" id="{BE48AD1D-0777-1390-4E4C-262C0BEB7FEC}"/>
              </a:ext>
            </a:extLst>
          </p:cNvPr>
          <p:cNvGrpSpPr/>
          <p:nvPr/>
        </p:nvGrpSpPr>
        <p:grpSpPr>
          <a:xfrm>
            <a:off x="8658131" y="5421145"/>
            <a:ext cx="3117309" cy="832442"/>
            <a:chOff x="8658131" y="5421145"/>
            <a:chExt cx="3117309" cy="832442"/>
          </a:xfrm>
        </p:grpSpPr>
        <p:sp>
          <p:nvSpPr>
            <p:cNvPr id="47" name="矩形: 圆角 46">
              <a:extLst>
                <a:ext uri="{FF2B5EF4-FFF2-40B4-BE49-F238E27FC236}">
                  <a16:creationId xmlns:a16="http://schemas.microsoft.com/office/drawing/2014/main" id="{DDA0D226-2694-360D-7AE4-871599D40F12}"/>
                </a:ext>
              </a:extLst>
            </p:cNvPr>
            <p:cNvSpPr/>
            <p:nvPr/>
          </p:nvSpPr>
          <p:spPr>
            <a:xfrm>
              <a:off x="8658131" y="5421145"/>
              <a:ext cx="3117309" cy="832442"/>
            </a:xfrm>
            <a:prstGeom prst="roundRect">
              <a:avLst>
                <a:gd name="adj" fmla="val 6806"/>
              </a:avLst>
            </a:prstGeom>
            <a:ln/>
          </p:spPr>
          <p:style>
            <a:lnRef idx="3">
              <a:schemeClr val="lt1"/>
            </a:lnRef>
            <a:fillRef idx="1">
              <a:schemeClr val="accent3"/>
            </a:fillRef>
            <a:effectRef idx="1">
              <a:schemeClr val="accent3"/>
            </a:effectRef>
            <a:fontRef idx="minor">
              <a:schemeClr val="lt1"/>
            </a:fontRef>
          </p:style>
          <p:txBody>
            <a:bodyPr rtlCol="0" anchor="ctr"/>
            <a:lstStyle/>
            <a:p>
              <a:endParaRPr lang="zh-CN" altLang="en-US" sz="1200">
                <a:solidFill>
                  <a:schemeClr val="bg1"/>
                </a:solidFill>
                <a:ea typeface="阿里巴巴普惠体" panose="00020600040101010101"/>
              </a:endParaRPr>
            </a:p>
          </p:txBody>
        </p:sp>
        <p:sp>
          <p:nvSpPr>
            <p:cNvPr id="48" name="矩形: 圆角 47">
              <a:extLst>
                <a:ext uri="{FF2B5EF4-FFF2-40B4-BE49-F238E27FC236}">
                  <a16:creationId xmlns:a16="http://schemas.microsoft.com/office/drawing/2014/main" id="{2CC9C833-8A34-1581-C3AB-56FE134825DD}"/>
                </a:ext>
              </a:extLst>
            </p:cNvPr>
            <p:cNvSpPr/>
            <p:nvPr/>
          </p:nvSpPr>
          <p:spPr>
            <a:xfrm>
              <a:off x="8678451" y="6003523"/>
              <a:ext cx="3089402" cy="236879"/>
            </a:xfrm>
            <a:prstGeom prst="roundRect">
              <a:avLst/>
            </a:prstGeom>
            <a:solidFill>
              <a:srgbClr val="FD81E5"/>
            </a:solidFill>
            <a:ln>
              <a:solidFill>
                <a:srgbClr val="FD81E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solidFill>
                    <a:schemeClr val="bg1"/>
                  </a:solidFill>
                </a:rPr>
                <a:t>ViewResolver: </a:t>
              </a:r>
              <a:r>
                <a:rPr lang="zh-CN" altLang="en-US" sz="1200">
                  <a:solidFill>
                    <a:schemeClr val="bg1"/>
                  </a:solidFill>
                </a:rPr>
                <a:t>视图解析器</a:t>
              </a:r>
            </a:p>
          </p:txBody>
        </p:sp>
      </p:grpSp>
      <p:cxnSp>
        <p:nvCxnSpPr>
          <p:cNvPr id="49" name="直接箭头连接符 48">
            <a:extLst>
              <a:ext uri="{FF2B5EF4-FFF2-40B4-BE49-F238E27FC236}">
                <a16:creationId xmlns:a16="http://schemas.microsoft.com/office/drawing/2014/main" id="{11AFB9E9-BA2B-34FE-41AC-14FD9BA94D18}"/>
              </a:ext>
            </a:extLst>
          </p:cNvPr>
          <p:cNvCxnSpPr>
            <a:cxnSpLocks/>
          </p:cNvCxnSpPr>
          <p:nvPr/>
        </p:nvCxnSpPr>
        <p:spPr>
          <a:xfrm>
            <a:off x="5660089" y="5831363"/>
            <a:ext cx="299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70" name="组合 69">
            <a:extLst>
              <a:ext uri="{FF2B5EF4-FFF2-40B4-BE49-F238E27FC236}">
                <a16:creationId xmlns:a16="http://schemas.microsoft.com/office/drawing/2014/main" id="{C6D9194A-DC8E-E5B4-4068-7574D4E8CF05}"/>
              </a:ext>
            </a:extLst>
          </p:cNvPr>
          <p:cNvGrpSpPr/>
          <p:nvPr/>
        </p:nvGrpSpPr>
        <p:grpSpPr>
          <a:xfrm>
            <a:off x="5629653" y="5942530"/>
            <a:ext cx="3028478" cy="314909"/>
            <a:chOff x="5629653" y="5942530"/>
            <a:chExt cx="3028478" cy="314909"/>
          </a:xfrm>
        </p:grpSpPr>
        <p:cxnSp>
          <p:nvCxnSpPr>
            <p:cNvPr id="50" name="直接箭头连接符 49">
              <a:extLst>
                <a:ext uri="{FF2B5EF4-FFF2-40B4-BE49-F238E27FC236}">
                  <a16:creationId xmlns:a16="http://schemas.microsoft.com/office/drawing/2014/main" id="{E911E787-3E10-0C53-ECF4-9F58CA05D273}"/>
                </a:ext>
              </a:extLst>
            </p:cNvPr>
            <p:cNvCxnSpPr>
              <a:cxnSpLocks/>
            </p:cNvCxnSpPr>
            <p:nvPr/>
          </p:nvCxnSpPr>
          <p:spPr>
            <a:xfrm flipH="1">
              <a:off x="5629653" y="5942530"/>
              <a:ext cx="30284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1" name="文本框 50">
              <a:extLst>
                <a:ext uri="{FF2B5EF4-FFF2-40B4-BE49-F238E27FC236}">
                  <a16:creationId xmlns:a16="http://schemas.microsoft.com/office/drawing/2014/main" id="{516C5746-5B83-AA2A-D66B-646772CB57D5}"/>
                </a:ext>
              </a:extLst>
            </p:cNvPr>
            <p:cNvSpPr txBox="1"/>
            <p:nvPr/>
          </p:nvSpPr>
          <p:spPr>
            <a:xfrm>
              <a:off x="5667676" y="6003523"/>
              <a:ext cx="2509020"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95000"/>
                      <a:lumOff val="5000"/>
                    </a:schemeClr>
                  </a:solidFill>
                  <a:ea typeface="阿里巴巴普惠体" panose="00020600040101010101"/>
                </a:rPr>
                <a:t>View</a:t>
              </a:r>
              <a:r>
                <a:rPr lang="zh-CN" altLang="en-US" sz="1050">
                  <a:solidFill>
                    <a:schemeClr val="tx1">
                      <a:lumMod val="95000"/>
                      <a:lumOff val="5000"/>
                    </a:schemeClr>
                  </a:solidFill>
                  <a:ea typeface="阿里巴巴普惠体" panose="00020600040101010101"/>
                </a:rPr>
                <a:t>对象</a:t>
              </a:r>
              <a:r>
                <a:rPr lang="en-US" altLang="zh-CN" sz="1050">
                  <a:solidFill>
                    <a:schemeClr val="tx1">
                      <a:lumMod val="95000"/>
                      <a:lumOff val="5000"/>
                    </a:schemeClr>
                  </a:solidFill>
                  <a:ea typeface="阿里巴巴普惠体" panose="00020600040101010101"/>
                </a:rPr>
                <a:t>,</a:t>
              </a:r>
              <a:r>
                <a:rPr lang="zh-CN" altLang="en-US" sz="1050">
                  <a:solidFill>
                    <a:schemeClr val="tx1">
                      <a:lumMod val="95000"/>
                      <a:lumOff val="5000"/>
                    </a:schemeClr>
                  </a:solidFill>
                  <a:ea typeface="阿里巴巴普惠体" panose="00020600040101010101"/>
                </a:rPr>
                <a:t>封装了视图名称以及模型数据</a:t>
              </a:r>
              <a:endParaRPr lang="zh-CN" altLang="en-US" sz="1050" dirty="0">
                <a:solidFill>
                  <a:schemeClr val="tx1">
                    <a:lumMod val="95000"/>
                    <a:lumOff val="5000"/>
                  </a:schemeClr>
                </a:solidFill>
                <a:ea typeface="阿里巴巴普惠体" panose="00020600040101010101"/>
              </a:endParaRPr>
            </a:p>
          </p:txBody>
        </p:sp>
      </p:grpSp>
      <p:sp>
        <p:nvSpPr>
          <p:cNvPr id="52" name="文本框 51">
            <a:extLst>
              <a:ext uri="{FF2B5EF4-FFF2-40B4-BE49-F238E27FC236}">
                <a16:creationId xmlns:a16="http://schemas.microsoft.com/office/drawing/2014/main" id="{0BD48E02-368C-3C1B-8406-F2816A3123D7}"/>
              </a:ext>
            </a:extLst>
          </p:cNvPr>
          <p:cNvSpPr txBox="1"/>
          <p:nvPr/>
        </p:nvSpPr>
        <p:spPr>
          <a:xfrm>
            <a:off x="2814637" y="3948078"/>
            <a:ext cx="2183162"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3.</a:t>
            </a:r>
            <a:r>
              <a:rPr lang="zh-CN" altLang="en-US" sz="1200">
                <a:solidFill>
                  <a:schemeClr val="bg1"/>
                </a:solidFill>
                <a:ea typeface="阿里巴巴普惠体" panose="00020600040101010101"/>
              </a:rPr>
              <a:t>执行拦截器的</a:t>
            </a:r>
            <a:r>
              <a:rPr lang="en-US" altLang="zh-CN" sz="1200">
                <a:solidFill>
                  <a:schemeClr val="bg1"/>
                </a:solidFill>
                <a:ea typeface="阿里巴巴普惠体" panose="00020600040101010101"/>
              </a:rPr>
              <a:t>preHandle</a:t>
            </a:r>
            <a:r>
              <a:rPr lang="zh-CN" altLang="en-US" sz="1200">
                <a:solidFill>
                  <a:schemeClr val="bg1"/>
                </a:solidFill>
                <a:ea typeface="阿里巴巴普惠体" panose="00020600040101010101"/>
              </a:rPr>
              <a:t>方法</a:t>
            </a:r>
            <a:endParaRPr lang="zh-CN" altLang="en-US" sz="1200" dirty="0">
              <a:solidFill>
                <a:schemeClr val="bg1"/>
              </a:solidFill>
              <a:ea typeface="阿里巴巴普惠体" panose="00020600040101010101"/>
            </a:endParaRPr>
          </a:p>
        </p:txBody>
      </p:sp>
      <p:sp>
        <p:nvSpPr>
          <p:cNvPr id="53" name="文本框 52">
            <a:extLst>
              <a:ext uri="{FF2B5EF4-FFF2-40B4-BE49-F238E27FC236}">
                <a16:creationId xmlns:a16="http://schemas.microsoft.com/office/drawing/2014/main" id="{BCC2B3CC-2470-0957-1087-EC35D6A34CDB}"/>
              </a:ext>
            </a:extLst>
          </p:cNvPr>
          <p:cNvSpPr txBox="1"/>
          <p:nvPr/>
        </p:nvSpPr>
        <p:spPr>
          <a:xfrm>
            <a:off x="2814637" y="5106338"/>
            <a:ext cx="2247603"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5.</a:t>
            </a:r>
            <a:r>
              <a:rPr lang="zh-CN" altLang="en-US" sz="1200">
                <a:solidFill>
                  <a:schemeClr val="bg1"/>
                </a:solidFill>
                <a:ea typeface="阿里巴巴普惠体" panose="00020600040101010101"/>
              </a:rPr>
              <a:t>执行拦截器的</a:t>
            </a:r>
            <a:r>
              <a:rPr lang="en-US" altLang="zh-CN" sz="1200">
                <a:solidFill>
                  <a:schemeClr val="bg1"/>
                </a:solidFill>
                <a:ea typeface="阿里巴巴普惠体" panose="00020600040101010101"/>
              </a:rPr>
              <a:t>postHandle</a:t>
            </a:r>
            <a:r>
              <a:rPr lang="zh-CN" altLang="en-US" sz="1200">
                <a:solidFill>
                  <a:schemeClr val="bg1"/>
                </a:solidFill>
                <a:ea typeface="阿里巴巴普惠体" panose="00020600040101010101"/>
              </a:rPr>
              <a:t>方法</a:t>
            </a:r>
            <a:endParaRPr lang="zh-CN" altLang="en-US" sz="1200" dirty="0">
              <a:solidFill>
                <a:schemeClr val="bg1"/>
              </a:solidFill>
              <a:ea typeface="阿里巴巴普惠体" panose="00020600040101010101"/>
            </a:endParaRPr>
          </a:p>
        </p:txBody>
      </p:sp>
      <p:sp>
        <p:nvSpPr>
          <p:cNvPr id="54" name="文本框 53">
            <a:extLst>
              <a:ext uri="{FF2B5EF4-FFF2-40B4-BE49-F238E27FC236}">
                <a16:creationId xmlns:a16="http://schemas.microsoft.com/office/drawing/2014/main" id="{4057FBBD-3F44-8F82-BFFD-A01D70B82431}"/>
              </a:ext>
            </a:extLst>
          </p:cNvPr>
          <p:cNvSpPr txBox="1"/>
          <p:nvPr/>
        </p:nvSpPr>
        <p:spPr>
          <a:xfrm>
            <a:off x="2817498" y="5421145"/>
            <a:ext cx="2702984"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6.</a:t>
            </a:r>
            <a:r>
              <a:rPr lang="zh-CN" altLang="en-US" sz="1200">
                <a:solidFill>
                  <a:schemeClr val="bg1"/>
                </a:solidFill>
                <a:ea typeface="阿里巴巴普惠体" panose="00020600040101010101"/>
              </a:rPr>
              <a:t>执行异常处理逻辑</a:t>
            </a:r>
            <a:r>
              <a:rPr lang="en-US" altLang="zh-CN" sz="1200">
                <a:solidFill>
                  <a:schemeClr val="bg1"/>
                </a:solidFill>
                <a:ea typeface="阿里巴巴普惠体" panose="00020600040101010101"/>
              </a:rPr>
              <a:t>(</a:t>
            </a:r>
            <a:r>
              <a:rPr lang="zh-CN" altLang="en-US" sz="1200">
                <a:solidFill>
                  <a:schemeClr val="bg1"/>
                </a:solidFill>
                <a:ea typeface="阿里巴巴普惠体" panose="00020600040101010101"/>
              </a:rPr>
              <a:t>全局异常处理器</a:t>
            </a:r>
            <a:r>
              <a:rPr lang="en-US" altLang="zh-CN" sz="1200">
                <a:solidFill>
                  <a:schemeClr val="bg1"/>
                </a:solidFill>
                <a:ea typeface="阿里巴巴普惠体" panose="00020600040101010101"/>
              </a:rPr>
              <a:t>)</a:t>
            </a:r>
            <a:endParaRPr lang="zh-CN" altLang="en-US" sz="1200" dirty="0">
              <a:solidFill>
                <a:schemeClr val="bg1"/>
              </a:solidFill>
              <a:ea typeface="阿里巴巴普惠体" panose="00020600040101010101"/>
            </a:endParaRPr>
          </a:p>
        </p:txBody>
      </p:sp>
      <p:sp>
        <p:nvSpPr>
          <p:cNvPr id="55" name="文本框 54">
            <a:extLst>
              <a:ext uri="{FF2B5EF4-FFF2-40B4-BE49-F238E27FC236}">
                <a16:creationId xmlns:a16="http://schemas.microsoft.com/office/drawing/2014/main" id="{8387693F-970A-464F-76B0-3D04DA120C84}"/>
              </a:ext>
            </a:extLst>
          </p:cNvPr>
          <p:cNvSpPr txBox="1"/>
          <p:nvPr/>
        </p:nvSpPr>
        <p:spPr>
          <a:xfrm>
            <a:off x="2817498" y="5978251"/>
            <a:ext cx="917239"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8.</a:t>
            </a:r>
            <a:r>
              <a:rPr lang="zh-CN" altLang="en-US" sz="1200">
                <a:solidFill>
                  <a:schemeClr val="bg1"/>
                </a:solidFill>
                <a:ea typeface="阿里巴巴普惠体" panose="00020600040101010101"/>
              </a:rPr>
              <a:t>渲染视图</a:t>
            </a:r>
            <a:endParaRPr lang="zh-CN" altLang="en-US" sz="1200" dirty="0">
              <a:solidFill>
                <a:schemeClr val="bg1"/>
              </a:solidFill>
              <a:ea typeface="阿里巴巴普惠体" panose="00020600040101010101"/>
            </a:endParaRPr>
          </a:p>
        </p:txBody>
      </p:sp>
      <p:sp>
        <p:nvSpPr>
          <p:cNvPr id="71" name="文本框 70">
            <a:extLst>
              <a:ext uri="{FF2B5EF4-FFF2-40B4-BE49-F238E27FC236}">
                <a16:creationId xmlns:a16="http://schemas.microsoft.com/office/drawing/2014/main" id="{810A0812-C972-3F2D-5C29-17A017D15FC5}"/>
              </a:ext>
            </a:extLst>
          </p:cNvPr>
          <p:cNvSpPr txBox="1"/>
          <p:nvPr/>
        </p:nvSpPr>
        <p:spPr>
          <a:xfrm>
            <a:off x="2817498" y="6212372"/>
            <a:ext cx="2250744"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ea typeface="阿里巴巴普惠体" panose="00020600040101010101"/>
              </a:rPr>
              <a:t>9.</a:t>
            </a:r>
            <a:r>
              <a:rPr lang="zh-CN" altLang="en-US" sz="1200">
                <a:solidFill>
                  <a:schemeClr val="bg1"/>
                </a:solidFill>
                <a:ea typeface="阿里巴巴普惠体" panose="00020600040101010101"/>
              </a:rPr>
              <a:t>执行拦截器的</a:t>
            </a:r>
            <a:r>
              <a:rPr lang="en-US" altLang="zh-CN" sz="1200">
                <a:solidFill>
                  <a:schemeClr val="bg1"/>
                </a:solidFill>
                <a:ea typeface="阿里巴巴普惠体" panose="00020600040101010101"/>
              </a:rPr>
              <a:t>afterCompletion</a:t>
            </a:r>
            <a:endParaRPr lang="zh-CN" altLang="en-US" sz="1200" dirty="0">
              <a:solidFill>
                <a:schemeClr val="bg1"/>
              </a:solidFill>
              <a:ea typeface="阿里巴巴普惠体" panose="00020600040101010101"/>
            </a:endParaRPr>
          </a:p>
        </p:txBody>
      </p:sp>
    </p:spTree>
    <p:custDataLst>
      <p:tags r:id="rId1"/>
    </p:custDataLst>
    <p:extLst>
      <p:ext uri="{BB962C8B-B14F-4D97-AF65-F5344CB8AC3E}">
        <p14:creationId xmlns:p14="http://schemas.microsoft.com/office/powerpoint/2010/main" val="3847463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1000"/>
                                        <p:tgtEl>
                                          <p:spTgt spid="52"/>
                                        </p:tgtEl>
                                      </p:cBhvr>
                                    </p:animEffect>
                                    <p:anim calcmode="lin" valueType="num">
                                      <p:cBhvr>
                                        <p:cTn id="39" dur="1000" fill="hold"/>
                                        <p:tgtEl>
                                          <p:spTgt spid="52"/>
                                        </p:tgtEl>
                                        <p:attrNameLst>
                                          <p:attrName>ppt_x</p:attrName>
                                        </p:attrNameLst>
                                      </p:cBhvr>
                                      <p:tavLst>
                                        <p:tav tm="0">
                                          <p:val>
                                            <p:strVal val="#ppt_x"/>
                                          </p:val>
                                        </p:tav>
                                        <p:tav tm="100000">
                                          <p:val>
                                            <p:strVal val="#ppt_x"/>
                                          </p:val>
                                        </p:tav>
                                      </p:tavLst>
                                    </p:anim>
                                    <p:anim calcmode="lin" valueType="num">
                                      <p:cBhvr>
                                        <p:cTn id="40" dur="1000" fill="hold"/>
                                        <p:tgtEl>
                                          <p:spTgt spid="5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1000"/>
                                        <p:tgtEl>
                                          <p:spTgt spid="53"/>
                                        </p:tgtEl>
                                      </p:cBhvr>
                                    </p:animEffect>
                                    <p:anim calcmode="lin" valueType="num">
                                      <p:cBhvr>
                                        <p:cTn id="49" dur="1000" fill="hold"/>
                                        <p:tgtEl>
                                          <p:spTgt spid="53"/>
                                        </p:tgtEl>
                                        <p:attrNameLst>
                                          <p:attrName>ppt_x</p:attrName>
                                        </p:attrNameLst>
                                      </p:cBhvr>
                                      <p:tavLst>
                                        <p:tav tm="0">
                                          <p:val>
                                            <p:strVal val="#ppt_x"/>
                                          </p:val>
                                        </p:tav>
                                        <p:tav tm="100000">
                                          <p:val>
                                            <p:strVal val="#ppt_x"/>
                                          </p:val>
                                        </p:tav>
                                      </p:tavLst>
                                    </p:anim>
                                    <p:anim calcmode="lin" valueType="num">
                                      <p:cBhvr>
                                        <p:cTn id="50" dur="1000" fill="hold"/>
                                        <p:tgtEl>
                                          <p:spTgt spid="5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1000"/>
                                        <p:tgtEl>
                                          <p:spTgt spid="54"/>
                                        </p:tgtEl>
                                      </p:cBhvr>
                                    </p:animEffect>
                                    <p:anim calcmode="lin" valueType="num">
                                      <p:cBhvr>
                                        <p:cTn id="54" dur="1000" fill="hold"/>
                                        <p:tgtEl>
                                          <p:spTgt spid="54"/>
                                        </p:tgtEl>
                                        <p:attrNameLst>
                                          <p:attrName>ppt_x</p:attrName>
                                        </p:attrNameLst>
                                      </p:cBhvr>
                                      <p:tavLst>
                                        <p:tav tm="0">
                                          <p:val>
                                            <p:strVal val="#ppt_x"/>
                                          </p:val>
                                        </p:tav>
                                        <p:tav tm="100000">
                                          <p:val>
                                            <p:strVal val="#ppt_x"/>
                                          </p:val>
                                        </p:tav>
                                      </p:tavLst>
                                    </p:anim>
                                    <p:anim calcmode="lin" valueType="num">
                                      <p:cBhvr>
                                        <p:cTn id="55" dur="1000" fill="hold"/>
                                        <p:tgtEl>
                                          <p:spTgt spid="5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22" presetClass="entr" presetSubtype="8" fill="hold" nodeType="with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left)">
                                      <p:cBhvr>
                                        <p:cTn id="78" dur="500"/>
                                        <p:tgtEl>
                                          <p:spTgt spid="69"/>
                                        </p:tgtEl>
                                      </p:cBhvr>
                                    </p:animEffect>
                                  </p:childTnLst>
                                </p:cTn>
                              </p:par>
                              <p:par>
                                <p:cTn id="79" presetID="22" presetClass="entr" presetSubtype="8"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ipe(left)">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par>
                                <p:cTn id="87" presetID="22" presetClass="entr" presetSubtype="8"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wipe(left)">
                                      <p:cBhvr>
                                        <p:cTn id="89" dur="500"/>
                                        <p:tgtEl>
                                          <p:spTgt spid="40"/>
                                        </p:tgtEl>
                                      </p:cBhvr>
                                    </p:animEffect>
                                  </p:childTnLst>
                                </p:cTn>
                              </p:par>
                              <p:par>
                                <p:cTn id="90" presetID="22" presetClass="entr" presetSubtype="8"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wipe(left)">
                                      <p:cBhvr>
                                        <p:cTn id="97" dur="500"/>
                                        <p:tgtEl>
                                          <p:spTgt spid="44"/>
                                        </p:tgtEl>
                                      </p:cBhvr>
                                    </p:animEffect>
                                  </p:childTnLst>
                                </p:cTn>
                              </p:par>
                              <p:par>
                                <p:cTn id="98" presetID="22" presetClass="entr" presetSubtype="8"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500"/>
                                        <p:tgtEl>
                                          <p:spTgt spid="45"/>
                                        </p:tgtEl>
                                      </p:cBhvr>
                                    </p:animEffect>
                                  </p:childTnLst>
                                </p:cTn>
                              </p:par>
                              <p:par>
                                <p:cTn id="101" presetID="22" presetClass="entr" presetSubtype="8"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left)">
                                      <p:cBhvr>
                                        <p:cTn id="103" dur="500"/>
                                        <p:tgtEl>
                                          <p:spTgt spid="6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wipe(left)">
                                      <p:cBhvr>
                                        <p:cTn id="108" dur="500"/>
                                        <p:tgtEl>
                                          <p:spTgt spid="70"/>
                                        </p:tgtEl>
                                      </p:cBhvr>
                                    </p:animEffect>
                                  </p:childTnLst>
                                </p:cTn>
                              </p:par>
                              <p:par>
                                <p:cTn id="109" presetID="22" presetClass="entr" presetSubtype="8"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500"/>
                                        <p:tgtEl>
                                          <p:spTgt spid="49"/>
                                        </p:tgtEl>
                                      </p:cBhvr>
                                    </p:animEffect>
                                  </p:childTnLst>
                                </p:cTn>
                              </p:par>
                              <p:par>
                                <p:cTn id="112" presetID="22" presetClass="entr" presetSubtype="8"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wipe(left)">
                                      <p:cBhvr>
                                        <p:cTn id="1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1" grpId="0"/>
      <p:bldP spid="22" grpId="0"/>
      <p:bldP spid="23" grpId="0"/>
      <p:bldP spid="24" grpId="0"/>
      <p:bldP spid="52" grpId="0"/>
      <p:bldP spid="53" grpId="0"/>
      <p:bldP spid="54" grpId="0"/>
      <p:bldP spid="55" grpId="0"/>
      <p:bldP spid="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SpringMvc</a:t>
            </a:r>
            <a:r>
              <a:rPr lang="zh-CN" altLang="en-US"/>
              <a:t>执行流程</a:t>
            </a:r>
          </a:p>
        </p:txBody>
      </p:sp>
      <p:grpSp>
        <p:nvGrpSpPr>
          <p:cNvPr id="2" name="组合 1">
            <a:extLst>
              <a:ext uri="{FF2B5EF4-FFF2-40B4-BE49-F238E27FC236}">
                <a16:creationId xmlns:a16="http://schemas.microsoft.com/office/drawing/2014/main" id="{C72C6C4F-4F3E-E6CF-D9CD-ED1CE645440D}"/>
              </a:ext>
            </a:extLst>
          </p:cNvPr>
          <p:cNvGrpSpPr/>
          <p:nvPr/>
        </p:nvGrpSpPr>
        <p:grpSpPr>
          <a:xfrm>
            <a:off x="853440" y="1584960"/>
            <a:ext cx="6187440" cy="4165600"/>
            <a:chOff x="2605100" y="4144424"/>
            <a:chExt cx="8564851" cy="2246267"/>
          </a:xfrm>
        </p:grpSpPr>
        <p:sp>
          <p:nvSpPr>
            <p:cNvPr id="3" name="!!矩形: 对角圆角 11">
              <a:extLst>
                <a:ext uri="{FF2B5EF4-FFF2-40B4-BE49-F238E27FC236}">
                  <a16:creationId xmlns:a16="http://schemas.microsoft.com/office/drawing/2014/main" id="{E79FB1BF-1435-AB8D-517A-B246D8B57E2C}"/>
                </a:ext>
              </a:extLst>
            </p:cNvPr>
            <p:cNvSpPr/>
            <p:nvPr/>
          </p:nvSpPr>
          <p:spPr>
            <a:xfrm>
              <a:off x="2605100" y="4144424"/>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protected void </a:t>
              </a:r>
              <a:r>
                <a:rPr lang="en-US" altLang="zh-CN" sz="1200">
                  <a:solidFill>
                    <a:srgbClr val="000000"/>
                  </a:solidFill>
                  <a:effectLst/>
                  <a:latin typeface="JetBrains Mono"/>
                  <a:ea typeface="阿里巴巴普惠体" panose="00020600040101010101"/>
                </a:rPr>
                <a:t>doDispatch(HttpServletRequest request, HttpServletResponse response) </a:t>
              </a:r>
              <a:r>
                <a:rPr lang="en-US" altLang="zh-CN" sz="1200" b="1">
                  <a:solidFill>
                    <a:srgbClr val="000080"/>
                  </a:solidFill>
                  <a:effectLst/>
                  <a:latin typeface="JetBrains Mono"/>
                  <a:ea typeface="阿里巴巴普惠体" panose="00020600040101010101"/>
                </a:rPr>
                <a:t>throws </a:t>
              </a:r>
              <a:r>
                <a:rPr lang="en-US" altLang="zh-CN" sz="1200">
                  <a:solidFill>
                    <a:srgbClr val="000000"/>
                  </a:solidFill>
                  <a:effectLst/>
                  <a:latin typeface="JetBrains Mono"/>
                  <a:ea typeface="阿里巴巴普惠体" panose="00020600040101010101"/>
                </a:rPr>
                <a:t>Exception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获取</a:t>
              </a:r>
              <a:r>
                <a:rPr lang="en-US" altLang="zh-CN" sz="1200" i="1">
                  <a:solidFill>
                    <a:schemeClr val="accent6">
                      <a:lumMod val="75000"/>
                    </a:schemeClr>
                  </a:solidFill>
                  <a:effectLst/>
                  <a:latin typeface="JetBrains Mono"/>
                  <a:ea typeface="阿里巴巴普惠体" panose="00020600040101010101"/>
                </a:rPr>
                <a:t>HandlerExecutionChain, </a:t>
              </a:r>
              <a:r>
                <a:rPr lang="zh-CN" altLang="en-US" sz="1200" i="1">
                  <a:solidFill>
                    <a:schemeClr val="accent6">
                      <a:lumMod val="75000"/>
                    </a:schemeClr>
                  </a:solidFill>
                  <a:effectLst/>
                  <a:latin typeface="JetBrains Mono"/>
                  <a:ea typeface="阿里巴巴普惠体" panose="00020600040101010101"/>
                </a:rPr>
                <a:t>包含了目标</a:t>
              </a:r>
              <a:r>
                <a:rPr lang="en-US" altLang="zh-CN" sz="1200" i="1">
                  <a:solidFill>
                    <a:schemeClr val="accent6">
                      <a:lumMod val="75000"/>
                    </a:schemeClr>
                  </a:solidFill>
                  <a:effectLst/>
                  <a:latin typeface="JetBrains Mono"/>
                  <a:ea typeface="阿里巴巴普惠体" panose="00020600040101010101"/>
                </a:rPr>
                <a:t>Controller</a:t>
              </a:r>
              <a:r>
                <a:rPr lang="zh-CN" altLang="en-US" sz="1200" i="1">
                  <a:solidFill>
                    <a:schemeClr val="accent6">
                      <a:lumMod val="75000"/>
                    </a:schemeClr>
                  </a:solidFill>
                  <a:effectLst/>
                  <a:latin typeface="JetBrains Mono"/>
                  <a:ea typeface="阿里巴巴普惠体" panose="00020600040101010101"/>
                </a:rPr>
                <a:t>的</a:t>
              </a:r>
              <a:r>
                <a:rPr lang="en-US" altLang="zh-CN" sz="1200" i="1">
                  <a:solidFill>
                    <a:schemeClr val="accent6">
                      <a:lumMod val="75000"/>
                    </a:schemeClr>
                  </a:solidFill>
                  <a:effectLst/>
                  <a:latin typeface="JetBrains Mono"/>
                  <a:ea typeface="阿里巴巴普惠体" panose="00020600040101010101"/>
                </a:rPr>
                <a:t>HandlerMethod</a:t>
              </a:r>
              <a:r>
                <a:rPr lang="zh-CN" altLang="en-US" sz="1200" i="1">
                  <a:solidFill>
                    <a:schemeClr val="accent6">
                      <a:lumMod val="75000"/>
                    </a:schemeClr>
                  </a:solidFill>
                  <a:effectLst/>
                  <a:latin typeface="JetBrains Mono"/>
                  <a:ea typeface="阿里巴巴普惠体" panose="00020600040101010101"/>
                </a:rPr>
                <a:t>以及拦截器</a:t>
              </a:r>
              <a:endParaRPr lang="en-US" altLang="zh-CN" sz="1200" i="1">
                <a:solidFill>
                  <a:schemeClr val="accent6">
                    <a:lumMod val="75000"/>
                  </a:schemeClr>
                </a:solidFill>
                <a:effectLst/>
                <a:latin typeface="JetBrains Mono"/>
                <a:ea typeface="阿里巴巴普惠体" panose="00020600040101010101"/>
              </a:endParaRP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mappedHandler = getHandler(processedRequest);</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获取处理器适配器</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里面封装了参数解析器以及结果处理器</a:t>
              </a:r>
              <a:endParaRPr lang="en-US" altLang="zh-CN" sz="1200" i="1">
                <a:solidFill>
                  <a:schemeClr val="accent6">
                    <a:lumMod val="75000"/>
                  </a:schemeClr>
                </a:solidFill>
                <a:effectLst/>
                <a:latin typeface="JetBrains Mono"/>
                <a:ea typeface="阿里巴巴普惠体" panose="00020600040101010101"/>
              </a:endParaRPr>
            </a:p>
            <a:p>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HandlerAdapter ha = getHandlerAdapter(mappedHandler.getHandler());</a:t>
              </a:r>
            </a:p>
            <a:p>
              <a:r>
                <a:rPr lang="en-US" altLang="zh-CN" sz="1200">
                  <a:solidFill>
                    <a:schemeClr val="accent6">
                      <a:lumMod val="75000"/>
                    </a:schemeClr>
                  </a:solidFill>
                  <a:latin typeface="JetBrains Mono"/>
                  <a:ea typeface="阿里巴巴普惠体" panose="00020600040101010101"/>
                </a:rPr>
                <a:t>         // </a:t>
              </a:r>
              <a:r>
                <a:rPr lang="zh-CN" altLang="en-US" sz="1200">
                  <a:solidFill>
                    <a:schemeClr val="accent6">
                      <a:lumMod val="75000"/>
                    </a:schemeClr>
                  </a:solidFill>
                  <a:latin typeface="JetBrains Mono"/>
                  <a:ea typeface="阿里巴巴普惠体" panose="00020600040101010101"/>
                </a:rPr>
                <a:t>执行拦截器</a:t>
              </a:r>
              <a:br>
                <a:rPr lang="en-US" altLang="zh-CN" sz="1200">
                  <a:solidFill>
                    <a:schemeClr val="accent6">
                      <a:lumMod val="75000"/>
                    </a:schemeClr>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if </a:t>
              </a:r>
              <a:r>
                <a:rPr lang="en-US" altLang="zh-CN" sz="1200">
                  <a:solidFill>
                    <a:srgbClr val="000000"/>
                  </a:solidFill>
                  <a:effectLst/>
                  <a:latin typeface="JetBrains Mono"/>
                  <a:ea typeface="阿里巴巴普惠体" panose="00020600040101010101"/>
                </a:rPr>
                <a:t>(!mappedHandler.applyPreHandle(processedRequest, response))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return</a:t>
              </a:r>
              <a:r>
                <a:rPr lang="en-US" altLang="zh-CN" sz="1200">
                  <a:solidFill>
                    <a:srgbClr val="000000"/>
                  </a:solidFill>
                  <a:effectLst/>
                  <a:latin typeface="JetBrains Mono"/>
                  <a:ea typeface="阿里巴巴普惠体" panose="00020600040101010101"/>
                </a:rPr>
                <a:t>;</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执行</a:t>
              </a:r>
              <a:r>
                <a:rPr lang="en-US" altLang="zh-CN" sz="1200" i="1">
                  <a:solidFill>
                    <a:schemeClr val="accent6">
                      <a:lumMod val="75000"/>
                    </a:schemeClr>
                  </a:solidFill>
                  <a:effectLst/>
                  <a:latin typeface="JetBrains Mono"/>
                  <a:ea typeface="阿里巴巴普惠体" panose="00020600040101010101"/>
                </a:rPr>
                <a:t>HandlerMethod</a:t>
              </a:r>
              <a:r>
                <a:rPr lang="zh-CN" altLang="en-US" sz="1200" i="1">
                  <a:solidFill>
                    <a:schemeClr val="accent6">
                      <a:lumMod val="75000"/>
                    </a:schemeClr>
                  </a:solidFill>
                  <a:effectLst/>
                  <a:latin typeface="JetBrains Mono"/>
                  <a:ea typeface="阿里巴巴普惠体" panose="00020600040101010101"/>
                </a:rPr>
                <a:t>封装的目标</a:t>
              </a:r>
              <a:r>
                <a:rPr lang="en-US" altLang="zh-CN" sz="1200" i="1">
                  <a:solidFill>
                    <a:schemeClr val="accent6">
                      <a:lumMod val="75000"/>
                    </a:schemeClr>
                  </a:solidFill>
                  <a:effectLst/>
                  <a:latin typeface="JetBrains Mono"/>
                  <a:ea typeface="阿里巴巴普惠体" panose="00020600040101010101"/>
                </a:rPr>
                <a:t>Controller</a:t>
              </a:r>
              <a:r>
                <a:rPr lang="zh-CN" altLang="en-US" sz="1200" i="1">
                  <a:solidFill>
                    <a:schemeClr val="accent6">
                      <a:lumMod val="75000"/>
                    </a:schemeClr>
                  </a:solidFill>
                  <a:effectLst/>
                  <a:latin typeface="JetBrains Mono"/>
                  <a:ea typeface="阿里巴巴普惠体" panose="00020600040101010101"/>
                </a:rPr>
                <a:t>的方法</a:t>
              </a:r>
              <a:br>
                <a:rPr lang="en-US" altLang="zh-CN" sz="1200" i="1">
                  <a:solidFill>
                    <a:srgbClr val="808080"/>
                  </a:solidFill>
                  <a:effectLst/>
                  <a:latin typeface="JetBrains Mono"/>
                  <a:ea typeface="阿里巴巴普惠体" panose="00020600040101010101"/>
                </a:rPr>
              </a:br>
              <a:r>
                <a:rPr lang="en-US" altLang="zh-CN" sz="1200" i="1">
                  <a:solidFill>
                    <a:srgbClr val="808080"/>
                  </a:solidFill>
                  <a:effectLst/>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mv = ha.handle(processedRequest, response, mappedHandler.getHandler());</a:t>
              </a:r>
              <a:br>
                <a:rPr lang="en-US" altLang="zh-CN" sz="1200">
                  <a:solidFill>
                    <a:srgbClr val="000000"/>
                  </a:solidFill>
                  <a:effectLst/>
                  <a:latin typeface="JetBrains Mono"/>
                  <a:ea typeface="阿里巴巴普惠体" panose="00020600040101010101"/>
                </a:rPr>
              </a:br>
              <a:r>
                <a:rPr lang="en-US" altLang="zh-CN" sz="1200">
                  <a:solidFill>
                    <a:schemeClr val="accent6">
                      <a:lumMod val="75000"/>
                    </a:schemeClr>
                  </a:solidFill>
                  <a:effectLst/>
                  <a:latin typeface="JetBrains Mono"/>
                  <a:ea typeface="阿里巴巴普惠体" panose="00020600040101010101"/>
                </a:rPr>
                <a:t>       // </a:t>
              </a:r>
              <a:r>
                <a:rPr lang="zh-CN" altLang="en-US" sz="1200">
                  <a:solidFill>
                    <a:schemeClr val="accent6">
                      <a:lumMod val="75000"/>
                    </a:schemeClr>
                  </a:solidFill>
                  <a:effectLst/>
                  <a:latin typeface="JetBrains Mono"/>
                  <a:ea typeface="阿里巴巴普惠体" panose="00020600040101010101"/>
                </a:rPr>
                <a:t>执行拦截器的后置处理</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mappedHandler.applyPostHandle(processedRequest, response, mv);    </a:t>
              </a:r>
            </a:p>
            <a:p>
              <a:r>
                <a:rPr lang="en-US" altLang="zh-CN" sz="1200">
                  <a:solidFill>
                    <a:srgbClr val="000000"/>
                  </a:solidFill>
                  <a:latin typeface="JetBrains Mono"/>
                  <a:ea typeface="阿里巴巴普惠体" panose="00020600040101010101"/>
                </a:rPr>
                <a:t>       </a:t>
              </a:r>
              <a:r>
                <a:rPr lang="en-US" altLang="zh-CN" sz="1200">
                  <a:solidFill>
                    <a:schemeClr val="accent6">
                      <a:lumMod val="75000"/>
                    </a:schemeClr>
                  </a:solidFill>
                  <a:latin typeface="JetBrains Mono"/>
                  <a:ea typeface="阿里巴巴普惠体" panose="00020600040101010101"/>
                </a:rPr>
                <a:t>// </a:t>
              </a:r>
              <a:r>
                <a:rPr lang="zh-CN" altLang="en-US" sz="1200">
                  <a:solidFill>
                    <a:schemeClr val="accent6">
                      <a:lumMod val="75000"/>
                    </a:schemeClr>
                  </a:solidFill>
                  <a:latin typeface="JetBrains Mono"/>
                  <a:ea typeface="阿里巴巴普惠体" panose="00020600040101010101"/>
                </a:rPr>
                <a:t>响应结果</a:t>
              </a:r>
              <a:r>
                <a:rPr lang="en-US" altLang="zh-CN" sz="1200">
                  <a:solidFill>
                    <a:schemeClr val="accent6">
                      <a:lumMod val="75000"/>
                    </a:schemeClr>
                  </a:solidFill>
                  <a:effectLst/>
                  <a:latin typeface="JetBrains Mono"/>
                  <a:ea typeface="阿里巴巴普惠体" panose="00020600040101010101"/>
                </a:rPr>
                <a:t>   </a:t>
              </a:r>
            </a:p>
            <a:p>
              <a:r>
                <a:rPr lang="en-US" altLang="zh-CN" sz="1200">
                  <a:solidFill>
                    <a:srgbClr val="000000"/>
                  </a:solidFill>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 processDispatchResult(processedRequest, response, mappedHandler, mv, dispatchException);</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4" name="矩形: 对角圆角 3">
              <a:extLst>
                <a:ext uri="{FF2B5EF4-FFF2-40B4-BE49-F238E27FC236}">
                  <a16:creationId xmlns:a16="http://schemas.microsoft.com/office/drawing/2014/main" id="{0AC58BAB-6D46-68D2-8B91-81A25085C473}"/>
                </a:ext>
              </a:extLst>
            </p:cNvPr>
            <p:cNvSpPr/>
            <p:nvPr/>
          </p:nvSpPr>
          <p:spPr>
            <a:xfrm>
              <a:off x="9032254" y="6281117"/>
              <a:ext cx="2137697" cy="109574"/>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latin typeface="Calibri"/>
                  <a:ea typeface="黑体"/>
                  <a:cs typeface="+mn-cs"/>
                </a:rPr>
                <a:t>DispatcherServlet</a:t>
              </a:r>
              <a:endParaRPr kumimoji="0" lang="zh-CN" altLang="en-US" sz="1200" b="1" i="0" u="none" strike="noStrike" kern="1200" cap="none" spc="0" normalizeH="0" baseline="0" noProof="0">
                <a:ln>
                  <a:noFill/>
                </a:ln>
                <a:solidFill>
                  <a:prstClr val="white"/>
                </a:solidFill>
                <a:effectLst/>
                <a:uLnTx/>
                <a:uFillTx/>
                <a:latin typeface="Calibri"/>
                <a:ea typeface="黑体"/>
                <a:cs typeface="+mn-cs"/>
              </a:endParaRPr>
            </a:p>
          </p:txBody>
        </p:sp>
      </p:grpSp>
      <p:grpSp>
        <p:nvGrpSpPr>
          <p:cNvPr id="12" name="组合 11">
            <a:extLst>
              <a:ext uri="{FF2B5EF4-FFF2-40B4-BE49-F238E27FC236}">
                <a16:creationId xmlns:a16="http://schemas.microsoft.com/office/drawing/2014/main" id="{8EE2BC10-58CD-4C20-590D-1610B2AF7B21}"/>
              </a:ext>
            </a:extLst>
          </p:cNvPr>
          <p:cNvGrpSpPr/>
          <p:nvPr/>
        </p:nvGrpSpPr>
        <p:grpSpPr>
          <a:xfrm>
            <a:off x="7213600" y="1598930"/>
            <a:ext cx="4480560" cy="3257550"/>
            <a:chOff x="2605100" y="4144423"/>
            <a:chExt cx="8564853" cy="2246268"/>
          </a:xfrm>
        </p:grpSpPr>
        <p:sp>
          <p:nvSpPr>
            <p:cNvPr id="13" name="!!矩形: 对角圆角 11">
              <a:extLst>
                <a:ext uri="{FF2B5EF4-FFF2-40B4-BE49-F238E27FC236}">
                  <a16:creationId xmlns:a16="http://schemas.microsoft.com/office/drawing/2014/main" id="{F3247825-F946-CCF3-EB91-71E8CA7139F0}"/>
                </a:ext>
              </a:extLst>
            </p:cNvPr>
            <p:cNvSpPr/>
            <p:nvPr/>
          </p:nvSpPr>
          <p:spPr>
            <a:xfrm>
              <a:off x="2605100" y="4144423"/>
              <a:ext cx="8564851" cy="2246266"/>
            </a:xfrm>
            <a:prstGeom prst="round2DiagRect">
              <a:avLst>
                <a:gd name="adj1" fmla="val 2237"/>
                <a:gd name="adj2" fmla="val 0"/>
              </a:avLst>
            </a:prstGeom>
            <a:solidFill>
              <a:srgbClr val="FFCC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200" b="1">
                  <a:solidFill>
                    <a:srgbClr val="000080"/>
                  </a:solidFill>
                  <a:effectLst/>
                  <a:latin typeface="JetBrains Mono"/>
                  <a:ea typeface="阿里巴巴普惠体" panose="00020600040101010101"/>
                </a:rPr>
                <a:t>private void </a:t>
              </a:r>
              <a:r>
                <a:rPr lang="en-US" altLang="zh-CN" sz="1200">
                  <a:solidFill>
                    <a:srgbClr val="000000"/>
                  </a:solidFill>
                  <a:effectLst/>
                  <a:latin typeface="JetBrains Mono"/>
                  <a:ea typeface="阿里巴巴普惠体" panose="00020600040101010101"/>
                </a:rPr>
                <a:t>processDispatchResult(……) </a:t>
              </a:r>
              <a:r>
                <a:rPr lang="en-US" altLang="zh-CN" sz="1200" b="1">
                  <a:solidFill>
                    <a:srgbClr val="000080"/>
                  </a:solidFill>
                  <a:effectLst/>
                  <a:latin typeface="JetBrains Mono"/>
                  <a:ea typeface="阿里巴巴普惠体" panose="00020600040101010101"/>
                </a:rPr>
                <a:t>throws </a:t>
              </a:r>
              <a:r>
                <a:rPr lang="en-US" altLang="zh-CN" sz="1200">
                  <a:solidFill>
                    <a:srgbClr val="000000"/>
                  </a:solidFill>
                  <a:effectLst/>
                  <a:latin typeface="JetBrains Mono"/>
                  <a:ea typeface="阿里巴巴普惠体" panose="00020600040101010101"/>
                </a:rPr>
                <a:t>Exception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a:solidFill>
                    <a:schemeClr val="accent6">
                      <a:lumMod val="75000"/>
                    </a:schemeClr>
                  </a:solidFill>
                  <a:effectLst/>
                  <a:latin typeface="JetBrains Mono"/>
                  <a:ea typeface="阿里巴巴普惠体" panose="00020600040101010101"/>
                </a:rPr>
                <a:t>// </a:t>
              </a:r>
              <a:r>
                <a:rPr lang="zh-CN" altLang="en-US" sz="1200">
                  <a:solidFill>
                    <a:schemeClr val="accent6">
                      <a:lumMod val="75000"/>
                    </a:schemeClr>
                  </a:solidFill>
                  <a:effectLst/>
                  <a:latin typeface="JetBrains Mono"/>
                  <a:ea typeface="阿里巴巴普惠体" panose="00020600040101010101"/>
                </a:rPr>
                <a:t>处理异常</a:t>
              </a:r>
              <a:r>
                <a:rPr lang="en-US" altLang="zh-CN" sz="1200">
                  <a:solidFill>
                    <a:schemeClr val="accent6">
                      <a:lumMod val="75000"/>
                    </a:schemeClr>
                  </a:solidFill>
                  <a:effectLst/>
                  <a:latin typeface="JetBrains Mono"/>
                  <a:ea typeface="阿里巴巴普惠体" panose="00020600040101010101"/>
                </a:rPr>
                <a:t>, </a:t>
              </a:r>
              <a:r>
                <a:rPr lang="zh-CN" altLang="en-US" sz="1200">
                  <a:solidFill>
                    <a:schemeClr val="accent6">
                      <a:lumMod val="75000"/>
                    </a:schemeClr>
                  </a:solidFill>
                  <a:effectLst/>
                  <a:latin typeface="JetBrains Mono"/>
                  <a:ea typeface="阿里巴巴普惠体" panose="00020600040101010101"/>
                </a:rPr>
                <a:t>全局异常处理器会在这里执行</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mv = processHandlerException(request, response, handler, </a:t>
              </a:r>
              <a:br>
                <a:rPr lang="en-US" altLang="zh-CN" sz="1200">
                  <a:solidFill>
                    <a:srgbClr val="000000"/>
                  </a:solidFill>
                  <a:effectLst/>
                  <a:latin typeface="JetBrains Mono"/>
                  <a:ea typeface="阿里巴巴普惠体" panose="00020600040101010101"/>
                </a:rPr>
              </a:b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解析视图</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渲染视图</a:t>
              </a:r>
              <a:endParaRPr lang="en-US" altLang="zh-CN" sz="1200" i="1">
                <a:solidFill>
                  <a:schemeClr val="accent6">
                    <a:lumMod val="75000"/>
                  </a:schemeClr>
                </a:solidFill>
                <a:effectLst/>
                <a:latin typeface="JetBrains Mono"/>
                <a:ea typeface="阿里巴巴普惠体" panose="00020600040101010101"/>
              </a:endParaRPr>
            </a:p>
            <a:p>
              <a:r>
                <a:rPr lang="en-US" altLang="zh-CN" sz="1200" i="1">
                  <a:solidFill>
                    <a:srgbClr val="80808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if </a:t>
              </a:r>
              <a:r>
                <a:rPr lang="en-US" altLang="zh-CN" sz="1200">
                  <a:solidFill>
                    <a:srgbClr val="000000"/>
                  </a:solidFill>
                  <a:effectLst/>
                  <a:latin typeface="JetBrains Mono"/>
                  <a:ea typeface="阿里巴巴普惠体" panose="00020600040101010101"/>
                </a:rPr>
                <a:t>(mv != </a:t>
              </a:r>
              <a:r>
                <a:rPr lang="en-US" altLang="zh-CN" sz="1200" b="1">
                  <a:solidFill>
                    <a:srgbClr val="000080"/>
                  </a:solidFill>
                  <a:effectLst/>
                  <a:latin typeface="JetBrains Mono"/>
                  <a:ea typeface="阿里巴巴普惠体" panose="00020600040101010101"/>
                </a:rPr>
                <a:t>null </a:t>
              </a:r>
              <a:r>
                <a:rPr lang="en-US" altLang="zh-CN" sz="1200">
                  <a:solidFill>
                    <a:srgbClr val="000000"/>
                  </a:solidFill>
                  <a:effectLst/>
                  <a:latin typeface="JetBrains Mono"/>
                  <a:ea typeface="阿里巴巴普惠体" panose="00020600040101010101"/>
                </a:rPr>
                <a:t>&amp;&amp; !mv.wasCleared())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render(mv, request, response);</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b="1">
                  <a:solidFill>
                    <a:srgbClr val="000080"/>
                  </a:solidFill>
                  <a:effectLst/>
                  <a:latin typeface="JetBrains Mono"/>
                  <a:ea typeface="阿里巴巴普惠体" panose="00020600040101010101"/>
                </a:rPr>
                <a:t>if </a:t>
              </a:r>
              <a:r>
                <a:rPr lang="en-US" altLang="zh-CN" sz="1200">
                  <a:solidFill>
                    <a:srgbClr val="000000"/>
                  </a:solidFill>
                  <a:effectLst/>
                  <a:latin typeface="JetBrains Mono"/>
                  <a:ea typeface="阿里巴巴普惠体" panose="00020600040101010101"/>
                </a:rPr>
                <a:t>(mappedHandler != </a:t>
              </a:r>
              <a:r>
                <a:rPr lang="en-US" altLang="zh-CN" sz="1200" b="1">
                  <a:solidFill>
                    <a:srgbClr val="000080"/>
                  </a:solidFill>
                  <a:effectLst/>
                  <a:latin typeface="JetBrains Mono"/>
                  <a:ea typeface="阿里巴巴普惠体" panose="00020600040101010101"/>
                </a:rPr>
                <a:t>null</a:t>
              </a: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r>
                <a:rPr lang="en-US" altLang="zh-CN" sz="1200" i="1">
                  <a:solidFill>
                    <a:schemeClr val="accent6">
                      <a:lumMod val="75000"/>
                    </a:schemeClr>
                  </a:solidFill>
                  <a:effectLst/>
                  <a:latin typeface="JetBrains Mono"/>
                  <a:ea typeface="阿里巴巴普惠体" panose="00020600040101010101"/>
                </a:rPr>
                <a:t>// </a:t>
              </a:r>
              <a:r>
                <a:rPr lang="zh-CN" altLang="en-US" sz="1200" i="1">
                  <a:solidFill>
                    <a:schemeClr val="accent6">
                      <a:lumMod val="75000"/>
                    </a:schemeClr>
                  </a:solidFill>
                  <a:effectLst/>
                  <a:latin typeface="JetBrains Mono"/>
                  <a:ea typeface="阿里巴巴普惠体" panose="00020600040101010101"/>
                </a:rPr>
                <a:t>执行拦截器的</a:t>
              </a:r>
              <a:r>
                <a:rPr lang="en-US" altLang="zh-CN" sz="1200" i="1">
                  <a:solidFill>
                    <a:schemeClr val="accent6">
                      <a:lumMod val="75000"/>
                    </a:schemeClr>
                  </a:solidFill>
                  <a:effectLst/>
                  <a:latin typeface="JetBrains Mono"/>
                  <a:ea typeface="阿里巴巴普惠体" panose="00020600040101010101"/>
                </a:rPr>
                <a:t>afterCompletion</a:t>
              </a:r>
            </a:p>
            <a:p>
              <a:r>
                <a:rPr lang="en-US" altLang="zh-CN" sz="1200" i="1">
                  <a:solidFill>
                    <a:schemeClr val="accent6">
                      <a:lumMod val="75000"/>
                    </a:schemeClr>
                  </a:solidFill>
                  <a:latin typeface="JetBrains Mono"/>
                  <a:ea typeface="阿里巴巴普惠体" panose="00020600040101010101"/>
                </a:rPr>
                <a:t>       </a:t>
              </a:r>
              <a:r>
                <a:rPr lang="en-US" altLang="zh-CN" sz="1200">
                  <a:solidFill>
                    <a:srgbClr val="000000"/>
                  </a:solidFill>
                  <a:effectLst/>
                  <a:latin typeface="JetBrains Mono"/>
                  <a:ea typeface="阿里巴巴普惠体" panose="00020600040101010101"/>
                </a:rPr>
                <a:t>mappedHandler.triggerAfterCompletion(……);</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    }</a:t>
              </a:r>
              <a:br>
                <a:rPr lang="en-US" altLang="zh-CN" sz="1200">
                  <a:solidFill>
                    <a:srgbClr val="000000"/>
                  </a:solidFill>
                  <a:effectLst/>
                  <a:latin typeface="JetBrains Mono"/>
                  <a:ea typeface="阿里巴巴普惠体" panose="00020600040101010101"/>
                </a:rPr>
              </a:br>
              <a:r>
                <a:rPr lang="en-US" altLang="zh-CN" sz="1200">
                  <a:solidFill>
                    <a:srgbClr val="000000"/>
                  </a:solidFill>
                  <a:effectLst/>
                  <a:latin typeface="JetBrains Mono"/>
                  <a:ea typeface="阿里巴巴普惠体" panose="00020600040101010101"/>
                </a:rPr>
                <a:t>}</a:t>
              </a:r>
            </a:p>
          </p:txBody>
        </p:sp>
        <p:sp>
          <p:nvSpPr>
            <p:cNvPr id="14" name="矩形: 对角圆角 13">
              <a:extLst>
                <a:ext uri="{FF2B5EF4-FFF2-40B4-BE49-F238E27FC236}">
                  <a16:creationId xmlns:a16="http://schemas.microsoft.com/office/drawing/2014/main" id="{B4BB91B6-69CF-5B51-6977-02436ED2B3E1}"/>
                </a:ext>
              </a:extLst>
            </p:cNvPr>
            <p:cNvSpPr/>
            <p:nvPr/>
          </p:nvSpPr>
          <p:spPr>
            <a:xfrm>
              <a:off x="8431531" y="6250573"/>
              <a:ext cx="2738422" cy="140118"/>
            </a:xfrm>
            <a:prstGeom prst="round2DiagRect">
              <a:avLst>
                <a:gd name="adj1" fmla="val 2961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0" lang="en-US" altLang="zh-CN" sz="1200" b="1" i="0" u="none" strike="noStrike" kern="1200" cap="none" spc="0" normalizeH="0" baseline="0" noProof="0">
                  <a:ln>
                    <a:noFill/>
                  </a:ln>
                  <a:solidFill>
                    <a:prstClr val="white"/>
                  </a:solidFill>
                  <a:effectLst/>
                  <a:uLnTx/>
                  <a:uFillTx/>
                  <a:latin typeface="Calibri"/>
                  <a:ea typeface="黑体"/>
                  <a:cs typeface="+mn-cs"/>
                </a:rPr>
                <a:t>DispatcherServlet</a:t>
              </a:r>
              <a:endParaRPr lang="zh-CN" altLang="en-US" sz="1200" b="1"/>
            </a:p>
          </p:txBody>
        </p:sp>
      </p:grpSp>
      <p:cxnSp>
        <p:nvCxnSpPr>
          <p:cNvPr id="7" name="连接符: 肘形 6">
            <a:extLst>
              <a:ext uri="{FF2B5EF4-FFF2-40B4-BE49-F238E27FC236}">
                <a16:creationId xmlns:a16="http://schemas.microsoft.com/office/drawing/2014/main" id="{6DB33770-AC82-AB0F-4271-EBE406F1C1FF}"/>
              </a:ext>
            </a:extLst>
          </p:cNvPr>
          <p:cNvCxnSpPr/>
          <p:nvPr/>
        </p:nvCxnSpPr>
        <p:spPr>
          <a:xfrm flipV="1">
            <a:off x="2456874" y="2351577"/>
            <a:ext cx="4756727" cy="2632363"/>
          </a:xfrm>
          <a:prstGeom prst="bentConnector3">
            <a:avLst>
              <a:gd name="adj1" fmla="val 97573"/>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18971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zh-CN" altLang="en-US"/>
              <a:t>学习目标</a:t>
            </a:r>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5"/>
            <a:ext cx="3209786" cy="517190"/>
          </a:xfrm>
        </p:spPr>
        <p:txBody>
          <a:bodyPr/>
          <a:lstStyle/>
          <a:p>
            <a:pPr marL="285750" indent="-285750">
              <a:buFont typeface="Wingdings" panose="05000000000000000000" pitchFamily="2" charset="2"/>
              <a:buChar char="l"/>
            </a:pPr>
            <a:r>
              <a:rPr lang="zh-CN" altLang="en-US">
                <a:latin typeface="Fira Code" panose="020B0809050000020004" pitchFamily="49" charset="0"/>
              </a:rPr>
              <a:t>前置知识</a:t>
            </a:r>
          </a:p>
        </p:txBody>
      </p:sp>
      <p:sp>
        <p:nvSpPr>
          <p:cNvPr id="16" name="文本占位符 2">
            <a:extLst>
              <a:ext uri="{FF2B5EF4-FFF2-40B4-BE49-F238E27FC236}">
                <a16:creationId xmlns:a16="http://schemas.microsoft.com/office/drawing/2014/main" id="{61AFA465-6132-76EF-E3ED-7EB68AE1FCBF}"/>
              </a:ext>
            </a:extLst>
          </p:cNvPr>
          <p:cNvSpPr txBox="1">
            <a:spLocks/>
          </p:cNvSpPr>
          <p:nvPr/>
        </p:nvSpPr>
        <p:spPr>
          <a:xfrm>
            <a:off x="5739209" y="1519422"/>
            <a:ext cx="330436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latin typeface="Fira Code" panose="020B0809050000020004" pitchFamily="49" charset="0"/>
              </a:rPr>
              <a:t>面试题</a:t>
            </a:r>
          </a:p>
        </p:txBody>
      </p:sp>
      <p:grpSp>
        <p:nvGrpSpPr>
          <p:cNvPr id="30" name="组合 29">
            <a:extLst>
              <a:ext uri="{FF2B5EF4-FFF2-40B4-BE49-F238E27FC236}">
                <a16:creationId xmlns:a16="http://schemas.microsoft.com/office/drawing/2014/main" id="{93214C3D-0322-2081-51FC-F0248F48C5A4}"/>
              </a:ext>
            </a:extLst>
          </p:cNvPr>
          <p:cNvGrpSpPr/>
          <p:nvPr/>
        </p:nvGrpSpPr>
        <p:grpSpPr>
          <a:xfrm>
            <a:off x="6096000" y="2247983"/>
            <a:ext cx="3052838" cy="3743242"/>
            <a:chOff x="1150938" y="2428958"/>
            <a:chExt cx="3052838" cy="3743242"/>
          </a:xfrm>
        </p:grpSpPr>
        <p:grpSp>
          <p:nvGrpSpPr>
            <p:cNvPr id="31" name="组合 30">
              <a:extLst>
                <a:ext uri="{FF2B5EF4-FFF2-40B4-BE49-F238E27FC236}">
                  <a16:creationId xmlns:a16="http://schemas.microsoft.com/office/drawing/2014/main" id="{68A37938-BE2A-E097-1F5C-98E9D8AE62C7}"/>
                </a:ext>
              </a:extLst>
            </p:cNvPr>
            <p:cNvGrpSpPr/>
            <p:nvPr/>
          </p:nvGrpSpPr>
          <p:grpSpPr>
            <a:xfrm>
              <a:off x="1150938" y="2428958"/>
              <a:ext cx="3052838" cy="3743242"/>
              <a:chOff x="874713" y="1806656"/>
              <a:chExt cx="3052838" cy="3034462"/>
            </a:xfrm>
          </p:grpSpPr>
          <p:sp>
            <p:nvSpPr>
              <p:cNvPr id="33" name="矩形: 圆角 32">
                <a:extLst>
                  <a:ext uri="{FF2B5EF4-FFF2-40B4-BE49-F238E27FC236}">
                    <a16:creationId xmlns:a16="http://schemas.microsoft.com/office/drawing/2014/main" id="{3724862D-FC12-4B92-623A-C3F2F9DA2098}"/>
                  </a:ext>
                </a:extLst>
              </p:cNvPr>
              <p:cNvSpPr/>
              <p:nvPr/>
            </p:nvSpPr>
            <p:spPr>
              <a:xfrm>
                <a:off x="874713" y="1806656"/>
                <a:ext cx="3052838" cy="3034462"/>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sp>
            <p:nvSpPr>
              <p:cNvPr id="34" name="user-group_74577">
                <a:extLst>
                  <a:ext uri="{FF2B5EF4-FFF2-40B4-BE49-F238E27FC236}">
                    <a16:creationId xmlns:a16="http://schemas.microsoft.com/office/drawing/2014/main" id="{7AF35495-F446-D7B1-9349-1CE25E4FD5D6}"/>
                  </a:ext>
                </a:extLst>
              </p:cNvPr>
              <p:cNvSpPr/>
              <p:nvPr/>
            </p:nvSpPr>
            <p:spPr>
              <a:xfrm>
                <a:off x="982462" y="1845678"/>
                <a:ext cx="272414" cy="231201"/>
              </a:xfrm>
              <a:custGeom>
                <a:avLst/>
                <a:gdLst>
                  <a:gd name="connsiteX0" fmla="*/ 246732 w 607286"/>
                  <a:gd name="connsiteY0" fmla="*/ 261798 h 515410"/>
                  <a:gd name="connsiteX1" fmla="*/ 303643 w 607286"/>
                  <a:gd name="connsiteY1" fmla="*/ 283469 h 515410"/>
                  <a:gd name="connsiteX2" fmla="*/ 360554 w 607286"/>
                  <a:gd name="connsiteY2" fmla="*/ 261798 h 515410"/>
                  <a:gd name="connsiteX3" fmla="*/ 499721 w 607286"/>
                  <a:gd name="connsiteY3" fmla="*/ 439385 h 515410"/>
                  <a:gd name="connsiteX4" fmla="*/ 499956 w 607286"/>
                  <a:gd name="connsiteY4" fmla="*/ 447819 h 515410"/>
                  <a:gd name="connsiteX5" fmla="*/ 499956 w 607286"/>
                  <a:gd name="connsiteY5" fmla="*/ 457308 h 515410"/>
                  <a:gd name="connsiteX6" fmla="*/ 303643 w 607286"/>
                  <a:gd name="connsiteY6" fmla="*/ 515410 h 515410"/>
                  <a:gd name="connsiteX7" fmla="*/ 107330 w 607286"/>
                  <a:gd name="connsiteY7" fmla="*/ 457308 h 515410"/>
                  <a:gd name="connsiteX8" fmla="*/ 107330 w 607286"/>
                  <a:gd name="connsiteY8" fmla="*/ 444539 h 515410"/>
                  <a:gd name="connsiteX9" fmla="*/ 107682 w 607286"/>
                  <a:gd name="connsiteY9" fmla="*/ 435519 h 515410"/>
                  <a:gd name="connsiteX10" fmla="*/ 246732 w 607286"/>
                  <a:gd name="connsiteY10" fmla="*/ 261798 h 515410"/>
                  <a:gd name="connsiteX11" fmla="*/ 494038 w 607286"/>
                  <a:gd name="connsiteY11" fmla="*/ 237453 h 515410"/>
                  <a:gd name="connsiteX12" fmla="*/ 607169 w 607286"/>
                  <a:gd name="connsiteY12" fmla="*/ 381785 h 515410"/>
                  <a:gd name="connsiteX13" fmla="*/ 607286 w 607286"/>
                  <a:gd name="connsiteY13" fmla="*/ 388580 h 515410"/>
                  <a:gd name="connsiteX14" fmla="*/ 607286 w 607286"/>
                  <a:gd name="connsiteY14" fmla="*/ 396312 h 515410"/>
                  <a:gd name="connsiteX15" fmla="*/ 527367 w 607286"/>
                  <a:gd name="connsiteY15" fmla="*/ 436730 h 515410"/>
                  <a:gd name="connsiteX16" fmla="*/ 496972 w 607286"/>
                  <a:gd name="connsiteY16" fmla="*/ 296029 h 515410"/>
                  <a:gd name="connsiteX17" fmla="*/ 443927 w 607286"/>
                  <a:gd name="connsiteY17" fmla="*/ 255026 h 515410"/>
                  <a:gd name="connsiteX18" fmla="*/ 447800 w 607286"/>
                  <a:gd name="connsiteY18" fmla="*/ 255143 h 515410"/>
                  <a:gd name="connsiteX19" fmla="*/ 494038 w 607286"/>
                  <a:gd name="connsiteY19" fmla="*/ 237453 h 515410"/>
                  <a:gd name="connsiteX20" fmla="*/ 113199 w 607286"/>
                  <a:gd name="connsiteY20" fmla="*/ 237453 h 515410"/>
                  <a:gd name="connsiteX21" fmla="*/ 159417 w 607286"/>
                  <a:gd name="connsiteY21" fmla="*/ 255143 h 515410"/>
                  <a:gd name="connsiteX22" fmla="*/ 163288 w 607286"/>
                  <a:gd name="connsiteY22" fmla="*/ 255026 h 515410"/>
                  <a:gd name="connsiteX23" fmla="*/ 110266 w 607286"/>
                  <a:gd name="connsiteY23" fmla="*/ 296029 h 515410"/>
                  <a:gd name="connsiteX24" fmla="*/ 79884 w 607286"/>
                  <a:gd name="connsiteY24" fmla="*/ 436730 h 515410"/>
                  <a:gd name="connsiteX25" fmla="*/ 0 w 607286"/>
                  <a:gd name="connsiteY25" fmla="*/ 396312 h 515410"/>
                  <a:gd name="connsiteX26" fmla="*/ 0 w 607286"/>
                  <a:gd name="connsiteY26" fmla="*/ 388580 h 515410"/>
                  <a:gd name="connsiteX27" fmla="*/ 235 w 607286"/>
                  <a:gd name="connsiteY27" fmla="*/ 381785 h 515410"/>
                  <a:gd name="connsiteX28" fmla="*/ 113199 w 607286"/>
                  <a:gd name="connsiteY28" fmla="*/ 237453 h 515410"/>
                  <a:gd name="connsiteX29" fmla="*/ 447940 w 607286"/>
                  <a:gd name="connsiteY29" fmla="*/ 24839 h 515410"/>
                  <a:gd name="connsiteX30" fmla="*/ 532275 w 607286"/>
                  <a:gd name="connsiteY30" fmla="*/ 127229 h 515410"/>
                  <a:gd name="connsiteX31" fmla="*/ 447940 w 607286"/>
                  <a:gd name="connsiteY31" fmla="*/ 229620 h 515410"/>
                  <a:gd name="connsiteX32" fmla="*/ 409350 w 607286"/>
                  <a:gd name="connsiteY32" fmla="*/ 218373 h 515410"/>
                  <a:gd name="connsiteX33" fmla="*/ 435272 w 607286"/>
                  <a:gd name="connsiteY33" fmla="*/ 126058 h 515410"/>
                  <a:gd name="connsiteX34" fmla="*/ 416388 w 607286"/>
                  <a:gd name="connsiteY34" fmla="*/ 28588 h 515410"/>
                  <a:gd name="connsiteX35" fmla="*/ 447940 w 607286"/>
                  <a:gd name="connsiteY35" fmla="*/ 24839 h 515410"/>
                  <a:gd name="connsiteX36" fmla="*/ 159441 w 607286"/>
                  <a:gd name="connsiteY36" fmla="*/ 24839 h 515410"/>
                  <a:gd name="connsiteX37" fmla="*/ 190894 w 607286"/>
                  <a:gd name="connsiteY37" fmla="*/ 28588 h 515410"/>
                  <a:gd name="connsiteX38" fmla="*/ 171999 w 607286"/>
                  <a:gd name="connsiteY38" fmla="*/ 126058 h 515410"/>
                  <a:gd name="connsiteX39" fmla="*/ 197936 w 607286"/>
                  <a:gd name="connsiteY39" fmla="*/ 218373 h 515410"/>
                  <a:gd name="connsiteX40" fmla="*/ 159441 w 607286"/>
                  <a:gd name="connsiteY40" fmla="*/ 229620 h 515410"/>
                  <a:gd name="connsiteX41" fmla="*/ 74940 w 607286"/>
                  <a:gd name="connsiteY41" fmla="*/ 127229 h 515410"/>
                  <a:gd name="connsiteX42" fmla="*/ 159441 w 607286"/>
                  <a:gd name="connsiteY42" fmla="*/ 24839 h 515410"/>
                  <a:gd name="connsiteX43" fmla="*/ 303643 w 607286"/>
                  <a:gd name="connsiteY43" fmla="*/ 0 h 515410"/>
                  <a:gd name="connsiteX44" fmla="*/ 407586 w 607286"/>
                  <a:gd name="connsiteY44" fmla="*/ 126030 h 515410"/>
                  <a:gd name="connsiteX45" fmla="*/ 303643 w 607286"/>
                  <a:gd name="connsiteY45" fmla="*/ 252060 h 515410"/>
                  <a:gd name="connsiteX46" fmla="*/ 199700 w 607286"/>
                  <a:gd name="connsiteY46" fmla="*/ 126030 h 515410"/>
                  <a:gd name="connsiteX47" fmla="*/ 303643 w 607286"/>
                  <a:gd name="connsiteY47" fmla="*/ 0 h 51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515410">
                    <a:moveTo>
                      <a:pt x="246732" y="261798"/>
                    </a:moveTo>
                    <a:cubicBezTo>
                      <a:pt x="246732" y="261798"/>
                      <a:pt x="263864" y="283469"/>
                      <a:pt x="303643" y="283469"/>
                    </a:cubicBezTo>
                    <a:cubicBezTo>
                      <a:pt x="343539" y="283469"/>
                      <a:pt x="360554" y="261798"/>
                      <a:pt x="360554" y="261798"/>
                    </a:cubicBezTo>
                    <a:cubicBezTo>
                      <a:pt x="482003" y="283586"/>
                      <a:pt x="497844" y="318143"/>
                      <a:pt x="499721" y="439385"/>
                    </a:cubicBezTo>
                    <a:cubicBezTo>
                      <a:pt x="499839" y="447233"/>
                      <a:pt x="499956" y="448522"/>
                      <a:pt x="499956" y="447819"/>
                    </a:cubicBezTo>
                    <a:cubicBezTo>
                      <a:pt x="499956" y="449928"/>
                      <a:pt x="499956" y="452973"/>
                      <a:pt x="499956" y="457308"/>
                    </a:cubicBezTo>
                    <a:cubicBezTo>
                      <a:pt x="499956" y="457308"/>
                      <a:pt x="471090" y="515410"/>
                      <a:pt x="303643" y="515410"/>
                    </a:cubicBezTo>
                    <a:cubicBezTo>
                      <a:pt x="136313" y="515410"/>
                      <a:pt x="107330" y="457308"/>
                      <a:pt x="107330" y="457308"/>
                    </a:cubicBezTo>
                    <a:cubicBezTo>
                      <a:pt x="107330" y="450513"/>
                      <a:pt x="107330" y="446648"/>
                      <a:pt x="107330" y="444539"/>
                    </a:cubicBezTo>
                    <a:cubicBezTo>
                      <a:pt x="107330" y="445593"/>
                      <a:pt x="107447" y="445125"/>
                      <a:pt x="107682" y="435519"/>
                    </a:cubicBezTo>
                    <a:cubicBezTo>
                      <a:pt x="109794" y="317440"/>
                      <a:pt x="126691" y="283352"/>
                      <a:pt x="246732" y="261798"/>
                    </a:cubicBezTo>
                    <a:close/>
                    <a:moveTo>
                      <a:pt x="494038" y="237453"/>
                    </a:moveTo>
                    <a:cubicBezTo>
                      <a:pt x="592734" y="255260"/>
                      <a:pt x="605526" y="283260"/>
                      <a:pt x="607169" y="381785"/>
                    </a:cubicBezTo>
                    <a:cubicBezTo>
                      <a:pt x="607286" y="388112"/>
                      <a:pt x="607286" y="389166"/>
                      <a:pt x="607286" y="388580"/>
                    </a:cubicBezTo>
                    <a:cubicBezTo>
                      <a:pt x="607286" y="390220"/>
                      <a:pt x="607286" y="392681"/>
                      <a:pt x="607286" y="396312"/>
                    </a:cubicBezTo>
                    <a:cubicBezTo>
                      <a:pt x="607286" y="396312"/>
                      <a:pt x="593673" y="423609"/>
                      <a:pt x="527367" y="436730"/>
                    </a:cubicBezTo>
                    <a:cubicBezTo>
                      <a:pt x="526311" y="372413"/>
                      <a:pt x="520795" y="328598"/>
                      <a:pt x="496972" y="296029"/>
                    </a:cubicBezTo>
                    <a:cubicBezTo>
                      <a:pt x="483241" y="277168"/>
                      <a:pt x="464464" y="264281"/>
                      <a:pt x="443927" y="255026"/>
                    </a:cubicBezTo>
                    <a:cubicBezTo>
                      <a:pt x="445218" y="255026"/>
                      <a:pt x="446509" y="255143"/>
                      <a:pt x="447800" y="255143"/>
                    </a:cubicBezTo>
                    <a:cubicBezTo>
                      <a:pt x="480190" y="255143"/>
                      <a:pt x="494038" y="237453"/>
                      <a:pt x="494038" y="237453"/>
                    </a:cubicBezTo>
                    <a:close/>
                    <a:moveTo>
                      <a:pt x="113199" y="237453"/>
                    </a:moveTo>
                    <a:cubicBezTo>
                      <a:pt x="113199" y="237453"/>
                      <a:pt x="127041" y="255143"/>
                      <a:pt x="159417" y="255143"/>
                    </a:cubicBezTo>
                    <a:cubicBezTo>
                      <a:pt x="160707" y="255143"/>
                      <a:pt x="161998" y="255026"/>
                      <a:pt x="163288" y="255026"/>
                    </a:cubicBezTo>
                    <a:cubicBezTo>
                      <a:pt x="142760" y="264281"/>
                      <a:pt x="124108" y="277168"/>
                      <a:pt x="110266" y="296029"/>
                    </a:cubicBezTo>
                    <a:cubicBezTo>
                      <a:pt x="86453" y="328598"/>
                      <a:pt x="81057" y="372413"/>
                      <a:pt x="79884" y="436730"/>
                    </a:cubicBezTo>
                    <a:cubicBezTo>
                      <a:pt x="13607" y="423609"/>
                      <a:pt x="0" y="396312"/>
                      <a:pt x="0" y="396312"/>
                    </a:cubicBezTo>
                    <a:cubicBezTo>
                      <a:pt x="0" y="392681"/>
                      <a:pt x="0" y="390220"/>
                      <a:pt x="0" y="388580"/>
                    </a:cubicBezTo>
                    <a:cubicBezTo>
                      <a:pt x="0" y="389166"/>
                      <a:pt x="117" y="388112"/>
                      <a:pt x="235" y="381785"/>
                    </a:cubicBezTo>
                    <a:cubicBezTo>
                      <a:pt x="1760" y="283260"/>
                      <a:pt x="14663" y="255260"/>
                      <a:pt x="113199" y="237453"/>
                    </a:cubicBezTo>
                    <a:close/>
                    <a:moveTo>
                      <a:pt x="447940" y="24839"/>
                    </a:moveTo>
                    <a:cubicBezTo>
                      <a:pt x="519842" y="24839"/>
                      <a:pt x="532275" y="70645"/>
                      <a:pt x="532275" y="127229"/>
                    </a:cubicBezTo>
                    <a:cubicBezTo>
                      <a:pt x="532275" y="183814"/>
                      <a:pt x="494506" y="229620"/>
                      <a:pt x="447940" y="229620"/>
                    </a:cubicBezTo>
                    <a:cubicBezTo>
                      <a:pt x="433982" y="229620"/>
                      <a:pt x="420962" y="225520"/>
                      <a:pt x="409350" y="218373"/>
                    </a:cubicBezTo>
                    <a:cubicBezTo>
                      <a:pt x="426123" y="191780"/>
                      <a:pt x="435272" y="159681"/>
                      <a:pt x="435272" y="126058"/>
                    </a:cubicBezTo>
                    <a:cubicBezTo>
                      <a:pt x="435272" y="96419"/>
                      <a:pt x="433044" y="59164"/>
                      <a:pt x="416388" y="28588"/>
                    </a:cubicBezTo>
                    <a:cubicBezTo>
                      <a:pt x="425302" y="26128"/>
                      <a:pt x="435741" y="24839"/>
                      <a:pt x="447940" y="24839"/>
                    </a:cubicBezTo>
                    <a:close/>
                    <a:moveTo>
                      <a:pt x="159441" y="24839"/>
                    </a:moveTo>
                    <a:cubicBezTo>
                      <a:pt x="171529" y="24839"/>
                      <a:pt x="181975" y="26128"/>
                      <a:pt x="190894" y="28588"/>
                    </a:cubicBezTo>
                    <a:cubicBezTo>
                      <a:pt x="174346" y="59164"/>
                      <a:pt x="171999" y="96419"/>
                      <a:pt x="171999" y="126058"/>
                    </a:cubicBezTo>
                    <a:cubicBezTo>
                      <a:pt x="171999" y="159681"/>
                      <a:pt x="181153" y="191780"/>
                      <a:pt x="197936" y="218373"/>
                    </a:cubicBezTo>
                    <a:cubicBezTo>
                      <a:pt x="186434" y="225520"/>
                      <a:pt x="173290" y="229620"/>
                      <a:pt x="159441" y="229620"/>
                    </a:cubicBezTo>
                    <a:cubicBezTo>
                      <a:pt x="112848" y="229620"/>
                      <a:pt x="74940" y="183814"/>
                      <a:pt x="74940" y="127229"/>
                    </a:cubicBezTo>
                    <a:cubicBezTo>
                      <a:pt x="74940" y="70645"/>
                      <a:pt x="87380" y="24839"/>
                      <a:pt x="159441" y="24839"/>
                    </a:cubicBezTo>
                    <a:close/>
                    <a:moveTo>
                      <a:pt x="303643" y="0"/>
                    </a:moveTo>
                    <a:cubicBezTo>
                      <a:pt x="392335" y="0"/>
                      <a:pt x="407586" y="56456"/>
                      <a:pt x="407586" y="126030"/>
                    </a:cubicBezTo>
                    <a:cubicBezTo>
                      <a:pt x="407586" y="195604"/>
                      <a:pt x="361011" y="252060"/>
                      <a:pt x="303643" y="252060"/>
                    </a:cubicBezTo>
                    <a:cubicBezTo>
                      <a:pt x="246275" y="252060"/>
                      <a:pt x="199700" y="195604"/>
                      <a:pt x="199700" y="126030"/>
                    </a:cubicBezTo>
                    <a:cubicBezTo>
                      <a:pt x="199700" y="56456"/>
                      <a:pt x="215069" y="0"/>
                      <a:pt x="3036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阿里巴巴普惠体"/>
                  <a:cs typeface="+mn-cs"/>
                </a:endParaRPr>
              </a:p>
            </p:txBody>
          </p:sp>
        </p:grpSp>
        <p:sp>
          <p:nvSpPr>
            <p:cNvPr id="32" name="文本框 31">
              <a:extLst>
                <a:ext uri="{FF2B5EF4-FFF2-40B4-BE49-F238E27FC236}">
                  <a16:creationId xmlns:a16="http://schemas.microsoft.com/office/drawing/2014/main" id="{DC5D4589-07EE-D924-CCFB-13EB94698148}"/>
                </a:ext>
              </a:extLst>
            </p:cNvPr>
            <p:cNvSpPr txBox="1"/>
            <p:nvPr/>
          </p:nvSpPr>
          <p:spPr>
            <a:xfrm>
              <a:off x="1262903" y="2475218"/>
              <a:ext cx="2657763" cy="2181751"/>
            </a:xfrm>
            <a:prstGeom prst="rect">
              <a:avLst/>
            </a:prstGeom>
            <a:noFill/>
          </p:spPr>
          <p:txBody>
            <a:bodyPr wrap="square" rtlCol="0">
              <a:spAutoFit/>
            </a:bodyPr>
            <a:lstStyle/>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SpringBoot</a:t>
              </a:r>
              <a:r>
                <a:rPr lang="zh-CN" altLang="en-US" sz="1400">
                  <a:solidFill>
                    <a:schemeClr val="tx1">
                      <a:lumMod val="65000"/>
                      <a:lumOff val="35000"/>
                    </a:schemeClr>
                  </a:solidFill>
                  <a:latin typeface="Alibaba PuHuiTi B"/>
                  <a:ea typeface="阿里巴巴普惠体" panose="00020600040101010101"/>
                </a:rPr>
                <a:t>启动流程</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IOC</a:t>
              </a:r>
              <a:r>
                <a:rPr lang="zh-CN" altLang="en-US" sz="1400">
                  <a:solidFill>
                    <a:schemeClr val="tx1">
                      <a:lumMod val="65000"/>
                      <a:lumOff val="35000"/>
                    </a:schemeClr>
                  </a:solidFill>
                  <a:latin typeface="Alibaba PuHuiTi B"/>
                  <a:ea typeface="阿里巴巴普惠体" panose="00020600040101010101"/>
                </a:rPr>
                <a:t>容器初始化流程</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Bean</a:t>
              </a:r>
              <a:r>
                <a:rPr lang="zh-CN" altLang="en-US" sz="1400">
                  <a:solidFill>
                    <a:schemeClr val="tx1">
                      <a:lumMod val="65000"/>
                      <a:lumOff val="35000"/>
                    </a:schemeClr>
                  </a:solidFill>
                  <a:latin typeface="Alibaba PuHuiTi B"/>
                  <a:ea typeface="阿里巴巴普惠体" panose="00020600040101010101"/>
                </a:rPr>
                <a:t>生命周期</a:t>
              </a:r>
              <a:endParaRPr lang="en-US" altLang="zh-CN" sz="1400">
                <a:solidFill>
                  <a:schemeClr val="tx1">
                    <a:lumMod val="65000"/>
                    <a:lumOff val="35000"/>
                  </a:schemeClr>
                </a:solidFill>
                <a:latin typeface="Alibaba PuHuiTi B"/>
                <a:ea typeface="阿里巴巴普惠体" panose="00020600040101010101"/>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Bean</a:t>
              </a:r>
              <a:r>
                <a:rPr lang="zh-CN" altLang="en-US" sz="1400">
                  <a:solidFill>
                    <a:schemeClr val="tx1">
                      <a:lumMod val="65000"/>
                      <a:lumOff val="35000"/>
                    </a:schemeClr>
                  </a:solidFill>
                  <a:latin typeface="Alibaba PuHuiTi B"/>
                  <a:ea typeface="阿里巴巴普惠体" panose="00020600040101010101"/>
                </a:rPr>
                <a:t>循环依赖</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ea typeface="阿里巴巴普惠体" panose="00020600040101010101"/>
                </a:rPr>
                <a:t>SpringMvc</a:t>
              </a:r>
              <a:r>
                <a:rPr lang="zh-CN" altLang="en-US" sz="1400">
                  <a:solidFill>
                    <a:schemeClr val="tx1">
                      <a:lumMod val="65000"/>
                      <a:lumOff val="35000"/>
                    </a:schemeClr>
                  </a:solidFill>
                  <a:latin typeface="Alibaba PuHuiTi B"/>
                  <a:ea typeface="阿里巴巴普惠体" panose="00020600040101010101"/>
                </a:rPr>
                <a:t>执行流程</a:t>
              </a:r>
              <a:endParaRPr lang="en-US" altLang="zh-CN" sz="1400">
                <a:solidFill>
                  <a:schemeClr val="tx1">
                    <a:lumMod val="65000"/>
                    <a:lumOff val="35000"/>
                  </a:schemeClr>
                </a:solidFill>
                <a:latin typeface="Alibaba PuHuiTi B"/>
                <a:ea typeface="阿里巴巴普惠体" panose="00020600040101010101"/>
              </a:endParaRPr>
            </a:p>
          </p:txBody>
        </p:sp>
      </p:grpSp>
      <p:sp>
        <p:nvSpPr>
          <p:cNvPr id="35" name="矩形: 圆角 34">
            <a:extLst>
              <a:ext uri="{FF2B5EF4-FFF2-40B4-BE49-F238E27FC236}">
                <a16:creationId xmlns:a16="http://schemas.microsoft.com/office/drawing/2014/main" id="{E3B070DF-E9DD-4D78-C762-FF082BBB68E3}"/>
              </a:ext>
            </a:extLst>
          </p:cNvPr>
          <p:cNvSpPr/>
          <p:nvPr/>
        </p:nvSpPr>
        <p:spPr>
          <a:xfrm>
            <a:off x="9448800" y="2911810"/>
            <a:ext cx="1371600" cy="51719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600">
                <a:solidFill>
                  <a:schemeClr val="bg1"/>
                </a:solidFill>
                <a:ea typeface="阿里巴巴普惠体" panose="00020600040101010101"/>
              </a:rPr>
              <a:t>过程概述</a:t>
            </a:r>
          </a:p>
        </p:txBody>
      </p:sp>
      <p:sp>
        <p:nvSpPr>
          <p:cNvPr id="36" name="矩形: 圆角 35">
            <a:extLst>
              <a:ext uri="{FF2B5EF4-FFF2-40B4-BE49-F238E27FC236}">
                <a16:creationId xmlns:a16="http://schemas.microsoft.com/office/drawing/2014/main" id="{5B3D62CB-F727-C96A-3C29-DA99EA5B8EB9}"/>
              </a:ext>
            </a:extLst>
          </p:cNvPr>
          <p:cNvSpPr/>
          <p:nvPr/>
        </p:nvSpPr>
        <p:spPr>
          <a:xfrm>
            <a:off x="9448800" y="3816685"/>
            <a:ext cx="1371600" cy="517190"/>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a:solidFill>
                  <a:schemeClr val="bg1"/>
                </a:solidFill>
                <a:ea typeface="阿里巴巴普惠体" panose="00020600040101010101"/>
              </a:rPr>
              <a:t>源码解析</a:t>
            </a:r>
          </a:p>
        </p:txBody>
      </p:sp>
      <p:sp>
        <p:nvSpPr>
          <p:cNvPr id="37" name="矩形: 圆角 36">
            <a:extLst>
              <a:ext uri="{FF2B5EF4-FFF2-40B4-BE49-F238E27FC236}">
                <a16:creationId xmlns:a16="http://schemas.microsoft.com/office/drawing/2014/main" id="{1613B847-66A4-B691-5D98-D07A33E28115}"/>
              </a:ext>
            </a:extLst>
          </p:cNvPr>
          <p:cNvSpPr/>
          <p:nvPr/>
        </p:nvSpPr>
        <p:spPr>
          <a:xfrm>
            <a:off x="9477375" y="4721560"/>
            <a:ext cx="1371600" cy="51719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600">
                <a:solidFill>
                  <a:schemeClr val="bg1"/>
                </a:solidFill>
                <a:ea typeface="阿里巴巴普惠体" panose="00020600040101010101"/>
              </a:rPr>
              <a:t>答案提取</a:t>
            </a:r>
          </a:p>
        </p:txBody>
      </p:sp>
      <p:sp>
        <p:nvSpPr>
          <p:cNvPr id="2" name="文本框 1">
            <a:extLst>
              <a:ext uri="{FF2B5EF4-FFF2-40B4-BE49-F238E27FC236}">
                <a16:creationId xmlns:a16="http://schemas.microsoft.com/office/drawing/2014/main" id="{7EE0A9DC-94A3-F30B-81D8-393C2C5B0D36}"/>
              </a:ext>
            </a:extLst>
          </p:cNvPr>
          <p:cNvSpPr txBox="1"/>
          <p:nvPr/>
        </p:nvSpPr>
        <p:spPr>
          <a:xfrm>
            <a:off x="3017855" y="3167390"/>
            <a:ext cx="902811" cy="523220"/>
          </a:xfrm>
          <a:prstGeom prst="rect">
            <a:avLst/>
          </a:prstGeom>
          <a:noFill/>
        </p:spPr>
        <p:txBody>
          <a:bodyPr wrap="none" rtlCol="0">
            <a:spAutoFit/>
          </a:bodyPr>
          <a:lstStyle/>
          <a:p>
            <a:pPr fontAlgn="auto">
              <a:spcBef>
                <a:spcPts val="0"/>
              </a:spcBef>
              <a:spcAft>
                <a:spcPts val="0"/>
              </a:spcAft>
            </a:pPr>
            <a:r>
              <a:rPr lang="zh-CN" altLang="en-US" sz="2800">
                <a:solidFill>
                  <a:srgbClr val="C00000"/>
                </a:solidFill>
                <a:latin typeface="字魂白鸽天行体" panose="00000500000000000000" pitchFamily="2" charset="-122"/>
                <a:ea typeface="字魂白鸽天行体" panose="00000500000000000000" pitchFamily="2" charset="-122"/>
              </a:rPr>
              <a:t>理解</a:t>
            </a:r>
            <a:endParaRPr lang="zh-CN" altLang="en-US" sz="2800" dirty="0">
              <a:solidFill>
                <a:srgbClr val="C00000"/>
              </a:solidFill>
              <a:latin typeface="字魂白鸽天行体" panose="00000500000000000000" pitchFamily="2" charset="-122"/>
              <a:ea typeface="字魂白鸽天行体" panose="00000500000000000000" pitchFamily="2" charset="-122"/>
            </a:endParaRPr>
          </a:p>
        </p:txBody>
      </p:sp>
      <p:sp>
        <p:nvSpPr>
          <p:cNvPr id="4" name="左大括号 3">
            <a:extLst>
              <a:ext uri="{FF2B5EF4-FFF2-40B4-BE49-F238E27FC236}">
                <a16:creationId xmlns:a16="http://schemas.microsoft.com/office/drawing/2014/main" id="{A7E5D5C0-D8E9-0C5F-83C6-9929EBC8A21F}"/>
              </a:ext>
            </a:extLst>
          </p:cNvPr>
          <p:cNvSpPr/>
          <p:nvPr/>
        </p:nvSpPr>
        <p:spPr>
          <a:xfrm>
            <a:off x="9033659" y="3022264"/>
            <a:ext cx="379544" cy="1266825"/>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8" name="文本框 7">
            <a:extLst>
              <a:ext uri="{FF2B5EF4-FFF2-40B4-BE49-F238E27FC236}">
                <a16:creationId xmlns:a16="http://schemas.microsoft.com/office/drawing/2014/main" id="{1275ECAD-0125-0F29-F196-DBE779F3697F}"/>
              </a:ext>
            </a:extLst>
          </p:cNvPr>
          <p:cNvSpPr txBox="1"/>
          <p:nvPr/>
        </p:nvSpPr>
        <p:spPr>
          <a:xfrm>
            <a:off x="8208064" y="3394067"/>
            <a:ext cx="902811" cy="523220"/>
          </a:xfrm>
          <a:prstGeom prst="rect">
            <a:avLst/>
          </a:prstGeom>
          <a:noFill/>
        </p:spPr>
        <p:txBody>
          <a:bodyPr wrap="none" rtlCol="0">
            <a:spAutoFit/>
          </a:bodyPr>
          <a:lstStyle/>
          <a:p>
            <a:pPr fontAlgn="auto">
              <a:spcBef>
                <a:spcPts val="0"/>
              </a:spcBef>
              <a:spcAft>
                <a:spcPts val="0"/>
              </a:spcAft>
            </a:pPr>
            <a:r>
              <a:rPr lang="zh-CN" altLang="en-US" sz="2800">
                <a:solidFill>
                  <a:srgbClr val="C00000"/>
                </a:solidFill>
                <a:latin typeface="字魂白鸽天行体" panose="00000500000000000000" pitchFamily="2" charset="-122"/>
                <a:ea typeface="字魂白鸽天行体" panose="00000500000000000000" pitchFamily="2" charset="-122"/>
              </a:rPr>
              <a:t>了解</a:t>
            </a:r>
            <a:endParaRPr lang="zh-CN" altLang="en-US" sz="2800" dirty="0">
              <a:solidFill>
                <a:srgbClr val="C00000"/>
              </a:solidFill>
              <a:latin typeface="字魂白鸽天行体" panose="00000500000000000000" pitchFamily="2" charset="-122"/>
              <a:ea typeface="字魂白鸽天行体" panose="00000500000000000000" pitchFamily="2" charset="-122"/>
            </a:endParaRPr>
          </a:p>
        </p:txBody>
      </p:sp>
      <p:sp>
        <p:nvSpPr>
          <p:cNvPr id="9" name="文本框 8">
            <a:extLst>
              <a:ext uri="{FF2B5EF4-FFF2-40B4-BE49-F238E27FC236}">
                <a16:creationId xmlns:a16="http://schemas.microsoft.com/office/drawing/2014/main" id="{39129D47-0960-616C-7B92-1B6BCD364559}"/>
              </a:ext>
            </a:extLst>
          </p:cNvPr>
          <p:cNvSpPr txBox="1"/>
          <p:nvPr/>
        </p:nvSpPr>
        <p:spPr>
          <a:xfrm>
            <a:off x="8246027" y="4724727"/>
            <a:ext cx="902811" cy="523220"/>
          </a:xfrm>
          <a:prstGeom prst="rect">
            <a:avLst/>
          </a:prstGeom>
          <a:noFill/>
        </p:spPr>
        <p:txBody>
          <a:bodyPr wrap="none" rtlCol="0">
            <a:spAutoFit/>
          </a:bodyPr>
          <a:lstStyle/>
          <a:p>
            <a:pPr fontAlgn="auto">
              <a:spcBef>
                <a:spcPts val="0"/>
              </a:spcBef>
              <a:spcAft>
                <a:spcPts val="0"/>
              </a:spcAft>
            </a:pPr>
            <a:r>
              <a:rPr lang="zh-CN" altLang="en-US" sz="2800">
                <a:solidFill>
                  <a:srgbClr val="C00000"/>
                </a:solidFill>
                <a:latin typeface="字魂白鸽天行体" panose="00000500000000000000" pitchFamily="2" charset="-122"/>
                <a:ea typeface="字魂白鸽天行体" panose="00000500000000000000" pitchFamily="2" charset="-122"/>
              </a:rPr>
              <a:t>掌握</a:t>
            </a:r>
            <a:endParaRPr lang="zh-CN" altLang="en-US" sz="2800" dirty="0">
              <a:solidFill>
                <a:srgbClr val="C00000"/>
              </a:solidFill>
              <a:latin typeface="字魂白鸽天行体" panose="00000500000000000000" pitchFamily="2" charset="-122"/>
              <a:ea typeface="字魂白鸽天行体" panose="00000500000000000000" pitchFamily="2" charset="-122"/>
            </a:endParaRPr>
          </a:p>
        </p:txBody>
      </p:sp>
      <p:grpSp>
        <p:nvGrpSpPr>
          <p:cNvPr id="14" name="组合 13">
            <a:extLst>
              <a:ext uri="{FF2B5EF4-FFF2-40B4-BE49-F238E27FC236}">
                <a16:creationId xmlns:a16="http://schemas.microsoft.com/office/drawing/2014/main" id="{647393EF-4B60-7D9D-D714-4CEF8E204A05}"/>
              </a:ext>
            </a:extLst>
          </p:cNvPr>
          <p:cNvGrpSpPr/>
          <p:nvPr/>
        </p:nvGrpSpPr>
        <p:grpSpPr>
          <a:xfrm>
            <a:off x="1093787" y="2247983"/>
            <a:ext cx="4045371" cy="3743242"/>
            <a:chOff x="1150938" y="2428958"/>
            <a:chExt cx="3052838" cy="3743242"/>
          </a:xfrm>
        </p:grpSpPr>
        <p:grpSp>
          <p:nvGrpSpPr>
            <p:cNvPr id="15" name="组合 14">
              <a:extLst>
                <a:ext uri="{FF2B5EF4-FFF2-40B4-BE49-F238E27FC236}">
                  <a16:creationId xmlns:a16="http://schemas.microsoft.com/office/drawing/2014/main" id="{DA5494B4-ACD5-6E3F-F611-DA0040A3D0CD}"/>
                </a:ext>
              </a:extLst>
            </p:cNvPr>
            <p:cNvGrpSpPr/>
            <p:nvPr/>
          </p:nvGrpSpPr>
          <p:grpSpPr>
            <a:xfrm>
              <a:off x="1150938" y="2428958"/>
              <a:ext cx="3052838" cy="3743242"/>
              <a:chOff x="874713" y="1806656"/>
              <a:chExt cx="3052838" cy="3034462"/>
            </a:xfrm>
          </p:grpSpPr>
          <p:sp>
            <p:nvSpPr>
              <p:cNvPr id="18" name="矩形: 圆角 17">
                <a:extLst>
                  <a:ext uri="{FF2B5EF4-FFF2-40B4-BE49-F238E27FC236}">
                    <a16:creationId xmlns:a16="http://schemas.microsoft.com/office/drawing/2014/main" id="{41D18557-BF8B-5E3B-41A5-DB981BBF9689}"/>
                  </a:ext>
                </a:extLst>
              </p:cNvPr>
              <p:cNvSpPr/>
              <p:nvPr/>
            </p:nvSpPr>
            <p:spPr>
              <a:xfrm>
                <a:off x="874713" y="1806656"/>
                <a:ext cx="3052838" cy="3034462"/>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sp>
            <p:nvSpPr>
              <p:cNvPr id="19" name="user-group_74577">
                <a:extLst>
                  <a:ext uri="{FF2B5EF4-FFF2-40B4-BE49-F238E27FC236}">
                    <a16:creationId xmlns:a16="http://schemas.microsoft.com/office/drawing/2014/main" id="{799289DF-81A1-C617-5002-4CF34C1AF0D7}"/>
                  </a:ext>
                </a:extLst>
              </p:cNvPr>
              <p:cNvSpPr/>
              <p:nvPr/>
            </p:nvSpPr>
            <p:spPr>
              <a:xfrm>
                <a:off x="982462" y="1845678"/>
                <a:ext cx="272414" cy="231201"/>
              </a:xfrm>
              <a:custGeom>
                <a:avLst/>
                <a:gdLst>
                  <a:gd name="connsiteX0" fmla="*/ 246732 w 607286"/>
                  <a:gd name="connsiteY0" fmla="*/ 261798 h 515410"/>
                  <a:gd name="connsiteX1" fmla="*/ 303643 w 607286"/>
                  <a:gd name="connsiteY1" fmla="*/ 283469 h 515410"/>
                  <a:gd name="connsiteX2" fmla="*/ 360554 w 607286"/>
                  <a:gd name="connsiteY2" fmla="*/ 261798 h 515410"/>
                  <a:gd name="connsiteX3" fmla="*/ 499721 w 607286"/>
                  <a:gd name="connsiteY3" fmla="*/ 439385 h 515410"/>
                  <a:gd name="connsiteX4" fmla="*/ 499956 w 607286"/>
                  <a:gd name="connsiteY4" fmla="*/ 447819 h 515410"/>
                  <a:gd name="connsiteX5" fmla="*/ 499956 w 607286"/>
                  <a:gd name="connsiteY5" fmla="*/ 457308 h 515410"/>
                  <a:gd name="connsiteX6" fmla="*/ 303643 w 607286"/>
                  <a:gd name="connsiteY6" fmla="*/ 515410 h 515410"/>
                  <a:gd name="connsiteX7" fmla="*/ 107330 w 607286"/>
                  <a:gd name="connsiteY7" fmla="*/ 457308 h 515410"/>
                  <a:gd name="connsiteX8" fmla="*/ 107330 w 607286"/>
                  <a:gd name="connsiteY8" fmla="*/ 444539 h 515410"/>
                  <a:gd name="connsiteX9" fmla="*/ 107682 w 607286"/>
                  <a:gd name="connsiteY9" fmla="*/ 435519 h 515410"/>
                  <a:gd name="connsiteX10" fmla="*/ 246732 w 607286"/>
                  <a:gd name="connsiteY10" fmla="*/ 261798 h 515410"/>
                  <a:gd name="connsiteX11" fmla="*/ 494038 w 607286"/>
                  <a:gd name="connsiteY11" fmla="*/ 237453 h 515410"/>
                  <a:gd name="connsiteX12" fmla="*/ 607169 w 607286"/>
                  <a:gd name="connsiteY12" fmla="*/ 381785 h 515410"/>
                  <a:gd name="connsiteX13" fmla="*/ 607286 w 607286"/>
                  <a:gd name="connsiteY13" fmla="*/ 388580 h 515410"/>
                  <a:gd name="connsiteX14" fmla="*/ 607286 w 607286"/>
                  <a:gd name="connsiteY14" fmla="*/ 396312 h 515410"/>
                  <a:gd name="connsiteX15" fmla="*/ 527367 w 607286"/>
                  <a:gd name="connsiteY15" fmla="*/ 436730 h 515410"/>
                  <a:gd name="connsiteX16" fmla="*/ 496972 w 607286"/>
                  <a:gd name="connsiteY16" fmla="*/ 296029 h 515410"/>
                  <a:gd name="connsiteX17" fmla="*/ 443927 w 607286"/>
                  <a:gd name="connsiteY17" fmla="*/ 255026 h 515410"/>
                  <a:gd name="connsiteX18" fmla="*/ 447800 w 607286"/>
                  <a:gd name="connsiteY18" fmla="*/ 255143 h 515410"/>
                  <a:gd name="connsiteX19" fmla="*/ 494038 w 607286"/>
                  <a:gd name="connsiteY19" fmla="*/ 237453 h 515410"/>
                  <a:gd name="connsiteX20" fmla="*/ 113199 w 607286"/>
                  <a:gd name="connsiteY20" fmla="*/ 237453 h 515410"/>
                  <a:gd name="connsiteX21" fmla="*/ 159417 w 607286"/>
                  <a:gd name="connsiteY21" fmla="*/ 255143 h 515410"/>
                  <a:gd name="connsiteX22" fmla="*/ 163288 w 607286"/>
                  <a:gd name="connsiteY22" fmla="*/ 255026 h 515410"/>
                  <a:gd name="connsiteX23" fmla="*/ 110266 w 607286"/>
                  <a:gd name="connsiteY23" fmla="*/ 296029 h 515410"/>
                  <a:gd name="connsiteX24" fmla="*/ 79884 w 607286"/>
                  <a:gd name="connsiteY24" fmla="*/ 436730 h 515410"/>
                  <a:gd name="connsiteX25" fmla="*/ 0 w 607286"/>
                  <a:gd name="connsiteY25" fmla="*/ 396312 h 515410"/>
                  <a:gd name="connsiteX26" fmla="*/ 0 w 607286"/>
                  <a:gd name="connsiteY26" fmla="*/ 388580 h 515410"/>
                  <a:gd name="connsiteX27" fmla="*/ 235 w 607286"/>
                  <a:gd name="connsiteY27" fmla="*/ 381785 h 515410"/>
                  <a:gd name="connsiteX28" fmla="*/ 113199 w 607286"/>
                  <a:gd name="connsiteY28" fmla="*/ 237453 h 515410"/>
                  <a:gd name="connsiteX29" fmla="*/ 447940 w 607286"/>
                  <a:gd name="connsiteY29" fmla="*/ 24839 h 515410"/>
                  <a:gd name="connsiteX30" fmla="*/ 532275 w 607286"/>
                  <a:gd name="connsiteY30" fmla="*/ 127229 h 515410"/>
                  <a:gd name="connsiteX31" fmla="*/ 447940 w 607286"/>
                  <a:gd name="connsiteY31" fmla="*/ 229620 h 515410"/>
                  <a:gd name="connsiteX32" fmla="*/ 409350 w 607286"/>
                  <a:gd name="connsiteY32" fmla="*/ 218373 h 515410"/>
                  <a:gd name="connsiteX33" fmla="*/ 435272 w 607286"/>
                  <a:gd name="connsiteY33" fmla="*/ 126058 h 515410"/>
                  <a:gd name="connsiteX34" fmla="*/ 416388 w 607286"/>
                  <a:gd name="connsiteY34" fmla="*/ 28588 h 515410"/>
                  <a:gd name="connsiteX35" fmla="*/ 447940 w 607286"/>
                  <a:gd name="connsiteY35" fmla="*/ 24839 h 515410"/>
                  <a:gd name="connsiteX36" fmla="*/ 159441 w 607286"/>
                  <a:gd name="connsiteY36" fmla="*/ 24839 h 515410"/>
                  <a:gd name="connsiteX37" fmla="*/ 190894 w 607286"/>
                  <a:gd name="connsiteY37" fmla="*/ 28588 h 515410"/>
                  <a:gd name="connsiteX38" fmla="*/ 171999 w 607286"/>
                  <a:gd name="connsiteY38" fmla="*/ 126058 h 515410"/>
                  <a:gd name="connsiteX39" fmla="*/ 197936 w 607286"/>
                  <a:gd name="connsiteY39" fmla="*/ 218373 h 515410"/>
                  <a:gd name="connsiteX40" fmla="*/ 159441 w 607286"/>
                  <a:gd name="connsiteY40" fmla="*/ 229620 h 515410"/>
                  <a:gd name="connsiteX41" fmla="*/ 74940 w 607286"/>
                  <a:gd name="connsiteY41" fmla="*/ 127229 h 515410"/>
                  <a:gd name="connsiteX42" fmla="*/ 159441 w 607286"/>
                  <a:gd name="connsiteY42" fmla="*/ 24839 h 515410"/>
                  <a:gd name="connsiteX43" fmla="*/ 303643 w 607286"/>
                  <a:gd name="connsiteY43" fmla="*/ 0 h 515410"/>
                  <a:gd name="connsiteX44" fmla="*/ 407586 w 607286"/>
                  <a:gd name="connsiteY44" fmla="*/ 126030 h 515410"/>
                  <a:gd name="connsiteX45" fmla="*/ 303643 w 607286"/>
                  <a:gd name="connsiteY45" fmla="*/ 252060 h 515410"/>
                  <a:gd name="connsiteX46" fmla="*/ 199700 w 607286"/>
                  <a:gd name="connsiteY46" fmla="*/ 126030 h 515410"/>
                  <a:gd name="connsiteX47" fmla="*/ 303643 w 607286"/>
                  <a:gd name="connsiteY47" fmla="*/ 0 h 51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515410">
                    <a:moveTo>
                      <a:pt x="246732" y="261798"/>
                    </a:moveTo>
                    <a:cubicBezTo>
                      <a:pt x="246732" y="261798"/>
                      <a:pt x="263864" y="283469"/>
                      <a:pt x="303643" y="283469"/>
                    </a:cubicBezTo>
                    <a:cubicBezTo>
                      <a:pt x="343539" y="283469"/>
                      <a:pt x="360554" y="261798"/>
                      <a:pt x="360554" y="261798"/>
                    </a:cubicBezTo>
                    <a:cubicBezTo>
                      <a:pt x="482003" y="283586"/>
                      <a:pt x="497844" y="318143"/>
                      <a:pt x="499721" y="439385"/>
                    </a:cubicBezTo>
                    <a:cubicBezTo>
                      <a:pt x="499839" y="447233"/>
                      <a:pt x="499956" y="448522"/>
                      <a:pt x="499956" y="447819"/>
                    </a:cubicBezTo>
                    <a:cubicBezTo>
                      <a:pt x="499956" y="449928"/>
                      <a:pt x="499956" y="452973"/>
                      <a:pt x="499956" y="457308"/>
                    </a:cubicBezTo>
                    <a:cubicBezTo>
                      <a:pt x="499956" y="457308"/>
                      <a:pt x="471090" y="515410"/>
                      <a:pt x="303643" y="515410"/>
                    </a:cubicBezTo>
                    <a:cubicBezTo>
                      <a:pt x="136313" y="515410"/>
                      <a:pt x="107330" y="457308"/>
                      <a:pt x="107330" y="457308"/>
                    </a:cubicBezTo>
                    <a:cubicBezTo>
                      <a:pt x="107330" y="450513"/>
                      <a:pt x="107330" y="446648"/>
                      <a:pt x="107330" y="444539"/>
                    </a:cubicBezTo>
                    <a:cubicBezTo>
                      <a:pt x="107330" y="445593"/>
                      <a:pt x="107447" y="445125"/>
                      <a:pt x="107682" y="435519"/>
                    </a:cubicBezTo>
                    <a:cubicBezTo>
                      <a:pt x="109794" y="317440"/>
                      <a:pt x="126691" y="283352"/>
                      <a:pt x="246732" y="261798"/>
                    </a:cubicBezTo>
                    <a:close/>
                    <a:moveTo>
                      <a:pt x="494038" y="237453"/>
                    </a:moveTo>
                    <a:cubicBezTo>
                      <a:pt x="592734" y="255260"/>
                      <a:pt x="605526" y="283260"/>
                      <a:pt x="607169" y="381785"/>
                    </a:cubicBezTo>
                    <a:cubicBezTo>
                      <a:pt x="607286" y="388112"/>
                      <a:pt x="607286" y="389166"/>
                      <a:pt x="607286" y="388580"/>
                    </a:cubicBezTo>
                    <a:cubicBezTo>
                      <a:pt x="607286" y="390220"/>
                      <a:pt x="607286" y="392681"/>
                      <a:pt x="607286" y="396312"/>
                    </a:cubicBezTo>
                    <a:cubicBezTo>
                      <a:pt x="607286" y="396312"/>
                      <a:pt x="593673" y="423609"/>
                      <a:pt x="527367" y="436730"/>
                    </a:cubicBezTo>
                    <a:cubicBezTo>
                      <a:pt x="526311" y="372413"/>
                      <a:pt x="520795" y="328598"/>
                      <a:pt x="496972" y="296029"/>
                    </a:cubicBezTo>
                    <a:cubicBezTo>
                      <a:pt x="483241" y="277168"/>
                      <a:pt x="464464" y="264281"/>
                      <a:pt x="443927" y="255026"/>
                    </a:cubicBezTo>
                    <a:cubicBezTo>
                      <a:pt x="445218" y="255026"/>
                      <a:pt x="446509" y="255143"/>
                      <a:pt x="447800" y="255143"/>
                    </a:cubicBezTo>
                    <a:cubicBezTo>
                      <a:pt x="480190" y="255143"/>
                      <a:pt x="494038" y="237453"/>
                      <a:pt x="494038" y="237453"/>
                    </a:cubicBezTo>
                    <a:close/>
                    <a:moveTo>
                      <a:pt x="113199" y="237453"/>
                    </a:moveTo>
                    <a:cubicBezTo>
                      <a:pt x="113199" y="237453"/>
                      <a:pt x="127041" y="255143"/>
                      <a:pt x="159417" y="255143"/>
                    </a:cubicBezTo>
                    <a:cubicBezTo>
                      <a:pt x="160707" y="255143"/>
                      <a:pt x="161998" y="255026"/>
                      <a:pt x="163288" y="255026"/>
                    </a:cubicBezTo>
                    <a:cubicBezTo>
                      <a:pt x="142760" y="264281"/>
                      <a:pt x="124108" y="277168"/>
                      <a:pt x="110266" y="296029"/>
                    </a:cubicBezTo>
                    <a:cubicBezTo>
                      <a:pt x="86453" y="328598"/>
                      <a:pt x="81057" y="372413"/>
                      <a:pt x="79884" y="436730"/>
                    </a:cubicBezTo>
                    <a:cubicBezTo>
                      <a:pt x="13607" y="423609"/>
                      <a:pt x="0" y="396312"/>
                      <a:pt x="0" y="396312"/>
                    </a:cubicBezTo>
                    <a:cubicBezTo>
                      <a:pt x="0" y="392681"/>
                      <a:pt x="0" y="390220"/>
                      <a:pt x="0" y="388580"/>
                    </a:cubicBezTo>
                    <a:cubicBezTo>
                      <a:pt x="0" y="389166"/>
                      <a:pt x="117" y="388112"/>
                      <a:pt x="235" y="381785"/>
                    </a:cubicBezTo>
                    <a:cubicBezTo>
                      <a:pt x="1760" y="283260"/>
                      <a:pt x="14663" y="255260"/>
                      <a:pt x="113199" y="237453"/>
                    </a:cubicBezTo>
                    <a:close/>
                    <a:moveTo>
                      <a:pt x="447940" y="24839"/>
                    </a:moveTo>
                    <a:cubicBezTo>
                      <a:pt x="519842" y="24839"/>
                      <a:pt x="532275" y="70645"/>
                      <a:pt x="532275" y="127229"/>
                    </a:cubicBezTo>
                    <a:cubicBezTo>
                      <a:pt x="532275" y="183814"/>
                      <a:pt x="494506" y="229620"/>
                      <a:pt x="447940" y="229620"/>
                    </a:cubicBezTo>
                    <a:cubicBezTo>
                      <a:pt x="433982" y="229620"/>
                      <a:pt x="420962" y="225520"/>
                      <a:pt x="409350" y="218373"/>
                    </a:cubicBezTo>
                    <a:cubicBezTo>
                      <a:pt x="426123" y="191780"/>
                      <a:pt x="435272" y="159681"/>
                      <a:pt x="435272" y="126058"/>
                    </a:cubicBezTo>
                    <a:cubicBezTo>
                      <a:pt x="435272" y="96419"/>
                      <a:pt x="433044" y="59164"/>
                      <a:pt x="416388" y="28588"/>
                    </a:cubicBezTo>
                    <a:cubicBezTo>
                      <a:pt x="425302" y="26128"/>
                      <a:pt x="435741" y="24839"/>
                      <a:pt x="447940" y="24839"/>
                    </a:cubicBezTo>
                    <a:close/>
                    <a:moveTo>
                      <a:pt x="159441" y="24839"/>
                    </a:moveTo>
                    <a:cubicBezTo>
                      <a:pt x="171529" y="24839"/>
                      <a:pt x="181975" y="26128"/>
                      <a:pt x="190894" y="28588"/>
                    </a:cubicBezTo>
                    <a:cubicBezTo>
                      <a:pt x="174346" y="59164"/>
                      <a:pt x="171999" y="96419"/>
                      <a:pt x="171999" y="126058"/>
                    </a:cubicBezTo>
                    <a:cubicBezTo>
                      <a:pt x="171999" y="159681"/>
                      <a:pt x="181153" y="191780"/>
                      <a:pt x="197936" y="218373"/>
                    </a:cubicBezTo>
                    <a:cubicBezTo>
                      <a:pt x="186434" y="225520"/>
                      <a:pt x="173290" y="229620"/>
                      <a:pt x="159441" y="229620"/>
                    </a:cubicBezTo>
                    <a:cubicBezTo>
                      <a:pt x="112848" y="229620"/>
                      <a:pt x="74940" y="183814"/>
                      <a:pt x="74940" y="127229"/>
                    </a:cubicBezTo>
                    <a:cubicBezTo>
                      <a:pt x="74940" y="70645"/>
                      <a:pt x="87380" y="24839"/>
                      <a:pt x="159441" y="24839"/>
                    </a:cubicBezTo>
                    <a:close/>
                    <a:moveTo>
                      <a:pt x="303643" y="0"/>
                    </a:moveTo>
                    <a:cubicBezTo>
                      <a:pt x="392335" y="0"/>
                      <a:pt x="407586" y="56456"/>
                      <a:pt x="407586" y="126030"/>
                    </a:cubicBezTo>
                    <a:cubicBezTo>
                      <a:pt x="407586" y="195604"/>
                      <a:pt x="361011" y="252060"/>
                      <a:pt x="303643" y="252060"/>
                    </a:cubicBezTo>
                    <a:cubicBezTo>
                      <a:pt x="246275" y="252060"/>
                      <a:pt x="199700" y="195604"/>
                      <a:pt x="199700" y="126030"/>
                    </a:cubicBezTo>
                    <a:cubicBezTo>
                      <a:pt x="199700" y="56456"/>
                      <a:pt x="215069" y="0"/>
                      <a:pt x="3036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阿里巴巴普惠体"/>
                  <a:cs typeface="+mn-cs"/>
                </a:endParaRPr>
              </a:p>
            </p:txBody>
          </p:sp>
        </p:grpSp>
        <p:sp>
          <p:nvSpPr>
            <p:cNvPr id="17" name="文本框 16">
              <a:extLst>
                <a:ext uri="{FF2B5EF4-FFF2-40B4-BE49-F238E27FC236}">
                  <a16:creationId xmlns:a16="http://schemas.microsoft.com/office/drawing/2014/main" id="{6C1F00CC-74BA-17D2-AEBA-4251AF46EC65}"/>
                </a:ext>
              </a:extLst>
            </p:cNvPr>
            <p:cNvSpPr txBox="1"/>
            <p:nvPr/>
          </p:nvSpPr>
          <p:spPr>
            <a:xfrm>
              <a:off x="1262903" y="2475218"/>
              <a:ext cx="2657763" cy="3474413"/>
            </a:xfrm>
            <a:prstGeom prst="rect">
              <a:avLst/>
            </a:prstGeom>
            <a:noFill/>
          </p:spPr>
          <p:txBody>
            <a:bodyPr wrap="square" rtlCol="0">
              <a:spAutoFit/>
            </a:bodyPr>
            <a:lstStyle/>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ApplicationContextInitializer</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ApplicationListener</a:t>
              </a:r>
              <a:endParaRPr lang="zh-CN" altLang="en-US" sz="1400">
                <a:solidFill>
                  <a:schemeClr val="tx1">
                    <a:lumMod val="65000"/>
                    <a:lumOff val="35000"/>
                  </a:schemeClr>
                </a:solidFill>
                <a:latin typeface="Alibaba PuHuiTi B"/>
              </a:endParaRPr>
            </a:p>
            <a:p>
              <a:pPr marL="342900" indent="-342900" fontAlgn="auto">
                <a:lnSpc>
                  <a:spcPct val="200000"/>
                </a:lnSpc>
                <a:spcBef>
                  <a:spcPts val="0"/>
                </a:spcBef>
                <a:spcAft>
                  <a:spcPts val="0"/>
                </a:spcAft>
                <a:buFont typeface="+mj-lt"/>
                <a:buAutoNum type="arabicPeriod"/>
              </a:pPr>
              <a:r>
                <a:rPr lang="en-US" altLang="zh-CN" sz="1400">
                  <a:solidFill>
                    <a:schemeClr val="tx1">
                      <a:lumMod val="65000"/>
                      <a:lumOff val="35000"/>
                    </a:schemeClr>
                  </a:solidFill>
                  <a:latin typeface="Alibaba PuHuiTi B"/>
                </a:rPr>
                <a:t>BeanFactory</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BeanDefinition</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BeanFactoryPostProcessor</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Aware</a:t>
              </a:r>
              <a:endParaRPr lang="zh-CN" altLang="en-US" sz="1400">
                <a:solidFill>
                  <a:schemeClr val="tx1">
                    <a:lumMod val="65000"/>
                    <a:lumOff val="35000"/>
                  </a:schemeClr>
                </a:solidFill>
                <a:latin typeface="Alibaba PuHuiTi B"/>
              </a:endParaRP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InitializingBean/DisposableBean</a:t>
              </a:r>
            </a:p>
            <a:p>
              <a:pPr marL="342900" indent="-342900">
                <a:lnSpc>
                  <a:spcPct val="200000"/>
                </a:lnSpc>
                <a:buFont typeface="+mj-lt"/>
                <a:buAutoNum type="arabicPeriod"/>
              </a:pPr>
              <a:r>
                <a:rPr lang="en-US" altLang="zh-CN" sz="1400">
                  <a:solidFill>
                    <a:schemeClr val="tx1">
                      <a:lumMod val="65000"/>
                      <a:lumOff val="35000"/>
                    </a:schemeClr>
                  </a:solidFill>
                  <a:latin typeface="Alibaba PuHuiTi B"/>
                </a:rPr>
                <a:t>BeanPostProcessor</a:t>
              </a:r>
              <a:endParaRPr lang="zh-CN" altLang="en-US" sz="1400">
                <a:solidFill>
                  <a:schemeClr val="tx1">
                    <a:lumMod val="65000"/>
                    <a:lumOff val="35000"/>
                  </a:schemeClr>
                </a:solidFill>
                <a:latin typeface="Alibaba PuHuiTi B"/>
              </a:endParaRPr>
            </a:p>
          </p:txBody>
        </p:sp>
      </p:grpSp>
    </p:spTree>
    <p:custDataLst>
      <p:tags r:id="rId1"/>
    </p:custDataLst>
    <p:extLst>
      <p:ext uri="{BB962C8B-B14F-4D97-AF65-F5344CB8AC3E}">
        <p14:creationId xmlns:p14="http://schemas.microsoft.com/office/powerpoint/2010/main" val="2206147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strVal val="4*#ppt_w"/>
                                          </p:val>
                                        </p:tav>
                                        <p:tav tm="100000">
                                          <p:val>
                                            <p:strVal val="#ppt_w"/>
                                          </p:val>
                                        </p:tav>
                                      </p:tavLst>
                                    </p:anim>
                                    <p:anim calcmode="lin" valueType="num">
                                      <p:cBhvr>
                                        <p:cTn id="22"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SpringMvc</a:t>
            </a:r>
            <a:r>
              <a:rPr lang="zh-CN" altLang="en-US"/>
              <a:t>执行流程</a:t>
            </a:r>
          </a:p>
        </p:txBody>
      </p:sp>
      <p:pic>
        <p:nvPicPr>
          <p:cNvPr id="3" name="图片 2">
            <a:extLst>
              <a:ext uri="{FF2B5EF4-FFF2-40B4-BE49-F238E27FC236}">
                <a16:creationId xmlns:a16="http://schemas.microsoft.com/office/drawing/2014/main" id="{36C9ABCA-9B96-D2BD-70F9-E1A6AF8330F2}"/>
              </a:ext>
            </a:extLst>
          </p:cNvPr>
          <p:cNvPicPr>
            <a:picLocks noChangeAspect="1"/>
          </p:cNvPicPr>
          <p:nvPr/>
        </p:nvPicPr>
        <p:blipFill>
          <a:blip r:embed="rId3"/>
          <a:stretch>
            <a:fillRect/>
          </a:stretch>
        </p:blipFill>
        <p:spPr>
          <a:xfrm>
            <a:off x="1102938" y="1623862"/>
            <a:ext cx="1725939" cy="1291741"/>
          </a:xfrm>
          <a:prstGeom prst="rect">
            <a:avLst/>
          </a:prstGeom>
        </p:spPr>
      </p:pic>
      <p:sp>
        <p:nvSpPr>
          <p:cNvPr id="15" name="任意多边形: 形状 14">
            <a:extLst>
              <a:ext uri="{FF2B5EF4-FFF2-40B4-BE49-F238E27FC236}">
                <a16:creationId xmlns:a16="http://schemas.microsoft.com/office/drawing/2014/main" id="{B23C4AB2-B957-361A-3106-AFBEFE3D5527}"/>
              </a:ext>
            </a:extLst>
          </p:cNvPr>
          <p:cNvSpPr/>
          <p:nvPr/>
        </p:nvSpPr>
        <p:spPr>
          <a:xfrm>
            <a:off x="2828877" y="1623862"/>
            <a:ext cx="2844800" cy="370791"/>
          </a:xfrm>
          <a:custGeom>
            <a:avLst/>
            <a:gdLst>
              <a:gd name="connsiteX0" fmla="*/ 82292 w 2844800"/>
              <a:gd name="connsiteY0" fmla="*/ 0 h 550599"/>
              <a:gd name="connsiteX1" fmla="*/ 2762508 w 2844800"/>
              <a:gd name="connsiteY1" fmla="*/ 0 h 550599"/>
              <a:gd name="connsiteX2" fmla="*/ 2844800 w 2844800"/>
              <a:gd name="connsiteY2" fmla="*/ 82292 h 550599"/>
              <a:gd name="connsiteX3" fmla="*/ 2844800 w 2844800"/>
              <a:gd name="connsiteY3" fmla="*/ 411449 h 550599"/>
              <a:gd name="connsiteX4" fmla="*/ 2762508 w 2844800"/>
              <a:gd name="connsiteY4" fmla="*/ 493741 h 550599"/>
              <a:gd name="connsiteX5" fmla="*/ 376519 w 2844800"/>
              <a:gd name="connsiteY5" fmla="*/ 493741 h 550599"/>
              <a:gd name="connsiteX6" fmla="*/ 266703 w 2844800"/>
              <a:gd name="connsiteY6" fmla="*/ 550599 h 550599"/>
              <a:gd name="connsiteX7" fmla="*/ 156881 w 2844800"/>
              <a:gd name="connsiteY7" fmla="*/ 493741 h 550599"/>
              <a:gd name="connsiteX8" fmla="*/ 82292 w 2844800"/>
              <a:gd name="connsiteY8" fmla="*/ 493741 h 550599"/>
              <a:gd name="connsiteX9" fmla="*/ 24103 w 2844800"/>
              <a:gd name="connsiteY9" fmla="*/ 469638 h 550599"/>
              <a:gd name="connsiteX10" fmla="*/ 23288 w 2844800"/>
              <a:gd name="connsiteY10" fmla="*/ 468430 h 550599"/>
              <a:gd name="connsiteX11" fmla="*/ 23111 w 2844800"/>
              <a:gd name="connsiteY11" fmla="*/ 468310 h 550599"/>
              <a:gd name="connsiteX12" fmla="*/ 0 w 2844800"/>
              <a:gd name="connsiteY12" fmla="*/ 412516 h 550599"/>
              <a:gd name="connsiteX13" fmla="*/ 0 w 2844800"/>
              <a:gd name="connsiteY13" fmla="*/ 411449 h 550599"/>
              <a:gd name="connsiteX14" fmla="*/ 0 w 2844800"/>
              <a:gd name="connsiteY14" fmla="*/ 294162 h 550599"/>
              <a:gd name="connsiteX15" fmla="*/ 0 w 2844800"/>
              <a:gd name="connsiteY15" fmla="*/ 96905 h 550599"/>
              <a:gd name="connsiteX16" fmla="*/ 0 w 2844800"/>
              <a:gd name="connsiteY16" fmla="*/ 82292 h 550599"/>
              <a:gd name="connsiteX17" fmla="*/ 82292 w 2844800"/>
              <a:gd name="connsiteY17" fmla="*/ 0 h 55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44800" h="550599">
                <a:moveTo>
                  <a:pt x="82292" y="0"/>
                </a:moveTo>
                <a:lnTo>
                  <a:pt x="2762508" y="0"/>
                </a:lnTo>
                <a:cubicBezTo>
                  <a:pt x="2807957" y="0"/>
                  <a:pt x="2844800" y="36843"/>
                  <a:pt x="2844800" y="82292"/>
                </a:cubicBezTo>
                <a:lnTo>
                  <a:pt x="2844800" y="411449"/>
                </a:lnTo>
                <a:cubicBezTo>
                  <a:pt x="2844800" y="456898"/>
                  <a:pt x="2807957" y="493741"/>
                  <a:pt x="2762508" y="493741"/>
                </a:cubicBezTo>
                <a:lnTo>
                  <a:pt x="376519" y="493741"/>
                </a:lnTo>
                <a:lnTo>
                  <a:pt x="266703" y="550599"/>
                </a:lnTo>
                <a:lnTo>
                  <a:pt x="156881" y="493741"/>
                </a:lnTo>
                <a:lnTo>
                  <a:pt x="82292" y="493741"/>
                </a:lnTo>
                <a:cubicBezTo>
                  <a:pt x="59568" y="493741"/>
                  <a:pt x="38995" y="484530"/>
                  <a:pt x="24103" y="469638"/>
                </a:cubicBezTo>
                <a:lnTo>
                  <a:pt x="23288" y="468430"/>
                </a:lnTo>
                <a:lnTo>
                  <a:pt x="23111" y="468310"/>
                </a:lnTo>
                <a:cubicBezTo>
                  <a:pt x="8832" y="454031"/>
                  <a:pt x="0" y="434305"/>
                  <a:pt x="0" y="412516"/>
                </a:cubicBezTo>
                <a:lnTo>
                  <a:pt x="0" y="411449"/>
                </a:lnTo>
                <a:lnTo>
                  <a:pt x="0" y="294162"/>
                </a:lnTo>
                <a:lnTo>
                  <a:pt x="0" y="96905"/>
                </a:lnTo>
                <a:lnTo>
                  <a:pt x="0" y="82292"/>
                </a:lnTo>
                <a:cubicBezTo>
                  <a:pt x="0" y="36843"/>
                  <a:pt x="36843" y="0"/>
                  <a:pt x="82292" y="0"/>
                </a:cubicBezTo>
                <a:close/>
              </a:path>
            </a:pathLst>
          </a:custGeom>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字魂白鸽天行体" panose="00000500000000000000" pitchFamily="2" charset="-122"/>
                <a:ea typeface="阿里巴巴普惠体" panose="00020600040101010101"/>
                <a:cs typeface="+mn-cs"/>
              </a:rPr>
              <a:t>请聊一聊</a:t>
            </a:r>
            <a:r>
              <a:rPr kumimoji="0" lang="en-US" altLang="zh-CN" sz="1400" b="0" i="0" u="none" strike="noStrike" kern="1200" cap="none" spc="0" normalizeH="0" baseline="0" noProof="0">
                <a:ln>
                  <a:noFill/>
                </a:ln>
                <a:solidFill>
                  <a:prstClr val="white"/>
                </a:solidFill>
                <a:effectLst/>
                <a:uLnTx/>
                <a:uFillTx/>
                <a:latin typeface="字魂白鸽天行体" panose="00000500000000000000" pitchFamily="2" charset="-122"/>
                <a:ea typeface="阿里巴巴普惠体" panose="00020600040101010101"/>
                <a:cs typeface="+mn-cs"/>
              </a:rPr>
              <a:t>SpringMvc</a:t>
            </a:r>
            <a:r>
              <a:rPr kumimoji="0" lang="zh-CN" altLang="en-US" sz="1400" b="0" i="0" u="none" strike="noStrike" kern="1200" cap="none" spc="0" normalizeH="0" baseline="0" noProof="0">
                <a:ln>
                  <a:noFill/>
                </a:ln>
                <a:solidFill>
                  <a:prstClr val="white"/>
                </a:solidFill>
                <a:effectLst/>
                <a:uLnTx/>
                <a:uFillTx/>
                <a:latin typeface="字魂白鸽天行体" panose="00000500000000000000" pitchFamily="2" charset="-122"/>
                <a:ea typeface="阿里巴巴普惠体" panose="00020600040101010101"/>
                <a:cs typeface="+mn-cs"/>
              </a:rPr>
              <a:t>执行流程</a:t>
            </a:r>
            <a:r>
              <a:rPr kumimoji="0" lang="en-US" altLang="zh-CN" sz="1400" b="0" i="0" u="none" strike="noStrike" kern="1200" cap="none" spc="0" normalizeH="0" baseline="0" noProof="0">
                <a:ln>
                  <a:noFill/>
                </a:ln>
                <a:solidFill>
                  <a:prstClr val="white"/>
                </a:solidFill>
                <a:effectLst/>
                <a:uLnTx/>
                <a:uFillTx/>
                <a:latin typeface="字魂白鸽天行体" panose="00000500000000000000" pitchFamily="2" charset="-122"/>
                <a:ea typeface="阿里巴巴普惠体" panose="00020600040101010101"/>
                <a:cs typeface="+mn-cs"/>
              </a:rPr>
              <a:t>? </a:t>
            </a:r>
            <a:endParaRPr kumimoji="0" lang="zh-CN" altLang="en-US" sz="1400" b="0" i="0" u="none" strike="noStrike" kern="1200" cap="none" spc="0" normalizeH="0" baseline="0" noProof="0">
              <a:ln>
                <a:noFill/>
              </a:ln>
              <a:solidFill>
                <a:prstClr val="white"/>
              </a:solidFill>
              <a:effectLst/>
              <a:uLnTx/>
              <a:uFillTx/>
              <a:latin typeface="字魂白鸽天行体" panose="00000500000000000000" pitchFamily="2" charset="-122"/>
              <a:ea typeface="阿里巴巴普惠体" panose="00020600040101010101"/>
              <a:cs typeface="+mn-cs"/>
            </a:endParaRPr>
          </a:p>
        </p:txBody>
      </p:sp>
      <p:pic>
        <p:nvPicPr>
          <p:cNvPr id="29" name="图片 28">
            <a:extLst>
              <a:ext uri="{FF2B5EF4-FFF2-40B4-BE49-F238E27FC236}">
                <a16:creationId xmlns:a16="http://schemas.microsoft.com/office/drawing/2014/main" id="{BCD0DBA2-41EE-4FD4-3AB3-62BBFE7122E2}"/>
              </a:ext>
            </a:extLst>
          </p:cNvPr>
          <p:cNvPicPr>
            <a:picLocks noChangeAspect="1"/>
          </p:cNvPicPr>
          <p:nvPr/>
        </p:nvPicPr>
        <p:blipFill>
          <a:blip r:embed="rId4"/>
          <a:stretch>
            <a:fillRect/>
          </a:stretch>
        </p:blipFill>
        <p:spPr>
          <a:xfrm>
            <a:off x="1218723" y="4564027"/>
            <a:ext cx="1494367" cy="1291741"/>
          </a:xfrm>
          <a:prstGeom prst="rect">
            <a:avLst/>
          </a:prstGeom>
        </p:spPr>
      </p:pic>
      <p:sp>
        <p:nvSpPr>
          <p:cNvPr id="35" name="!!矩形: 圆角 7">
            <a:extLst>
              <a:ext uri="{FF2B5EF4-FFF2-40B4-BE49-F238E27FC236}">
                <a16:creationId xmlns:a16="http://schemas.microsoft.com/office/drawing/2014/main" id="{28A9A759-9F9C-521D-8512-C9BB4B3FA0E1}"/>
              </a:ext>
            </a:extLst>
          </p:cNvPr>
          <p:cNvSpPr/>
          <p:nvPr/>
        </p:nvSpPr>
        <p:spPr>
          <a:xfrm>
            <a:off x="2828877" y="3342640"/>
            <a:ext cx="8763683" cy="3213084"/>
          </a:xfrm>
          <a:prstGeom prst="roundRect">
            <a:avLst>
              <a:gd name="adj" fmla="val 2017"/>
            </a:avLst>
          </a:prstGeom>
          <a:solidFill>
            <a:srgbClr val="FFFFB6"/>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总</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lang="zh-CN" altLang="en-US" sz="1200">
                <a:solidFill>
                  <a:srgbClr val="000000"/>
                </a:solidFill>
                <a:latin typeface="JetBrains Mono"/>
                <a:ea typeface="阿里巴巴普惠体" panose="00020600040101010101"/>
              </a:rPr>
              <a:t>使用了</a:t>
            </a:r>
            <a:r>
              <a:rPr lang="en-US" altLang="zh-CN" sz="1200">
                <a:solidFill>
                  <a:srgbClr val="000000"/>
                </a:solidFill>
                <a:latin typeface="JetBrains Mono"/>
                <a:ea typeface="阿里巴巴普惠体" panose="00020600040101010101"/>
              </a:rPr>
              <a:t>SpringMvc</a:t>
            </a:r>
            <a:r>
              <a:rPr lang="zh-CN" altLang="en-US" sz="1200">
                <a:solidFill>
                  <a:srgbClr val="000000"/>
                </a:solidFill>
                <a:latin typeface="JetBrains Mono"/>
                <a:ea typeface="阿里巴巴普惠体" panose="00020600040101010101"/>
              </a:rPr>
              <a:t>后，所有的请求都需要经过</a:t>
            </a:r>
            <a:r>
              <a:rPr lang="en-US" altLang="zh-CN" sz="1200">
                <a:solidFill>
                  <a:srgbClr val="000000"/>
                </a:solidFill>
                <a:latin typeface="JetBrains Mono"/>
                <a:ea typeface="阿里巴巴普惠体" panose="00020600040101010101"/>
              </a:rPr>
              <a:t>DispatcherServlet</a:t>
            </a:r>
            <a:r>
              <a:rPr lang="zh-CN" altLang="en-US" sz="1200">
                <a:solidFill>
                  <a:srgbClr val="000000"/>
                </a:solidFill>
                <a:latin typeface="JetBrains Mono"/>
                <a:ea typeface="阿里巴巴普惠体" panose="00020600040101010101"/>
              </a:rPr>
              <a:t>前端控制器，该类中提供了一个</a:t>
            </a:r>
            <a:r>
              <a:rPr lang="en-US" altLang="zh-CN" sz="1200">
                <a:solidFill>
                  <a:srgbClr val="000000"/>
                </a:solidFill>
                <a:latin typeface="JetBrains Mono"/>
                <a:ea typeface="阿里巴巴普惠体" panose="00020600040101010101"/>
              </a:rPr>
              <a:t>doDispatch</a:t>
            </a:r>
            <a:r>
              <a:rPr lang="zh-CN" altLang="en-US" sz="1200">
                <a:solidFill>
                  <a:srgbClr val="000000"/>
                </a:solidFill>
                <a:latin typeface="JetBrains Mono"/>
                <a:ea typeface="阿里巴巴普惠体" panose="00020600040101010101"/>
              </a:rPr>
              <a:t>方法，有关请求处理和结果响应的所有流程都在该方法中完成</a:t>
            </a:r>
            <a:endParaRPr lang="en-US" altLang="zh-CN" sz="1200">
              <a:solidFill>
                <a:srgbClr val="000000"/>
              </a:solidFill>
              <a:latin typeface="JetBrains Mono"/>
              <a:ea typeface="阿里巴巴普惠体" panose="00020600040101010101"/>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sz="1200">
              <a:solidFill>
                <a:srgbClr val="000000"/>
              </a:solidFill>
              <a:latin typeface="JetBrains Mono"/>
              <a:ea typeface="阿里巴巴普惠体" panose="00020600040101010101"/>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分：</a:t>
            </a:r>
            <a:endPar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首先，借助于</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HandlerMapping</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处理器映射器得到处理器执行链，里面封装了</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HandlerMethod</a:t>
            </a:r>
            <a:r>
              <a:rPr lang="zh-CN" altLang="en-US" sz="1200">
                <a:solidFill>
                  <a:srgbClr val="000000"/>
                </a:solidFill>
                <a:latin typeface="JetBrains Mono"/>
                <a:ea typeface="阿里巴巴普惠体" panose="00020600040101010101"/>
              </a:rPr>
              <a:t>代表目标</a:t>
            </a:r>
            <a:r>
              <a:rPr lang="en-US" altLang="zh-CN" sz="1200">
                <a:solidFill>
                  <a:srgbClr val="000000"/>
                </a:solidFill>
                <a:latin typeface="JetBrains Mono"/>
                <a:ea typeface="阿里巴巴普惠体" panose="00020600040101010101"/>
              </a:rPr>
              <a:t>Controller</a:t>
            </a:r>
            <a:r>
              <a:rPr lang="zh-CN" altLang="en-US" sz="1200">
                <a:solidFill>
                  <a:srgbClr val="000000"/>
                </a:solidFill>
                <a:latin typeface="JetBrains Mono"/>
                <a:ea typeface="阿里巴巴普惠体" panose="00020600040101010101"/>
              </a:rPr>
              <a:t>的方法，同时还通过一个集合记录了要执行的拦截器</a:t>
            </a:r>
            <a:endParaRPr lang="en-US" altLang="zh-CN" sz="1200">
              <a:solidFill>
                <a:srgbClr val="000000"/>
              </a:solidFill>
              <a:latin typeface="JetBrains Mono"/>
              <a:ea typeface="阿里巴巴普惠体" panose="00020600040101010101"/>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接下来，会根据</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HandlerMethod</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获取对应的</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HandlerAdapter</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处理器适配器，里面封装了参数解析器以及结果处理器</a:t>
            </a:r>
            <a:endPar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然后，执行拦截器的</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preHandle</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方法</a:t>
            </a:r>
            <a:endPar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接下来是核心，通过</a:t>
            </a: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HandlerAdapter</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处理器适配器执行</a:t>
            </a:r>
            <a:r>
              <a:rPr lang="zh-CN" altLang="en-US" sz="1200">
                <a:solidFill>
                  <a:srgbClr val="000000"/>
                </a:solidFill>
                <a:latin typeface="JetBrains Mono"/>
                <a:ea typeface="阿里巴巴普惠体" panose="00020600040101010101"/>
              </a:rPr>
              <a:t>目标</a:t>
            </a:r>
            <a:r>
              <a:rPr lang="en-US" altLang="zh-CN" sz="1200">
                <a:solidFill>
                  <a:srgbClr val="000000"/>
                </a:solidFill>
                <a:latin typeface="JetBrains Mono"/>
                <a:ea typeface="阿里巴巴普惠体" panose="00020600040101010101"/>
              </a:rPr>
              <a:t>Controller</a:t>
            </a:r>
            <a:r>
              <a:rPr lang="zh-CN" altLang="en-US" sz="1200">
                <a:solidFill>
                  <a:srgbClr val="000000"/>
                </a:solidFill>
                <a:latin typeface="JetBrains Mono"/>
                <a:ea typeface="阿里巴巴普惠体" panose="00020600040101010101"/>
              </a:rPr>
              <a:t>的方法，在这个过程中会通过参数解析器和结果处理器分别解析浏览器提交的数据以及处理</a:t>
            </a:r>
            <a:r>
              <a:rPr lang="en-US" altLang="zh-CN" sz="1200">
                <a:solidFill>
                  <a:srgbClr val="000000"/>
                </a:solidFill>
                <a:latin typeface="JetBrains Mono"/>
                <a:ea typeface="阿里巴巴普惠体" panose="00020600040101010101"/>
              </a:rPr>
              <a:t>Controller</a:t>
            </a:r>
            <a:r>
              <a:rPr lang="zh-CN" altLang="en-US" sz="1200">
                <a:solidFill>
                  <a:srgbClr val="000000"/>
                </a:solidFill>
                <a:latin typeface="JetBrains Mono"/>
                <a:ea typeface="阿里巴巴普惠体" panose="00020600040101010101"/>
              </a:rPr>
              <a:t>方法返回的结果</a:t>
            </a:r>
            <a:endParaRPr lang="en-US" altLang="zh-CN" sz="1200">
              <a:solidFill>
                <a:srgbClr val="000000"/>
              </a:solidFill>
              <a:latin typeface="JetBrains Mono"/>
              <a:ea typeface="阿里巴巴普惠体" panose="00020600040101010101"/>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1200">
                <a:solidFill>
                  <a:srgbClr val="000000"/>
                </a:solidFill>
                <a:latin typeface="JetBrains Mono"/>
                <a:ea typeface="阿里巴巴普惠体" panose="00020600040101010101"/>
              </a:rPr>
              <a:t>          </a:t>
            </a:r>
            <a:r>
              <a:rPr lang="zh-CN" altLang="en-US" sz="1200">
                <a:solidFill>
                  <a:srgbClr val="000000"/>
                </a:solidFill>
                <a:latin typeface="JetBrains Mono"/>
                <a:ea typeface="阿里巴巴普惠体" panose="00020600040101010101"/>
              </a:rPr>
              <a:t>然后，执行拦截器的</a:t>
            </a:r>
            <a:r>
              <a:rPr lang="en-US" altLang="zh-CN" sz="1200">
                <a:solidFill>
                  <a:srgbClr val="000000"/>
                </a:solidFill>
                <a:latin typeface="JetBrains Mono"/>
                <a:ea typeface="阿里巴巴普惠体" panose="00020600040101010101"/>
              </a:rPr>
              <a:t>postHandle</a:t>
            </a:r>
            <a:r>
              <a:rPr lang="zh-CN" altLang="en-US" sz="1200">
                <a:solidFill>
                  <a:srgbClr val="000000"/>
                </a:solidFill>
                <a:latin typeface="JetBrains Mono"/>
                <a:ea typeface="阿里巴巴普惠体" panose="00020600040101010101"/>
              </a:rPr>
              <a:t>方法，</a:t>
            </a:r>
            <a:endParaRPr lang="en-US" altLang="zh-CN" sz="1200">
              <a:solidFill>
                <a:srgbClr val="000000"/>
              </a:solidFill>
              <a:latin typeface="JetBrains Mono"/>
              <a:ea typeface="阿里巴巴普惠体" panose="00020600040101010101"/>
            </a:endParaRPr>
          </a:p>
          <a:p>
            <a:pPr>
              <a:lnSpc>
                <a:spcPct val="120000"/>
              </a:lnSpc>
            </a:pPr>
            <a:r>
              <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          </a:t>
            </a:r>
            <a:r>
              <a:rPr kumimoji="0" lang="zh-CN" altLang="en-US"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rPr>
              <a:t>最后处理响应，在这个过程中</a:t>
            </a:r>
            <a:r>
              <a:rPr lang="zh-CN" altLang="en-US" sz="1200">
                <a:solidFill>
                  <a:srgbClr val="000000"/>
                </a:solidFill>
                <a:latin typeface="JetBrains Mono"/>
                <a:ea typeface="阿里巴巴普惠体" panose="00020600040101010101"/>
              </a:rPr>
              <a:t>如果有异常抛出，会执行异常的逻辑，这里还会执行全局异常处理器的逻辑，并通过视图解析器</a:t>
            </a:r>
            <a:r>
              <a:rPr lang="en-US" altLang="zh-CN" sz="1200">
                <a:solidFill>
                  <a:srgbClr val="000000"/>
                </a:solidFill>
                <a:latin typeface="JetBrains Mono"/>
                <a:ea typeface="阿里巴巴普惠体" panose="00020600040101010101"/>
              </a:rPr>
              <a:t>ViewResolver</a:t>
            </a:r>
            <a:r>
              <a:rPr lang="zh-CN" altLang="en-US" sz="1200">
                <a:solidFill>
                  <a:srgbClr val="000000"/>
                </a:solidFill>
                <a:latin typeface="JetBrains Mono"/>
                <a:ea typeface="阿里巴巴普惠体" panose="00020600040101010101"/>
              </a:rPr>
              <a:t>解析视图，再渲染视图，最后再执行拦截器的</a:t>
            </a:r>
            <a:r>
              <a:rPr lang="en-US" altLang="zh-CN" sz="1200">
                <a:solidFill>
                  <a:srgbClr val="000000"/>
                </a:solidFill>
                <a:latin typeface="JetBrains Mono"/>
                <a:ea typeface="阿里巴巴普惠体" panose="00020600040101010101"/>
              </a:rPr>
              <a:t>afterCompletion</a:t>
            </a:r>
          </a:p>
          <a:p>
            <a:pPr>
              <a:lnSpc>
                <a:spcPct val="120000"/>
              </a:lnSpc>
            </a:pPr>
            <a:endParaRPr kumimoji="0" lang="en-US" altLang="zh-CN" sz="1200" b="0" i="0" u="none" strike="noStrike" kern="1200" cap="none" spc="0" normalizeH="0" baseline="0" noProof="0">
              <a:ln>
                <a:noFill/>
              </a:ln>
              <a:solidFill>
                <a:srgbClr val="000000"/>
              </a:solidFill>
              <a:effectLst/>
              <a:uLnTx/>
              <a:uFillTx/>
              <a:latin typeface="JetBrains Mono"/>
              <a:ea typeface="阿里巴巴普惠体" panose="00020600040101010101"/>
              <a:cs typeface="+mn-cs"/>
            </a:endParaRPr>
          </a:p>
        </p:txBody>
      </p:sp>
    </p:spTree>
    <p:custDataLst>
      <p:tags r:id="rId1"/>
    </p:custDataLst>
    <p:extLst>
      <p:ext uri="{BB962C8B-B14F-4D97-AF65-F5344CB8AC3E}">
        <p14:creationId xmlns:p14="http://schemas.microsoft.com/office/powerpoint/2010/main" val="1877184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down)">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2" end="2"/>
                                            </p:txEl>
                                          </p:spTgt>
                                        </p:tgtEl>
                                        <p:attrNameLst>
                                          <p:attrName>style.visibility</p:attrName>
                                        </p:attrNameLst>
                                      </p:cBhvr>
                                      <p:to>
                                        <p:strVal val="visible"/>
                                      </p:to>
                                    </p:set>
                                    <p:animEffect transition="in" filter="wipe(down)">
                                      <p:cBhvr>
                                        <p:cTn id="24" dur="500"/>
                                        <p:tgtEl>
                                          <p:spTgt spid="35">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Effect transition="in" filter="wipe(down)">
                                      <p:cBhvr>
                                        <p:cTn id="27" dur="500"/>
                                        <p:tgtEl>
                                          <p:spTgt spid="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
                                            <p:txEl>
                                              <p:pRg st="4" end="4"/>
                                            </p:txEl>
                                          </p:spTgt>
                                        </p:tgtEl>
                                        <p:attrNameLst>
                                          <p:attrName>style.visibility</p:attrName>
                                        </p:attrNameLst>
                                      </p:cBhvr>
                                      <p:to>
                                        <p:strVal val="visible"/>
                                      </p:to>
                                    </p:set>
                                    <p:animEffect transition="in" filter="wipe(down)">
                                      <p:cBhvr>
                                        <p:cTn id="32" dur="500"/>
                                        <p:tgtEl>
                                          <p:spTgt spid="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5">
                                            <p:txEl>
                                              <p:pRg st="5" end="5"/>
                                            </p:txEl>
                                          </p:spTgt>
                                        </p:tgtEl>
                                        <p:attrNameLst>
                                          <p:attrName>style.visibility</p:attrName>
                                        </p:attrNameLst>
                                      </p:cBhvr>
                                      <p:to>
                                        <p:strVal val="visible"/>
                                      </p:to>
                                    </p:set>
                                    <p:animEffect transition="in" filter="wipe(down)">
                                      <p:cBhvr>
                                        <p:cTn id="37" dur="500"/>
                                        <p:tgtEl>
                                          <p:spTgt spid="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
                                            <p:txEl>
                                              <p:pRg st="6" end="6"/>
                                            </p:txEl>
                                          </p:spTgt>
                                        </p:tgtEl>
                                        <p:attrNameLst>
                                          <p:attrName>style.visibility</p:attrName>
                                        </p:attrNameLst>
                                      </p:cBhvr>
                                      <p:to>
                                        <p:strVal val="visible"/>
                                      </p:to>
                                    </p:set>
                                    <p:animEffect transition="in" filter="wipe(down)">
                                      <p:cBhvr>
                                        <p:cTn id="42" dur="500"/>
                                        <p:tgtEl>
                                          <p:spTgt spid="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5">
                                            <p:txEl>
                                              <p:pRg st="7" end="7"/>
                                            </p:txEl>
                                          </p:spTgt>
                                        </p:tgtEl>
                                        <p:attrNameLst>
                                          <p:attrName>style.visibility</p:attrName>
                                        </p:attrNameLst>
                                      </p:cBhvr>
                                      <p:to>
                                        <p:strVal val="visible"/>
                                      </p:to>
                                    </p:set>
                                    <p:animEffect transition="in" filter="wipe(down)">
                                      <p:cBhvr>
                                        <p:cTn id="47" dur="500"/>
                                        <p:tgtEl>
                                          <p:spTgt spid="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
                                            <p:txEl>
                                              <p:pRg st="8" end="8"/>
                                            </p:txEl>
                                          </p:spTgt>
                                        </p:tgtEl>
                                        <p:attrNameLst>
                                          <p:attrName>style.visibility</p:attrName>
                                        </p:attrNameLst>
                                      </p:cBhvr>
                                      <p:to>
                                        <p:strVal val="visible"/>
                                      </p:to>
                                    </p:set>
                                    <p:animEffect transition="in" filter="wipe(down)">
                                      <p:cBhvr>
                                        <p:cTn id="52"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sz="5400"/>
              <a:t>大结局</a:t>
            </a:r>
            <a:endParaRPr kumimoji="1" lang="zh-CN" altLang="en-US" sz="5400" dirty="0"/>
          </a:p>
        </p:txBody>
      </p:sp>
    </p:spTree>
    <p:extLst>
      <p:ext uri="{BB962C8B-B14F-4D97-AF65-F5344CB8AC3E}">
        <p14:creationId xmlns:p14="http://schemas.microsoft.com/office/powerpoint/2010/main" val="2289912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99BA3B5-12DF-735D-B257-53A6FE20EA1C}"/>
              </a:ext>
            </a:extLst>
          </p:cNvPr>
          <p:cNvSpPr/>
          <p:nvPr/>
        </p:nvSpPr>
        <p:spPr>
          <a:xfrm>
            <a:off x="874713" y="1280187"/>
            <a:ext cx="3052838" cy="2669591"/>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lvl="1" indent="-285750" defTabSz="432000">
              <a:lnSpc>
                <a:spcPct val="200000"/>
              </a:lnSpc>
              <a:buFont typeface="Wingdings" panose="05000000000000000000" pitchFamily="2" charset="2"/>
              <a:buChar char="l"/>
            </a:pPr>
            <a:endParaRPr lang="en-US" altLang="zh-CN" sz="1400">
              <a:solidFill>
                <a:schemeClr val="tx1">
                  <a:lumMod val="75000"/>
                  <a:lumOff val="25000"/>
                </a:schemeClr>
              </a:solidFill>
              <a:ea typeface="阿里巴巴普惠体" panose="00020600040101010101" pitchFamily="18" charset="-122"/>
            </a:endParaRPr>
          </a:p>
        </p:txBody>
      </p:sp>
      <p:sp>
        <p:nvSpPr>
          <p:cNvPr id="10" name="矩形: 对角圆角 9">
            <a:extLst>
              <a:ext uri="{FF2B5EF4-FFF2-40B4-BE49-F238E27FC236}">
                <a16:creationId xmlns:a16="http://schemas.microsoft.com/office/drawing/2014/main" id="{B5AB7575-2A58-83DB-096A-8AB062AB1ACC}"/>
              </a:ext>
            </a:extLst>
          </p:cNvPr>
          <p:cNvSpPr/>
          <p:nvPr/>
        </p:nvSpPr>
        <p:spPr>
          <a:xfrm>
            <a:off x="874713" y="1280188"/>
            <a:ext cx="1274938" cy="325306"/>
          </a:xfrm>
          <a:prstGeom prst="round2DiagRect">
            <a:avLst>
              <a:gd name="adj1" fmla="val 21937"/>
              <a:gd name="adj2" fmla="val 0"/>
            </a:avLst>
          </a:prstGeom>
          <a:solidFill>
            <a:srgbClr val="C00000"/>
          </a:solidFill>
          <a:ln w="6350">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08000" tIns="0" rIns="36000" bIns="72000" rtlCol="0" anchor="ctr"/>
          <a:lstStyle/>
          <a:p>
            <a:pPr defTabSz="360000">
              <a:lnSpc>
                <a:spcPct val="150000"/>
              </a:lnSpc>
            </a:pPr>
            <a:r>
              <a:rPr lang="zh-CN" altLang="en-US" sz="16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基础篇</a:t>
            </a:r>
            <a:endParaRPr lang="en-US" altLang="zh-CN"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矩形: 圆角 10">
            <a:extLst>
              <a:ext uri="{FF2B5EF4-FFF2-40B4-BE49-F238E27FC236}">
                <a16:creationId xmlns:a16="http://schemas.microsoft.com/office/drawing/2014/main" id="{3832071F-28C8-719C-701A-22062489A1E0}"/>
              </a:ext>
            </a:extLst>
          </p:cNvPr>
          <p:cNvSpPr/>
          <p:nvPr/>
        </p:nvSpPr>
        <p:spPr>
          <a:xfrm>
            <a:off x="4552017" y="1280188"/>
            <a:ext cx="3052838" cy="2669592"/>
          </a:xfrm>
          <a:prstGeom prst="roundRect">
            <a:avLst>
              <a:gd name="adj" fmla="val 3569"/>
            </a:avLst>
          </a:prstGeom>
          <a:noFill/>
          <a:ln w="3175">
            <a:solidFill>
              <a:schemeClr val="bg1">
                <a:lumMod val="50000"/>
              </a:schemeClr>
            </a:solidFill>
            <a:prstDash val="lgDash"/>
          </a:ln>
        </p:spPr>
        <p:txBody>
          <a:bodyPr wrap="square" lIns="144000" tIns="432000" rIns="72000" bIns="108000">
            <a:noAutofit/>
          </a:bodyPr>
          <a:lstStyle/>
          <a:p>
            <a:pPr marL="144000" lvl="1" indent="-285750" defTabSz="432000">
              <a:lnSpc>
                <a:spcPct val="200000"/>
              </a:lnSpc>
              <a:buFont typeface="Wingdings" panose="05000000000000000000" pitchFamily="2" charset="2"/>
              <a:buChar char="l"/>
            </a:pPr>
            <a:endParaRPr kumimoji="0" lang="zh-CN" altLang="zh-CN"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对角圆角 11">
            <a:extLst>
              <a:ext uri="{FF2B5EF4-FFF2-40B4-BE49-F238E27FC236}">
                <a16:creationId xmlns:a16="http://schemas.microsoft.com/office/drawing/2014/main" id="{52AF9BEE-2E8A-4BAC-7D3D-EF950C708428}"/>
              </a:ext>
            </a:extLst>
          </p:cNvPr>
          <p:cNvSpPr/>
          <p:nvPr/>
        </p:nvSpPr>
        <p:spPr>
          <a:xfrm>
            <a:off x="4552017" y="1280188"/>
            <a:ext cx="1288693" cy="309245"/>
          </a:xfrm>
          <a:prstGeom prst="round2DiagRect">
            <a:avLst>
              <a:gd name="adj1" fmla="val 21937"/>
              <a:gd name="adj2" fmla="val 0"/>
            </a:avLst>
          </a:prstGeom>
          <a:solidFill>
            <a:srgbClr val="C00000"/>
          </a:solidFill>
          <a:ln w="6350">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08000" tIns="0" rIns="36000" bIns="72000" rtlCol="0" anchor="ctr"/>
          <a:lstStyle/>
          <a:p>
            <a:pPr defTabSz="360000">
              <a:lnSpc>
                <a:spcPct val="150000"/>
              </a:lnSpc>
            </a:pPr>
            <a:r>
              <a:rPr lang="zh-CN" altLang="en-US" sz="16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实战篇</a:t>
            </a:r>
            <a:endParaRPr lang="en-US" altLang="zh-CN"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圆角 12">
            <a:extLst>
              <a:ext uri="{FF2B5EF4-FFF2-40B4-BE49-F238E27FC236}">
                <a16:creationId xmlns:a16="http://schemas.microsoft.com/office/drawing/2014/main" id="{B2FACFAA-5A98-76E7-64C5-2159BE554B16}"/>
              </a:ext>
            </a:extLst>
          </p:cNvPr>
          <p:cNvSpPr/>
          <p:nvPr/>
        </p:nvSpPr>
        <p:spPr>
          <a:xfrm>
            <a:off x="8229321" y="1280188"/>
            <a:ext cx="3052838" cy="2644736"/>
          </a:xfrm>
          <a:prstGeom prst="roundRect">
            <a:avLst>
              <a:gd name="adj" fmla="val 3569"/>
            </a:avLst>
          </a:prstGeom>
          <a:noFill/>
          <a:ln w="3175">
            <a:solidFill>
              <a:schemeClr val="bg1">
                <a:lumMod val="50000"/>
              </a:schemeClr>
            </a:solidFill>
            <a:prstDash val="lgDash"/>
          </a:ln>
        </p:spPr>
        <p:txBody>
          <a:bodyPr wrap="square" lIns="144000" tIns="432000" rIns="72000" bIns="108000">
            <a:noAutofit/>
          </a:bodyPr>
          <a:lstStyle/>
          <a:p>
            <a:pPr marL="144000" lvl="1" indent="-285750" defTabSz="432000">
              <a:lnSpc>
                <a:spcPct val="200000"/>
              </a:lnSpc>
              <a:buFont typeface="Wingdings" panose="05000000000000000000" pitchFamily="2" charset="2"/>
              <a:buChar char="l"/>
            </a:pPr>
            <a:endParaRPr lang="zh-CN" altLang="zh-CN" sz="1400">
              <a:solidFill>
                <a:schemeClr val="tx1">
                  <a:lumMod val="75000"/>
                  <a:lumOff val="25000"/>
                </a:schemeClr>
              </a:solidFill>
              <a:ea typeface="阿里巴巴普惠体" panose="00020600040101010101" pitchFamily="18" charset="-122"/>
            </a:endParaRPr>
          </a:p>
        </p:txBody>
      </p:sp>
      <p:sp>
        <p:nvSpPr>
          <p:cNvPr id="14" name="矩形: 对角圆角 13">
            <a:extLst>
              <a:ext uri="{FF2B5EF4-FFF2-40B4-BE49-F238E27FC236}">
                <a16:creationId xmlns:a16="http://schemas.microsoft.com/office/drawing/2014/main" id="{DF9580CE-9EDA-DE8E-14DA-76527D077482}"/>
              </a:ext>
            </a:extLst>
          </p:cNvPr>
          <p:cNvSpPr/>
          <p:nvPr/>
        </p:nvSpPr>
        <p:spPr>
          <a:xfrm>
            <a:off x="8229321" y="1280190"/>
            <a:ext cx="1288693" cy="287856"/>
          </a:xfrm>
          <a:prstGeom prst="round2DiagRect">
            <a:avLst>
              <a:gd name="adj1" fmla="val 21937"/>
              <a:gd name="adj2" fmla="val 0"/>
            </a:avLst>
          </a:prstGeom>
          <a:solidFill>
            <a:srgbClr val="C00000"/>
          </a:solidFill>
          <a:ln w="6350">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08000" tIns="0" rIns="36000" bIns="72000" rtlCol="0" anchor="ctr"/>
          <a:lstStyle/>
          <a:p>
            <a:pPr defTabSz="360000">
              <a:lnSpc>
                <a:spcPct val="150000"/>
              </a:lnSpc>
            </a:pPr>
            <a:r>
              <a:rPr lang="zh-CN" altLang="en-US" sz="16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面试篇</a:t>
            </a:r>
            <a:endParaRPr lang="en-US" altLang="zh-CN" sz="14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B7DBB140-9197-C84D-7F3B-CF2800D923C3}"/>
              </a:ext>
            </a:extLst>
          </p:cNvPr>
          <p:cNvSpPr txBox="1"/>
          <p:nvPr/>
        </p:nvSpPr>
        <p:spPr>
          <a:xfrm>
            <a:off x="982462" y="1698355"/>
            <a:ext cx="1911927" cy="2408352"/>
          </a:xfrm>
          <a:prstGeom prst="rect">
            <a:avLst/>
          </a:prstGeom>
          <a:noFill/>
        </p:spPr>
        <p:txBody>
          <a:bodyPr wrap="square" rtlCol="0">
            <a:spAutoFit/>
          </a:bodyPr>
          <a:lstStyle/>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配置文件</a:t>
            </a:r>
            <a:endParaRPr lang="en-US" altLang="zh-CN" sz="1400">
              <a:solidFill>
                <a:schemeClr val="tx1">
                  <a:lumMod val="75000"/>
                  <a:lumOff val="25000"/>
                </a:schemeClr>
              </a:solidFill>
              <a:ea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整合</a:t>
            </a:r>
            <a:r>
              <a:rPr lang="en-US" altLang="zh-CN" sz="1400">
                <a:solidFill>
                  <a:schemeClr val="tx1">
                    <a:lumMod val="75000"/>
                    <a:lumOff val="25000"/>
                  </a:schemeClr>
                </a:solidFill>
                <a:ea typeface="阿里巴巴普惠体" panose="00020600040101010101" pitchFamily="18" charset="-122"/>
              </a:rPr>
              <a:t>MyBatis</a:t>
            </a:r>
          </a:p>
          <a:p>
            <a:pPr marL="144000" lvl="1" indent="-285750" defTabSz="432000">
              <a:lnSpc>
                <a:spcPct val="200000"/>
              </a:lnSpc>
              <a:buFont typeface="Wingdings" panose="05000000000000000000" pitchFamily="2" charset="2"/>
              <a:buChar char="l"/>
            </a:pPr>
            <a:r>
              <a:rPr lang="en-US" altLang="zh-CN" sz="1400">
                <a:solidFill>
                  <a:schemeClr val="tx1">
                    <a:lumMod val="75000"/>
                    <a:lumOff val="25000"/>
                  </a:schemeClr>
                </a:solidFill>
                <a:ea typeface="阿里巴巴普惠体" panose="00020600040101010101" pitchFamily="18" charset="-122"/>
              </a:rPr>
              <a:t>Bean</a:t>
            </a:r>
            <a:r>
              <a:rPr lang="zh-CN" altLang="en-US" sz="1400">
                <a:solidFill>
                  <a:schemeClr val="tx1">
                    <a:lumMod val="75000"/>
                    <a:lumOff val="25000"/>
                  </a:schemeClr>
                </a:solidFill>
                <a:ea typeface="阿里巴巴普惠体" panose="00020600040101010101" pitchFamily="18" charset="-122"/>
              </a:rPr>
              <a:t>管理</a:t>
            </a:r>
            <a:endParaRPr lang="en-US" altLang="zh-CN" sz="1400">
              <a:solidFill>
                <a:schemeClr val="tx1">
                  <a:lumMod val="75000"/>
                  <a:lumOff val="25000"/>
                </a:schemeClr>
              </a:solidFill>
              <a:ea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自动配置原理</a:t>
            </a:r>
            <a:endParaRPr lang="en-US" altLang="zh-CN" sz="1400">
              <a:solidFill>
                <a:schemeClr val="tx1">
                  <a:lumMod val="75000"/>
                  <a:lumOff val="25000"/>
                </a:schemeClr>
              </a:solidFill>
              <a:ea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自定义</a:t>
            </a:r>
            <a:r>
              <a:rPr lang="en-US" altLang="zh-CN" sz="1400">
                <a:solidFill>
                  <a:schemeClr val="tx1">
                    <a:lumMod val="75000"/>
                    <a:lumOff val="25000"/>
                  </a:schemeClr>
                </a:solidFill>
                <a:ea typeface="阿里巴巴普惠体" panose="00020600040101010101" pitchFamily="18" charset="-122"/>
              </a:rPr>
              <a:t>stater</a:t>
            </a:r>
          </a:p>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5A9BD42-0D05-2569-5AAF-B34004647723}"/>
              </a:ext>
            </a:extLst>
          </p:cNvPr>
          <p:cNvSpPr txBox="1"/>
          <p:nvPr/>
        </p:nvSpPr>
        <p:spPr>
          <a:xfrm>
            <a:off x="4659766" y="1698355"/>
            <a:ext cx="1911927" cy="2408352"/>
          </a:xfrm>
          <a:prstGeom prst="rect">
            <a:avLst/>
          </a:prstGeom>
          <a:noFill/>
        </p:spPr>
        <p:txBody>
          <a:bodyPr wrap="square" rtlCol="0">
            <a:spAutoFit/>
          </a:bodyPr>
          <a:lstStyle/>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后端项目开发</a:t>
            </a:r>
            <a:endPar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整合三方技术</a:t>
            </a:r>
            <a:endParaRPr kumimoji="0" lang="en-US" altLang="zh-CN"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kumimoji="0" lang="zh-CN" altLang="en-US"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项目部署</a:t>
            </a:r>
            <a:endParaRPr kumimoji="0" lang="en-US" altLang="zh-CN"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Vue</a:t>
            </a:r>
          </a:p>
          <a:p>
            <a:pPr marL="144000" lvl="1" indent="-285750" defTabSz="432000">
              <a:lnSpc>
                <a:spcPct val="200000"/>
              </a:lnSpc>
              <a:buFont typeface="Wingdings" panose="05000000000000000000" pitchFamily="2" charset="2"/>
              <a:buChar char="l"/>
            </a:pPr>
            <a:r>
              <a:rPr kumimoji="0" lang="zh-CN" altLang="en-US"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前端项目开发</a:t>
            </a:r>
            <a:endParaRPr kumimoji="0" lang="zh-CN" altLang="zh-CN" sz="1400" b="0" i="0" u="none" strike="noStrike" cap="none" normalizeH="0" baseline="0">
              <a:ln>
                <a:noFill/>
              </a:ln>
              <a:solidFill>
                <a:schemeClr val="tx1">
                  <a:lumMod val="75000"/>
                  <a:lumOff val="2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18" name="文本框 17">
            <a:extLst>
              <a:ext uri="{FF2B5EF4-FFF2-40B4-BE49-F238E27FC236}">
                <a16:creationId xmlns:a16="http://schemas.microsoft.com/office/drawing/2014/main" id="{719B3697-42D2-8347-9623-BCD3793D2335}"/>
              </a:ext>
            </a:extLst>
          </p:cNvPr>
          <p:cNvSpPr txBox="1"/>
          <p:nvPr/>
        </p:nvSpPr>
        <p:spPr>
          <a:xfrm>
            <a:off x="8334354" y="1698355"/>
            <a:ext cx="1911927" cy="892745"/>
          </a:xfrm>
          <a:prstGeom prst="rect">
            <a:avLst/>
          </a:prstGeom>
          <a:noFill/>
        </p:spPr>
        <p:txBody>
          <a:bodyPr wrap="square" rtlCol="0">
            <a:spAutoFit/>
          </a:bodyPr>
          <a:lstStyle/>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前置知识</a:t>
            </a:r>
            <a:endParaRPr lang="en-US" altLang="zh-CN" sz="1400">
              <a:solidFill>
                <a:schemeClr val="tx1">
                  <a:lumMod val="75000"/>
                  <a:lumOff val="25000"/>
                </a:schemeClr>
              </a:solidFill>
              <a:ea typeface="阿里巴巴普惠体" panose="00020600040101010101" pitchFamily="18" charset="-122"/>
            </a:endParaRPr>
          </a:p>
          <a:p>
            <a:pPr marL="144000" lvl="1" indent="-285750" defTabSz="432000">
              <a:lnSpc>
                <a:spcPct val="200000"/>
              </a:lnSpc>
              <a:buFont typeface="Wingdings" panose="05000000000000000000" pitchFamily="2" charset="2"/>
              <a:buChar char="l"/>
            </a:pPr>
            <a:r>
              <a:rPr lang="zh-CN" altLang="en-US" sz="1400">
                <a:solidFill>
                  <a:schemeClr val="tx1">
                    <a:lumMod val="75000"/>
                    <a:lumOff val="25000"/>
                  </a:schemeClr>
                </a:solidFill>
                <a:ea typeface="阿里巴巴普惠体" panose="00020600040101010101" pitchFamily="18" charset="-122"/>
              </a:rPr>
              <a:t>面试题</a:t>
            </a:r>
            <a:endParaRPr lang="zh-CN" altLang="zh-CN" sz="1400">
              <a:solidFill>
                <a:schemeClr val="tx1">
                  <a:lumMod val="75000"/>
                  <a:lumOff val="25000"/>
                </a:schemeClr>
              </a:solidFill>
              <a:ea typeface="阿里巴巴普惠体" panose="00020600040101010101" pitchFamily="18" charset="-122"/>
            </a:endParaRPr>
          </a:p>
        </p:txBody>
      </p:sp>
      <p:sp>
        <p:nvSpPr>
          <p:cNvPr id="19" name="iconfont-10774-5582323">
            <a:extLst>
              <a:ext uri="{FF2B5EF4-FFF2-40B4-BE49-F238E27FC236}">
                <a16:creationId xmlns:a16="http://schemas.microsoft.com/office/drawing/2014/main" id="{3391DAD3-21C6-8609-5F23-3459CAC59568}"/>
              </a:ext>
            </a:extLst>
          </p:cNvPr>
          <p:cNvSpPr/>
          <p:nvPr/>
        </p:nvSpPr>
        <p:spPr>
          <a:xfrm>
            <a:off x="960916" y="1296718"/>
            <a:ext cx="273283" cy="273283"/>
          </a:xfrm>
          <a:custGeom>
            <a:avLst/>
            <a:gdLst>
              <a:gd name="connsiteX0" fmla="*/ 309902 w 609586"/>
              <a:gd name="connsiteY0" fmla="*/ 219712 h 609586"/>
              <a:gd name="connsiteX1" fmla="*/ 221003 w 609586"/>
              <a:gd name="connsiteY1" fmla="*/ 308612 h 609586"/>
              <a:gd name="connsiteX2" fmla="*/ 309902 w 609586"/>
              <a:gd name="connsiteY2" fmla="*/ 397512 h 609586"/>
              <a:gd name="connsiteX3" fmla="*/ 398754 w 609586"/>
              <a:gd name="connsiteY3" fmla="*/ 308612 h 609586"/>
              <a:gd name="connsiteX4" fmla="*/ 309902 w 609586"/>
              <a:gd name="connsiteY4" fmla="*/ 219712 h 609586"/>
              <a:gd name="connsiteX5" fmla="*/ 309902 w 609586"/>
              <a:gd name="connsiteY5" fmla="*/ 194333 h 609586"/>
              <a:gd name="connsiteX6" fmla="*/ 424181 w 609586"/>
              <a:gd name="connsiteY6" fmla="*/ 308612 h 609586"/>
              <a:gd name="connsiteX7" fmla="*/ 309902 w 609586"/>
              <a:gd name="connsiteY7" fmla="*/ 422891 h 609586"/>
              <a:gd name="connsiteX8" fmla="*/ 195623 w 609586"/>
              <a:gd name="connsiteY8" fmla="*/ 308612 h 609586"/>
              <a:gd name="connsiteX9" fmla="*/ 309902 w 609586"/>
              <a:gd name="connsiteY9" fmla="*/ 194333 h 609586"/>
              <a:gd name="connsiteX10" fmla="*/ 279410 w 609586"/>
              <a:gd name="connsiteY10" fmla="*/ 25384 h 609586"/>
              <a:gd name="connsiteX11" fmla="*/ 266694 w 609586"/>
              <a:gd name="connsiteY11" fmla="*/ 38099 h 609586"/>
              <a:gd name="connsiteX12" fmla="*/ 266694 w 609586"/>
              <a:gd name="connsiteY12" fmla="*/ 105392 h 609586"/>
              <a:gd name="connsiteX13" fmla="*/ 256550 w 609586"/>
              <a:gd name="connsiteY13" fmla="*/ 107963 h 609586"/>
              <a:gd name="connsiteX14" fmla="*/ 198116 w 609586"/>
              <a:gd name="connsiteY14" fmla="*/ 132061 h 609586"/>
              <a:gd name="connsiteX15" fmla="*/ 190495 w 609586"/>
              <a:gd name="connsiteY15" fmla="*/ 137157 h 609586"/>
              <a:gd name="connsiteX16" fmla="*/ 143491 w 609586"/>
              <a:gd name="connsiteY16" fmla="*/ 88914 h 609586"/>
              <a:gd name="connsiteX17" fmla="*/ 125727 w 609586"/>
              <a:gd name="connsiteY17" fmla="*/ 88914 h 609586"/>
              <a:gd name="connsiteX18" fmla="*/ 88914 w 609586"/>
              <a:gd name="connsiteY18" fmla="*/ 125727 h 609586"/>
              <a:gd name="connsiteX19" fmla="*/ 88914 w 609586"/>
              <a:gd name="connsiteY19" fmla="*/ 143491 h 609586"/>
              <a:gd name="connsiteX20" fmla="*/ 135871 w 609586"/>
              <a:gd name="connsiteY20" fmla="*/ 190496 h 609586"/>
              <a:gd name="connsiteX21" fmla="*/ 130823 w 609586"/>
              <a:gd name="connsiteY21" fmla="*/ 199401 h 609586"/>
              <a:gd name="connsiteX22" fmla="*/ 106677 w 609586"/>
              <a:gd name="connsiteY22" fmla="*/ 257788 h 609586"/>
              <a:gd name="connsiteX23" fmla="*/ 105391 w 609586"/>
              <a:gd name="connsiteY23" fmla="*/ 266694 h 609586"/>
              <a:gd name="connsiteX24" fmla="*/ 38099 w 609586"/>
              <a:gd name="connsiteY24" fmla="*/ 266694 h 609586"/>
              <a:gd name="connsiteX25" fmla="*/ 25383 w 609586"/>
              <a:gd name="connsiteY25" fmla="*/ 279409 h 609586"/>
              <a:gd name="connsiteX26" fmla="*/ 25383 w 609586"/>
              <a:gd name="connsiteY26" fmla="*/ 330177 h 609586"/>
              <a:gd name="connsiteX27" fmla="*/ 38099 w 609586"/>
              <a:gd name="connsiteY27" fmla="*/ 342892 h 609586"/>
              <a:gd name="connsiteX28" fmla="*/ 105391 w 609586"/>
              <a:gd name="connsiteY28" fmla="*/ 342892 h 609586"/>
              <a:gd name="connsiteX29" fmla="*/ 107963 w 609586"/>
              <a:gd name="connsiteY29" fmla="*/ 353036 h 609586"/>
              <a:gd name="connsiteX30" fmla="*/ 132061 w 609586"/>
              <a:gd name="connsiteY30" fmla="*/ 411471 h 609586"/>
              <a:gd name="connsiteX31" fmla="*/ 137157 w 609586"/>
              <a:gd name="connsiteY31" fmla="*/ 420376 h 609586"/>
              <a:gd name="connsiteX32" fmla="*/ 88914 w 609586"/>
              <a:gd name="connsiteY32" fmla="*/ 466095 h 609586"/>
              <a:gd name="connsiteX33" fmla="*/ 88914 w 609586"/>
              <a:gd name="connsiteY33" fmla="*/ 483859 h 609586"/>
              <a:gd name="connsiteX34" fmla="*/ 125727 w 609586"/>
              <a:gd name="connsiteY34" fmla="*/ 520672 h 609586"/>
              <a:gd name="connsiteX35" fmla="*/ 143491 w 609586"/>
              <a:gd name="connsiteY35" fmla="*/ 520672 h 609586"/>
              <a:gd name="connsiteX36" fmla="*/ 190495 w 609586"/>
              <a:gd name="connsiteY36" fmla="*/ 472429 h 609586"/>
              <a:gd name="connsiteX37" fmla="*/ 199402 w 609586"/>
              <a:gd name="connsiteY37" fmla="*/ 477525 h 609586"/>
              <a:gd name="connsiteX38" fmla="*/ 257788 w 609586"/>
              <a:gd name="connsiteY38" fmla="*/ 501623 h 609586"/>
              <a:gd name="connsiteX39" fmla="*/ 267980 w 609586"/>
              <a:gd name="connsiteY39" fmla="*/ 504194 h 609586"/>
              <a:gd name="connsiteX40" fmla="*/ 267980 w 609586"/>
              <a:gd name="connsiteY40" fmla="*/ 571487 h 609586"/>
              <a:gd name="connsiteX41" fmla="*/ 280648 w 609586"/>
              <a:gd name="connsiteY41" fmla="*/ 584202 h 609586"/>
              <a:gd name="connsiteX42" fmla="*/ 331463 w 609586"/>
              <a:gd name="connsiteY42" fmla="*/ 584202 h 609586"/>
              <a:gd name="connsiteX43" fmla="*/ 344178 w 609586"/>
              <a:gd name="connsiteY43" fmla="*/ 571487 h 609586"/>
              <a:gd name="connsiteX44" fmla="*/ 344178 w 609586"/>
              <a:gd name="connsiteY44" fmla="*/ 504194 h 609586"/>
              <a:gd name="connsiteX45" fmla="*/ 354322 w 609586"/>
              <a:gd name="connsiteY45" fmla="*/ 501623 h 609586"/>
              <a:gd name="connsiteX46" fmla="*/ 412757 w 609586"/>
              <a:gd name="connsiteY46" fmla="*/ 477525 h 609586"/>
              <a:gd name="connsiteX47" fmla="*/ 421615 w 609586"/>
              <a:gd name="connsiteY47" fmla="*/ 472429 h 609586"/>
              <a:gd name="connsiteX48" fmla="*/ 468619 w 609586"/>
              <a:gd name="connsiteY48" fmla="*/ 519434 h 609586"/>
              <a:gd name="connsiteX49" fmla="*/ 486383 w 609586"/>
              <a:gd name="connsiteY49" fmla="*/ 519434 h 609586"/>
              <a:gd name="connsiteX50" fmla="*/ 521958 w 609586"/>
              <a:gd name="connsiteY50" fmla="*/ 483859 h 609586"/>
              <a:gd name="connsiteX51" fmla="*/ 521958 w 609586"/>
              <a:gd name="connsiteY51" fmla="*/ 466095 h 609586"/>
              <a:gd name="connsiteX52" fmla="*/ 472429 w 609586"/>
              <a:gd name="connsiteY52" fmla="*/ 419090 h 609586"/>
              <a:gd name="connsiteX53" fmla="*/ 477525 w 609586"/>
              <a:gd name="connsiteY53" fmla="*/ 410185 h 609586"/>
              <a:gd name="connsiteX54" fmla="*/ 501623 w 609586"/>
              <a:gd name="connsiteY54" fmla="*/ 351798 h 609586"/>
              <a:gd name="connsiteX55" fmla="*/ 504195 w 609586"/>
              <a:gd name="connsiteY55" fmla="*/ 341606 h 609586"/>
              <a:gd name="connsiteX56" fmla="*/ 571487 w 609586"/>
              <a:gd name="connsiteY56" fmla="*/ 341606 h 609586"/>
              <a:gd name="connsiteX57" fmla="*/ 584203 w 609586"/>
              <a:gd name="connsiteY57" fmla="*/ 328938 h 609586"/>
              <a:gd name="connsiteX58" fmla="*/ 584203 w 609586"/>
              <a:gd name="connsiteY58" fmla="*/ 278124 h 609586"/>
              <a:gd name="connsiteX59" fmla="*/ 571487 w 609586"/>
              <a:gd name="connsiteY59" fmla="*/ 265408 h 609586"/>
              <a:gd name="connsiteX60" fmla="*/ 504195 w 609586"/>
              <a:gd name="connsiteY60" fmla="*/ 265408 h 609586"/>
              <a:gd name="connsiteX61" fmla="*/ 501623 w 609586"/>
              <a:gd name="connsiteY61" fmla="*/ 255264 h 609586"/>
              <a:gd name="connsiteX62" fmla="*/ 477525 w 609586"/>
              <a:gd name="connsiteY62" fmla="*/ 196830 h 609586"/>
              <a:gd name="connsiteX63" fmla="*/ 472429 w 609586"/>
              <a:gd name="connsiteY63" fmla="*/ 190496 h 609586"/>
              <a:gd name="connsiteX64" fmla="*/ 519434 w 609586"/>
              <a:gd name="connsiteY64" fmla="*/ 143491 h 609586"/>
              <a:gd name="connsiteX65" fmla="*/ 519434 w 609586"/>
              <a:gd name="connsiteY65" fmla="*/ 125727 h 609586"/>
              <a:gd name="connsiteX66" fmla="*/ 483859 w 609586"/>
              <a:gd name="connsiteY66" fmla="*/ 88914 h 609586"/>
              <a:gd name="connsiteX67" fmla="*/ 466095 w 609586"/>
              <a:gd name="connsiteY67" fmla="*/ 88914 h 609586"/>
              <a:gd name="connsiteX68" fmla="*/ 419091 w 609586"/>
              <a:gd name="connsiteY68" fmla="*/ 137157 h 609586"/>
              <a:gd name="connsiteX69" fmla="*/ 410185 w 609586"/>
              <a:gd name="connsiteY69" fmla="*/ 132061 h 609586"/>
              <a:gd name="connsiteX70" fmla="*/ 351798 w 609586"/>
              <a:gd name="connsiteY70" fmla="*/ 107963 h 609586"/>
              <a:gd name="connsiteX71" fmla="*/ 342892 w 609586"/>
              <a:gd name="connsiteY71" fmla="*/ 105392 h 609586"/>
              <a:gd name="connsiteX72" fmla="*/ 342892 w 609586"/>
              <a:gd name="connsiteY72" fmla="*/ 38099 h 609586"/>
              <a:gd name="connsiteX73" fmla="*/ 330177 w 609586"/>
              <a:gd name="connsiteY73" fmla="*/ 25384 h 609586"/>
              <a:gd name="connsiteX74" fmla="*/ 278124 w 609586"/>
              <a:gd name="connsiteY74" fmla="*/ 0 h 609586"/>
              <a:gd name="connsiteX75" fmla="*/ 328939 w 609586"/>
              <a:gd name="connsiteY75" fmla="*/ 0 h 609586"/>
              <a:gd name="connsiteX76" fmla="*/ 367038 w 609586"/>
              <a:gd name="connsiteY76" fmla="*/ 38099 h 609586"/>
              <a:gd name="connsiteX77" fmla="*/ 367038 w 609586"/>
              <a:gd name="connsiteY77" fmla="*/ 85104 h 609586"/>
              <a:gd name="connsiteX78" fmla="*/ 413995 w 609586"/>
              <a:gd name="connsiteY78" fmla="*/ 104153 h 609586"/>
              <a:gd name="connsiteX79" fmla="*/ 447046 w 609586"/>
              <a:gd name="connsiteY79" fmla="*/ 71102 h 609586"/>
              <a:gd name="connsiteX80" fmla="*/ 500385 w 609586"/>
              <a:gd name="connsiteY80" fmla="*/ 71102 h 609586"/>
              <a:gd name="connsiteX81" fmla="*/ 535912 w 609586"/>
              <a:gd name="connsiteY81" fmla="*/ 106678 h 609586"/>
              <a:gd name="connsiteX82" fmla="*/ 535912 w 609586"/>
              <a:gd name="connsiteY82" fmla="*/ 160016 h 609586"/>
              <a:gd name="connsiteX83" fmla="*/ 502909 w 609586"/>
              <a:gd name="connsiteY83" fmla="*/ 193020 h 609586"/>
              <a:gd name="connsiteX84" fmla="*/ 521958 w 609586"/>
              <a:gd name="connsiteY84" fmla="*/ 240024 h 609586"/>
              <a:gd name="connsiteX85" fmla="*/ 571487 w 609586"/>
              <a:gd name="connsiteY85" fmla="*/ 240024 h 609586"/>
              <a:gd name="connsiteX86" fmla="*/ 609586 w 609586"/>
              <a:gd name="connsiteY86" fmla="*/ 278124 h 609586"/>
              <a:gd name="connsiteX87" fmla="*/ 609586 w 609586"/>
              <a:gd name="connsiteY87" fmla="*/ 328938 h 609586"/>
              <a:gd name="connsiteX88" fmla="*/ 571487 w 609586"/>
              <a:gd name="connsiteY88" fmla="*/ 367037 h 609586"/>
              <a:gd name="connsiteX89" fmla="*/ 524482 w 609586"/>
              <a:gd name="connsiteY89" fmla="*/ 367037 h 609586"/>
              <a:gd name="connsiteX90" fmla="*/ 505433 w 609586"/>
              <a:gd name="connsiteY90" fmla="*/ 413995 h 609586"/>
              <a:gd name="connsiteX91" fmla="*/ 538484 w 609586"/>
              <a:gd name="connsiteY91" fmla="*/ 447046 h 609586"/>
              <a:gd name="connsiteX92" fmla="*/ 538484 w 609586"/>
              <a:gd name="connsiteY92" fmla="*/ 500384 h 609586"/>
              <a:gd name="connsiteX93" fmla="*/ 502909 w 609586"/>
              <a:gd name="connsiteY93" fmla="*/ 535912 h 609586"/>
              <a:gd name="connsiteX94" fmla="*/ 449570 w 609586"/>
              <a:gd name="connsiteY94" fmla="*/ 535912 h 609586"/>
              <a:gd name="connsiteX95" fmla="*/ 416567 w 609586"/>
              <a:gd name="connsiteY95" fmla="*/ 502908 h 609586"/>
              <a:gd name="connsiteX96" fmla="*/ 369562 w 609586"/>
              <a:gd name="connsiteY96" fmla="*/ 521958 h 609586"/>
              <a:gd name="connsiteX97" fmla="*/ 369562 w 609586"/>
              <a:gd name="connsiteY97" fmla="*/ 571487 h 609586"/>
              <a:gd name="connsiteX98" fmla="*/ 330177 w 609586"/>
              <a:gd name="connsiteY98" fmla="*/ 609586 h 609586"/>
              <a:gd name="connsiteX99" fmla="*/ 279410 w 609586"/>
              <a:gd name="connsiteY99" fmla="*/ 609586 h 609586"/>
              <a:gd name="connsiteX100" fmla="*/ 241311 w 609586"/>
              <a:gd name="connsiteY100" fmla="*/ 571487 h 609586"/>
              <a:gd name="connsiteX101" fmla="*/ 241311 w 609586"/>
              <a:gd name="connsiteY101" fmla="*/ 524482 h 609586"/>
              <a:gd name="connsiteX102" fmla="*/ 194305 w 609586"/>
              <a:gd name="connsiteY102" fmla="*/ 505433 h 609586"/>
              <a:gd name="connsiteX103" fmla="*/ 161302 w 609586"/>
              <a:gd name="connsiteY103" fmla="*/ 538483 h 609586"/>
              <a:gd name="connsiteX104" fmla="*/ 107963 w 609586"/>
              <a:gd name="connsiteY104" fmla="*/ 538483 h 609586"/>
              <a:gd name="connsiteX105" fmla="*/ 72388 w 609586"/>
              <a:gd name="connsiteY105" fmla="*/ 502908 h 609586"/>
              <a:gd name="connsiteX106" fmla="*/ 72388 w 609586"/>
              <a:gd name="connsiteY106" fmla="*/ 449570 h 609586"/>
              <a:gd name="connsiteX107" fmla="*/ 105391 w 609586"/>
              <a:gd name="connsiteY107" fmla="*/ 416566 h 609586"/>
              <a:gd name="connsiteX108" fmla="*/ 86342 w 609586"/>
              <a:gd name="connsiteY108" fmla="*/ 369561 h 609586"/>
              <a:gd name="connsiteX109" fmla="*/ 38099 w 609586"/>
              <a:gd name="connsiteY109" fmla="*/ 369561 h 609586"/>
              <a:gd name="connsiteX110" fmla="*/ 0 w 609586"/>
              <a:gd name="connsiteY110" fmla="*/ 331462 h 609586"/>
              <a:gd name="connsiteX111" fmla="*/ 0 w 609586"/>
              <a:gd name="connsiteY111" fmla="*/ 280648 h 609586"/>
              <a:gd name="connsiteX112" fmla="*/ 38099 w 609586"/>
              <a:gd name="connsiteY112" fmla="*/ 242549 h 609586"/>
              <a:gd name="connsiteX113" fmla="*/ 85104 w 609586"/>
              <a:gd name="connsiteY113" fmla="*/ 242549 h 609586"/>
              <a:gd name="connsiteX114" fmla="*/ 104153 w 609586"/>
              <a:gd name="connsiteY114" fmla="*/ 195591 h 609586"/>
              <a:gd name="connsiteX115" fmla="*/ 71102 w 609586"/>
              <a:gd name="connsiteY115" fmla="*/ 162540 h 609586"/>
              <a:gd name="connsiteX116" fmla="*/ 71102 w 609586"/>
              <a:gd name="connsiteY116" fmla="*/ 109202 h 609586"/>
              <a:gd name="connsiteX117" fmla="*/ 106677 w 609586"/>
              <a:gd name="connsiteY117" fmla="*/ 73674 h 609586"/>
              <a:gd name="connsiteX118" fmla="*/ 160016 w 609586"/>
              <a:gd name="connsiteY118" fmla="*/ 73674 h 609586"/>
              <a:gd name="connsiteX119" fmla="*/ 193019 w 609586"/>
              <a:gd name="connsiteY119" fmla="*/ 106678 h 609586"/>
              <a:gd name="connsiteX120" fmla="*/ 240025 w 609586"/>
              <a:gd name="connsiteY120" fmla="*/ 87628 h 609586"/>
              <a:gd name="connsiteX121" fmla="*/ 240025 w 609586"/>
              <a:gd name="connsiteY121" fmla="*/ 38099 h 609586"/>
              <a:gd name="connsiteX122" fmla="*/ 278124 w 609586"/>
              <a:gd name="connsiteY122" fmla="*/ 0 h 60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609586" h="609586">
                <a:moveTo>
                  <a:pt x="309902" y="219712"/>
                </a:moveTo>
                <a:cubicBezTo>
                  <a:pt x="260381" y="219712"/>
                  <a:pt x="221003" y="259091"/>
                  <a:pt x="221003" y="308612"/>
                </a:cubicBezTo>
                <a:cubicBezTo>
                  <a:pt x="221003" y="358133"/>
                  <a:pt x="260381" y="397512"/>
                  <a:pt x="309902" y="397512"/>
                </a:cubicBezTo>
                <a:cubicBezTo>
                  <a:pt x="359423" y="397512"/>
                  <a:pt x="398754" y="358133"/>
                  <a:pt x="398754" y="308612"/>
                </a:cubicBezTo>
                <a:cubicBezTo>
                  <a:pt x="398754" y="259091"/>
                  <a:pt x="358138" y="219712"/>
                  <a:pt x="309902" y="219712"/>
                </a:cubicBezTo>
                <a:close/>
                <a:moveTo>
                  <a:pt x="309902" y="194333"/>
                </a:moveTo>
                <a:cubicBezTo>
                  <a:pt x="373375" y="194333"/>
                  <a:pt x="424181" y="245140"/>
                  <a:pt x="424181" y="308612"/>
                </a:cubicBezTo>
                <a:cubicBezTo>
                  <a:pt x="424181" y="370846"/>
                  <a:pt x="372089" y="422891"/>
                  <a:pt x="309902" y="422891"/>
                </a:cubicBezTo>
                <a:cubicBezTo>
                  <a:pt x="246382" y="422891"/>
                  <a:pt x="195623" y="372084"/>
                  <a:pt x="195623" y="308612"/>
                </a:cubicBezTo>
                <a:cubicBezTo>
                  <a:pt x="195623" y="245140"/>
                  <a:pt x="246382" y="194333"/>
                  <a:pt x="309902" y="194333"/>
                </a:cubicBezTo>
                <a:close/>
                <a:moveTo>
                  <a:pt x="279410" y="25384"/>
                </a:moveTo>
                <a:cubicBezTo>
                  <a:pt x="271790" y="25384"/>
                  <a:pt x="266694" y="30479"/>
                  <a:pt x="266694" y="38099"/>
                </a:cubicBezTo>
                <a:lnTo>
                  <a:pt x="266694" y="105392"/>
                </a:lnTo>
                <a:lnTo>
                  <a:pt x="256550" y="107963"/>
                </a:lnTo>
                <a:cubicBezTo>
                  <a:pt x="236215" y="113012"/>
                  <a:pt x="217165" y="120631"/>
                  <a:pt x="198116" y="132061"/>
                </a:cubicBezTo>
                <a:lnTo>
                  <a:pt x="190495" y="137157"/>
                </a:lnTo>
                <a:lnTo>
                  <a:pt x="143491" y="88914"/>
                </a:lnTo>
                <a:cubicBezTo>
                  <a:pt x="138442" y="83818"/>
                  <a:pt x="130823" y="83818"/>
                  <a:pt x="125727" y="88914"/>
                </a:cubicBezTo>
                <a:lnTo>
                  <a:pt x="88914" y="125727"/>
                </a:lnTo>
                <a:cubicBezTo>
                  <a:pt x="83818" y="130823"/>
                  <a:pt x="83818" y="138443"/>
                  <a:pt x="88914" y="143491"/>
                </a:cubicBezTo>
                <a:lnTo>
                  <a:pt x="135871" y="190496"/>
                </a:lnTo>
                <a:lnTo>
                  <a:pt x="130823" y="199401"/>
                </a:lnTo>
                <a:cubicBezTo>
                  <a:pt x="119393" y="217165"/>
                  <a:pt x="111773" y="236215"/>
                  <a:pt x="106677" y="257788"/>
                </a:cubicBezTo>
                <a:lnTo>
                  <a:pt x="105391" y="266694"/>
                </a:lnTo>
                <a:lnTo>
                  <a:pt x="38099" y="266694"/>
                </a:lnTo>
                <a:cubicBezTo>
                  <a:pt x="30479" y="266694"/>
                  <a:pt x="25383" y="271790"/>
                  <a:pt x="25383" y="279409"/>
                </a:cubicBezTo>
                <a:lnTo>
                  <a:pt x="25383" y="330177"/>
                </a:lnTo>
                <a:cubicBezTo>
                  <a:pt x="25383" y="337796"/>
                  <a:pt x="30479" y="342892"/>
                  <a:pt x="38099" y="342892"/>
                </a:cubicBezTo>
                <a:lnTo>
                  <a:pt x="105391" y="342892"/>
                </a:lnTo>
                <a:lnTo>
                  <a:pt x="107963" y="353036"/>
                </a:lnTo>
                <a:cubicBezTo>
                  <a:pt x="113011" y="373371"/>
                  <a:pt x="120631" y="392421"/>
                  <a:pt x="132061" y="411471"/>
                </a:cubicBezTo>
                <a:lnTo>
                  <a:pt x="137157" y="420376"/>
                </a:lnTo>
                <a:lnTo>
                  <a:pt x="88914" y="466095"/>
                </a:lnTo>
                <a:cubicBezTo>
                  <a:pt x="83818" y="471143"/>
                  <a:pt x="83818" y="478763"/>
                  <a:pt x="88914" y="483859"/>
                </a:cubicBezTo>
                <a:lnTo>
                  <a:pt x="125727" y="520672"/>
                </a:lnTo>
                <a:cubicBezTo>
                  <a:pt x="130823" y="525768"/>
                  <a:pt x="138442" y="525768"/>
                  <a:pt x="143491" y="520672"/>
                </a:cubicBezTo>
                <a:lnTo>
                  <a:pt x="190495" y="472429"/>
                </a:lnTo>
                <a:lnTo>
                  <a:pt x="199402" y="477525"/>
                </a:lnTo>
                <a:cubicBezTo>
                  <a:pt x="217165" y="488955"/>
                  <a:pt x="236215" y="496574"/>
                  <a:pt x="257788" y="501623"/>
                </a:cubicBezTo>
                <a:lnTo>
                  <a:pt x="267980" y="504194"/>
                </a:lnTo>
                <a:lnTo>
                  <a:pt x="267980" y="571487"/>
                </a:lnTo>
                <a:cubicBezTo>
                  <a:pt x="267980" y="579107"/>
                  <a:pt x="273028" y="584202"/>
                  <a:pt x="280648" y="584202"/>
                </a:cubicBezTo>
                <a:lnTo>
                  <a:pt x="331463" y="584202"/>
                </a:lnTo>
                <a:cubicBezTo>
                  <a:pt x="339082" y="584202"/>
                  <a:pt x="344178" y="579107"/>
                  <a:pt x="344178" y="571487"/>
                </a:cubicBezTo>
                <a:lnTo>
                  <a:pt x="344178" y="504194"/>
                </a:lnTo>
                <a:lnTo>
                  <a:pt x="354322" y="501623"/>
                </a:lnTo>
                <a:cubicBezTo>
                  <a:pt x="374658" y="496574"/>
                  <a:pt x="393707" y="488955"/>
                  <a:pt x="412757" y="477525"/>
                </a:cubicBezTo>
                <a:lnTo>
                  <a:pt x="421615" y="472429"/>
                </a:lnTo>
                <a:lnTo>
                  <a:pt x="468619" y="519434"/>
                </a:lnTo>
                <a:cubicBezTo>
                  <a:pt x="473715" y="524482"/>
                  <a:pt x="481335" y="524482"/>
                  <a:pt x="486383" y="519434"/>
                </a:cubicBezTo>
                <a:lnTo>
                  <a:pt x="521958" y="483859"/>
                </a:lnTo>
                <a:cubicBezTo>
                  <a:pt x="527054" y="478763"/>
                  <a:pt x="527054" y="471143"/>
                  <a:pt x="521958" y="466095"/>
                </a:cubicBezTo>
                <a:lnTo>
                  <a:pt x="472429" y="419090"/>
                </a:lnTo>
                <a:lnTo>
                  <a:pt x="477525" y="410185"/>
                </a:lnTo>
                <a:cubicBezTo>
                  <a:pt x="488955" y="392421"/>
                  <a:pt x="496575" y="373371"/>
                  <a:pt x="501623" y="351798"/>
                </a:cubicBezTo>
                <a:lnTo>
                  <a:pt x="504195" y="341606"/>
                </a:lnTo>
                <a:lnTo>
                  <a:pt x="571487" y="341606"/>
                </a:lnTo>
                <a:cubicBezTo>
                  <a:pt x="579107" y="341606"/>
                  <a:pt x="584203" y="336558"/>
                  <a:pt x="584203" y="328938"/>
                </a:cubicBezTo>
                <a:lnTo>
                  <a:pt x="584203" y="278124"/>
                </a:lnTo>
                <a:cubicBezTo>
                  <a:pt x="584203" y="270504"/>
                  <a:pt x="579107" y="265408"/>
                  <a:pt x="571487" y="265408"/>
                </a:cubicBezTo>
                <a:lnTo>
                  <a:pt x="504195" y="265408"/>
                </a:lnTo>
                <a:lnTo>
                  <a:pt x="501623" y="255264"/>
                </a:lnTo>
                <a:cubicBezTo>
                  <a:pt x="496575" y="234929"/>
                  <a:pt x="488955" y="215879"/>
                  <a:pt x="477525" y="196830"/>
                </a:cubicBezTo>
                <a:lnTo>
                  <a:pt x="472429" y="190496"/>
                </a:lnTo>
                <a:lnTo>
                  <a:pt x="519434" y="143491"/>
                </a:lnTo>
                <a:cubicBezTo>
                  <a:pt x="524482" y="138443"/>
                  <a:pt x="524482" y="130823"/>
                  <a:pt x="519434" y="125727"/>
                </a:cubicBezTo>
                <a:lnTo>
                  <a:pt x="483859" y="88914"/>
                </a:lnTo>
                <a:cubicBezTo>
                  <a:pt x="478763" y="83818"/>
                  <a:pt x="471144" y="83818"/>
                  <a:pt x="466095" y="88914"/>
                </a:cubicBezTo>
                <a:lnTo>
                  <a:pt x="419091" y="137157"/>
                </a:lnTo>
                <a:lnTo>
                  <a:pt x="410185" y="132061"/>
                </a:lnTo>
                <a:cubicBezTo>
                  <a:pt x="392421" y="120631"/>
                  <a:pt x="373372" y="113012"/>
                  <a:pt x="351798" y="107963"/>
                </a:cubicBezTo>
                <a:lnTo>
                  <a:pt x="342892" y="105392"/>
                </a:lnTo>
                <a:lnTo>
                  <a:pt x="342892" y="38099"/>
                </a:lnTo>
                <a:cubicBezTo>
                  <a:pt x="342892" y="30479"/>
                  <a:pt x="337797" y="25384"/>
                  <a:pt x="330177" y="25384"/>
                </a:cubicBezTo>
                <a:close/>
                <a:moveTo>
                  <a:pt x="278124" y="0"/>
                </a:moveTo>
                <a:lnTo>
                  <a:pt x="328939" y="0"/>
                </a:lnTo>
                <a:cubicBezTo>
                  <a:pt x="350512" y="0"/>
                  <a:pt x="367038" y="16525"/>
                  <a:pt x="367038" y="38099"/>
                </a:cubicBezTo>
                <a:lnTo>
                  <a:pt x="367038" y="85104"/>
                </a:lnTo>
                <a:cubicBezTo>
                  <a:pt x="383516" y="90152"/>
                  <a:pt x="398755" y="96534"/>
                  <a:pt x="413995" y="104153"/>
                </a:cubicBezTo>
                <a:lnTo>
                  <a:pt x="447046" y="71102"/>
                </a:lnTo>
                <a:cubicBezTo>
                  <a:pt x="462285" y="55863"/>
                  <a:pt x="486383" y="55863"/>
                  <a:pt x="500385" y="71102"/>
                </a:cubicBezTo>
                <a:lnTo>
                  <a:pt x="535912" y="106678"/>
                </a:lnTo>
                <a:cubicBezTo>
                  <a:pt x="551152" y="121917"/>
                  <a:pt x="551152" y="146063"/>
                  <a:pt x="535912" y="160016"/>
                </a:cubicBezTo>
                <a:lnTo>
                  <a:pt x="502909" y="193020"/>
                </a:lnTo>
                <a:cubicBezTo>
                  <a:pt x="510529" y="208259"/>
                  <a:pt x="518148" y="223499"/>
                  <a:pt x="521958" y="240024"/>
                </a:cubicBezTo>
                <a:lnTo>
                  <a:pt x="571487" y="240024"/>
                </a:lnTo>
                <a:cubicBezTo>
                  <a:pt x="593061" y="240024"/>
                  <a:pt x="609586" y="256550"/>
                  <a:pt x="609586" y="278124"/>
                </a:cubicBezTo>
                <a:lnTo>
                  <a:pt x="609586" y="328938"/>
                </a:lnTo>
                <a:cubicBezTo>
                  <a:pt x="609586" y="350512"/>
                  <a:pt x="593061" y="367037"/>
                  <a:pt x="571487" y="367037"/>
                </a:cubicBezTo>
                <a:lnTo>
                  <a:pt x="524482" y="367037"/>
                </a:lnTo>
                <a:cubicBezTo>
                  <a:pt x="519434" y="383515"/>
                  <a:pt x="513053" y="398755"/>
                  <a:pt x="505433" y="413995"/>
                </a:cubicBezTo>
                <a:lnTo>
                  <a:pt x="538484" y="447046"/>
                </a:lnTo>
                <a:cubicBezTo>
                  <a:pt x="553723" y="462285"/>
                  <a:pt x="553723" y="486383"/>
                  <a:pt x="538484" y="500384"/>
                </a:cubicBezTo>
                <a:lnTo>
                  <a:pt x="502909" y="535912"/>
                </a:lnTo>
                <a:cubicBezTo>
                  <a:pt x="487669" y="551151"/>
                  <a:pt x="463524" y="551151"/>
                  <a:pt x="449570" y="535912"/>
                </a:cubicBezTo>
                <a:lnTo>
                  <a:pt x="416567" y="502908"/>
                </a:lnTo>
                <a:cubicBezTo>
                  <a:pt x="401327" y="510528"/>
                  <a:pt x="386087" y="518148"/>
                  <a:pt x="369562" y="521958"/>
                </a:cubicBezTo>
                <a:lnTo>
                  <a:pt x="369562" y="571487"/>
                </a:lnTo>
                <a:cubicBezTo>
                  <a:pt x="368276" y="593061"/>
                  <a:pt x="351798" y="609586"/>
                  <a:pt x="330177" y="609586"/>
                </a:cubicBezTo>
                <a:lnTo>
                  <a:pt x="279410" y="609586"/>
                </a:lnTo>
                <a:cubicBezTo>
                  <a:pt x="257788" y="609586"/>
                  <a:pt x="241311" y="593061"/>
                  <a:pt x="241311" y="571487"/>
                </a:cubicBezTo>
                <a:lnTo>
                  <a:pt x="241311" y="524482"/>
                </a:lnTo>
                <a:cubicBezTo>
                  <a:pt x="224785" y="519434"/>
                  <a:pt x="209545" y="513052"/>
                  <a:pt x="194305" y="505433"/>
                </a:cubicBezTo>
                <a:lnTo>
                  <a:pt x="161302" y="538483"/>
                </a:lnTo>
                <a:cubicBezTo>
                  <a:pt x="146062" y="553723"/>
                  <a:pt x="121917" y="553723"/>
                  <a:pt x="107963" y="538483"/>
                </a:cubicBezTo>
                <a:lnTo>
                  <a:pt x="72388" y="502908"/>
                </a:lnTo>
                <a:cubicBezTo>
                  <a:pt x="57148" y="487669"/>
                  <a:pt x="57148" y="463523"/>
                  <a:pt x="72388" y="449570"/>
                </a:cubicBezTo>
                <a:lnTo>
                  <a:pt x="105391" y="416566"/>
                </a:lnTo>
                <a:cubicBezTo>
                  <a:pt x="97772" y="401327"/>
                  <a:pt x="90152" y="386087"/>
                  <a:pt x="86342" y="369561"/>
                </a:cubicBezTo>
                <a:lnTo>
                  <a:pt x="38099" y="369561"/>
                </a:lnTo>
                <a:cubicBezTo>
                  <a:pt x="16525" y="369561"/>
                  <a:pt x="0" y="353036"/>
                  <a:pt x="0" y="331462"/>
                </a:cubicBezTo>
                <a:lnTo>
                  <a:pt x="0" y="280648"/>
                </a:lnTo>
                <a:cubicBezTo>
                  <a:pt x="0" y="259074"/>
                  <a:pt x="16525" y="242549"/>
                  <a:pt x="38099" y="242549"/>
                </a:cubicBezTo>
                <a:lnTo>
                  <a:pt x="85104" y="242549"/>
                </a:lnTo>
                <a:cubicBezTo>
                  <a:pt x="90152" y="226071"/>
                  <a:pt x="96533" y="210831"/>
                  <a:pt x="104153" y="195591"/>
                </a:cubicBezTo>
                <a:lnTo>
                  <a:pt x="71102" y="162540"/>
                </a:lnTo>
                <a:cubicBezTo>
                  <a:pt x="55863" y="147301"/>
                  <a:pt x="55863" y="123203"/>
                  <a:pt x="71102" y="109202"/>
                </a:cubicBezTo>
                <a:lnTo>
                  <a:pt x="106677" y="73674"/>
                </a:lnTo>
                <a:cubicBezTo>
                  <a:pt x="121917" y="58435"/>
                  <a:pt x="146062" y="58435"/>
                  <a:pt x="160016" y="73674"/>
                </a:cubicBezTo>
                <a:lnTo>
                  <a:pt x="193019" y="106678"/>
                </a:lnTo>
                <a:cubicBezTo>
                  <a:pt x="208260" y="99058"/>
                  <a:pt x="223499" y="91438"/>
                  <a:pt x="240025" y="87628"/>
                </a:cubicBezTo>
                <a:lnTo>
                  <a:pt x="240025" y="38099"/>
                </a:lnTo>
                <a:cubicBezTo>
                  <a:pt x="240025" y="16525"/>
                  <a:pt x="256550" y="0"/>
                  <a:pt x="2781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n-stretching-legs-and-waist_83819">
            <a:extLst>
              <a:ext uri="{FF2B5EF4-FFF2-40B4-BE49-F238E27FC236}">
                <a16:creationId xmlns:a16="http://schemas.microsoft.com/office/drawing/2014/main" id="{2E702B26-E6BD-3CCC-EF3B-A1E249FECCEA}"/>
              </a:ext>
            </a:extLst>
          </p:cNvPr>
          <p:cNvSpPr/>
          <p:nvPr/>
        </p:nvSpPr>
        <p:spPr>
          <a:xfrm>
            <a:off x="4641762" y="1322122"/>
            <a:ext cx="322283" cy="245924"/>
          </a:xfrm>
          <a:custGeom>
            <a:avLst/>
            <a:gdLst>
              <a:gd name="T0" fmla="*/ 5495 w 5802"/>
              <a:gd name="T1" fmla="*/ 3954 h 4434"/>
              <a:gd name="T2" fmla="*/ 5060 w 5802"/>
              <a:gd name="T3" fmla="*/ 3653 h 4434"/>
              <a:gd name="T4" fmla="*/ 4472 w 5802"/>
              <a:gd name="T5" fmla="*/ 2678 h 4434"/>
              <a:gd name="T6" fmla="*/ 4170 w 5802"/>
              <a:gd name="T7" fmla="*/ 1608 h 4434"/>
              <a:gd name="T8" fmla="*/ 1570 w 5802"/>
              <a:gd name="T9" fmla="*/ 252 h 4434"/>
              <a:gd name="T10" fmla="*/ 595 w 5802"/>
              <a:gd name="T11" fmla="*/ 2361 h 4434"/>
              <a:gd name="T12" fmla="*/ 35 w 5802"/>
              <a:gd name="T13" fmla="*/ 3946 h 4434"/>
              <a:gd name="T14" fmla="*/ 182 w 5802"/>
              <a:gd name="T15" fmla="*/ 4205 h 4434"/>
              <a:gd name="T16" fmla="*/ 1118 w 5802"/>
              <a:gd name="T17" fmla="*/ 4000 h 4434"/>
              <a:gd name="T18" fmla="*/ 864 w 5802"/>
              <a:gd name="T19" fmla="*/ 2937 h 4434"/>
              <a:gd name="T20" fmla="*/ 1870 w 5802"/>
              <a:gd name="T21" fmla="*/ 1738 h 4434"/>
              <a:gd name="T22" fmla="*/ 3284 w 5802"/>
              <a:gd name="T23" fmla="*/ 4201 h 4434"/>
              <a:gd name="T24" fmla="*/ 4439 w 5802"/>
              <a:gd name="T25" fmla="*/ 4434 h 4434"/>
              <a:gd name="T26" fmla="*/ 4515 w 5802"/>
              <a:gd name="T27" fmla="*/ 4298 h 4434"/>
              <a:gd name="T28" fmla="*/ 3430 w 5802"/>
              <a:gd name="T29" fmla="*/ 3397 h 4434"/>
              <a:gd name="T30" fmla="*/ 2978 w 5802"/>
              <a:gd name="T31" fmla="*/ 2403 h 4434"/>
              <a:gd name="T32" fmla="*/ 2900 w 5802"/>
              <a:gd name="T33" fmla="*/ 2095 h 4434"/>
              <a:gd name="T34" fmla="*/ 3128 w 5802"/>
              <a:gd name="T35" fmla="*/ 1619 h 4434"/>
              <a:gd name="T36" fmla="*/ 3447 w 5802"/>
              <a:gd name="T37" fmla="*/ 2534 h 4434"/>
              <a:gd name="T38" fmla="*/ 4052 w 5802"/>
              <a:gd name="T39" fmla="*/ 2839 h 4434"/>
              <a:gd name="T40" fmla="*/ 4836 w 5802"/>
              <a:gd name="T41" fmla="*/ 3877 h 4434"/>
              <a:gd name="T42" fmla="*/ 5518 w 5802"/>
              <a:gd name="T43" fmla="*/ 4390 h 4434"/>
              <a:gd name="T44" fmla="*/ 5682 w 5802"/>
              <a:gd name="T45" fmla="*/ 4393 h 4434"/>
              <a:gd name="T46" fmla="*/ 4641 w 5802"/>
              <a:gd name="T47" fmla="*/ 2001 h 4434"/>
              <a:gd name="T48" fmla="*/ 4385 w 5802"/>
              <a:gd name="T49" fmla="*/ 2218 h 4434"/>
              <a:gd name="T50" fmla="*/ 4641 w 5802"/>
              <a:gd name="T51" fmla="*/ 2001 h 4434"/>
              <a:gd name="T52" fmla="*/ 2523 w 5802"/>
              <a:gd name="T53" fmla="*/ 1099 h 4434"/>
              <a:gd name="T54" fmla="*/ 1013 w 5802"/>
              <a:gd name="T55" fmla="*/ 2516 h 4434"/>
              <a:gd name="T56" fmla="*/ 507 w 5802"/>
              <a:gd name="T57" fmla="*/ 3650 h 4434"/>
              <a:gd name="T58" fmla="*/ 1103 w 5802"/>
              <a:gd name="T59" fmla="*/ 4091 h 4434"/>
              <a:gd name="T60" fmla="*/ 101 w 5802"/>
              <a:gd name="T61" fmla="*/ 4080 h 4434"/>
              <a:gd name="T62" fmla="*/ 329 w 5802"/>
              <a:gd name="T63" fmla="*/ 3318 h 4434"/>
              <a:gd name="T64" fmla="*/ 1366 w 5802"/>
              <a:gd name="T65" fmla="*/ 971 h 4434"/>
              <a:gd name="T66" fmla="*/ 1013 w 5802"/>
              <a:gd name="T67" fmla="*/ 2516 h 4434"/>
              <a:gd name="T68" fmla="*/ 2893 w 5802"/>
              <a:gd name="T69" fmla="*/ 2303 h 4434"/>
              <a:gd name="T70" fmla="*/ 2956 w 5802"/>
              <a:gd name="T71" fmla="*/ 2666 h 4434"/>
              <a:gd name="T72" fmla="*/ 4311 w 5802"/>
              <a:gd name="T73" fmla="*/ 4227 h 4434"/>
              <a:gd name="T74" fmla="*/ 4440 w 5802"/>
              <a:gd name="T75" fmla="*/ 4354 h 4434"/>
              <a:gd name="T76" fmla="*/ 3362 w 5802"/>
              <a:gd name="T77" fmla="*/ 4232 h 4434"/>
              <a:gd name="T78" fmla="*/ 2505 w 5802"/>
              <a:gd name="T79" fmla="*/ 2545 h 4434"/>
              <a:gd name="T80" fmla="*/ 1978 w 5802"/>
              <a:gd name="T81" fmla="*/ 1310 h 4434"/>
              <a:gd name="T82" fmla="*/ 3670 w 5802"/>
              <a:gd name="T83" fmla="*/ 2758 h 4434"/>
              <a:gd name="T84" fmla="*/ 3755 w 5802"/>
              <a:gd name="T85" fmla="*/ 2129 h 4434"/>
              <a:gd name="T86" fmla="*/ 5711 w 5802"/>
              <a:gd name="T87" fmla="*/ 4290 h 4434"/>
              <a:gd name="T88" fmla="*/ 5519 w 5802"/>
              <a:gd name="T89" fmla="*/ 4310 h 4434"/>
              <a:gd name="T90" fmla="*/ 4891 w 5802"/>
              <a:gd name="T91" fmla="*/ 3818 h 4434"/>
              <a:gd name="T92" fmla="*/ 4084 w 5802"/>
              <a:gd name="T93" fmla="*/ 2712 h 4434"/>
              <a:gd name="T94" fmla="*/ 3534 w 5802"/>
              <a:gd name="T95" fmla="*/ 1553 h 4434"/>
              <a:gd name="T96" fmla="*/ 3699 w 5802"/>
              <a:gd name="T97" fmla="*/ 2001 h 4434"/>
              <a:gd name="T98" fmla="*/ 2603 w 5802"/>
              <a:gd name="T99" fmla="*/ 1093 h 4434"/>
              <a:gd name="T100" fmla="*/ 3223 w 5802"/>
              <a:gd name="T101" fmla="*/ 290 h 4434"/>
              <a:gd name="T102" fmla="*/ 4160 w 5802"/>
              <a:gd name="T103" fmla="*/ 1780 h 4434"/>
              <a:gd name="T104" fmla="*/ 4388 w 5802"/>
              <a:gd name="T105" fmla="*/ 2675 h 4434"/>
              <a:gd name="T106" fmla="*/ 4986 w 5802"/>
              <a:gd name="T107" fmla="*/ 3684 h 4434"/>
              <a:gd name="T108" fmla="*/ 5418 w 5802"/>
              <a:gd name="T109" fmla="*/ 3974 h 4434"/>
              <a:gd name="T110" fmla="*/ 5711 w 5802"/>
              <a:gd name="T111" fmla="*/ 4290 h 4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02" h="4434">
                <a:moveTo>
                  <a:pt x="5738" y="4187"/>
                </a:moveTo>
                <a:lnTo>
                  <a:pt x="5617" y="4114"/>
                </a:lnTo>
                <a:cubicBezTo>
                  <a:pt x="5556" y="4079"/>
                  <a:pt x="5513" y="4021"/>
                  <a:pt x="5495" y="3954"/>
                </a:cubicBezTo>
                <a:cubicBezTo>
                  <a:pt x="5481" y="3900"/>
                  <a:pt x="5441" y="3857"/>
                  <a:pt x="5388" y="3840"/>
                </a:cubicBezTo>
                <a:lnTo>
                  <a:pt x="5190" y="3774"/>
                </a:lnTo>
                <a:cubicBezTo>
                  <a:pt x="5131" y="3754"/>
                  <a:pt x="5084" y="3710"/>
                  <a:pt x="5060" y="3653"/>
                </a:cubicBezTo>
                <a:cubicBezTo>
                  <a:pt x="5010" y="3536"/>
                  <a:pt x="4937" y="3362"/>
                  <a:pt x="4869" y="3202"/>
                </a:cubicBezTo>
                <a:cubicBezTo>
                  <a:pt x="4795" y="3030"/>
                  <a:pt x="4658" y="2891"/>
                  <a:pt x="4556" y="2805"/>
                </a:cubicBezTo>
                <a:cubicBezTo>
                  <a:pt x="4516" y="2771"/>
                  <a:pt x="4487" y="2727"/>
                  <a:pt x="4472" y="2678"/>
                </a:cubicBezTo>
                <a:cubicBezTo>
                  <a:pt x="4547" y="2598"/>
                  <a:pt x="4844" y="2254"/>
                  <a:pt x="4713" y="1968"/>
                </a:cubicBezTo>
                <a:cubicBezTo>
                  <a:pt x="4653" y="1837"/>
                  <a:pt x="4535" y="1732"/>
                  <a:pt x="4371" y="1666"/>
                </a:cubicBezTo>
                <a:cubicBezTo>
                  <a:pt x="4286" y="1631"/>
                  <a:pt x="4210" y="1615"/>
                  <a:pt x="4170" y="1608"/>
                </a:cubicBezTo>
                <a:cubicBezTo>
                  <a:pt x="3940" y="697"/>
                  <a:pt x="3598" y="402"/>
                  <a:pt x="3261" y="220"/>
                </a:cubicBezTo>
                <a:cubicBezTo>
                  <a:pt x="3129" y="148"/>
                  <a:pt x="2721" y="0"/>
                  <a:pt x="2304" y="0"/>
                </a:cubicBezTo>
                <a:cubicBezTo>
                  <a:pt x="1989" y="0"/>
                  <a:pt x="1742" y="85"/>
                  <a:pt x="1570" y="252"/>
                </a:cubicBezTo>
                <a:cubicBezTo>
                  <a:pt x="1347" y="469"/>
                  <a:pt x="1315" y="687"/>
                  <a:pt x="1338" y="850"/>
                </a:cubicBezTo>
                <a:cubicBezTo>
                  <a:pt x="1253" y="1021"/>
                  <a:pt x="868" y="1804"/>
                  <a:pt x="684" y="2218"/>
                </a:cubicBezTo>
                <a:cubicBezTo>
                  <a:pt x="660" y="2271"/>
                  <a:pt x="631" y="2319"/>
                  <a:pt x="595" y="2361"/>
                </a:cubicBezTo>
                <a:cubicBezTo>
                  <a:pt x="312" y="2697"/>
                  <a:pt x="277" y="3037"/>
                  <a:pt x="250" y="3310"/>
                </a:cubicBezTo>
                <a:cubicBezTo>
                  <a:pt x="241" y="3391"/>
                  <a:pt x="234" y="3467"/>
                  <a:pt x="220" y="3532"/>
                </a:cubicBezTo>
                <a:cubicBezTo>
                  <a:pt x="196" y="3649"/>
                  <a:pt x="132" y="3792"/>
                  <a:pt x="35" y="3946"/>
                </a:cubicBezTo>
                <a:cubicBezTo>
                  <a:pt x="2" y="3999"/>
                  <a:pt x="0" y="4066"/>
                  <a:pt x="31" y="4120"/>
                </a:cubicBezTo>
                <a:cubicBezTo>
                  <a:pt x="62" y="4173"/>
                  <a:pt x="116" y="4205"/>
                  <a:pt x="177" y="4205"/>
                </a:cubicBezTo>
                <a:cubicBezTo>
                  <a:pt x="179" y="4205"/>
                  <a:pt x="180" y="4205"/>
                  <a:pt x="182" y="4205"/>
                </a:cubicBezTo>
                <a:lnTo>
                  <a:pt x="1092" y="4182"/>
                </a:lnTo>
                <a:cubicBezTo>
                  <a:pt x="1139" y="4181"/>
                  <a:pt x="1176" y="4148"/>
                  <a:pt x="1182" y="4102"/>
                </a:cubicBezTo>
                <a:cubicBezTo>
                  <a:pt x="1189" y="4056"/>
                  <a:pt x="1162" y="4014"/>
                  <a:pt x="1118" y="4000"/>
                </a:cubicBezTo>
                <a:lnTo>
                  <a:pt x="700" y="3868"/>
                </a:lnTo>
                <a:cubicBezTo>
                  <a:pt x="616" y="3842"/>
                  <a:pt x="565" y="3754"/>
                  <a:pt x="585" y="3668"/>
                </a:cubicBezTo>
                <a:cubicBezTo>
                  <a:pt x="628" y="3477"/>
                  <a:pt x="722" y="3128"/>
                  <a:pt x="864" y="2937"/>
                </a:cubicBezTo>
                <a:cubicBezTo>
                  <a:pt x="911" y="2875"/>
                  <a:pt x="946" y="2809"/>
                  <a:pt x="969" y="2740"/>
                </a:cubicBezTo>
                <a:cubicBezTo>
                  <a:pt x="990" y="2677"/>
                  <a:pt x="1025" y="2619"/>
                  <a:pt x="1071" y="2571"/>
                </a:cubicBezTo>
                <a:lnTo>
                  <a:pt x="1870" y="1738"/>
                </a:lnTo>
                <a:cubicBezTo>
                  <a:pt x="2068" y="2020"/>
                  <a:pt x="2296" y="2352"/>
                  <a:pt x="2426" y="2561"/>
                </a:cubicBezTo>
                <a:cubicBezTo>
                  <a:pt x="2468" y="3019"/>
                  <a:pt x="2915" y="3569"/>
                  <a:pt x="3179" y="3858"/>
                </a:cubicBezTo>
                <a:cubicBezTo>
                  <a:pt x="3265" y="3951"/>
                  <a:pt x="3303" y="4077"/>
                  <a:pt x="3284" y="4201"/>
                </a:cubicBezTo>
                <a:cubicBezTo>
                  <a:pt x="3283" y="4211"/>
                  <a:pt x="3282" y="4221"/>
                  <a:pt x="3282" y="4232"/>
                </a:cubicBezTo>
                <a:cubicBezTo>
                  <a:pt x="3282" y="4342"/>
                  <a:pt x="3371" y="4431"/>
                  <a:pt x="3482" y="4431"/>
                </a:cubicBezTo>
                <a:lnTo>
                  <a:pt x="4439" y="4434"/>
                </a:lnTo>
                <a:lnTo>
                  <a:pt x="4440" y="4434"/>
                </a:lnTo>
                <a:cubicBezTo>
                  <a:pt x="4472" y="4434"/>
                  <a:pt x="4502" y="4416"/>
                  <a:pt x="4517" y="4388"/>
                </a:cubicBezTo>
                <a:cubicBezTo>
                  <a:pt x="4533" y="4360"/>
                  <a:pt x="4532" y="4325"/>
                  <a:pt x="4515" y="4298"/>
                </a:cubicBezTo>
                <a:cubicBezTo>
                  <a:pt x="4513" y="4294"/>
                  <a:pt x="4510" y="4291"/>
                  <a:pt x="4507" y="4287"/>
                </a:cubicBezTo>
                <a:cubicBezTo>
                  <a:pt x="4468" y="4228"/>
                  <a:pt x="4411" y="4182"/>
                  <a:pt x="4342" y="4153"/>
                </a:cubicBezTo>
                <a:cubicBezTo>
                  <a:pt x="3745" y="3898"/>
                  <a:pt x="3505" y="3539"/>
                  <a:pt x="3430" y="3397"/>
                </a:cubicBezTo>
                <a:cubicBezTo>
                  <a:pt x="3341" y="3229"/>
                  <a:pt x="3268" y="3091"/>
                  <a:pt x="3210" y="2980"/>
                </a:cubicBezTo>
                <a:cubicBezTo>
                  <a:pt x="3133" y="2834"/>
                  <a:pt x="3072" y="2716"/>
                  <a:pt x="3028" y="2630"/>
                </a:cubicBezTo>
                <a:cubicBezTo>
                  <a:pt x="2992" y="2560"/>
                  <a:pt x="2975" y="2482"/>
                  <a:pt x="2978" y="2403"/>
                </a:cubicBezTo>
                <a:cubicBezTo>
                  <a:pt x="2979" y="2366"/>
                  <a:pt x="2977" y="2330"/>
                  <a:pt x="2973" y="2295"/>
                </a:cubicBezTo>
                <a:cubicBezTo>
                  <a:pt x="2973" y="2295"/>
                  <a:pt x="2973" y="2294"/>
                  <a:pt x="2973" y="2294"/>
                </a:cubicBezTo>
                <a:cubicBezTo>
                  <a:pt x="2962" y="2218"/>
                  <a:pt x="2938" y="2151"/>
                  <a:pt x="2900" y="2095"/>
                </a:cubicBezTo>
                <a:cubicBezTo>
                  <a:pt x="2871" y="2052"/>
                  <a:pt x="2856" y="2005"/>
                  <a:pt x="2855" y="1959"/>
                </a:cubicBezTo>
                <a:cubicBezTo>
                  <a:pt x="2854" y="1718"/>
                  <a:pt x="2781" y="1393"/>
                  <a:pt x="2669" y="1199"/>
                </a:cubicBezTo>
                <a:cubicBezTo>
                  <a:pt x="2796" y="1247"/>
                  <a:pt x="2889" y="1323"/>
                  <a:pt x="3128" y="1619"/>
                </a:cubicBezTo>
                <a:cubicBezTo>
                  <a:pt x="3146" y="1642"/>
                  <a:pt x="3165" y="1664"/>
                  <a:pt x="3187" y="1688"/>
                </a:cubicBezTo>
                <a:cubicBezTo>
                  <a:pt x="3313" y="1826"/>
                  <a:pt x="3467" y="1944"/>
                  <a:pt x="3605" y="2035"/>
                </a:cubicBezTo>
                <a:cubicBezTo>
                  <a:pt x="3567" y="2115"/>
                  <a:pt x="3473" y="2327"/>
                  <a:pt x="3447" y="2534"/>
                </a:cubicBezTo>
                <a:cubicBezTo>
                  <a:pt x="3429" y="2673"/>
                  <a:pt x="3517" y="2803"/>
                  <a:pt x="3651" y="2836"/>
                </a:cubicBezTo>
                <a:cubicBezTo>
                  <a:pt x="3714" y="2851"/>
                  <a:pt x="3780" y="2859"/>
                  <a:pt x="3850" y="2859"/>
                </a:cubicBezTo>
                <a:cubicBezTo>
                  <a:pt x="3915" y="2859"/>
                  <a:pt x="3982" y="2852"/>
                  <a:pt x="4052" y="2839"/>
                </a:cubicBezTo>
                <a:cubicBezTo>
                  <a:pt x="4076" y="2892"/>
                  <a:pt x="4097" y="2933"/>
                  <a:pt x="4115" y="2966"/>
                </a:cubicBezTo>
                <a:cubicBezTo>
                  <a:pt x="4121" y="2978"/>
                  <a:pt x="4126" y="2991"/>
                  <a:pt x="4130" y="3003"/>
                </a:cubicBezTo>
                <a:cubicBezTo>
                  <a:pt x="4158" y="3095"/>
                  <a:pt x="4282" y="3365"/>
                  <a:pt x="4836" y="3877"/>
                </a:cubicBezTo>
                <a:cubicBezTo>
                  <a:pt x="4864" y="3903"/>
                  <a:pt x="4891" y="3931"/>
                  <a:pt x="4915" y="3960"/>
                </a:cubicBezTo>
                <a:lnTo>
                  <a:pt x="5095" y="4183"/>
                </a:lnTo>
                <a:cubicBezTo>
                  <a:pt x="5199" y="4311"/>
                  <a:pt x="5353" y="4387"/>
                  <a:pt x="5518" y="4390"/>
                </a:cubicBezTo>
                <a:lnTo>
                  <a:pt x="5680" y="4393"/>
                </a:lnTo>
                <a:lnTo>
                  <a:pt x="5682" y="4393"/>
                </a:lnTo>
                <a:lnTo>
                  <a:pt x="5682" y="4393"/>
                </a:lnTo>
                <a:cubicBezTo>
                  <a:pt x="5732" y="4393"/>
                  <a:pt x="5775" y="4360"/>
                  <a:pt x="5788" y="4311"/>
                </a:cubicBezTo>
                <a:cubicBezTo>
                  <a:pt x="5802" y="4263"/>
                  <a:pt x="5782" y="4213"/>
                  <a:pt x="5738" y="4187"/>
                </a:cubicBezTo>
                <a:close/>
                <a:moveTo>
                  <a:pt x="4641" y="2001"/>
                </a:moveTo>
                <a:cubicBezTo>
                  <a:pt x="4735" y="2208"/>
                  <a:pt x="4544" y="2471"/>
                  <a:pt x="4449" y="2583"/>
                </a:cubicBezTo>
                <a:cubicBezTo>
                  <a:pt x="4441" y="2555"/>
                  <a:pt x="4434" y="2527"/>
                  <a:pt x="4426" y="2501"/>
                </a:cubicBezTo>
                <a:cubicBezTo>
                  <a:pt x="4397" y="2409"/>
                  <a:pt x="4383" y="2313"/>
                  <a:pt x="4385" y="2218"/>
                </a:cubicBezTo>
                <a:cubicBezTo>
                  <a:pt x="4388" y="2054"/>
                  <a:pt x="4316" y="1911"/>
                  <a:pt x="4232" y="1744"/>
                </a:cubicBezTo>
                <a:cubicBezTo>
                  <a:pt x="4224" y="1729"/>
                  <a:pt x="4217" y="1713"/>
                  <a:pt x="4209" y="1698"/>
                </a:cubicBezTo>
                <a:cubicBezTo>
                  <a:pt x="4327" y="1726"/>
                  <a:pt x="4550" y="1804"/>
                  <a:pt x="4641" y="2001"/>
                </a:cubicBezTo>
                <a:close/>
                <a:moveTo>
                  <a:pt x="1626" y="309"/>
                </a:moveTo>
                <a:cubicBezTo>
                  <a:pt x="1745" y="193"/>
                  <a:pt x="1906" y="121"/>
                  <a:pt x="2107" y="93"/>
                </a:cubicBezTo>
                <a:cubicBezTo>
                  <a:pt x="2156" y="172"/>
                  <a:pt x="2497" y="731"/>
                  <a:pt x="2523" y="1099"/>
                </a:cubicBezTo>
                <a:cubicBezTo>
                  <a:pt x="2278" y="1211"/>
                  <a:pt x="1989" y="1292"/>
                  <a:pt x="1559" y="1163"/>
                </a:cubicBezTo>
                <a:cubicBezTo>
                  <a:pt x="1507" y="1099"/>
                  <a:pt x="1217" y="707"/>
                  <a:pt x="1626" y="309"/>
                </a:cubicBezTo>
                <a:close/>
                <a:moveTo>
                  <a:pt x="1013" y="2516"/>
                </a:moveTo>
                <a:cubicBezTo>
                  <a:pt x="959" y="2572"/>
                  <a:pt x="918" y="2641"/>
                  <a:pt x="893" y="2714"/>
                </a:cubicBezTo>
                <a:cubicBezTo>
                  <a:pt x="873" y="2775"/>
                  <a:pt x="842" y="2834"/>
                  <a:pt x="800" y="2889"/>
                </a:cubicBezTo>
                <a:cubicBezTo>
                  <a:pt x="657" y="3082"/>
                  <a:pt x="561" y="3409"/>
                  <a:pt x="507" y="3650"/>
                </a:cubicBezTo>
                <a:cubicBezTo>
                  <a:pt x="478" y="3776"/>
                  <a:pt x="552" y="3906"/>
                  <a:pt x="676" y="3944"/>
                </a:cubicBezTo>
                <a:lnTo>
                  <a:pt x="1094" y="4076"/>
                </a:lnTo>
                <a:cubicBezTo>
                  <a:pt x="1101" y="4078"/>
                  <a:pt x="1104" y="4083"/>
                  <a:pt x="1103" y="4091"/>
                </a:cubicBezTo>
                <a:cubicBezTo>
                  <a:pt x="1102" y="4098"/>
                  <a:pt x="1098" y="4102"/>
                  <a:pt x="1090" y="4102"/>
                </a:cubicBezTo>
                <a:lnTo>
                  <a:pt x="180" y="4125"/>
                </a:lnTo>
                <a:cubicBezTo>
                  <a:pt x="147" y="4126"/>
                  <a:pt x="117" y="4109"/>
                  <a:pt x="101" y="4080"/>
                </a:cubicBezTo>
                <a:cubicBezTo>
                  <a:pt x="84" y="4051"/>
                  <a:pt x="85" y="4017"/>
                  <a:pt x="103" y="3988"/>
                </a:cubicBezTo>
                <a:cubicBezTo>
                  <a:pt x="206" y="3824"/>
                  <a:pt x="272" y="3676"/>
                  <a:pt x="299" y="3548"/>
                </a:cubicBezTo>
                <a:cubicBezTo>
                  <a:pt x="313" y="3479"/>
                  <a:pt x="321" y="3401"/>
                  <a:pt x="329" y="3318"/>
                </a:cubicBezTo>
                <a:cubicBezTo>
                  <a:pt x="356" y="3056"/>
                  <a:pt x="389" y="2730"/>
                  <a:pt x="656" y="2413"/>
                </a:cubicBezTo>
                <a:cubicBezTo>
                  <a:pt x="697" y="2365"/>
                  <a:pt x="730" y="2310"/>
                  <a:pt x="757" y="2251"/>
                </a:cubicBezTo>
                <a:cubicBezTo>
                  <a:pt x="930" y="1862"/>
                  <a:pt x="1262" y="1183"/>
                  <a:pt x="1366" y="971"/>
                </a:cubicBezTo>
                <a:cubicBezTo>
                  <a:pt x="1413" y="1113"/>
                  <a:pt x="1492" y="1208"/>
                  <a:pt x="1504" y="1223"/>
                </a:cubicBezTo>
                <a:cubicBezTo>
                  <a:pt x="1518" y="1242"/>
                  <a:pt x="1654" y="1431"/>
                  <a:pt x="1823" y="1672"/>
                </a:cubicBezTo>
                <a:lnTo>
                  <a:pt x="1013" y="2516"/>
                </a:lnTo>
                <a:close/>
                <a:moveTo>
                  <a:pt x="2775" y="1959"/>
                </a:moveTo>
                <a:cubicBezTo>
                  <a:pt x="2776" y="2021"/>
                  <a:pt x="2796" y="2083"/>
                  <a:pt x="2833" y="2139"/>
                </a:cubicBezTo>
                <a:cubicBezTo>
                  <a:pt x="2864" y="2185"/>
                  <a:pt x="2884" y="2240"/>
                  <a:pt x="2893" y="2303"/>
                </a:cubicBezTo>
                <a:cubicBezTo>
                  <a:pt x="2893" y="2304"/>
                  <a:pt x="2893" y="2304"/>
                  <a:pt x="2893" y="2305"/>
                </a:cubicBezTo>
                <a:cubicBezTo>
                  <a:pt x="2898" y="2335"/>
                  <a:pt x="2899" y="2367"/>
                  <a:pt x="2898" y="2400"/>
                </a:cubicBezTo>
                <a:cubicBezTo>
                  <a:pt x="2894" y="2492"/>
                  <a:pt x="2914" y="2584"/>
                  <a:pt x="2956" y="2666"/>
                </a:cubicBezTo>
                <a:cubicBezTo>
                  <a:pt x="3001" y="2753"/>
                  <a:pt x="3062" y="2871"/>
                  <a:pt x="3139" y="3017"/>
                </a:cubicBezTo>
                <a:cubicBezTo>
                  <a:pt x="3198" y="3129"/>
                  <a:pt x="3270" y="3266"/>
                  <a:pt x="3359" y="3434"/>
                </a:cubicBezTo>
                <a:cubicBezTo>
                  <a:pt x="3438" y="3584"/>
                  <a:pt x="3690" y="3961"/>
                  <a:pt x="4311" y="4227"/>
                </a:cubicBezTo>
                <a:cubicBezTo>
                  <a:pt x="4365" y="4250"/>
                  <a:pt x="4410" y="4286"/>
                  <a:pt x="4441" y="4332"/>
                </a:cubicBezTo>
                <a:cubicBezTo>
                  <a:pt x="4443" y="4335"/>
                  <a:pt x="4449" y="4343"/>
                  <a:pt x="4447" y="4349"/>
                </a:cubicBezTo>
                <a:cubicBezTo>
                  <a:pt x="4447" y="4351"/>
                  <a:pt x="4444" y="4354"/>
                  <a:pt x="4440" y="4354"/>
                </a:cubicBezTo>
                <a:lnTo>
                  <a:pt x="4440" y="4354"/>
                </a:lnTo>
                <a:lnTo>
                  <a:pt x="3482" y="4351"/>
                </a:lnTo>
                <a:cubicBezTo>
                  <a:pt x="3416" y="4351"/>
                  <a:pt x="3362" y="4298"/>
                  <a:pt x="3362" y="4232"/>
                </a:cubicBezTo>
                <a:cubicBezTo>
                  <a:pt x="3362" y="4225"/>
                  <a:pt x="3362" y="4219"/>
                  <a:pt x="3363" y="4213"/>
                </a:cubicBezTo>
                <a:cubicBezTo>
                  <a:pt x="3386" y="4064"/>
                  <a:pt x="3340" y="3915"/>
                  <a:pt x="3238" y="3804"/>
                </a:cubicBezTo>
                <a:cubicBezTo>
                  <a:pt x="3030" y="3576"/>
                  <a:pt x="2541" y="2997"/>
                  <a:pt x="2505" y="2545"/>
                </a:cubicBezTo>
                <a:cubicBezTo>
                  <a:pt x="2505" y="2539"/>
                  <a:pt x="2503" y="2533"/>
                  <a:pt x="2499" y="2527"/>
                </a:cubicBezTo>
                <a:cubicBezTo>
                  <a:pt x="2289" y="2188"/>
                  <a:pt x="1809" y="1512"/>
                  <a:pt x="1634" y="1266"/>
                </a:cubicBezTo>
                <a:cubicBezTo>
                  <a:pt x="1760" y="1297"/>
                  <a:pt x="1874" y="1310"/>
                  <a:pt x="1978" y="1310"/>
                </a:cubicBezTo>
                <a:cubicBezTo>
                  <a:pt x="2207" y="1310"/>
                  <a:pt x="2390" y="1248"/>
                  <a:pt x="2554" y="1172"/>
                </a:cubicBezTo>
                <a:cubicBezTo>
                  <a:pt x="2683" y="1326"/>
                  <a:pt x="2774" y="1701"/>
                  <a:pt x="2775" y="1959"/>
                </a:cubicBezTo>
                <a:close/>
                <a:moveTo>
                  <a:pt x="3670" y="2758"/>
                </a:moveTo>
                <a:cubicBezTo>
                  <a:pt x="3576" y="2735"/>
                  <a:pt x="3514" y="2643"/>
                  <a:pt x="3526" y="2544"/>
                </a:cubicBezTo>
                <a:cubicBezTo>
                  <a:pt x="3550" y="2358"/>
                  <a:pt x="3635" y="2161"/>
                  <a:pt x="3673" y="2079"/>
                </a:cubicBezTo>
                <a:cubicBezTo>
                  <a:pt x="3702" y="2097"/>
                  <a:pt x="3729" y="2114"/>
                  <a:pt x="3755" y="2129"/>
                </a:cubicBezTo>
                <a:cubicBezTo>
                  <a:pt x="3802" y="2238"/>
                  <a:pt x="4016" y="2757"/>
                  <a:pt x="4019" y="2764"/>
                </a:cubicBezTo>
                <a:cubicBezTo>
                  <a:pt x="3892" y="2785"/>
                  <a:pt x="3775" y="2784"/>
                  <a:pt x="3670" y="2758"/>
                </a:cubicBezTo>
                <a:close/>
                <a:moveTo>
                  <a:pt x="5711" y="4290"/>
                </a:moveTo>
                <a:cubicBezTo>
                  <a:pt x="5710" y="4295"/>
                  <a:pt x="5703" y="4313"/>
                  <a:pt x="5681" y="4313"/>
                </a:cubicBezTo>
                <a:lnTo>
                  <a:pt x="5681" y="4313"/>
                </a:lnTo>
                <a:lnTo>
                  <a:pt x="5519" y="4310"/>
                </a:lnTo>
                <a:cubicBezTo>
                  <a:pt x="5378" y="4307"/>
                  <a:pt x="5246" y="4243"/>
                  <a:pt x="5157" y="4133"/>
                </a:cubicBezTo>
                <a:lnTo>
                  <a:pt x="4977" y="3910"/>
                </a:lnTo>
                <a:cubicBezTo>
                  <a:pt x="4950" y="3878"/>
                  <a:pt x="4922" y="3847"/>
                  <a:pt x="4891" y="3818"/>
                </a:cubicBezTo>
                <a:cubicBezTo>
                  <a:pt x="4336" y="3306"/>
                  <a:pt x="4227" y="3047"/>
                  <a:pt x="4207" y="2980"/>
                </a:cubicBezTo>
                <a:cubicBezTo>
                  <a:pt x="4202" y="2962"/>
                  <a:pt x="4194" y="2945"/>
                  <a:pt x="4185" y="2927"/>
                </a:cubicBezTo>
                <a:cubicBezTo>
                  <a:pt x="4159" y="2880"/>
                  <a:pt x="4126" y="2809"/>
                  <a:pt x="4084" y="2712"/>
                </a:cubicBezTo>
                <a:cubicBezTo>
                  <a:pt x="4048" y="2627"/>
                  <a:pt x="4009" y="2532"/>
                  <a:pt x="3967" y="2431"/>
                </a:cubicBezTo>
                <a:cubicBezTo>
                  <a:pt x="3921" y="2316"/>
                  <a:pt x="3872" y="2198"/>
                  <a:pt x="3824" y="2085"/>
                </a:cubicBezTo>
                <a:cubicBezTo>
                  <a:pt x="3697" y="1791"/>
                  <a:pt x="3608" y="1627"/>
                  <a:pt x="3534" y="1553"/>
                </a:cubicBezTo>
                <a:cubicBezTo>
                  <a:pt x="3519" y="1538"/>
                  <a:pt x="3493" y="1538"/>
                  <a:pt x="3478" y="1553"/>
                </a:cubicBezTo>
                <a:cubicBezTo>
                  <a:pt x="3462" y="1569"/>
                  <a:pt x="3462" y="1594"/>
                  <a:pt x="3478" y="1610"/>
                </a:cubicBezTo>
                <a:cubicBezTo>
                  <a:pt x="3546" y="1678"/>
                  <a:pt x="3630" y="1846"/>
                  <a:pt x="3699" y="2001"/>
                </a:cubicBezTo>
                <a:cubicBezTo>
                  <a:pt x="3554" y="1909"/>
                  <a:pt x="3382" y="1783"/>
                  <a:pt x="3246" y="1634"/>
                </a:cubicBezTo>
                <a:cubicBezTo>
                  <a:pt x="3225" y="1611"/>
                  <a:pt x="3207" y="1590"/>
                  <a:pt x="3190" y="1569"/>
                </a:cubicBezTo>
                <a:cubicBezTo>
                  <a:pt x="2896" y="1204"/>
                  <a:pt x="2810" y="1156"/>
                  <a:pt x="2603" y="1093"/>
                </a:cubicBezTo>
                <a:cubicBezTo>
                  <a:pt x="2577" y="728"/>
                  <a:pt x="2278" y="219"/>
                  <a:pt x="2196" y="84"/>
                </a:cubicBezTo>
                <a:cubicBezTo>
                  <a:pt x="2231" y="81"/>
                  <a:pt x="2267" y="80"/>
                  <a:pt x="2304" y="80"/>
                </a:cubicBezTo>
                <a:cubicBezTo>
                  <a:pt x="2701" y="80"/>
                  <a:pt x="3102" y="224"/>
                  <a:pt x="3223" y="290"/>
                </a:cubicBezTo>
                <a:cubicBezTo>
                  <a:pt x="3547" y="465"/>
                  <a:pt x="3877" y="752"/>
                  <a:pt x="4099" y="1653"/>
                </a:cubicBezTo>
                <a:cubicBezTo>
                  <a:pt x="4100" y="1656"/>
                  <a:pt x="4101" y="1659"/>
                  <a:pt x="4102" y="1661"/>
                </a:cubicBezTo>
                <a:cubicBezTo>
                  <a:pt x="4121" y="1702"/>
                  <a:pt x="4141" y="1742"/>
                  <a:pt x="4160" y="1780"/>
                </a:cubicBezTo>
                <a:cubicBezTo>
                  <a:pt x="4239" y="1937"/>
                  <a:pt x="4307" y="2073"/>
                  <a:pt x="4305" y="2216"/>
                </a:cubicBezTo>
                <a:cubicBezTo>
                  <a:pt x="4303" y="2321"/>
                  <a:pt x="4318" y="2424"/>
                  <a:pt x="4349" y="2525"/>
                </a:cubicBezTo>
                <a:cubicBezTo>
                  <a:pt x="4364" y="2571"/>
                  <a:pt x="4377" y="2622"/>
                  <a:pt x="4388" y="2675"/>
                </a:cubicBezTo>
                <a:cubicBezTo>
                  <a:pt x="4405" y="2749"/>
                  <a:pt x="4446" y="2817"/>
                  <a:pt x="4504" y="2866"/>
                </a:cubicBezTo>
                <a:cubicBezTo>
                  <a:pt x="4582" y="2932"/>
                  <a:pt x="4724" y="3068"/>
                  <a:pt x="4795" y="3233"/>
                </a:cubicBezTo>
                <a:cubicBezTo>
                  <a:pt x="4864" y="3393"/>
                  <a:pt x="4937" y="3567"/>
                  <a:pt x="4986" y="3684"/>
                </a:cubicBezTo>
                <a:cubicBezTo>
                  <a:pt x="5019" y="3762"/>
                  <a:pt x="5084" y="3823"/>
                  <a:pt x="5165" y="3850"/>
                </a:cubicBezTo>
                <a:lnTo>
                  <a:pt x="5363" y="3916"/>
                </a:lnTo>
                <a:cubicBezTo>
                  <a:pt x="5390" y="3925"/>
                  <a:pt x="5410" y="3947"/>
                  <a:pt x="5418" y="3974"/>
                </a:cubicBezTo>
                <a:cubicBezTo>
                  <a:pt x="5441" y="4062"/>
                  <a:pt x="5497" y="4137"/>
                  <a:pt x="5576" y="4183"/>
                </a:cubicBezTo>
                <a:lnTo>
                  <a:pt x="5697" y="4256"/>
                </a:lnTo>
                <a:cubicBezTo>
                  <a:pt x="5716" y="4267"/>
                  <a:pt x="5713" y="4285"/>
                  <a:pt x="5711" y="42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interview_160075">
            <a:extLst>
              <a:ext uri="{FF2B5EF4-FFF2-40B4-BE49-F238E27FC236}">
                <a16:creationId xmlns:a16="http://schemas.microsoft.com/office/drawing/2014/main" id="{1F6B55EA-51FC-6A09-1A19-5F795448E521}"/>
              </a:ext>
            </a:extLst>
          </p:cNvPr>
          <p:cNvSpPr/>
          <p:nvPr/>
        </p:nvSpPr>
        <p:spPr>
          <a:xfrm>
            <a:off x="8334355" y="1312598"/>
            <a:ext cx="246242" cy="245924"/>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 name="connsiteX180" fmla="*/ 121763 h 600884"/>
              <a:gd name="connsiteY180" fmla="*/ 121763 h 600884"/>
              <a:gd name="connsiteX181" fmla="*/ 121763 h 600884"/>
              <a:gd name="connsiteY181" fmla="*/ 121763 h 600884"/>
              <a:gd name="connsiteX182" fmla="*/ 121763 h 600884"/>
              <a:gd name="connsiteY182" fmla="*/ 121763 h 600884"/>
              <a:gd name="connsiteX183" fmla="*/ 121763 h 600884"/>
              <a:gd name="connsiteY183" fmla="*/ 121763 h 600884"/>
              <a:gd name="connsiteX184" fmla="*/ 121763 h 600884"/>
              <a:gd name="connsiteY184" fmla="*/ 121763 h 600884"/>
              <a:gd name="connsiteX185" fmla="*/ 121763 h 600884"/>
              <a:gd name="connsiteY185" fmla="*/ 121763 h 600884"/>
              <a:gd name="connsiteX186" fmla="*/ 121763 h 600884"/>
              <a:gd name="connsiteY186" fmla="*/ 121763 h 600884"/>
              <a:gd name="connsiteX187" fmla="*/ 121763 h 600884"/>
              <a:gd name="connsiteY187" fmla="*/ 121763 h 600884"/>
              <a:gd name="connsiteX188" fmla="*/ 121763 h 600884"/>
              <a:gd name="connsiteY188" fmla="*/ 121763 h 600884"/>
              <a:gd name="connsiteX189" fmla="*/ 121763 h 600884"/>
              <a:gd name="connsiteY189" fmla="*/ 121763 h 600884"/>
              <a:gd name="connsiteX190" fmla="*/ 121763 h 600884"/>
              <a:gd name="connsiteY190" fmla="*/ 121763 h 600884"/>
              <a:gd name="connsiteX191" fmla="*/ 121763 h 600884"/>
              <a:gd name="connsiteY191" fmla="*/ 121763 h 600884"/>
              <a:gd name="connsiteX192" fmla="*/ 121763 h 600884"/>
              <a:gd name="connsiteY192" fmla="*/ 121763 h 600884"/>
              <a:gd name="connsiteX193" fmla="*/ 121763 h 600884"/>
              <a:gd name="connsiteY193" fmla="*/ 121763 h 600884"/>
              <a:gd name="connsiteX194" fmla="*/ 121763 h 600884"/>
              <a:gd name="connsiteY194" fmla="*/ 121763 h 600884"/>
              <a:gd name="connsiteX195" fmla="*/ 121763 h 600884"/>
              <a:gd name="connsiteY195" fmla="*/ 121763 h 600884"/>
              <a:gd name="connsiteX196" fmla="*/ 121763 h 600884"/>
              <a:gd name="connsiteY196" fmla="*/ 121763 h 600884"/>
              <a:gd name="connsiteX197" fmla="*/ 121763 h 600884"/>
              <a:gd name="connsiteY197" fmla="*/ 121763 h 600884"/>
              <a:gd name="connsiteX198" fmla="*/ 121763 h 600884"/>
              <a:gd name="connsiteY198" fmla="*/ 121763 h 600884"/>
              <a:gd name="connsiteX199" fmla="*/ 121763 h 600884"/>
              <a:gd name="connsiteY199"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602819" h="602041">
                <a:moveTo>
                  <a:pt x="451913" y="300539"/>
                </a:moveTo>
                <a:lnTo>
                  <a:pt x="451913" y="332785"/>
                </a:lnTo>
                <a:lnTo>
                  <a:pt x="451913" y="344072"/>
                </a:lnTo>
                <a:lnTo>
                  <a:pt x="451913" y="365032"/>
                </a:lnTo>
                <a:cubicBezTo>
                  <a:pt x="451913" y="371481"/>
                  <a:pt x="447071" y="376318"/>
                  <a:pt x="441422" y="376318"/>
                </a:cubicBezTo>
                <a:lnTo>
                  <a:pt x="355074" y="376318"/>
                </a:lnTo>
                <a:lnTo>
                  <a:pt x="355074" y="397278"/>
                </a:lnTo>
                <a:lnTo>
                  <a:pt x="387354" y="397278"/>
                </a:lnTo>
                <a:lnTo>
                  <a:pt x="409142" y="397278"/>
                </a:lnTo>
                <a:lnTo>
                  <a:pt x="473701" y="397278"/>
                </a:lnTo>
                <a:lnTo>
                  <a:pt x="473701" y="332785"/>
                </a:lnTo>
                <a:lnTo>
                  <a:pt x="494683" y="332785"/>
                </a:lnTo>
                <a:lnTo>
                  <a:pt x="494683" y="408564"/>
                </a:lnTo>
                <a:cubicBezTo>
                  <a:pt x="494683" y="414207"/>
                  <a:pt x="489841" y="419044"/>
                  <a:pt x="484192" y="419044"/>
                </a:cubicBezTo>
                <a:lnTo>
                  <a:pt x="409142" y="419044"/>
                </a:lnTo>
                <a:cubicBezTo>
                  <a:pt x="402686" y="419044"/>
                  <a:pt x="397844" y="423881"/>
                  <a:pt x="397844" y="429524"/>
                </a:cubicBezTo>
                <a:lnTo>
                  <a:pt x="397844" y="580275"/>
                </a:lnTo>
                <a:lnTo>
                  <a:pt x="419633" y="580275"/>
                </a:lnTo>
                <a:lnTo>
                  <a:pt x="419633" y="461770"/>
                </a:lnTo>
                <a:cubicBezTo>
                  <a:pt x="419633" y="456127"/>
                  <a:pt x="424475" y="451290"/>
                  <a:pt x="430124" y="451290"/>
                </a:cubicBezTo>
                <a:lnTo>
                  <a:pt x="526962" y="451290"/>
                </a:lnTo>
                <a:lnTo>
                  <a:pt x="526962" y="332785"/>
                </a:lnTo>
                <a:cubicBezTo>
                  <a:pt x="526962" y="315050"/>
                  <a:pt x="512437" y="300539"/>
                  <a:pt x="494683" y="300539"/>
                </a:cubicBezTo>
                <a:close/>
                <a:moveTo>
                  <a:pt x="107329" y="300539"/>
                </a:moveTo>
                <a:cubicBezTo>
                  <a:pt x="89576" y="300539"/>
                  <a:pt x="75050" y="315050"/>
                  <a:pt x="75050" y="332785"/>
                </a:cubicBezTo>
                <a:lnTo>
                  <a:pt x="75050" y="451290"/>
                </a:lnTo>
                <a:lnTo>
                  <a:pt x="171888" y="451290"/>
                </a:lnTo>
                <a:cubicBezTo>
                  <a:pt x="178344" y="451290"/>
                  <a:pt x="183186" y="456127"/>
                  <a:pt x="183186" y="461770"/>
                </a:cubicBezTo>
                <a:lnTo>
                  <a:pt x="183186" y="580275"/>
                </a:lnTo>
                <a:lnTo>
                  <a:pt x="204168" y="580275"/>
                </a:lnTo>
                <a:lnTo>
                  <a:pt x="204168" y="429524"/>
                </a:lnTo>
                <a:cubicBezTo>
                  <a:pt x="204168" y="423881"/>
                  <a:pt x="199326" y="419044"/>
                  <a:pt x="193677" y="419044"/>
                </a:cubicBezTo>
                <a:lnTo>
                  <a:pt x="118627" y="419044"/>
                </a:lnTo>
                <a:cubicBezTo>
                  <a:pt x="112171" y="419044"/>
                  <a:pt x="107329" y="414207"/>
                  <a:pt x="107329" y="408564"/>
                </a:cubicBezTo>
                <a:lnTo>
                  <a:pt x="107329" y="332785"/>
                </a:lnTo>
                <a:lnTo>
                  <a:pt x="129118" y="332785"/>
                </a:lnTo>
                <a:lnTo>
                  <a:pt x="129118" y="397278"/>
                </a:lnTo>
                <a:lnTo>
                  <a:pt x="193677" y="397278"/>
                </a:lnTo>
                <a:lnTo>
                  <a:pt x="215465" y="397278"/>
                </a:lnTo>
                <a:lnTo>
                  <a:pt x="247745" y="397278"/>
                </a:lnTo>
                <a:lnTo>
                  <a:pt x="247745" y="376318"/>
                </a:lnTo>
                <a:lnTo>
                  <a:pt x="161397" y="376318"/>
                </a:lnTo>
                <a:cubicBezTo>
                  <a:pt x="155748" y="376318"/>
                  <a:pt x="150907" y="371481"/>
                  <a:pt x="150907" y="365032"/>
                </a:cubicBezTo>
                <a:lnTo>
                  <a:pt x="150907" y="344072"/>
                </a:lnTo>
                <a:lnTo>
                  <a:pt x="150907" y="332785"/>
                </a:lnTo>
                <a:lnTo>
                  <a:pt x="150907" y="300539"/>
                </a:lnTo>
                <a:close/>
                <a:moveTo>
                  <a:pt x="0" y="279579"/>
                </a:moveTo>
                <a:lnTo>
                  <a:pt x="21789" y="279579"/>
                </a:lnTo>
                <a:lnTo>
                  <a:pt x="21789" y="419044"/>
                </a:lnTo>
                <a:cubicBezTo>
                  <a:pt x="21789" y="436779"/>
                  <a:pt x="36314" y="451290"/>
                  <a:pt x="54068" y="451290"/>
                </a:cubicBezTo>
                <a:lnTo>
                  <a:pt x="54068" y="332785"/>
                </a:lnTo>
                <a:cubicBezTo>
                  <a:pt x="54068" y="303764"/>
                  <a:pt x="78278" y="279579"/>
                  <a:pt x="107329" y="279579"/>
                </a:cubicBezTo>
                <a:lnTo>
                  <a:pt x="161397" y="279579"/>
                </a:lnTo>
                <a:cubicBezTo>
                  <a:pt x="167046" y="279579"/>
                  <a:pt x="171888" y="284416"/>
                  <a:pt x="171888" y="290059"/>
                </a:cubicBezTo>
                <a:lnTo>
                  <a:pt x="171888" y="332785"/>
                </a:lnTo>
                <a:lnTo>
                  <a:pt x="171888" y="344072"/>
                </a:lnTo>
                <a:lnTo>
                  <a:pt x="171888" y="354552"/>
                </a:lnTo>
                <a:lnTo>
                  <a:pt x="258236" y="354552"/>
                </a:lnTo>
                <a:cubicBezTo>
                  <a:pt x="263885" y="354552"/>
                  <a:pt x="268727" y="359389"/>
                  <a:pt x="268727" y="365032"/>
                </a:cubicBezTo>
                <a:lnTo>
                  <a:pt x="268727" y="397278"/>
                </a:lnTo>
                <a:lnTo>
                  <a:pt x="333285" y="397278"/>
                </a:lnTo>
                <a:lnTo>
                  <a:pt x="333285" y="365032"/>
                </a:lnTo>
                <a:cubicBezTo>
                  <a:pt x="333285" y="359389"/>
                  <a:pt x="338127" y="354552"/>
                  <a:pt x="344583" y="354552"/>
                </a:cubicBezTo>
                <a:lnTo>
                  <a:pt x="430124" y="354552"/>
                </a:lnTo>
                <a:lnTo>
                  <a:pt x="430124" y="344072"/>
                </a:lnTo>
                <a:lnTo>
                  <a:pt x="430124" y="332785"/>
                </a:lnTo>
                <a:lnTo>
                  <a:pt x="430124" y="290059"/>
                </a:lnTo>
                <a:cubicBezTo>
                  <a:pt x="430124" y="284416"/>
                  <a:pt x="434966" y="279579"/>
                  <a:pt x="441422" y="279579"/>
                </a:cubicBezTo>
                <a:lnTo>
                  <a:pt x="494683" y="279579"/>
                </a:lnTo>
                <a:cubicBezTo>
                  <a:pt x="524541" y="279579"/>
                  <a:pt x="548751" y="303764"/>
                  <a:pt x="548751" y="332785"/>
                </a:cubicBezTo>
                <a:lnTo>
                  <a:pt x="548751" y="451290"/>
                </a:lnTo>
                <a:cubicBezTo>
                  <a:pt x="566505" y="451290"/>
                  <a:pt x="581030" y="436779"/>
                  <a:pt x="581030" y="419044"/>
                </a:cubicBezTo>
                <a:lnTo>
                  <a:pt x="581030" y="279579"/>
                </a:lnTo>
                <a:lnTo>
                  <a:pt x="602819" y="279579"/>
                </a:lnTo>
                <a:lnTo>
                  <a:pt x="602819" y="419044"/>
                </a:lnTo>
                <a:cubicBezTo>
                  <a:pt x="602819" y="440810"/>
                  <a:pt x="589100" y="460158"/>
                  <a:pt x="570540" y="468220"/>
                </a:cubicBezTo>
                <a:lnTo>
                  <a:pt x="570540" y="602041"/>
                </a:lnTo>
                <a:lnTo>
                  <a:pt x="548751" y="602041"/>
                </a:lnTo>
                <a:lnTo>
                  <a:pt x="548751" y="473056"/>
                </a:lnTo>
                <a:lnTo>
                  <a:pt x="538260" y="473056"/>
                </a:lnTo>
                <a:lnTo>
                  <a:pt x="526962" y="473056"/>
                </a:lnTo>
                <a:lnTo>
                  <a:pt x="441422" y="473056"/>
                </a:lnTo>
                <a:lnTo>
                  <a:pt x="441422" y="590755"/>
                </a:lnTo>
                <a:cubicBezTo>
                  <a:pt x="441422" y="597204"/>
                  <a:pt x="436580" y="602041"/>
                  <a:pt x="430124" y="602041"/>
                </a:cubicBezTo>
                <a:lnTo>
                  <a:pt x="397844" y="602041"/>
                </a:lnTo>
                <a:lnTo>
                  <a:pt x="387354" y="602041"/>
                </a:lnTo>
                <a:lnTo>
                  <a:pt x="376863" y="602041"/>
                </a:lnTo>
                <a:lnTo>
                  <a:pt x="376863" y="590755"/>
                </a:lnTo>
                <a:lnTo>
                  <a:pt x="376863" y="429524"/>
                </a:lnTo>
                <a:lnTo>
                  <a:pt x="376863" y="419044"/>
                </a:lnTo>
                <a:lnTo>
                  <a:pt x="344583" y="419044"/>
                </a:lnTo>
                <a:lnTo>
                  <a:pt x="258236" y="419044"/>
                </a:lnTo>
                <a:lnTo>
                  <a:pt x="225956" y="419044"/>
                </a:lnTo>
                <a:lnTo>
                  <a:pt x="225956" y="429524"/>
                </a:lnTo>
                <a:lnTo>
                  <a:pt x="225956" y="590755"/>
                </a:lnTo>
                <a:lnTo>
                  <a:pt x="225956" y="602041"/>
                </a:lnTo>
                <a:lnTo>
                  <a:pt x="215465" y="602041"/>
                </a:lnTo>
                <a:lnTo>
                  <a:pt x="204168" y="602041"/>
                </a:lnTo>
                <a:lnTo>
                  <a:pt x="171888" y="602041"/>
                </a:lnTo>
                <a:cubicBezTo>
                  <a:pt x="166239" y="602041"/>
                  <a:pt x="161397" y="597204"/>
                  <a:pt x="161397" y="590755"/>
                </a:cubicBezTo>
                <a:lnTo>
                  <a:pt x="161397" y="473056"/>
                </a:lnTo>
                <a:lnTo>
                  <a:pt x="75050" y="473056"/>
                </a:lnTo>
                <a:lnTo>
                  <a:pt x="64559" y="473056"/>
                </a:lnTo>
                <a:lnTo>
                  <a:pt x="54068" y="473056"/>
                </a:lnTo>
                <a:lnTo>
                  <a:pt x="54068" y="602041"/>
                </a:lnTo>
                <a:lnTo>
                  <a:pt x="32279" y="602041"/>
                </a:lnTo>
                <a:lnTo>
                  <a:pt x="32279" y="468220"/>
                </a:lnTo>
                <a:cubicBezTo>
                  <a:pt x="12912" y="460158"/>
                  <a:pt x="0" y="440810"/>
                  <a:pt x="0" y="419044"/>
                </a:cubicBezTo>
                <a:close/>
                <a:moveTo>
                  <a:pt x="290592" y="268308"/>
                </a:moveTo>
                <a:lnTo>
                  <a:pt x="355110" y="268308"/>
                </a:lnTo>
                <a:lnTo>
                  <a:pt x="355110" y="290073"/>
                </a:lnTo>
                <a:lnTo>
                  <a:pt x="290592" y="290073"/>
                </a:lnTo>
                <a:close/>
                <a:moveTo>
                  <a:pt x="280013" y="247435"/>
                </a:moveTo>
                <a:cubicBezTo>
                  <a:pt x="273552" y="247435"/>
                  <a:pt x="268707" y="252268"/>
                  <a:pt x="268707" y="257907"/>
                </a:cubicBezTo>
                <a:lnTo>
                  <a:pt x="268707" y="300603"/>
                </a:lnTo>
                <a:cubicBezTo>
                  <a:pt x="268707" y="307048"/>
                  <a:pt x="273552" y="311881"/>
                  <a:pt x="280013" y="311881"/>
                </a:cubicBezTo>
                <a:lnTo>
                  <a:pt x="365618" y="311881"/>
                </a:lnTo>
                <a:cubicBezTo>
                  <a:pt x="372079" y="311881"/>
                  <a:pt x="376925" y="307048"/>
                  <a:pt x="376925" y="300603"/>
                </a:cubicBezTo>
                <a:lnTo>
                  <a:pt x="376925" y="290131"/>
                </a:lnTo>
                <a:cubicBezTo>
                  <a:pt x="376925" y="287714"/>
                  <a:pt x="376925" y="286103"/>
                  <a:pt x="378540" y="284492"/>
                </a:cubicBezTo>
                <a:lnTo>
                  <a:pt x="389039" y="268380"/>
                </a:lnTo>
                <a:lnTo>
                  <a:pt x="387423" y="268380"/>
                </a:lnTo>
                <a:cubicBezTo>
                  <a:pt x="381770" y="268380"/>
                  <a:pt x="376925" y="263546"/>
                  <a:pt x="376925" y="257907"/>
                </a:cubicBezTo>
                <a:cubicBezTo>
                  <a:pt x="376925" y="252268"/>
                  <a:pt x="372079" y="247435"/>
                  <a:pt x="365618" y="247435"/>
                </a:cubicBezTo>
                <a:close/>
                <a:moveTo>
                  <a:pt x="280013" y="225684"/>
                </a:moveTo>
                <a:lnTo>
                  <a:pt x="365618" y="225684"/>
                </a:lnTo>
                <a:cubicBezTo>
                  <a:pt x="380155" y="225684"/>
                  <a:pt x="392269" y="234546"/>
                  <a:pt x="396307" y="247435"/>
                </a:cubicBezTo>
                <a:lnTo>
                  <a:pt x="409229" y="247435"/>
                </a:lnTo>
                <a:cubicBezTo>
                  <a:pt x="413267" y="247435"/>
                  <a:pt x="416497" y="249046"/>
                  <a:pt x="418112" y="253074"/>
                </a:cubicBezTo>
                <a:cubicBezTo>
                  <a:pt x="420535" y="256296"/>
                  <a:pt x="419727" y="260324"/>
                  <a:pt x="418112" y="263546"/>
                </a:cubicBezTo>
                <a:lnTo>
                  <a:pt x="397922" y="293353"/>
                </a:lnTo>
                <a:lnTo>
                  <a:pt x="397922" y="300603"/>
                </a:lnTo>
                <a:cubicBezTo>
                  <a:pt x="397922" y="318326"/>
                  <a:pt x="383385" y="332826"/>
                  <a:pt x="365618" y="332826"/>
                </a:cubicBezTo>
                <a:lnTo>
                  <a:pt x="280013" y="332826"/>
                </a:lnTo>
                <a:cubicBezTo>
                  <a:pt x="262246" y="332826"/>
                  <a:pt x="247709" y="318326"/>
                  <a:pt x="247709" y="300603"/>
                </a:cubicBezTo>
                <a:lnTo>
                  <a:pt x="247709" y="257907"/>
                </a:lnTo>
                <a:cubicBezTo>
                  <a:pt x="247709" y="240185"/>
                  <a:pt x="262246" y="225684"/>
                  <a:pt x="280013" y="225684"/>
                </a:cubicBezTo>
                <a:close/>
                <a:moveTo>
                  <a:pt x="333345" y="171660"/>
                </a:moveTo>
                <a:lnTo>
                  <a:pt x="355110" y="171660"/>
                </a:lnTo>
                <a:lnTo>
                  <a:pt x="355110" y="193425"/>
                </a:lnTo>
                <a:lnTo>
                  <a:pt x="333345" y="193425"/>
                </a:lnTo>
                <a:close/>
                <a:moveTo>
                  <a:pt x="290592" y="171660"/>
                </a:moveTo>
                <a:lnTo>
                  <a:pt x="312357" y="171660"/>
                </a:lnTo>
                <a:lnTo>
                  <a:pt x="312357" y="193425"/>
                </a:lnTo>
                <a:lnTo>
                  <a:pt x="290592" y="193425"/>
                </a:lnTo>
                <a:close/>
                <a:moveTo>
                  <a:pt x="247709" y="171660"/>
                </a:moveTo>
                <a:lnTo>
                  <a:pt x="268697" y="171660"/>
                </a:lnTo>
                <a:lnTo>
                  <a:pt x="268697" y="193425"/>
                </a:lnTo>
                <a:lnTo>
                  <a:pt x="247709" y="193425"/>
                </a:lnTo>
                <a:close/>
                <a:moveTo>
                  <a:pt x="473717" y="150682"/>
                </a:moveTo>
                <a:cubicBezTo>
                  <a:pt x="449498" y="150682"/>
                  <a:pt x="430123" y="170037"/>
                  <a:pt x="430123" y="193426"/>
                </a:cubicBezTo>
                <a:cubicBezTo>
                  <a:pt x="430123" y="216814"/>
                  <a:pt x="449498" y="236169"/>
                  <a:pt x="473717" y="236169"/>
                </a:cubicBezTo>
                <a:cubicBezTo>
                  <a:pt x="497128" y="236169"/>
                  <a:pt x="516503" y="216814"/>
                  <a:pt x="516503" y="193426"/>
                </a:cubicBezTo>
                <a:cubicBezTo>
                  <a:pt x="516503" y="170037"/>
                  <a:pt x="497128" y="150682"/>
                  <a:pt x="473717" y="150682"/>
                </a:cubicBezTo>
                <a:close/>
                <a:moveTo>
                  <a:pt x="129101" y="150682"/>
                </a:moveTo>
                <a:cubicBezTo>
                  <a:pt x="105690" y="150682"/>
                  <a:pt x="86315" y="170037"/>
                  <a:pt x="86315" y="193426"/>
                </a:cubicBezTo>
                <a:cubicBezTo>
                  <a:pt x="86315" y="216814"/>
                  <a:pt x="105690" y="236169"/>
                  <a:pt x="129101" y="236169"/>
                </a:cubicBezTo>
                <a:cubicBezTo>
                  <a:pt x="152512" y="236169"/>
                  <a:pt x="171887" y="216814"/>
                  <a:pt x="171887" y="193426"/>
                </a:cubicBezTo>
                <a:cubicBezTo>
                  <a:pt x="171887" y="170037"/>
                  <a:pt x="152512" y="150682"/>
                  <a:pt x="129101" y="150682"/>
                </a:cubicBezTo>
                <a:close/>
                <a:moveTo>
                  <a:pt x="473717" y="128907"/>
                </a:moveTo>
                <a:cubicBezTo>
                  <a:pt x="509238" y="128907"/>
                  <a:pt x="538300" y="157940"/>
                  <a:pt x="538300" y="193426"/>
                </a:cubicBezTo>
                <a:cubicBezTo>
                  <a:pt x="538300" y="228911"/>
                  <a:pt x="509238" y="257944"/>
                  <a:pt x="473717" y="257944"/>
                </a:cubicBezTo>
                <a:cubicBezTo>
                  <a:pt x="438196" y="257944"/>
                  <a:pt x="409134" y="228911"/>
                  <a:pt x="409134" y="193426"/>
                </a:cubicBezTo>
                <a:cubicBezTo>
                  <a:pt x="409134" y="157940"/>
                  <a:pt x="438196" y="128907"/>
                  <a:pt x="473717" y="128907"/>
                </a:cubicBezTo>
                <a:close/>
                <a:moveTo>
                  <a:pt x="129101" y="128907"/>
                </a:moveTo>
                <a:cubicBezTo>
                  <a:pt x="164622" y="128907"/>
                  <a:pt x="193684" y="157940"/>
                  <a:pt x="193684" y="193426"/>
                </a:cubicBezTo>
                <a:cubicBezTo>
                  <a:pt x="193684" y="228911"/>
                  <a:pt x="164622" y="257944"/>
                  <a:pt x="129101" y="257944"/>
                </a:cubicBezTo>
                <a:cubicBezTo>
                  <a:pt x="93580" y="257944"/>
                  <a:pt x="64518" y="228911"/>
                  <a:pt x="64518" y="193426"/>
                </a:cubicBezTo>
                <a:cubicBezTo>
                  <a:pt x="64518" y="157940"/>
                  <a:pt x="93580" y="128907"/>
                  <a:pt x="129101" y="128907"/>
                </a:cubicBezTo>
                <a:close/>
                <a:moveTo>
                  <a:pt x="215450" y="42753"/>
                </a:moveTo>
                <a:lnTo>
                  <a:pt x="322851" y="42753"/>
                </a:lnTo>
                <a:lnTo>
                  <a:pt x="322851" y="64518"/>
                </a:lnTo>
                <a:lnTo>
                  <a:pt x="215450" y="64518"/>
                </a:lnTo>
                <a:close/>
                <a:moveTo>
                  <a:pt x="204200" y="21755"/>
                </a:moveTo>
                <a:cubicBezTo>
                  <a:pt x="198551" y="21755"/>
                  <a:pt x="193709" y="26589"/>
                  <a:pt x="193709" y="32229"/>
                </a:cubicBezTo>
                <a:lnTo>
                  <a:pt x="193709" y="74933"/>
                </a:lnTo>
                <a:cubicBezTo>
                  <a:pt x="193709" y="81379"/>
                  <a:pt x="198551" y="86213"/>
                  <a:pt x="204200" y="86213"/>
                </a:cubicBezTo>
                <a:lnTo>
                  <a:pt x="215498" y="86213"/>
                </a:lnTo>
                <a:cubicBezTo>
                  <a:pt x="221147" y="86213"/>
                  <a:pt x="225989" y="91048"/>
                  <a:pt x="225989" y="96688"/>
                </a:cubicBezTo>
                <a:lnTo>
                  <a:pt x="225989" y="107162"/>
                </a:lnTo>
                <a:lnTo>
                  <a:pt x="238902" y="90242"/>
                </a:lnTo>
                <a:cubicBezTo>
                  <a:pt x="241323" y="87825"/>
                  <a:pt x="243744" y="86213"/>
                  <a:pt x="247779" y="86213"/>
                </a:cubicBezTo>
                <a:lnTo>
                  <a:pt x="333323" y="86213"/>
                </a:lnTo>
                <a:cubicBezTo>
                  <a:pt x="339779" y="86213"/>
                  <a:pt x="344621" y="81379"/>
                  <a:pt x="344621" y="74933"/>
                </a:cubicBezTo>
                <a:lnTo>
                  <a:pt x="344621" y="32229"/>
                </a:lnTo>
                <a:cubicBezTo>
                  <a:pt x="344621" y="26589"/>
                  <a:pt x="339779" y="21755"/>
                  <a:pt x="333323" y="21755"/>
                </a:cubicBezTo>
                <a:close/>
                <a:moveTo>
                  <a:pt x="204200" y="0"/>
                </a:moveTo>
                <a:lnTo>
                  <a:pt x="333323" y="0"/>
                </a:lnTo>
                <a:cubicBezTo>
                  <a:pt x="351078" y="0"/>
                  <a:pt x="365604" y="14503"/>
                  <a:pt x="365604" y="32229"/>
                </a:cubicBezTo>
                <a:lnTo>
                  <a:pt x="365604" y="74933"/>
                </a:lnTo>
                <a:cubicBezTo>
                  <a:pt x="365604" y="92659"/>
                  <a:pt x="351078" y="107162"/>
                  <a:pt x="333323" y="107162"/>
                </a:cubicBezTo>
                <a:lnTo>
                  <a:pt x="252621" y="107162"/>
                </a:lnTo>
                <a:lnTo>
                  <a:pt x="223568" y="145837"/>
                </a:lnTo>
                <a:cubicBezTo>
                  <a:pt x="221954" y="149060"/>
                  <a:pt x="218726" y="150672"/>
                  <a:pt x="215498" y="150672"/>
                </a:cubicBezTo>
                <a:cubicBezTo>
                  <a:pt x="213884" y="150672"/>
                  <a:pt x="213077" y="149866"/>
                  <a:pt x="211463" y="149866"/>
                </a:cubicBezTo>
                <a:cubicBezTo>
                  <a:pt x="207428" y="148255"/>
                  <a:pt x="204200" y="144226"/>
                  <a:pt x="204200" y="139392"/>
                </a:cubicBezTo>
                <a:lnTo>
                  <a:pt x="204200" y="107162"/>
                </a:lnTo>
                <a:cubicBezTo>
                  <a:pt x="186445" y="107162"/>
                  <a:pt x="171919" y="92659"/>
                  <a:pt x="171919" y="74933"/>
                </a:cubicBezTo>
                <a:lnTo>
                  <a:pt x="171919" y="32229"/>
                </a:lnTo>
                <a:cubicBezTo>
                  <a:pt x="171919" y="14503"/>
                  <a:pt x="186445" y="0"/>
                  <a:pt x="204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39385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783432D-78AC-C4C5-B772-079425ECF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2" y="-1"/>
            <a:ext cx="12287941" cy="6861535"/>
          </a:xfrm>
          <a:prstGeom prst="rect">
            <a:avLst/>
          </a:prstGeom>
        </p:spPr>
      </p:pic>
    </p:spTree>
    <p:custDataLst>
      <p:tags r:id="rId1"/>
    </p:custDataLst>
    <p:extLst>
      <p:ext uri="{BB962C8B-B14F-4D97-AF65-F5344CB8AC3E}">
        <p14:creationId xmlns:p14="http://schemas.microsoft.com/office/powerpoint/2010/main" val="35516690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2134DE3-80FD-C2D6-7E9E-7CE819FA5E4A}"/>
              </a:ext>
            </a:extLst>
          </p:cNvPr>
          <p:cNvSpPr>
            <a:spLocks noGrp="1"/>
          </p:cNvSpPr>
          <p:nvPr>
            <p:ph type="ctrTitle"/>
          </p:nvPr>
        </p:nvSpPr>
        <p:spPr>
          <a:xfrm>
            <a:off x="5179734" y="2771303"/>
            <a:ext cx="5167915" cy="548322"/>
          </a:xfrm>
        </p:spPr>
        <p:txBody>
          <a:bodyPr>
            <a:normAutofit fontScale="90000"/>
          </a:bodyPr>
          <a:lstStyle/>
          <a:p>
            <a:r>
              <a:rPr lang="zh-CN" altLang="en-US"/>
              <a:t>前置知识</a:t>
            </a:r>
            <a:endParaRPr lang="zh-CN" altLang="en-US" dirty="0"/>
          </a:p>
        </p:txBody>
      </p:sp>
      <p:sp>
        <p:nvSpPr>
          <p:cNvPr id="7" name="文本占位符 6">
            <a:extLst>
              <a:ext uri="{FF2B5EF4-FFF2-40B4-BE49-F238E27FC236}">
                <a16:creationId xmlns:a16="http://schemas.microsoft.com/office/drawing/2014/main" id="{060315EC-9797-ABDD-66D4-4438002F344A}"/>
              </a:ext>
            </a:extLst>
          </p:cNvPr>
          <p:cNvSpPr>
            <a:spLocks noGrp="1"/>
          </p:cNvSpPr>
          <p:nvPr>
            <p:ph type="body" sz="quarter" idx="11"/>
          </p:nvPr>
        </p:nvSpPr>
        <p:spPr/>
        <p:txBody>
          <a:bodyPr/>
          <a:lstStyle/>
          <a:p>
            <a:r>
              <a:rPr lang="en-US" altLang="zh-CN"/>
              <a:t>01</a:t>
            </a:r>
            <a:endParaRPr lang="zh-CN" altLang="en-US"/>
          </a:p>
        </p:txBody>
      </p:sp>
    </p:spTree>
    <p:extLst>
      <p:ext uri="{BB962C8B-B14F-4D97-AF65-F5344CB8AC3E}">
        <p14:creationId xmlns:p14="http://schemas.microsoft.com/office/powerpoint/2010/main" val="344443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ApplicationContextInitializer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r>
              <a:rPr lang="en-US" altLang="zh-CN">
                <a:latin typeface="Fira Code" panose="020B0809050000020004" pitchFamily="49" charset="0"/>
              </a:rPr>
              <a:t>  SpringBoot</a:t>
            </a:r>
            <a:r>
              <a:rPr lang="zh-CN" altLang="en-US">
                <a:latin typeface="Fira Code" panose="020B0809050000020004" pitchFamily="49" charset="0"/>
              </a:rPr>
              <a:t>框架在设计之初</a:t>
            </a:r>
            <a:r>
              <a:rPr lang="en-US" altLang="zh-CN">
                <a:latin typeface="Fira Code" panose="020B0809050000020004" pitchFamily="49" charset="0"/>
              </a:rPr>
              <a:t>,</a:t>
            </a:r>
            <a:r>
              <a:rPr lang="zh-CN" altLang="en-US">
                <a:latin typeface="Fira Code" panose="020B0809050000020004" pitchFamily="49" charset="0"/>
              </a:rPr>
              <a:t>为了有更好的兼容性</a:t>
            </a:r>
            <a:r>
              <a:rPr lang="en-US" altLang="zh-CN">
                <a:latin typeface="Fira Code" panose="020B0809050000020004" pitchFamily="49" charset="0"/>
              </a:rPr>
              <a:t>,</a:t>
            </a:r>
            <a:r>
              <a:rPr lang="zh-CN" altLang="en-US">
                <a:latin typeface="Fira Code" panose="020B0809050000020004" pitchFamily="49" charset="0"/>
              </a:rPr>
              <a:t>在不同的运行阶段</a:t>
            </a:r>
            <a:r>
              <a:rPr lang="en-US" altLang="zh-CN">
                <a:latin typeface="Fira Code" panose="020B0809050000020004" pitchFamily="49" charset="0"/>
              </a:rPr>
              <a:t>,</a:t>
            </a:r>
            <a:r>
              <a:rPr lang="zh-CN" altLang="en-US">
                <a:latin typeface="Fira Code" panose="020B0809050000020004" pitchFamily="49" charset="0"/>
              </a:rPr>
              <a:t>提供了非常多的扩展点</a:t>
            </a:r>
            <a:r>
              <a:rPr lang="en-US" altLang="zh-CN">
                <a:latin typeface="Fira Code" panose="020B0809050000020004" pitchFamily="49" charset="0"/>
              </a:rPr>
              <a:t>, </a:t>
            </a:r>
            <a:r>
              <a:rPr lang="zh-CN" altLang="en-US">
                <a:latin typeface="Fira Code" panose="020B0809050000020004" pitchFamily="49" charset="0"/>
              </a:rPr>
              <a:t>可以让程序员根据自己的需求</a:t>
            </a:r>
            <a:r>
              <a:rPr lang="en-US" altLang="zh-CN">
                <a:latin typeface="Fira Code" panose="020B0809050000020004" pitchFamily="49" charset="0"/>
              </a:rPr>
              <a:t>, </a:t>
            </a:r>
            <a:r>
              <a:rPr lang="zh-CN" altLang="en-US">
                <a:latin typeface="Fira Code" panose="020B0809050000020004" pitchFamily="49" charset="0"/>
              </a:rPr>
              <a:t>在整个</a:t>
            </a:r>
            <a:r>
              <a:rPr lang="en-US" altLang="zh-CN">
                <a:latin typeface="Fira Code" panose="020B0809050000020004" pitchFamily="49" charset="0"/>
              </a:rPr>
              <a:t>Spring</a:t>
            </a:r>
            <a:r>
              <a:rPr lang="zh-CN" altLang="en-US">
                <a:latin typeface="Fira Code" panose="020B0809050000020004" pitchFamily="49" charset="0"/>
              </a:rPr>
              <a:t>应用程序运行过程中执行程序员自定义的代码</a:t>
            </a:r>
          </a:p>
        </p:txBody>
      </p:sp>
      <p:sp>
        <p:nvSpPr>
          <p:cNvPr id="2" name="矩形: 圆角 1">
            <a:extLst>
              <a:ext uri="{FF2B5EF4-FFF2-40B4-BE49-F238E27FC236}">
                <a16:creationId xmlns:a16="http://schemas.microsoft.com/office/drawing/2014/main" id="{7720A415-7D46-2FED-A51B-C8CAC5AC4228}"/>
              </a:ext>
            </a:extLst>
          </p:cNvPr>
          <p:cNvSpPr/>
          <p:nvPr/>
        </p:nvSpPr>
        <p:spPr>
          <a:xfrm>
            <a:off x="1137920" y="2844800"/>
            <a:ext cx="995680" cy="584200"/>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a:solidFill>
                  <a:schemeClr val="bg1"/>
                </a:solidFill>
                <a:ea typeface="阿里巴巴普惠体" panose="00020600040101010101"/>
              </a:rPr>
              <a:t>开始</a:t>
            </a:r>
          </a:p>
        </p:txBody>
      </p:sp>
      <p:sp>
        <p:nvSpPr>
          <p:cNvPr id="3" name="矩形: 圆角 2">
            <a:extLst>
              <a:ext uri="{FF2B5EF4-FFF2-40B4-BE49-F238E27FC236}">
                <a16:creationId xmlns:a16="http://schemas.microsoft.com/office/drawing/2014/main" id="{D5E49E6B-2AEE-6FD1-723E-0439C866C846}"/>
              </a:ext>
            </a:extLst>
          </p:cNvPr>
          <p:cNvSpPr/>
          <p:nvPr/>
        </p:nvSpPr>
        <p:spPr>
          <a:xfrm>
            <a:off x="9418320" y="2844800"/>
            <a:ext cx="995680" cy="584200"/>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a:solidFill>
                  <a:schemeClr val="bg1"/>
                </a:solidFill>
                <a:ea typeface="阿里巴巴普惠体" panose="00020600040101010101"/>
              </a:rPr>
              <a:t>结束</a:t>
            </a:r>
          </a:p>
        </p:txBody>
      </p:sp>
      <p:sp>
        <p:nvSpPr>
          <p:cNvPr id="7" name="矩形: 圆角 6">
            <a:extLst>
              <a:ext uri="{FF2B5EF4-FFF2-40B4-BE49-F238E27FC236}">
                <a16:creationId xmlns:a16="http://schemas.microsoft.com/office/drawing/2014/main" id="{90ECA667-5A0B-0C15-29BA-A18C5878F192}"/>
              </a:ext>
            </a:extLst>
          </p:cNvPr>
          <p:cNvSpPr/>
          <p:nvPr/>
        </p:nvSpPr>
        <p:spPr>
          <a:xfrm>
            <a:off x="3208020" y="2844800"/>
            <a:ext cx="995680" cy="5842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a:solidFill>
                  <a:schemeClr val="bg1"/>
                </a:solidFill>
                <a:ea typeface="阿里巴巴普惠体" panose="00020600040101010101"/>
              </a:rPr>
              <a:t>初始化</a:t>
            </a:r>
          </a:p>
        </p:txBody>
      </p:sp>
      <p:sp>
        <p:nvSpPr>
          <p:cNvPr id="9" name="矩形: 圆角 8">
            <a:extLst>
              <a:ext uri="{FF2B5EF4-FFF2-40B4-BE49-F238E27FC236}">
                <a16:creationId xmlns:a16="http://schemas.microsoft.com/office/drawing/2014/main" id="{462CE49E-6D70-53B5-FB11-191996F7C38A}"/>
              </a:ext>
            </a:extLst>
          </p:cNvPr>
          <p:cNvSpPr/>
          <p:nvPr/>
        </p:nvSpPr>
        <p:spPr>
          <a:xfrm>
            <a:off x="7348220" y="2844800"/>
            <a:ext cx="995680" cy="5842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a:solidFill>
                  <a:schemeClr val="bg1"/>
                </a:solidFill>
                <a:ea typeface="阿里巴巴普惠体" panose="00020600040101010101"/>
              </a:rPr>
              <a:t>销毁</a:t>
            </a:r>
          </a:p>
        </p:txBody>
      </p:sp>
      <p:sp>
        <p:nvSpPr>
          <p:cNvPr id="11" name="矩形: 圆角 10">
            <a:extLst>
              <a:ext uri="{FF2B5EF4-FFF2-40B4-BE49-F238E27FC236}">
                <a16:creationId xmlns:a16="http://schemas.microsoft.com/office/drawing/2014/main" id="{394E6963-A44B-F779-3D24-DF541CA6E970}"/>
              </a:ext>
            </a:extLst>
          </p:cNvPr>
          <p:cNvSpPr/>
          <p:nvPr/>
        </p:nvSpPr>
        <p:spPr>
          <a:xfrm>
            <a:off x="5278120" y="2844800"/>
            <a:ext cx="995680" cy="5842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a:solidFill>
                  <a:schemeClr val="bg1"/>
                </a:solidFill>
                <a:ea typeface="阿里巴巴普惠体" panose="00020600040101010101"/>
              </a:rPr>
              <a:t>……</a:t>
            </a:r>
            <a:endParaRPr lang="zh-CN" altLang="en-US" sz="1400">
              <a:solidFill>
                <a:schemeClr val="bg1"/>
              </a:solidFill>
              <a:ea typeface="阿里巴巴普惠体" panose="00020600040101010101"/>
            </a:endParaRPr>
          </a:p>
        </p:txBody>
      </p:sp>
      <p:cxnSp>
        <p:nvCxnSpPr>
          <p:cNvPr id="20" name="直接箭头连接符 19">
            <a:extLst>
              <a:ext uri="{FF2B5EF4-FFF2-40B4-BE49-F238E27FC236}">
                <a16:creationId xmlns:a16="http://schemas.microsoft.com/office/drawing/2014/main" id="{9525529D-11F2-F503-39B8-9BEE39557A1A}"/>
              </a:ext>
            </a:extLst>
          </p:cNvPr>
          <p:cNvCxnSpPr>
            <a:stCxn id="2" idx="3"/>
            <a:endCxn id="7" idx="1"/>
          </p:cNvCxnSpPr>
          <p:nvPr/>
        </p:nvCxnSpPr>
        <p:spPr>
          <a:xfrm>
            <a:off x="2133600" y="3136900"/>
            <a:ext cx="10744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444E8469-E3DF-3988-8D5C-2B622D9E172D}"/>
              </a:ext>
            </a:extLst>
          </p:cNvPr>
          <p:cNvCxnSpPr/>
          <p:nvPr/>
        </p:nvCxnSpPr>
        <p:spPr>
          <a:xfrm>
            <a:off x="4203700" y="3136900"/>
            <a:ext cx="10744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79E95466-846D-E674-853F-AA43E9014002}"/>
              </a:ext>
            </a:extLst>
          </p:cNvPr>
          <p:cNvCxnSpPr/>
          <p:nvPr/>
        </p:nvCxnSpPr>
        <p:spPr>
          <a:xfrm>
            <a:off x="6273800" y="3136900"/>
            <a:ext cx="10744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接箭头连接符 27">
            <a:extLst>
              <a:ext uri="{FF2B5EF4-FFF2-40B4-BE49-F238E27FC236}">
                <a16:creationId xmlns:a16="http://schemas.microsoft.com/office/drawing/2014/main" id="{A8990C0C-34FE-95E7-13AA-0F86F0FE3013}"/>
              </a:ext>
            </a:extLst>
          </p:cNvPr>
          <p:cNvCxnSpPr/>
          <p:nvPr/>
        </p:nvCxnSpPr>
        <p:spPr>
          <a:xfrm>
            <a:off x="8343900" y="3136900"/>
            <a:ext cx="10744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3614740D-25E6-99D7-FBDE-833435D00BDB}"/>
              </a:ext>
            </a:extLst>
          </p:cNvPr>
          <p:cNvCxnSpPr>
            <a:cxnSpLocks/>
            <a:stCxn id="7" idx="2"/>
          </p:cNvCxnSpPr>
          <p:nvPr/>
        </p:nvCxnSpPr>
        <p:spPr>
          <a:xfrm>
            <a:off x="3705860" y="3429000"/>
            <a:ext cx="12700" cy="3952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a:extLst>
              <a:ext uri="{FF2B5EF4-FFF2-40B4-BE49-F238E27FC236}">
                <a16:creationId xmlns:a16="http://schemas.microsoft.com/office/drawing/2014/main" id="{3823C312-5B24-D742-D2B6-FFF5E5994F2C}"/>
              </a:ext>
            </a:extLst>
          </p:cNvPr>
          <p:cNvCxnSpPr/>
          <p:nvPr/>
        </p:nvCxnSpPr>
        <p:spPr>
          <a:xfrm>
            <a:off x="5775960" y="3429000"/>
            <a:ext cx="12700" cy="3952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a:extLst>
              <a:ext uri="{FF2B5EF4-FFF2-40B4-BE49-F238E27FC236}">
                <a16:creationId xmlns:a16="http://schemas.microsoft.com/office/drawing/2014/main" id="{AE088D3B-25C5-1754-C001-2811729E907A}"/>
              </a:ext>
            </a:extLst>
          </p:cNvPr>
          <p:cNvCxnSpPr/>
          <p:nvPr/>
        </p:nvCxnSpPr>
        <p:spPr>
          <a:xfrm>
            <a:off x="7833360" y="3429000"/>
            <a:ext cx="12700" cy="395288"/>
          </a:xfrm>
          <a:prstGeom prst="line">
            <a:avLst/>
          </a:prstGeom>
        </p:spPr>
        <p:style>
          <a:lnRef idx="2">
            <a:schemeClr val="accent2"/>
          </a:lnRef>
          <a:fillRef idx="0">
            <a:schemeClr val="accent2"/>
          </a:fillRef>
          <a:effectRef idx="1">
            <a:schemeClr val="accent2"/>
          </a:effectRef>
          <a:fontRef idx="minor">
            <a:schemeClr val="tx1"/>
          </a:fontRef>
        </p:style>
      </p:cxnSp>
      <p:sp>
        <p:nvSpPr>
          <p:cNvPr id="33" name="矩形: 圆角 32">
            <a:extLst>
              <a:ext uri="{FF2B5EF4-FFF2-40B4-BE49-F238E27FC236}">
                <a16:creationId xmlns:a16="http://schemas.microsoft.com/office/drawing/2014/main" id="{0B84624D-26A5-9BBA-0561-EF860F63FCF5}"/>
              </a:ext>
            </a:extLst>
          </p:cNvPr>
          <p:cNvSpPr/>
          <p:nvPr/>
        </p:nvSpPr>
        <p:spPr>
          <a:xfrm>
            <a:off x="3069577" y="3824288"/>
            <a:ext cx="1558303"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R="0" lvl="0" algn="l" defTabSz="914400" rtl="0" eaLnBrk="0" fontAlgn="base" latinLnBrk="0" hangingPunct="0">
              <a:lnSpc>
                <a:spcPct val="150000"/>
              </a:lnSpc>
              <a:spcBef>
                <a:spcPts val="0"/>
              </a:spcBef>
              <a:spcAft>
                <a:spcPts val="0"/>
              </a:spcAft>
              <a:buClrTx/>
              <a:buSzTx/>
              <a:tabLst/>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程序员自己的代码</a:t>
            </a:r>
            <a:endPar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矩形: 圆角 33">
            <a:extLst>
              <a:ext uri="{FF2B5EF4-FFF2-40B4-BE49-F238E27FC236}">
                <a16:creationId xmlns:a16="http://schemas.microsoft.com/office/drawing/2014/main" id="{D44E9D59-3D68-AFD1-47AD-FCD9DB7F042A}"/>
              </a:ext>
            </a:extLst>
          </p:cNvPr>
          <p:cNvSpPr/>
          <p:nvPr/>
        </p:nvSpPr>
        <p:spPr>
          <a:xfrm>
            <a:off x="5009508" y="3824288"/>
            <a:ext cx="1558303"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R="0" lvl="0" algn="l" defTabSz="914400" rtl="0" eaLnBrk="0" fontAlgn="base" latinLnBrk="0" hangingPunct="0">
              <a:lnSpc>
                <a:spcPct val="150000"/>
              </a:lnSpc>
              <a:spcBef>
                <a:spcPts val="0"/>
              </a:spcBef>
              <a:spcAft>
                <a:spcPts val="0"/>
              </a:spcAft>
              <a:buClrTx/>
              <a:buSzTx/>
              <a:tabLst/>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程序员自己的代码</a:t>
            </a:r>
            <a:endPar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圆角 34">
            <a:extLst>
              <a:ext uri="{FF2B5EF4-FFF2-40B4-BE49-F238E27FC236}">
                <a16:creationId xmlns:a16="http://schemas.microsoft.com/office/drawing/2014/main" id="{6C077A29-2668-5FA2-198E-472E4F8D1984}"/>
              </a:ext>
            </a:extLst>
          </p:cNvPr>
          <p:cNvSpPr/>
          <p:nvPr/>
        </p:nvSpPr>
        <p:spPr>
          <a:xfrm>
            <a:off x="7071988" y="3824287"/>
            <a:ext cx="1558303"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R="0" lvl="0" algn="l" defTabSz="914400" rtl="0" eaLnBrk="0" fontAlgn="base" latinLnBrk="0" hangingPunct="0">
              <a:lnSpc>
                <a:spcPct val="150000"/>
              </a:lnSpc>
              <a:spcBef>
                <a:spcPts val="0"/>
              </a:spcBef>
              <a:spcAft>
                <a:spcPts val="0"/>
              </a:spcAft>
              <a:buClrTx/>
              <a:buSzTx/>
              <a:tabLst/>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程序员自己的代码</a:t>
            </a:r>
            <a:endPar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ustDataLst>
      <p:tags r:id="rId1"/>
    </p:custDataLst>
    <p:extLst>
      <p:ext uri="{BB962C8B-B14F-4D97-AF65-F5344CB8AC3E}">
        <p14:creationId xmlns:p14="http://schemas.microsoft.com/office/powerpoint/2010/main" val="329974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10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2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30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40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60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70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80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par>
                                <p:cTn id="43" presetID="22" presetClass="entr" presetSubtype="1"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up)">
                                      <p:cBhvr>
                                        <p:cTn id="45" dur="500"/>
                                        <p:tgtEl>
                                          <p:spTgt spid="3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up)">
                                      <p:cBhvr>
                                        <p:cTn id="48" dur="500"/>
                                        <p:tgtEl>
                                          <p:spTgt spid="33"/>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3" grpId="0" animBg="1"/>
      <p:bldP spid="7" grpId="0" animBg="1"/>
      <p:bldP spid="9" grpId="0" animBg="1"/>
      <p:bldP spid="11"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ApplicationContextInitializer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en-US" altLang="zh-CN">
                <a:latin typeface="Fira Code" panose="020B0809050000020004" pitchFamily="49" charset="0"/>
              </a:rPr>
              <a:t>IOC</a:t>
            </a:r>
            <a:r>
              <a:rPr lang="zh-CN" altLang="en-US">
                <a:latin typeface="Fira Code" panose="020B0809050000020004" pitchFamily="49" charset="0"/>
              </a:rPr>
              <a:t>容器对象创建完成后执行</a:t>
            </a:r>
            <a:r>
              <a:rPr lang="en-US" altLang="zh-CN">
                <a:latin typeface="Fira Code" panose="020B0809050000020004" pitchFamily="49" charset="0"/>
              </a:rPr>
              <a:t>,</a:t>
            </a:r>
            <a:r>
              <a:rPr lang="zh-CN" altLang="en-US">
                <a:latin typeface="Fira Code" panose="020B0809050000020004" pitchFamily="49" charset="0"/>
              </a:rPr>
              <a:t>可以对上下文环境做一些操作</a:t>
            </a:r>
            <a:r>
              <a:rPr lang="en-US" altLang="zh-CN">
                <a:latin typeface="Fira Code" panose="020B0809050000020004" pitchFamily="49" charset="0"/>
              </a:rPr>
              <a:t>, </a:t>
            </a:r>
            <a:r>
              <a:rPr lang="zh-CN" altLang="en-US">
                <a:latin typeface="Fira Code" panose="020B0809050000020004" pitchFamily="49" charset="0"/>
              </a:rPr>
              <a:t>例如运行环境属性注册等</a:t>
            </a:r>
          </a:p>
        </p:txBody>
      </p:sp>
      <p:sp>
        <p:nvSpPr>
          <p:cNvPr id="4" name="文本占位符 2">
            <a:extLst>
              <a:ext uri="{FF2B5EF4-FFF2-40B4-BE49-F238E27FC236}">
                <a16:creationId xmlns:a16="http://schemas.microsoft.com/office/drawing/2014/main" id="{67BFCD01-0C00-A28F-1D71-AB7C221AE817}"/>
              </a:ext>
            </a:extLst>
          </p:cNvPr>
          <p:cNvSpPr txBox="1">
            <a:spLocks/>
          </p:cNvSpPr>
          <p:nvPr/>
        </p:nvSpPr>
        <p:spPr>
          <a:xfrm>
            <a:off x="1859167" y="2586869"/>
            <a:ext cx="9714553" cy="9621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mj-lt"/>
              <a:buAutoNum type="arabicPeriod"/>
            </a:pPr>
            <a:r>
              <a:rPr lang="zh-CN" altLang="en-US">
                <a:latin typeface="Fira Code" panose="020B0809050000020004" pitchFamily="49" charset="0"/>
              </a:rPr>
              <a:t>自定义类</a:t>
            </a:r>
            <a:r>
              <a:rPr lang="en-US" altLang="zh-CN">
                <a:latin typeface="Fira Code" panose="020B0809050000020004" pitchFamily="49" charset="0"/>
              </a:rPr>
              <a:t>,</a:t>
            </a:r>
            <a:r>
              <a:rPr lang="zh-CN" altLang="en-US">
                <a:latin typeface="Fira Code" panose="020B0809050000020004" pitchFamily="49" charset="0"/>
              </a:rPr>
              <a:t>实现</a:t>
            </a:r>
            <a:r>
              <a:rPr lang="en-US" altLang="zh-CN">
                <a:latin typeface="Fira Code" panose="020B0809050000020004" pitchFamily="49" charset="0"/>
              </a:rPr>
              <a:t>ApplicationContextInitializer</a:t>
            </a:r>
            <a:r>
              <a:rPr lang="zh-CN" altLang="en-US">
                <a:latin typeface="Fira Code" panose="020B0809050000020004" pitchFamily="49" charset="0"/>
              </a:rPr>
              <a:t>接口</a:t>
            </a:r>
            <a:endParaRPr lang="en-US" altLang="zh-CN">
              <a:latin typeface="Fira Code" panose="020B0809050000020004" pitchFamily="49" charset="0"/>
            </a:endParaRPr>
          </a:p>
          <a:p>
            <a:pPr marL="342900" indent="-342900">
              <a:buFont typeface="+mj-lt"/>
              <a:buAutoNum type="arabicPeriod"/>
            </a:pPr>
            <a:r>
              <a:rPr lang="zh-CN" altLang="en-US">
                <a:latin typeface="Fira Code" panose="020B0809050000020004" pitchFamily="49" charset="0"/>
              </a:rPr>
              <a:t>在</a:t>
            </a:r>
            <a:r>
              <a:rPr lang="en-US" altLang="zh-CN">
                <a:latin typeface="Fira Code" panose="020B0809050000020004" pitchFamily="49" charset="0"/>
              </a:rPr>
              <a:t>META-INF/spring.factories</a:t>
            </a:r>
            <a:r>
              <a:rPr lang="zh-CN" altLang="en-US">
                <a:latin typeface="Fira Code" panose="020B0809050000020004" pitchFamily="49" charset="0"/>
              </a:rPr>
              <a:t>配置文件中配置自定义的类</a:t>
            </a:r>
            <a:endParaRPr lang="en-US" altLang="zh-CN">
              <a:latin typeface="Fira Code" panose="020B0809050000020004" pitchFamily="49" charset="0"/>
            </a:endParaRPr>
          </a:p>
        </p:txBody>
      </p:sp>
      <p:sp>
        <p:nvSpPr>
          <p:cNvPr id="10" name="矩形: 圆角 9">
            <a:extLst>
              <a:ext uri="{FF2B5EF4-FFF2-40B4-BE49-F238E27FC236}">
                <a16:creationId xmlns:a16="http://schemas.microsoft.com/office/drawing/2014/main" id="{3013D0D2-22A1-52D4-52C2-62A49DD97E03}"/>
              </a:ext>
            </a:extLst>
          </p:cNvPr>
          <p:cNvSpPr/>
          <p:nvPr/>
        </p:nvSpPr>
        <p:spPr>
          <a:xfrm>
            <a:off x="803480" y="2357538"/>
            <a:ext cx="10770240" cy="1193800"/>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grpSp>
        <p:nvGrpSpPr>
          <p:cNvPr id="17" name="组合 16">
            <a:extLst>
              <a:ext uri="{FF2B5EF4-FFF2-40B4-BE49-F238E27FC236}">
                <a16:creationId xmlns:a16="http://schemas.microsoft.com/office/drawing/2014/main" id="{06785D32-DF12-2ABE-634E-79FE45BC5F2E}"/>
              </a:ext>
            </a:extLst>
          </p:cNvPr>
          <p:cNvGrpSpPr/>
          <p:nvPr/>
        </p:nvGrpSpPr>
        <p:grpSpPr>
          <a:xfrm>
            <a:off x="803480" y="2357538"/>
            <a:ext cx="974407" cy="325306"/>
            <a:chOff x="5182553" y="3824289"/>
            <a:chExt cx="974407" cy="325306"/>
          </a:xfrm>
        </p:grpSpPr>
        <p:sp>
          <p:nvSpPr>
            <p:cNvPr id="13" name="矩形: 对角圆角 12">
              <a:extLst>
                <a:ext uri="{FF2B5EF4-FFF2-40B4-BE49-F238E27FC236}">
                  <a16:creationId xmlns:a16="http://schemas.microsoft.com/office/drawing/2014/main" id="{CBAEA63C-EC64-56D3-E114-AB77FD41F81A}"/>
                </a:ext>
              </a:extLst>
            </p:cNvPr>
            <p:cNvSpPr/>
            <p:nvPr/>
          </p:nvSpPr>
          <p:spPr>
            <a:xfrm>
              <a:off x="5182553" y="3824289"/>
              <a:ext cx="974407" cy="325306"/>
            </a:xfrm>
            <a:prstGeom prst="round2DiagRect">
              <a:avLst>
                <a:gd name="adj1" fmla="val 21937"/>
                <a:gd name="adj2" fmla="val 0"/>
              </a:avLst>
            </a:prstGeom>
            <a:solidFill>
              <a:srgbClr val="C00000"/>
            </a:solidFill>
            <a:ln w="6350">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08000" tIns="0" rIns="36000" bIns="72000" rtlCol="0" anchor="ctr"/>
            <a:lstStyle/>
            <a:p>
              <a:pPr marL="0" marR="0" lvl="0" indent="0" algn="l" defTabSz="3600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4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endParaRPr kumimoji="0" lang="en-US" altLang="zh-CN" sz="14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iconfont-11238-5305912">
              <a:extLst>
                <a:ext uri="{FF2B5EF4-FFF2-40B4-BE49-F238E27FC236}">
                  <a16:creationId xmlns:a16="http://schemas.microsoft.com/office/drawing/2014/main" id="{1DEF47FA-6E5A-E08C-0215-375DDFEB2114}"/>
                </a:ext>
              </a:extLst>
            </p:cNvPr>
            <p:cNvSpPr/>
            <p:nvPr/>
          </p:nvSpPr>
          <p:spPr>
            <a:xfrm>
              <a:off x="5263833" y="3885247"/>
              <a:ext cx="212407" cy="212449"/>
            </a:xfrm>
            <a:custGeom>
              <a:avLst/>
              <a:gdLst>
                <a:gd name="T0" fmla="*/ 8533 w 10666"/>
                <a:gd name="T1" fmla="*/ 4800 h 10666"/>
                <a:gd name="T2" fmla="*/ 5866 w 10666"/>
                <a:gd name="T3" fmla="*/ 4800 h 10666"/>
                <a:gd name="T4" fmla="*/ 5866 w 10666"/>
                <a:gd name="T5" fmla="*/ 2133 h 10666"/>
                <a:gd name="T6" fmla="*/ 7466 w 10666"/>
                <a:gd name="T7" fmla="*/ 2133 h 10666"/>
                <a:gd name="T8" fmla="*/ 5333 w 10666"/>
                <a:gd name="T9" fmla="*/ 0 h 10666"/>
                <a:gd name="T10" fmla="*/ 3200 w 10666"/>
                <a:gd name="T11" fmla="*/ 2133 h 10666"/>
                <a:gd name="T12" fmla="*/ 4800 w 10666"/>
                <a:gd name="T13" fmla="*/ 2133 h 10666"/>
                <a:gd name="T14" fmla="*/ 4800 w 10666"/>
                <a:gd name="T15" fmla="*/ 4800 h 10666"/>
                <a:gd name="T16" fmla="*/ 2133 w 10666"/>
                <a:gd name="T17" fmla="*/ 4800 h 10666"/>
                <a:gd name="T18" fmla="*/ 2133 w 10666"/>
                <a:gd name="T19" fmla="*/ 3200 h 10666"/>
                <a:gd name="T20" fmla="*/ 0 w 10666"/>
                <a:gd name="T21" fmla="*/ 5333 h 10666"/>
                <a:gd name="T22" fmla="*/ 2133 w 10666"/>
                <a:gd name="T23" fmla="*/ 7466 h 10666"/>
                <a:gd name="T24" fmla="*/ 2133 w 10666"/>
                <a:gd name="T25" fmla="*/ 5866 h 10666"/>
                <a:gd name="T26" fmla="*/ 4800 w 10666"/>
                <a:gd name="T27" fmla="*/ 5866 h 10666"/>
                <a:gd name="T28" fmla="*/ 4800 w 10666"/>
                <a:gd name="T29" fmla="*/ 8533 h 10666"/>
                <a:gd name="T30" fmla="*/ 3200 w 10666"/>
                <a:gd name="T31" fmla="*/ 8533 h 10666"/>
                <a:gd name="T32" fmla="*/ 5333 w 10666"/>
                <a:gd name="T33" fmla="*/ 10666 h 10666"/>
                <a:gd name="T34" fmla="*/ 7466 w 10666"/>
                <a:gd name="T35" fmla="*/ 8533 h 10666"/>
                <a:gd name="T36" fmla="*/ 5866 w 10666"/>
                <a:gd name="T37" fmla="*/ 8533 h 10666"/>
                <a:gd name="T38" fmla="*/ 5866 w 10666"/>
                <a:gd name="T39" fmla="*/ 5866 h 10666"/>
                <a:gd name="T40" fmla="*/ 8533 w 10666"/>
                <a:gd name="T41" fmla="*/ 5866 h 10666"/>
                <a:gd name="T42" fmla="*/ 8533 w 10666"/>
                <a:gd name="T43" fmla="*/ 7466 h 10666"/>
                <a:gd name="T44" fmla="*/ 10666 w 10666"/>
                <a:gd name="T45" fmla="*/ 5333 h 10666"/>
                <a:gd name="T46" fmla="*/ 8533 w 10666"/>
                <a:gd name="T47" fmla="*/ 3200 h 10666"/>
                <a:gd name="T48" fmla="*/ 8533 w 10666"/>
                <a:gd name="T49" fmla="*/ 4800 h 10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66" h="10666">
                  <a:moveTo>
                    <a:pt x="8533" y="4800"/>
                  </a:moveTo>
                  <a:lnTo>
                    <a:pt x="5866" y="4800"/>
                  </a:lnTo>
                  <a:lnTo>
                    <a:pt x="5866" y="2133"/>
                  </a:lnTo>
                  <a:lnTo>
                    <a:pt x="7466" y="2133"/>
                  </a:lnTo>
                  <a:lnTo>
                    <a:pt x="5333" y="0"/>
                  </a:lnTo>
                  <a:lnTo>
                    <a:pt x="3200" y="2133"/>
                  </a:lnTo>
                  <a:lnTo>
                    <a:pt x="4800" y="2133"/>
                  </a:lnTo>
                  <a:lnTo>
                    <a:pt x="4800" y="4800"/>
                  </a:lnTo>
                  <a:lnTo>
                    <a:pt x="2133" y="4800"/>
                  </a:lnTo>
                  <a:lnTo>
                    <a:pt x="2133" y="3200"/>
                  </a:lnTo>
                  <a:lnTo>
                    <a:pt x="0" y="5333"/>
                  </a:lnTo>
                  <a:lnTo>
                    <a:pt x="2133" y="7466"/>
                  </a:lnTo>
                  <a:lnTo>
                    <a:pt x="2133" y="5866"/>
                  </a:lnTo>
                  <a:lnTo>
                    <a:pt x="4800" y="5866"/>
                  </a:lnTo>
                  <a:lnTo>
                    <a:pt x="4800" y="8533"/>
                  </a:lnTo>
                  <a:lnTo>
                    <a:pt x="3200" y="8533"/>
                  </a:lnTo>
                  <a:lnTo>
                    <a:pt x="5333" y="10666"/>
                  </a:lnTo>
                  <a:lnTo>
                    <a:pt x="7466" y="8533"/>
                  </a:lnTo>
                  <a:lnTo>
                    <a:pt x="5866" y="8533"/>
                  </a:lnTo>
                  <a:lnTo>
                    <a:pt x="5866" y="5866"/>
                  </a:lnTo>
                  <a:lnTo>
                    <a:pt x="8533" y="5866"/>
                  </a:lnTo>
                  <a:lnTo>
                    <a:pt x="8533" y="7466"/>
                  </a:lnTo>
                  <a:lnTo>
                    <a:pt x="10666" y="5333"/>
                  </a:lnTo>
                  <a:lnTo>
                    <a:pt x="8533" y="3200"/>
                  </a:lnTo>
                  <a:lnTo>
                    <a:pt x="8533" y="4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图片 24">
            <a:extLst>
              <a:ext uri="{FF2B5EF4-FFF2-40B4-BE49-F238E27FC236}">
                <a16:creationId xmlns:a16="http://schemas.microsoft.com/office/drawing/2014/main" id="{79D19EDB-C3CE-0F3F-F743-5708C6DEDC3B}"/>
              </a:ext>
            </a:extLst>
          </p:cNvPr>
          <p:cNvPicPr>
            <a:picLocks noChangeAspect="1"/>
          </p:cNvPicPr>
          <p:nvPr/>
        </p:nvPicPr>
        <p:blipFill>
          <a:blip r:embed="rId3"/>
          <a:stretch>
            <a:fillRect/>
          </a:stretch>
        </p:blipFill>
        <p:spPr>
          <a:xfrm>
            <a:off x="803480" y="3778316"/>
            <a:ext cx="6164479" cy="2525292"/>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pic>
        <p:nvPicPr>
          <p:cNvPr id="37" name="图片 36">
            <a:extLst>
              <a:ext uri="{FF2B5EF4-FFF2-40B4-BE49-F238E27FC236}">
                <a16:creationId xmlns:a16="http://schemas.microsoft.com/office/drawing/2014/main" id="{B7EA58C1-4707-7FEC-3B9E-F72B5DF47788}"/>
              </a:ext>
            </a:extLst>
          </p:cNvPr>
          <p:cNvPicPr>
            <a:picLocks noChangeAspect="1"/>
          </p:cNvPicPr>
          <p:nvPr/>
        </p:nvPicPr>
        <p:blipFill>
          <a:blip r:embed="rId4"/>
          <a:stretch>
            <a:fillRect/>
          </a:stretch>
        </p:blipFill>
        <p:spPr>
          <a:xfrm>
            <a:off x="1932594" y="4042181"/>
            <a:ext cx="7824864" cy="2569742"/>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cxnSp>
        <p:nvCxnSpPr>
          <p:cNvPr id="39" name="直接连接符 38">
            <a:extLst>
              <a:ext uri="{FF2B5EF4-FFF2-40B4-BE49-F238E27FC236}">
                <a16:creationId xmlns:a16="http://schemas.microsoft.com/office/drawing/2014/main" id="{C38D0C0B-8887-2A49-CCC7-314838BA5571}"/>
              </a:ext>
            </a:extLst>
          </p:cNvPr>
          <p:cNvCxnSpPr/>
          <p:nvPr/>
        </p:nvCxnSpPr>
        <p:spPr>
          <a:xfrm>
            <a:off x="2465408" y="4479403"/>
            <a:ext cx="363059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直接连接符 39">
            <a:extLst>
              <a:ext uri="{FF2B5EF4-FFF2-40B4-BE49-F238E27FC236}">
                <a16:creationId xmlns:a16="http://schemas.microsoft.com/office/drawing/2014/main" id="{7411D31A-879D-EECA-94B6-64E88FB27FCA}"/>
              </a:ext>
            </a:extLst>
          </p:cNvPr>
          <p:cNvCxnSpPr>
            <a:cxnSpLocks/>
          </p:cNvCxnSpPr>
          <p:nvPr/>
        </p:nvCxnSpPr>
        <p:spPr>
          <a:xfrm>
            <a:off x="6238754" y="4479403"/>
            <a:ext cx="3518704" cy="0"/>
          </a:xfrm>
          <a:prstGeom prst="line">
            <a:avLst/>
          </a:prstGeom>
        </p:spPr>
        <p:style>
          <a:lnRef idx="3">
            <a:schemeClr val="accent2"/>
          </a:lnRef>
          <a:fillRef idx="0">
            <a:schemeClr val="accent2"/>
          </a:fillRef>
          <a:effectRef idx="2">
            <a:schemeClr val="accent2"/>
          </a:effectRef>
          <a:fontRef idx="minor">
            <a:schemeClr val="tx1"/>
          </a:fontRef>
        </p:style>
      </p:cxnSp>
      <p:sp>
        <p:nvSpPr>
          <p:cNvPr id="42" name="文本框 41">
            <a:extLst>
              <a:ext uri="{FF2B5EF4-FFF2-40B4-BE49-F238E27FC236}">
                <a16:creationId xmlns:a16="http://schemas.microsoft.com/office/drawing/2014/main" id="{CC0D1706-6DE8-62C5-9A13-0D487C8CF6E6}"/>
              </a:ext>
            </a:extLst>
          </p:cNvPr>
          <p:cNvSpPr txBox="1"/>
          <p:nvPr/>
        </p:nvSpPr>
        <p:spPr>
          <a:xfrm>
            <a:off x="3206187" y="4552493"/>
            <a:ext cx="1620957" cy="307777"/>
          </a:xfrm>
          <a:prstGeom prst="rect">
            <a:avLst/>
          </a:prstGeom>
          <a:noFill/>
        </p:spPr>
        <p:txBody>
          <a:bodyPr wrap="none" rtlCol="0">
            <a:spAutoFit/>
          </a:bodyPr>
          <a:lstStyle/>
          <a:p>
            <a:pPr fontAlgn="auto">
              <a:spcBef>
                <a:spcPts val="0"/>
              </a:spcBef>
              <a:spcAft>
                <a:spcPts val="0"/>
              </a:spcAft>
            </a:pPr>
            <a:r>
              <a:rPr lang="zh-CN" altLang="en-US" sz="1400">
                <a:solidFill>
                  <a:srgbClr val="C00000"/>
                </a:solidFill>
                <a:ea typeface="阿里巴巴普惠体" panose="00020600040101010101"/>
              </a:rPr>
              <a:t>接口的全路径名称</a:t>
            </a:r>
            <a:endParaRPr lang="zh-CN" altLang="en-US" sz="1400" dirty="0">
              <a:solidFill>
                <a:srgbClr val="C00000"/>
              </a:solidFill>
              <a:ea typeface="阿里巴巴普惠体" panose="00020600040101010101"/>
            </a:endParaRPr>
          </a:p>
        </p:txBody>
      </p:sp>
      <p:sp>
        <p:nvSpPr>
          <p:cNvPr id="43" name="文本框 42">
            <a:extLst>
              <a:ext uri="{FF2B5EF4-FFF2-40B4-BE49-F238E27FC236}">
                <a16:creationId xmlns:a16="http://schemas.microsoft.com/office/drawing/2014/main" id="{F8395069-84CF-9573-7C6B-91AF7AE28FB2}"/>
              </a:ext>
            </a:extLst>
          </p:cNvPr>
          <p:cNvSpPr txBox="1"/>
          <p:nvPr/>
        </p:nvSpPr>
        <p:spPr>
          <a:xfrm>
            <a:off x="7048352" y="4544561"/>
            <a:ext cx="1980029" cy="307777"/>
          </a:xfrm>
          <a:prstGeom prst="rect">
            <a:avLst/>
          </a:prstGeom>
          <a:noFill/>
        </p:spPr>
        <p:txBody>
          <a:bodyPr wrap="none" rtlCol="0">
            <a:spAutoFit/>
          </a:bodyPr>
          <a:lstStyle/>
          <a:p>
            <a:pPr fontAlgn="auto">
              <a:spcBef>
                <a:spcPts val="0"/>
              </a:spcBef>
              <a:spcAft>
                <a:spcPts val="0"/>
              </a:spcAft>
            </a:pPr>
            <a:r>
              <a:rPr lang="zh-CN" altLang="en-US" sz="1400">
                <a:solidFill>
                  <a:srgbClr val="C00000"/>
                </a:solidFill>
                <a:ea typeface="阿里巴巴普惠体" panose="00020600040101010101"/>
              </a:rPr>
              <a:t>自定义类的全路径名称</a:t>
            </a:r>
            <a:endParaRPr lang="zh-CN" altLang="en-US" sz="1400" dirty="0">
              <a:solidFill>
                <a:srgbClr val="C00000"/>
              </a:solidFill>
              <a:ea typeface="阿里巴巴普惠体" panose="00020600040101010101"/>
            </a:endParaRPr>
          </a:p>
        </p:txBody>
      </p:sp>
    </p:spTree>
    <p:custDataLst>
      <p:tags r:id="rId1"/>
    </p:custDataLst>
    <p:extLst>
      <p:ext uri="{BB962C8B-B14F-4D97-AF65-F5344CB8AC3E}">
        <p14:creationId xmlns:p14="http://schemas.microsoft.com/office/powerpoint/2010/main" val="145785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500"/>
                                        <p:tgtEl>
                                          <p:spTgt spid="3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down)">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D9C97CA-E026-AF98-4EFC-491660DD809E}"/>
              </a:ext>
            </a:extLst>
          </p:cNvPr>
          <p:cNvSpPr>
            <a:spLocks noGrp="1"/>
          </p:cNvSpPr>
          <p:nvPr>
            <p:ph type="body" sz="quarter" idx="10"/>
          </p:nvPr>
        </p:nvSpPr>
        <p:spPr>
          <a:xfrm>
            <a:off x="5126584" y="1102043"/>
            <a:ext cx="5760538" cy="4511040"/>
          </a:xfrm>
        </p:spPr>
        <p:txBody>
          <a:bodyPr/>
          <a:lstStyle/>
          <a:p>
            <a:r>
              <a:rPr lang="en-US" altLang="zh-CN"/>
              <a:t>ApplicationContextInitializer</a:t>
            </a:r>
            <a:r>
              <a:rPr lang="zh-CN" altLang="en-US"/>
              <a:t>如何使用</a:t>
            </a:r>
            <a:r>
              <a:rPr lang="en-US" altLang="zh-CN"/>
              <a:t>?</a:t>
            </a:r>
          </a:p>
          <a:p>
            <a:endParaRPr lang="en-US" altLang="zh-CN"/>
          </a:p>
          <a:p>
            <a:pPr lvl="1"/>
            <a:endParaRPr lang="en-US" altLang="zh-CN"/>
          </a:p>
          <a:p>
            <a:r>
              <a:rPr lang="en-US" altLang="zh-CN"/>
              <a:t>initialize</a:t>
            </a:r>
            <a:r>
              <a:rPr lang="zh-CN" altLang="en-US"/>
              <a:t>方法什么时候执行</a:t>
            </a:r>
            <a:r>
              <a:rPr lang="en-US" altLang="zh-CN"/>
              <a:t>?</a:t>
            </a:r>
          </a:p>
        </p:txBody>
      </p:sp>
      <p:sp>
        <p:nvSpPr>
          <p:cNvPr id="2" name="矩形: 圆角 1">
            <a:extLst>
              <a:ext uri="{FF2B5EF4-FFF2-40B4-BE49-F238E27FC236}">
                <a16:creationId xmlns:a16="http://schemas.microsoft.com/office/drawing/2014/main" id="{947C6062-A198-D5A5-800C-A9B8EA33D118}"/>
              </a:ext>
            </a:extLst>
          </p:cNvPr>
          <p:cNvSpPr/>
          <p:nvPr/>
        </p:nvSpPr>
        <p:spPr>
          <a:xfrm>
            <a:off x="5642307" y="4463949"/>
            <a:ext cx="5142243" cy="509473"/>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marR="0" lvl="0" indent="-285750" algn="l" defTabSz="914400" rtl="0" eaLnBrk="0" fontAlgn="base" latinLnBrk="0" hangingPunct="0">
              <a:lnSpc>
                <a:spcPct val="150000"/>
              </a:lnSpc>
              <a:spcBef>
                <a:spcPts val="0"/>
              </a:spcBef>
              <a:spcAft>
                <a:spcPts val="0"/>
              </a:spcAft>
              <a:buClrTx/>
              <a:buSzTx/>
              <a:buFont typeface="Wingdings" panose="05000000000000000000" pitchFamily="2" charset="2"/>
              <a:buChar char="l"/>
              <a:tabLst/>
              <a:defRPr/>
            </a:pPr>
            <a:r>
              <a:rPr lang="en-US" altLang="zh-CN" sz="1300" noProof="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IOC</a:t>
            </a:r>
            <a:r>
              <a:rPr lang="zh-CN" altLang="en-US" sz="1300" noProof="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容器对象创建完成</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后执行</a:t>
            </a:r>
            <a:r>
              <a:rPr lang="en-US" altLang="zh-CN" sz="1300" noProof="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300" noProof="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常用于环境属性注册</a:t>
            </a:r>
            <a:endParaRPr kumimoji="0" lang="en-US" altLang="zh-CN" sz="1300" b="0" i="0" u="none" strike="noStrike" kern="1200" cap="none" spc="0" normalizeH="0" baseline="0" noProof="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矩形: 圆角 2">
            <a:extLst>
              <a:ext uri="{FF2B5EF4-FFF2-40B4-BE49-F238E27FC236}">
                <a16:creationId xmlns:a16="http://schemas.microsoft.com/office/drawing/2014/main" id="{05CB28A3-50AF-E440-C6DE-23354333C69E}"/>
              </a:ext>
            </a:extLst>
          </p:cNvPr>
          <p:cNvSpPr/>
          <p:nvPr/>
        </p:nvSpPr>
        <p:spPr>
          <a:xfrm>
            <a:off x="5642307" y="2919527"/>
            <a:ext cx="5142243" cy="904761"/>
          </a:xfrm>
          <a:prstGeom prst="roundRect">
            <a:avLst>
              <a:gd name="adj" fmla="val 4579"/>
            </a:avLst>
          </a:prstGeom>
          <a:solidFill>
            <a:srgbClr val="FFFFE4"/>
          </a:solidFill>
          <a:ln w="6350">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bIns="144000" rtlCol="0" anchor="ctr"/>
          <a:lstStyle/>
          <a:p>
            <a:pPr marL="285750" lvl="0" indent="-285750" eaLnBrk="0" fontAlgn="base" hangingPunct="0">
              <a:lnSpc>
                <a:spcPct val="150000"/>
              </a:lnSpc>
              <a:buFont typeface="Wingdings" panose="05000000000000000000" pitchFamily="2" charset="2"/>
              <a:buChar char="l"/>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自定义类</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ApplicationContextInitializer</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a:p>
            <a:pPr marL="285750" lvl="0" indent="-285750" eaLnBrk="0" fontAlgn="base" hangingPunct="0">
              <a:lnSpc>
                <a:spcPct val="150000"/>
              </a:lnSpc>
              <a:buFont typeface="Wingdings" panose="05000000000000000000" pitchFamily="2" charset="2"/>
              <a:buChar char="l"/>
              <a:defRPr/>
            </a:pP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META-INF/spring.factories</a:t>
            </a:r>
            <a:r>
              <a:rPr lang="zh-CN" altLang="en-US" sz="1300">
                <a:solidFill>
                  <a:prstClr val="black">
                    <a:lumMod val="75000"/>
                    <a:lumOff val="2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配置文件中配置自定义的类</a:t>
            </a:r>
          </a:p>
        </p:txBody>
      </p:sp>
    </p:spTree>
    <p:extLst>
      <p:ext uri="{BB962C8B-B14F-4D97-AF65-F5344CB8AC3E}">
        <p14:creationId xmlns:p14="http://schemas.microsoft.com/office/powerpoint/2010/main" val="29278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80129B-43F7-B3D9-E575-B7BA8D25D791}"/>
              </a:ext>
            </a:extLst>
          </p:cNvPr>
          <p:cNvSpPr>
            <a:spLocks noGrp="1"/>
          </p:cNvSpPr>
          <p:nvPr>
            <p:ph type="title"/>
          </p:nvPr>
        </p:nvSpPr>
        <p:spPr/>
        <p:txBody>
          <a:bodyPr/>
          <a:lstStyle/>
          <a:p>
            <a:r>
              <a:rPr lang="en-US" altLang="zh-CN"/>
              <a:t>ApplicationListener</a:t>
            </a:r>
            <a:endParaRPr lang="zh-CN" altLang="en-US"/>
          </a:p>
        </p:txBody>
      </p:sp>
      <p:sp>
        <p:nvSpPr>
          <p:cNvPr id="6" name="文本占位符 2">
            <a:extLst>
              <a:ext uri="{FF2B5EF4-FFF2-40B4-BE49-F238E27FC236}">
                <a16:creationId xmlns:a16="http://schemas.microsoft.com/office/drawing/2014/main" id="{800E4C1B-5671-7E77-EA65-484C414F81AD}"/>
              </a:ext>
            </a:extLst>
          </p:cNvPr>
          <p:cNvSpPr>
            <a:spLocks noGrp="1"/>
          </p:cNvSpPr>
          <p:nvPr>
            <p:ph type="body" sz="quarter" idx="11"/>
          </p:nvPr>
        </p:nvSpPr>
        <p:spPr>
          <a:xfrm>
            <a:off x="710880" y="1552484"/>
            <a:ext cx="10962960" cy="774155"/>
          </a:xfrm>
        </p:spPr>
        <p:txBody>
          <a:bodyPr/>
          <a:lstStyle/>
          <a:p>
            <a:pPr marL="285750" indent="-285750">
              <a:buFont typeface="Wingdings" panose="05000000000000000000" pitchFamily="2" charset="2"/>
              <a:buChar char="l"/>
            </a:pPr>
            <a:r>
              <a:rPr lang="zh-CN" altLang="en-US">
                <a:latin typeface="Fira Code" panose="020B0809050000020004" pitchFamily="49" charset="0"/>
              </a:rPr>
              <a:t>监听容器发布的事件</a:t>
            </a:r>
            <a:r>
              <a:rPr lang="en-US" altLang="zh-CN">
                <a:latin typeface="Fira Code" panose="020B0809050000020004" pitchFamily="49" charset="0"/>
              </a:rPr>
              <a:t>, </a:t>
            </a:r>
            <a:r>
              <a:rPr lang="zh-CN" altLang="en-US">
                <a:latin typeface="Fira Code" panose="020B0809050000020004" pitchFamily="49" charset="0"/>
              </a:rPr>
              <a:t>允许程序员执行自己的代码</a:t>
            </a:r>
            <a:r>
              <a:rPr lang="en-US" altLang="zh-CN">
                <a:latin typeface="Fira Code" panose="020B0809050000020004" pitchFamily="49" charset="0"/>
              </a:rPr>
              <a:t>,</a:t>
            </a:r>
            <a:r>
              <a:rPr lang="zh-CN" altLang="en-US">
                <a:latin typeface="Fira Code" panose="020B0809050000020004" pitchFamily="49" charset="0"/>
              </a:rPr>
              <a:t>完成事件驱动开发</a:t>
            </a:r>
            <a:r>
              <a:rPr lang="en-US" altLang="zh-CN">
                <a:latin typeface="Fira Code" panose="020B0809050000020004" pitchFamily="49" charset="0"/>
              </a:rPr>
              <a:t>, </a:t>
            </a:r>
            <a:r>
              <a:rPr lang="zh-CN" altLang="en-US">
                <a:latin typeface="Fira Code" panose="020B0809050000020004" pitchFamily="49" charset="0"/>
              </a:rPr>
              <a:t>它可以监听容器初始化完成、初始化失败等事件</a:t>
            </a:r>
            <a:r>
              <a:rPr lang="en-US" altLang="zh-CN">
                <a:latin typeface="Fira Code" panose="020B0809050000020004" pitchFamily="49" charset="0"/>
              </a:rPr>
              <a:t>. </a:t>
            </a:r>
            <a:r>
              <a:rPr lang="zh-CN" altLang="en-US">
                <a:latin typeface="Fira Code" panose="020B0809050000020004" pitchFamily="49" charset="0"/>
              </a:rPr>
              <a:t>通常情况下可以使用监听器加载资源</a:t>
            </a:r>
            <a:r>
              <a:rPr lang="en-US" altLang="zh-CN">
                <a:latin typeface="Fira Code" panose="020B0809050000020004" pitchFamily="49" charset="0"/>
              </a:rPr>
              <a:t>,</a:t>
            </a:r>
            <a:r>
              <a:rPr lang="zh-CN" altLang="en-US">
                <a:latin typeface="Fira Code" panose="020B0809050000020004" pitchFamily="49" charset="0"/>
              </a:rPr>
              <a:t>开启定时任务等</a:t>
            </a:r>
          </a:p>
        </p:txBody>
      </p:sp>
      <p:sp>
        <p:nvSpPr>
          <p:cNvPr id="4" name="文本占位符 2">
            <a:extLst>
              <a:ext uri="{FF2B5EF4-FFF2-40B4-BE49-F238E27FC236}">
                <a16:creationId xmlns:a16="http://schemas.microsoft.com/office/drawing/2014/main" id="{67BFCD01-0C00-A28F-1D71-AB7C221AE817}"/>
              </a:ext>
            </a:extLst>
          </p:cNvPr>
          <p:cNvSpPr txBox="1">
            <a:spLocks/>
          </p:cNvSpPr>
          <p:nvPr/>
        </p:nvSpPr>
        <p:spPr>
          <a:xfrm>
            <a:off x="1859167" y="2633169"/>
            <a:ext cx="9714553" cy="9621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自定义类</a:t>
            </a:r>
            <a:r>
              <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a:t>
            </a: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实现</a:t>
            </a:r>
            <a:r>
              <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ApplicationListener</a:t>
            </a: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接口</a:t>
            </a:r>
            <a:endPar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a:p>
            <a:pPr marL="342900" marR="0" lvl="0" indent="-342900" algn="l" defTabSz="914400" rtl="0" eaLnBrk="0" fontAlgn="base" latinLnBrk="0" hangingPunct="0">
              <a:lnSpc>
                <a:spcPct val="150000"/>
              </a:lnSpc>
              <a:spcBef>
                <a:spcPct val="20000"/>
              </a:spcBef>
              <a:spcAft>
                <a:spcPct val="0"/>
              </a:spcAft>
              <a:buClrTx/>
              <a:buSzTx/>
              <a:buFont typeface="+mj-lt"/>
              <a:buAutoNum type="arabicPeriod"/>
              <a:tabLst/>
              <a:defRPr/>
            </a:pP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在</a:t>
            </a:r>
            <a:r>
              <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META-INF/spring.factories</a:t>
            </a:r>
            <a:r>
              <a:rPr kumimoji="0" lang="zh-CN" altLang="en-US"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rPr>
              <a:t>配置文件中配置自定义的类</a:t>
            </a:r>
            <a:endParaRPr kumimoji="0" lang="en-US" altLang="zh-CN" sz="1600" b="0" i="0" u="none" strike="noStrike" kern="1200" cap="none" spc="0" normalizeH="0" baseline="0" noProof="0">
              <a:ln>
                <a:noFill/>
              </a:ln>
              <a:solidFill>
                <a:prstClr val="black">
                  <a:lumMod val="85000"/>
                  <a:lumOff val="15000"/>
                </a:prstClr>
              </a:solidFill>
              <a:effectLst/>
              <a:uLnTx/>
              <a:uFillTx/>
              <a:latin typeface="Fira Code" panose="020B0809050000020004" pitchFamily="49" charset="0"/>
              <a:ea typeface="阿里巴巴普惠体" panose="00020600040101010101" pitchFamily="18" charset="-122"/>
            </a:endParaRPr>
          </a:p>
        </p:txBody>
      </p:sp>
      <p:sp>
        <p:nvSpPr>
          <p:cNvPr id="10" name="矩形: 圆角 9">
            <a:extLst>
              <a:ext uri="{FF2B5EF4-FFF2-40B4-BE49-F238E27FC236}">
                <a16:creationId xmlns:a16="http://schemas.microsoft.com/office/drawing/2014/main" id="{3013D0D2-22A1-52D4-52C2-62A49DD97E03}"/>
              </a:ext>
            </a:extLst>
          </p:cNvPr>
          <p:cNvSpPr/>
          <p:nvPr/>
        </p:nvSpPr>
        <p:spPr>
          <a:xfrm>
            <a:off x="803480" y="2403838"/>
            <a:ext cx="10770240" cy="1193800"/>
          </a:xfrm>
          <a:prstGeom prst="roundRect">
            <a:avLst>
              <a:gd name="adj" fmla="val 3595"/>
            </a:avLst>
          </a:prstGeom>
          <a:noFill/>
          <a:ln w="3175">
            <a:solidFill>
              <a:schemeClr val="bg1">
                <a:lumMod val="50000"/>
              </a:schemeClr>
            </a:solidFill>
            <a:prstDash val="lgDash"/>
          </a:ln>
        </p:spPr>
        <p:txBody>
          <a:bodyPr wrap="square" lIns="144000" tIns="432000" rIns="72000" bIns="108000">
            <a:noAutofit/>
          </a:bodyPr>
          <a:lstStyle/>
          <a:p>
            <a:pPr marL="144000" marR="0" lvl="1" indent="-285750" algn="l" defTabSz="432000" rtl="0" eaLnBrk="1" fontAlgn="auto" latinLnBrk="0" hangingPunct="1">
              <a:lnSpc>
                <a:spcPct val="2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a:ln>
                <a:noFill/>
              </a:ln>
              <a:solidFill>
                <a:prstClr val="black">
                  <a:lumMod val="75000"/>
                  <a:lumOff val="25000"/>
                </a:prstClr>
              </a:solidFill>
              <a:effectLst/>
              <a:uLnTx/>
              <a:uFillTx/>
              <a:latin typeface="Calibri"/>
              <a:ea typeface="阿里巴巴普惠体" panose="00020600040101010101" pitchFamily="18" charset="-122"/>
              <a:cs typeface="+mn-cs"/>
            </a:endParaRPr>
          </a:p>
        </p:txBody>
      </p:sp>
      <p:grpSp>
        <p:nvGrpSpPr>
          <p:cNvPr id="17" name="组合 16">
            <a:extLst>
              <a:ext uri="{FF2B5EF4-FFF2-40B4-BE49-F238E27FC236}">
                <a16:creationId xmlns:a16="http://schemas.microsoft.com/office/drawing/2014/main" id="{06785D32-DF12-2ABE-634E-79FE45BC5F2E}"/>
              </a:ext>
            </a:extLst>
          </p:cNvPr>
          <p:cNvGrpSpPr/>
          <p:nvPr/>
        </p:nvGrpSpPr>
        <p:grpSpPr>
          <a:xfrm>
            <a:off x="803480" y="2403838"/>
            <a:ext cx="974407" cy="325306"/>
            <a:chOff x="5182553" y="3824289"/>
            <a:chExt cx="974407" cy="325306"/>
          </a:xfrm>
        </p:grpSpPr>
        <p:sp>
          <p:nvSpPr>
            <p:cNvPr id="13" name="矩形: 对角圆角 12">
              <a:extLst>
                <a:ext uri="{FF2B5EF4-FFF2-40B4-BE49-F238E27FC236}">
                  <a16:creationId xmlns:a16="http://schemas.microsoft.com/office/drawing/2014/main" id="{CBAEA63C-EC64-56D3-E114-AB77FD41F81A}"/>
                </a:ext>
              </a:extLst>
            </p:cNvPr>
            <p:cNvSpPr/>
            <p:nvPr/>
          </p:nvSpPr>
          <p:spPr>
            <a:xfrm>
              <a:off x="5182553" y="3824289"/>
              <a:ext cx="974407" cy="325306"/>
            </a:xfrm>
            <a:prstGeom prst="round2DiagRect">
              <a:avLst>
                <a:gd name="adj1" fmla="val 21937"/>
                <a:gd name="adj2" fmla="val 0"/>
              </a:avLst>
            </a:prstGeom>
            <a:solidFill>
              <a:srgbClr val="C00000"/>
            </a:solidFill>
            <a:ln w="6350">
              <a:noFill/>
              <a:prstDash val="lgDash"/>
            </a:ln>
          </p:spPr>
          <p:style>
            <a:lnRef idx="2">
              <a:schemeClr val="accent1">
                <a:shade val="50000"/>
              </a:schemeClr>
            </a:lnRef>
            <a:fillRef idx="1">
              <a:schemeClr val="accent1"/>
            </a:fillRef>
            <a:effectRef idx="0">
              <a:schemeClr val="accent1"/>
            </a:effectRef>
            <a:fontRef idx="minor">
              <a:schemeClr val="lt1"/>
            </a:fontRef>
          </p:style>
          <p:txBody>
            <a:bodyPr lIns="108000" tIns="0" rIns="36000" bIns="72000" rtlCol="0" anchor="ctr"/>
            <a:lstStyle/>
            <a:p>
              <a:pPr marL="0" marR="0" lvl="0" indent="0" algn="l" defTabSz="360000"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4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endParaRPr kumimoji="0" lang="en-US" altLang="zh-CN" sz="1400" b="1"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iconfont-11238-5305912">
              <a:extLst>
                <a:ext uri="{FF2B5EF4-FFF2-40B4-BE49-F238E27FC236}">
                  <a16:creationId xmlns:a16="http://schemas.microsoft.com/office/drawing/2014/main" id="{1DEF47FA-6E5A-E08C-0215-375DDFEB2114}"/>
                </a:ext>
              </a:extLst>
            </p:cNvPr>
            <p:cNvSpPr/>
            <p:nvPr/>
          </p:nvSpPr>
          <p:spPr>
            <a:xfrm>
              <a:off x="5263833" y="3885247"/>
              <a:ext cx="212407" cy="212449"/>
            </a:xfrm>
            <a:custGeom>
              <a:avLst/>
              <a:gdLst>
                <a:gd name="T0" fmla="*/ 8533 w 10666"/>
                <a:gd name="T1" fmla="*/ 4800 h 10666"/>
                <a:gd name="T2" fmla="*/ 5866 w 10666"/>
                <a:gd name="T3" fmla="*/ 4800 h 10666"/>
                <a:gd name="T4" fmla="*/ 5866 w 10666"/>
                <a:gd name="T5" fmla="*/ 2133 h 10666"/>
                <a:gd name="T6" fmla="*/ 7466 w 10666"/>
                <a:gd name="T7" fmla="*/ 2133 h 10666"/>
                <a:gd name="T8" fmla="*/ 5333 w 10666"/>
                <a:gd name="T9" fmla="*/ 0 h 10666"/>
                <a:gd name="T10" fmla="*/ 3200 w 10666"/>
                <a:gd name="T11" fmla="*/ 2133 h 10666"/>
                <a:gd name="T12" fmla="*/ 4800 w 10666"/>
                <a:gd name="T13" fmla="*/ 2133 h 10666"/>
                <a:gd name="T14" fmla="*/ 4800 w 10666"/>
                <a:gd name="T15" fmla="*/ 4800 h 10666"/>
                <a:gd name="T16" fmla="*/ 2133 w 10666"/>
                <a:gd name="T17" fmla="*/ 4800 h 10666"/>
                <a:gd name="T18" fmla="*/ 2133 w 10666"/>
                <a:gd name="T19" fmla="*/ 3200 h 10666"/>
                <a:gd name="T20" fmla="*/ 0 w 10666"/>
                <a:gd name="T21" fmla="*/ 5333 h 10666"/>
                <a:gd name="T22" fmla="*/ 2133 w 10666"/>
                <a:gd name="T23" fmla="*/ 7466 h 10666"/>
                <a:gd name="T24" fmla="*/ 2133 w 10666"/>
                <a:gd name="T25" fmla="*/ 5866 h 10666"/>
                <a:gd name="T26" fmla="*/ 4800 w 10666"/>
                <a:gd name="T27" fmla="*/ 5866 h 10666"/>
                <a:gd name="T28" fmla="*/ 4800 w 10666"/>
                <a:gd name="T29" fmla="*/ 8533 h 10666"/>
                <a:gd name="T30" fmla="*/ 3200 w 10666"/>
                <a:gd name="T31" fmla="*/ 8533 h 10666"/>
                <a:gd name="T32" fmla="*/ 5333 w 10666"/>
                <a:gd name="T33" fmla="*/ 10666 h 10666"/>
                <a:gd name="T34" fmla="*/ 7466 w 10666"/>
                <a:gd name="T35" fmla="*/ 8533 h 10666"/>
                <a:gd name="T36" fmla="*/ 5866 w 10666"/>
                <a:gd name="T37" fmla="*/ 8533 h 10666"/>
                <a:gd name="T38" fmla="*/ 5866 w 10666"/>
                <a:gd name="T39" fmla="*/ 5866 h 10666"/>
                <a:gd name="T40" fmla="*/ 8533 w 10666"/>
                <a:gd name="T41" fmla="*/ 5866 h 10666"/>
                <a:gd name="T42" fmla="*/ 8533 w 10666"/>
                <a:gd name="T43" fmla="*/ 7466 h 10666"/>
                <a:gd name="T44" fmla="*/ 10666 w 10666"/>
                <a:gd name="T45" fmla="*/ 5333 h 10666"/>
                <a:gd name="T46" fmla="*/ 8533 w 10666"/>
                <a:gd name="T47" fmla="*/ 3200 h 10666"/>
                <a:gd name="T48" fmla="*/ 8533 w 10666"/>
                <a:gd name="T49" fmla="*/ 4800 h 10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66" h="10666">
                  <a:moveTo>
                    <a:pt x="8533" y="4800"/>
                  </a:moveTo>
                  <a:lnTo>
                    <a:pt x="5866" y="4800"/>
                  </a:lnTo>
                  <a:lnTo>
                    <a:pt x="5866" y="2133"/>
                  </a:lnTo>
                  <a:lnTo>
                    <a:pt x="7466" y="2133"/>
                  </a:lnTo>
                  <a:lnTo>
                    <a:pt x="5333" y="0"/>
                  </a:lnTo>
                  <a:lnTo>
                    <a:pt x="3200" y="2133"/>
                  </a:lnTo>
                  <a:lnTo>
                    <a:pt x="4800" y="2133"/>
                  </a:lnTo>
                  <a:lnTo>
                    <a:pt x="4800" y="4800"/>
                  </a:lnTo>
                  <a:lnTo>
                    <a:pt x="2133" y="4800"/>
                  </a:lnTo>
                  <a:lnTo>
                    <a:pt x="2133" y="3200"/>
                  </a:lnTo>
                  <a:lnTo>
                    <a:pt x="0" y="5333"/>
                  </a:lnTo>
                  <a:lnTo>
                    <a:pt x="2133" y="7466"/>
                  </a:lnTo>
                  <a:lnTo>
                    <a:pt x="2133" y="5866"/>
                  </a:lnTo>
                  <a:lnTo>
                    <a:pt x="4800" y="5866"/>
                  </a:lnTo>
                  <a:lnTo>
                    <a:pt x="4800" y="8533"/>
                  </a:lnTo>
                  <a:lnTo>
                    <a:pt x="3200" y="8533"/>
                  </a:lnTo>
                  <a:lnTo>
                    <a:pt x="5333" y="10666"/>
                  </a:lnTo>
                  <a:lnTo>
                    <a:pt x="7466" y="8533"/>
                  </a:lnTo>
                  <a:lnTo>
                    <a:pt x="5866" y="8533"/>
                  </a:lnTo>
                  <a:lnTo>
                    <a:pt x="5866" y="5866"/>
                  </a:lnTo>
                  <a:lnTo>
                    <a:pt x="8533" y="5866"/>
                  </a:lnTo>
                  <a:lnTo>
                    <a:pt x="8533" y="7466"/>
                  </a:lnTo>
                  <a:lnTo>
                    <a:pt x="10666" y="5333"/>
                  </a:lnTo>
                  <a:lnTo>
                    <a:pt x="8533" y="3200"/>
                  </a:lnTo>
                  <a:lnTo>
                    <a:pt x="8533" y="4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黑体"/>
                <a:cs typeface="+mn-cs"/>
              </a:endParaRPr>
            </a:p>
          </p:txBody>
        </p:sp>
      </p:grpSp>
      <p:pic>
        <p:nvPicPr>
          <p:cNvPr id="3" name="图片 2">
            <a:extLst>
              <a:ext uri="{FF2B5EF4-FFF2-40B4-BE49-F238E27FC236}">
                <a16:creationId xmlns:a16="http://schemas.microsoft.com/office/drawing/2014/main" id="{F3A890E4-4D04-7772-B0BC-1F194DDB477D}"/>
              </a:ext>
            </a:extLst>
          </p:cNvPr>
          <p:cNvPicPr>
            <a:picLocks noChangeAspect="1"/>
          </p:cNvPicPr>
          <p:nvPr/>
        </p:nvPicPr>
        <p:blipFill>
          <a:blip r:embed="rId3"/>
          <a:stretch>
            <a:fillRect/>
          </a:stretch>
        </p:blipFill>
        <p:spPr>
          <a:xfrm>
            <a:off x="803481" y="3962400"/>
            <a:ext cx="6847386" cy="2279962"/>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pic>
        <p:nvPicPr>
          <p:cNvPr id="8" name="图片 7">
            <a:extLst>
              <a:ext uri="{FF2B5EF4-FFF2-40B4-BE49-F238E27FC236}">
                <a16:creationId xmlns:a16="http://schemas.microsoft.com/office/drawing/2014/main" id="{93131859-4C0A-B650-C74C-6F41826F059D}"/>
              </a:ext>
            </a:extLst>
          </p:cNvPr>
          <p:cNvPicPr>
            <a:picLocks noChangeAspect="1"/>
          </p:cNvPicPr>
          <p:nvPr/>
        </p:nvPicPr>
        <p:blipFill>
          <a:blip r:embed="rId4"/>
          <a:stretch>
            <a:fillRect/>
          </a:stretch>
        </p:blipFill>
        <p:spPr>
          <a:xfrm>
            <a:off x="2534346" y="4197730"/>
            <a:ext cx="7308507" cy="2215571"/>
          </a:xfrm>
          <a:prstGeom prst="roundRect">
            <a:avLst>
              <a:gd name="adj" fmla="val 2519"/>
            </a:avLst>
          </a:prstGeom>
          <a:ln w="6350">
            <a:solidFill>
              <a:schemeClr val="tx1">
                <a:lumMod val="75000"/>
                <a:lumOff val="25000"/>
              </a:schemeClr>
            </a:solidFill>
            <a:prstDash val="dash"/>
          </a:ln>
          <a:effectLst>
            <a:glow rad="63500">
              <a:schemeClr val="tx1">
                <a:lumMod val="50000"/>
                <a:lumOff val="50000"/>
                <a:alpha val="40000"/>
              </a:schemeClr>
            </a:glow>
          </a:effectLst>
        </p:spPr>
      </p:pic>
    </p:spTree>
    <p:custDataLst>
      <p:tags r:id="rId1"/>
    </p:custDataLst>
    <p:extLst>
      <p:ext uri="{BB962C8B-B14F-4D97-AF65-F5344CB8AC3E}">
        <p14:creationId xmlns:p14="http://schemas.microsoft.com/office/powerpoint/2010/main" val="4124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
</p:tagLst>
</file>

<file path=ppt/tags/tag10.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1.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2.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3.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4.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5.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6.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7.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8.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19.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
</p:tagLst>
</file>

<file path=ppt/tags/tag20.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21.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2.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3.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24.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5.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6.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7.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28.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29.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3.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
</p:tagLst>
</file>

<file path=ppt/tags/tag30.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31.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32.xml><?xml version="1.0" encoding="utf-8"?>
<p:tagLst xmlns:a="http://schemas.openxmlformats.org/drawingml/2006/main" xmlns:r="http://schemas.openxmlformats.org/officeDocument/2006/relationships" xmlns:p="http://schemas.openxmlformats.org/presentationml/2006/main">
  <p:tag name="ISLIDE.ICON" val="#38697;#391834;"/>
  <p:tag name="ISLIDE.PICTURE" val="#1013829;#1014070;#663924;"/>
</p:tagLst>
</file>

<file path=ppt/tags/tag33.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34.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35.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36.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142708;"/>
</p:tagLst>
</file>

<file path=ppt/tags/tag4.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
</p:tagLst>
</file>

<file path=ppt/tags/tag5.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6.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7.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8.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ags/tag9.xml><?xml version="1.0" encoding="utf-8"?>
<p:tagLst xmlns:a="http://schemas.openxmlformats.org/drawingml/2006/main" xmlns:r="http://schemas.openxmlformats.org/officeDocument/2006/relationships" xmlns:p="http://schemas.openxmlformats.org/presentationml/2006/main">
  <p:tag name="ISLIDE.PICTURE" val="#1013829;#1014070;"/>
  <p:tag name="ISLIDE.ICON" val="#38697;#391834;"/>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3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alpha val="27059"/>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11.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smtClean="0"/>
        </a:defPPr>
      </a:lstStyle>
      <a:style>
        <a:lnRef idx="1">
          <a:schemeClr val="accent3"/>
        </a:lnRef>
        <a:fillRef idx="3">
          <a:schemeClr val="accent3"/>
        </a:fillRef>
        <a:effectRef idx="2">
          <a:schemeClr val="accent3"/>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12.xml><?xml version="1.0" encoding="utf-8"?>
<a:theme xmlns:a="http://schemas.openxmlformats.org/drawingml/2006/main" name="5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pPr>
      <a:bodyPr rtlCol="0" anchor="ctr"/>
      <a:lstStyle>
        <a:defPPr algn="ctr">
          <a:defRPr sz="1200">
            <a:solidFill>
              <a:schemeClr val="tx1">
                <a:lumMod val="75000"/>
                <a:lumOff val="25000"/>
              </a:schemeClr>
            </a:solidFill>
          </a:defRPr>
        </a:defPPr>
      </a:lstStyle>
      <a:style>
        <a:lnRef idx="2">
          <a:schemeClr val="accent2"/>
        </a:lnRef>
        <a:fillRef idx="1">
          <a:schemeClr val="lt1"/>
        </a:fillRef>
        <a:effectRef idx="0">
          <a:schemeClr val="accent2"/>
        </a:effectRef>
        <a:fontRef idx="minor">
          <a:schemeClr val="dk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13.xml><?xml version="1.0" encoding="utf-8"?>
<a:theme xmlns:a="http://schemas.openxmlformats.org/drawingml/2006/main" name="6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a:ln>
          <a:noFill/>
        </a:ln>
      </a:spPr>
      <a:bodyPr rtlCol="0" anchor="ctr"/>
      <a:lstStyle>
        <a:defPPr algn="ctr">
          <a:defRPr sz="120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Calibri"/>
        <a:ea typeface="阿里巴巴普惠体"/>
        <a:cs typeface=""/>
      </a:majorFont>
      <a:minorFont>
        <a:latin typeface="Calibri"/>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2">
          <a:schemeClr val="accent2"/>
        </a:lnRef>
        <a:fillRef idx="1">
          <a:schemeClr val="lt1"/>
        </a:fillRef>
        <a:effectRef idx="0">
          <a:schemeClr val="accent2"/>
        </a:effectRef>
        <a:fontRef idx="minor">
          <a:schemeClr val="dk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2">
          <a:schemeClr val="accent2"/>
        </a:lnRef>
        <a:fillRef idx="1">
          <a:schemeClr val="lt1"/>
        </a:fillRef>
        <a:effectRef idx="0">
          <a:schemeClr val="accent2"/>
        </a:effectRef>
        <a:fontRef idx="minor">
          <a:schemeClr val="dk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9.xml><?xml version="1.0" encoding="utf-8"?>
<a:theme xmlns:a="http://schemas.openxmlformats.org/drawingml/2006/main" name="2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wrap="square" lIns="144000" tIns="432000" rIns="72000" bIns="108000" rtlCol="0" anchor="ctr">
        <a:spAutoFit/>
      </a:bodyPr>
      <a:lstStyle>
        <a:defPPr marL="285750" marR="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l"/>
          <a:tabLst/>
          <a:defRPr kumimoji="0" sz="1400" b="0" i="0" u="none" strike="noStrike" kern="1200" cap="none" spc="0" normalizeH="0" baseline="0" noProof="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defRPr>
        </a:defPPr>
      </a:lstStyle>
      <a:style>
        <a:lnRef idx="2">
          <a:schemeClr val="accent2"/>
        </a:lnRef>
        <a:fillRef idx="1">
          <a:schemeClr val="lt1"/>
        </a:fillRef>
        <a:effectRef idx="0">
          <a:schemeClr val="accent2"/>
        </a:effectRef>
        <a:fontRef idx="minor">
          <a:schemeClr val="dk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165370</TotalTime>
  <Words>4790</Words>
  <Application>Microsoft Office PowerPoint</Application>
  <PresentationFormat>宽屏</PresentationFormat>
  <Paragraphs>453</Paragraphs>
  <Slides>44</Slides>
  <Notes>0</Notes>
  <HiddenSlides>0</HiddenSlides>
  <MMClips>0</MMClips>
  <ScaleCrop>false</ScaleCrop>
  <HeadingPairs>
    <vt:vector size="6" baseType="variant">
      <vt:variant>
        <vt:lpstr>已用的字体</vt:lpstr>
      </vt:variant>
      <vt:variant>
        <vt:i4>18</vt:i4>
      </vt:variant>
      <vt:variant>
        <vt:lpstr>主题</vt:lpstr>
      </vt:variant>
      <vt:variant>
        <vt:i4>13</vt:i4>
      </vt:variant>
      <vt:variant>
        <vt:lpstr>幻灯片标题</vt:lpstr>
      </vt:variant>
      <vt:variant>
        <vt:i4>44</vt:i4>
      </vt:variant>
    </vt:vector>
  </HeadingPairs>
  <TitlesOfParts>
    <vt:vector size="75" baseType="lpstr">
      <vt:lpstr>Alibaba PuHuiTi B</vt:lpstr>
      <vt:lpstr>Alibaba PuHuiTi M</vt:lpstr>
      <vt:lpstr>Alibaba PuHuiTi Medium</vt:lpstr>
      <vt:lpstr>Alibaba PuHuiTi R</vt:lpstr>
      <vt:lpstr>JetBrains Mono</vt:lpstr>
      <vt:lpstr>阿里巴巴普惠体</vt:lpstr>
      <vt:lpstr>等线</vt:lpstr>
      <vt:lpstr>等线 Light</vt:lpstr>
      <vt:lpstr>黑体</vt:lpstr>
      <vt:lpstr>STKaiti</vt:lpstr>
      <vt:lpstr>STKaiti</vt:lpstr>
      <vt:lpstr>字魂白鸽天行体</vt:lpstr>
      <vt:lpstr>Arial</vt:lpstr>
      <vt:lpstr>Calibri</vt:lpstr>
      <vt:lpstr>Fira Code</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1_正文设计方案</vt:lpstr>
      <vt:lpstr>2_正文设计方案</vt:lpstr>
      <vt:lpstr>3_正文设计方案</vt:lpstr>
      <vt:lpstr>4_正文设计方案</vt:lpstr>
      <vt:lpstr>5_正文设计方案</vt:lpstr>
      <vt:lpstr>6_正文设计方案</vt:lpstr>
      <vt:lpstr>面试篇</vt:lpstr>
      <vt:lpstr>为什么学面试篇</vt:lpstr>
      <vt:lpstr>如何学习面试篇</vt:lpstr>
      <vt:lpstr>学习目标</vt:lpstr>
      <vt:lpstr>前置知识</vt:lpstr>
      <vt:lpstr>ApplicationContextInitializer</vt:lpstr>
      <vt:lpstr>ApplicationContextInitializer</vt:lpstr>
      <vt:lpstr>PowerPoint 演示文稿</vt:lpstr>
      <vt:lpstr>ApplicationListener</vt:lpstr>
      <vt:lpstr>PowerPoint 演示文稿</vt:lpstr>
      <vt:lpstr>BeanFactory</vt:lpstr>
      <vt:lpstr>BeanFactory</vt:lpstr>
      <vt:lpstr>PowerPoint 演示文稿</vt:lpstr>
      <vt:lpstr>BeanDefinition</vt:lpstr>
      <vt:lpstr>BeanDefinition</vt:lpstr>
      <vt:lpstr>BeanFactoryPostProcessor</vt:lpstr>
      <vt:lpstr>BeanFactoryPostProcessor</vt:lpstr>
      <vt:lpstr>Aware</vt:lpstr>
      <vt:lpstr>Aware</vt:lpstr>
      <vt:lpstr>InitializingBean/DisposableBean</vt:lpstr>
      <vt:lpstr>BeanPostProcessor</vt:lpstr>
      <vt:lpstr>BeanPostProcessor</vt:lpstr>
      <vt:lpstr>面试题</vt:lpstr>
      <vt:lpstr>SpringBoot启动流程</vt:lpstr>
      <vt:lpstr>SpringBoot启动流程</vt:lpstr>
      <vt:lpstr>SpringBoot启动流程</vt:lpstr>
      <vt:lpstr>IOC容器初始化流程</vt:lpstr>
      <vt:lpstr>SpringBoot启动流程</vt:lpstr>
      <vt:lpstr>IOC容器的初始化流程</vt:lpstr>
      <vt:lpstr>Bean生命周期</vt:lpstr>
      <vt:lpstr>Bean生命周期</vt:lpstr>
      <vt:lpstr>Bean生命周期</vt:lpstr>
      <vt:lpstr>Bean生命周期</vt:lpstr>
      <vt:lpstr>Bean循环依赖</vt:lpstr>
      <vt:lpstr>Bean循环依赖</vt:lpstr>
      <vt:lpstr>Bean循环依赖</vt:lpstr>
      <vt:lpstr>Bean循环依赖</vt:lpstr>
      <vt:lpstr>SpringMvc执行流程</vt:lpstr>
      <vt:lpstr>SpringMvc执行流程</vt:lpstr>
      <vt:lpstr>SpringMvc执行流程</vt:lpstr>
      <vt:lpstr>大结局</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Administrator</cp:lastModifiedBy>
  <cp:revision>6426</cp:revision>
  <dcterms:created xsi:type="dcterms:W3CDTF">2020-03-31T02:23:27Z</dcterms:created>
  <dcterms:modified xsi:type="dcterms:W3CDTF">2023-11-21T04:01:40Z</dcterms:modified>
</cp:coreProperties>
</file>