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60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D1DC44-AAAF-4CFF-A9EA-383B24871B7F}">
          <p14:sldIdLst>
            <p14:sldId id="256"/>
            <p14:sldId id="257"/>
            <p14:sldId id="258"/>
            <p14:sldId id="259"/>
            <p14:sldId id="271"/>
            <p14:sldId id="272"/>
            <p14:sldId id="273"/>
            <p14:sldId id="274"/>
            <p14:sldId id="275"/>
            <p14:sldId id="276"/>
            <p14:sldId id="260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0D144-A92B-47E0-B12F-E66E9EE47F1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69743E-335E-4F00-996A-1088FD162345}">
      <dgm:prSet phldrT="[文本]"/>
      <dgm:spPr/>
      <dgm:t>
        <a:bodyPr/>
        <a:lstStyle/>
        <a:p>
          <a:r>
            <a:rPr lang="zh-CN" altLang="en-US" dirty="0" smtClean="0"/>
            <a:t>数据编码混乱</a:t>
          </a:r>
          <a:endParaRPr lang="zh-CN" altLang="en-US" dirty="0"/>
        </a:p>
      </dgm:t>
    </dgm:pt>
    <dgm:pt modelId="{0FA360E5-5249-43A6-9530-27D85FDA6545}" type="parTrans" cxnId="{C980491E-6A4F-4CFF-B546-A9CBD4DC944B}">
      <dgm:prSet/>
      <dgm:spPr/>
      <dgm:t>
        <a:bodyPr/>
        <a:lstStyle/>
        <a:p>
          <a:endParaRPr lang="zh-CN" altLang="en-US"/>
        </a:p>
      </dgm:t>
    </dgm:pt>
    <dgm:pt modelId="{A764D05D-8A21-451D-8A1C-BC880324A451}" type="sibTrans" cxnId="{C980491E-6A4F-4CFF-B546-A9CBD4DC944B}">
      <dgm:prSet/>
      <dgm:spPr/>
      <dgm:t>
        <a:bodyPr/>
        <a:lstStyle/>
        <a:p>
          <a:endParaRPr lang="zh-CN" altLang="en-US"/>
        </a:p>
      </dgm:t>
    </dgm:pt>
    <dgm:pt modelId="{FBEBD806-2D51-454D-96FA-E92326B30067}">
      <dgm:prSet phldrT="[文本]"/>
      <dgm:spPr/>
      <dgm:t>
        <a:bodyPr/>
        <a:lstStyle/>
        <a:p>
          <a:r>
            <a:rPr lang="zh-CN" altLang="en-US" dirty="0" smtClean="0"/>
            <a:t>将数据文件转</a:t>
          </a:r>
          <a:r>
            <a:rPr lang="en-US" altLang="zh-CN" dirty="0" smtClean="0"/>
            <a:t>utf-8</a:t>
          </a:r>
          <a:r>
            <a:rPr lang="zh-CN" altLang="en-US" dirty="0" smtClean="0"/>
            <a:t>编码，避免文件乱码</a:t>
          </a:r>
          <a:endParaRPr lang="zh-CN" altLang="en-US" dirty="0"/>
        </a:p>
      </dgm:t>
    </dgm:pt>
    <dgm:pt modelId="{5DDFEC45-61EA-4A76-8561-56FB81AF10AA}" type="parTrans" cxnId="{D4A9616F-3825-4BFC-B6F9-7044D9602AC4}">
      <dgm:prSet/>
      <dgm:spPr/>
      <dgm:t>
        <a:bodyPr/>
        <a:lstStyle/>
        <a:p>
          <a:endParaRPr lang="zh-CN" altLang="en-US"/>
        </a:p>
      </dgm:t>
    </dgm:pt>
    <dgm:pt modelId="{DC5C84BB-AABA-4E8D-8762-36082AA3EDC0}" type="sibTrans" cxnId="{D4A9616F-3825-4BFC-B6F9-7044D9602AC4}">
      <dgm:prSet/>
      <dgm:spPr/>
      <dgm:t>
        <a:bodyPr/>
        <a:lstStyle/>
        <a:p>
          <a:endParaRPr lang="zh-CN" altLang="en-US"/>
        </a:p>
      </dgm:t>
    </dgm:pt>
    <dgm:pt modelId="{80BBE068-C249-4E38-94DE-FC1819F35CE6}">
      <dgm:prSet phldrT="[文本]"/>
      <dgm:spPr/>
      <dgm:t>
        <a:bodyPr/>
        <a:lstStyle/>
        <a:p>
          <a:r>
            <a:rPr lang="en-US" altLang="zh-CN" dirty="0" err="1" smtClean="0"/>
            <a:t>Tfidf</a:t>
          </a:r>
          <a:r>
            <a:rPr lang="zh-CN" altLang="en-US" dirty="0" smtClean="0"/>
            <a:t>计算</a:t>
          </a:r>
          <a:endParaRPr lang="zh-CN" altLang="en-US" dirty="0"/>
        </a:p>
      </dgm:t>
    </dgm:pt>
    <dgm:pt modelId="{4B6DC099-EB40-47AA-B768-CCC47E3BB7A5}" type="parTrans" cxnId="{4828F568-FF00-4FD4-B0E8-52F4D1739600}">
      <dgm:prSet/>
      <dgm:spPr/>
      <dgm:t>
        <a:bodyPr/>
        <a:lstStyle/>
        <a:p>
          <a:endParaRPr lang="zh-CN" altLang="en-US"/>
        </a:p>
      </dgm:t>
    </dgm:pt>
    <dgm:pt modelId="{6B5D8B10-DF08-4D36-A93F-C15CF0DFA064}" type="sibTrans" cxnId="{4828F568-FF00-4FD4-B0E8-52F4D1739600}">
      <dgm:prSet/>
      <dgm:spPr/>
      <dgm:t>
        <a:bodyPr/>
        <a:lstStyle/>
        <a:p>
          <a:endParaRPr lang="zh-CN" altLang="en-US"/>
        </a:p>
      </dgm:t>
    </dgm:pt>
    <dgm:pt modelId="{1A099682-4121-4D2E-BC49-E70CFAF09663}">
      <dgm:prSet phldrT="[文本]"/>
      <dgm:spPr/>
      <dgm:t>
        <a:bodyPr/>
        <a:lstStyle/>
        <a:p>
          <a:r>
            <a:rPr lang="en-US" altLang="zh-CN" dirty="0" err="1" smtClean="0"/>
            <a:t>Tfidf</a:t>
          </a:r>
          <a:r>
            <a:rPr lang="zh-CN" altLang="en-US" dirty="0" smtClean="0"/>
            <a:t>算法比较复杂，并行化代码写不出来，最后只能用</a:t>
          </a:r>
          <a:r>
            <a:rPr lang="en-US" altLang="zh-CN" dirty="0" smtClean="0"/>
            <a:t>python</a:t>
          </a:r>
          <a:r>
            <a:rPr lang="zh-CN" altLang="en-US" dirty="0" smtClean="0"/>
            <a:t>写一个串行算法处理</a:t>
          </a:r>
          <a:r>
            <a:rPr lang="en-US" altLang="zh-CN" dirty="0" smtClean="0"/>
            <a:t>.</a:t>
          </a:r>
          <a:endParaRPr lang="zh-CN" altLang="en-US" dirty="0"/>
        </a:p>
      </dgm:t>
    </dgm:pt>
    <dgm:pt modelId="{D2789F46-F1BE-4427-9314-3115AB707FEE}" type="parTrans" cxnId="{F2AC57F1-C396-49FD-88AB-BF6E5A251689}">
      <dgm:prSet/>
      <dgm:spPr/>
      <dgm:t>
        <a:bodyPr/>
        <a:lstStyle/>
        <a:p>
          <a:endParaRPr lang="zh-CN" altLang="en-US"/>
        </a:p>
      </dgm:t>
    </dgm:pt>
    <dgm:pt modelId="{E65599CA-5A92-4E91-AB1D-21EF0F320C17}" type="sibTrans" cxnId="{F2AC57F1-C396-49FD-88AB-BF6E5A251689}">
      <dgm:prSet/>
      <dgm:spPr/>
      <dgm:t>
        <a:bodyPr/>
        <a:lstStyle/>
        <a:p>
          <a:endParaRPr lang="zh-CN" altLang="en-US"/>
        </a:p>
      </dgm:t>
    </dgm:pt>
    <dgm:pt modelId="{9BE239CF-14B0-4F1F-ACBA-135ECE5EA0CF}">
      <dgm:prSet phldrT="[文本]"/>
      <dgm:spPr/>
      <dgm:t>
        <a:bodyPr/>
        <a:lstStyle/>
        <a:p>
          <a:r>
            <a:rPr lang="zh-CN" altLang="en-US" dirty="0" smtClean="0"/>
            <a:t>训练集和测试集数据格式不同</a:t>
          </a:r>
          <a:endParaRPr lang="zh-CN" altLang="en-US" dirty="0"/>
        </a:p>
      </dgm:t>
    </dgm:pt>
    <dgm:pt modelId="{18B8070C-7F71-4825-A315-F8A1B3D0A956}" type="parTrans" cxnId="{D4B0F74C-531E-442D-94F6-9F413917900C}">
      <dgm:prSet/>
      <dgm:spPr/>
      <dgm:t>
        <a:bodyPr/>
        <a:lstStyle/>
        <a:p>
          <a:endParaRPr lang="zh-CN" altLang="en-US"/>
        </a:p>
      </dgm:t>
    </dgm:pt>
    <dgm:pt modelId="{E61F76AD-AD8B-41D1-B0F5-26FFE9850461}" type="sibTrans" cxnId="{D4B0F74C-531E-442D-94F6-9F413917900C}">
      <dgm:prSet/>
      <dgm:spPr/>
      <dgm:t>
        <a:bodyPr/>
        <a:lstStyle/>
        <a:p>
          <a:endParaRPr lang="zh-CN" altLang="en-US"/>
        </a:p>
      </dgm:t>
    </dgm:pt>
    <dgm:pt modelId="{3F84746E-5F63-4B2D-8F3D-E9AE105BB56F}">
      <dgm:prSet phldrT="[文本]"/>
      <dgm:spPr/>
      <dgm:t>
        <a:bodyPr/>
        <a:lstStyle/>
        <a:p>
          <a:r>
            <a:rPr lang="zh-CN" altLang="en-US" dirty="0" smtClean="0"/>
            <a:t>写不同的样例类来分别提取测试集和训练集的关键信息</a:t>
          </a:r>
          <a:endParaRPr lang="zh-CN" altLang="en-US" dirty="0"/>
        </a:p>
      </dgm:t>
    </dgm:pt>
    <dgm:pt modelId="{F94F72AE-9552-4BD2-8B82-929530C458FE}" type="parTrans" cxnId="{77C9F09E-8BBA-4531-A054-EBCC53058A24}">
      <dgm:prSet/>
      <dgm:spPr/>
      <dgm:t>
        <a:bodyPr/>
        <a:lstStyle/>
        <a:p>
          <a:endParaRPr lang="zh-CN" altLang="en-US"/>
        </a:p>
      </dgm:t>
    </dgm:pt>
    <dgm:pt modelId="{4F61FC0B-3920-4C8E-8956-67FDB431E42E}" type="sibTrans" cxnId="{77C9F09E-8BBA-4531-A054-EBCC53058A24}">
      <dgm:prSet/>
      <dgm:spPr/>
      <dgm:t>
        <a:bodyPr/>
        <a:lstStyle/>
        <a:p>
          <a:endParaRPr lang="zh-CN" altLang="en-US"/>
        </a:p>
      </dgm:t>
    </dgm:pt>
    <dgm:pt modelId="{6DB8EB28-A7EB-42DB-9BFC-E4969AA113F7}">
      <dgm:prSet phldrT="[文本]"/>
      <dgm:spPr/>
      <dgm:t>
        <a:bodyPr/>
        <a:lstStyle/>
        <a:p>
          <a:r>
            <a:rPr lang="zh-CN" altLang="en-US" dirty="0" smtClean="0"/>
            <a:t>数据文件和计算量过大，运行时</a:t>
          </a:r>
          <a:r>
            <a:rPr lang="en-US" altLang="zh-CN" dirty="0" err="1" smtClean="0"/>
            <a:t>namenode</a:t>
          </a:r>
          <a:r>
            <a:rPr lang="zh-CN" altLang="en-US" dirty="0" smtClean="0"/>
            <a:t>会进入安全模式</a:t>
          </a:r>
          <a:endParaRPr lang="zh-CN" altLang="en-US" dirty="0"/>
        </a:p>
      </dgm:t>
    </dgm:pt>
    <dgm:pt modelId="{72E1362F-8490-45AF-8120-620BE2280A15}" type="parTrans" cxnId="{CDED68BC-777E-40C1-B992-6607E946DDC9}">
      <dgm:prSet/>
      <dgm:spPr/>
      <dgm:t>
        <a:bodyPr/>
        <a:lstStyle/>
        <a:p>
          <a:endParaRPr lang="zh-CN" altLang="en-US"/>
        </a:p>
      </dgm:t>
    </dgm:pt>
    <dgm:pt modelId="{06E817BF-278F-4080-B2CD-CFD58B63DCD4}" type="sibTrans" cxnId="{CDED68BC-777E-40C1-B992-6607E946DDC9}">
      <dgm:prSet/>
      <dgm:spPr/>
      <dgm:t>
        <a:bodyPr/>
        <a:lstStyle/>
        <a:p>
          <a:endParaRPr lang="zh-CN" altLang="en-US"/>
        </a:p>
      </dgm:t>
    </dgm:pt>
    <dgm:pt modelId="{CC9971A7-8566-4413-A178-F93364946C65}">
      <dgm:prSet phldrT="[文本]"/>
      <dgm:spPr/>
      <dgm:t>
        <a:bodyPr/>
        <a:lstStyle/>
        <a:p>
          <a:r>
            <a:rPr lang="zh-CN" altLang="en-US" dirty="0" smtClean="0"/>
            <a:t>暂时没想到好的方法，可能是因为算法设计问题，只能分成稍小数据集分开跑</a:t>
          </a:r>
          <a:endParaRPr lang="zh-CN" altLang="en-US" dirty="0"/>
        </a:p>
      </dgm:t>
    </dgm:pt>
    <dgm:pt modelId="{08A1DAE3-5C80-42F6-B392-26648D40CD5C}" type="sibTrans" cxnId="{4A430FBA-BB89-41F7-BC6F-02AC262E2AEE}">
      <dgm:prSet/>
      <dgm:spPr/>
      <dgm:t>
        <a:bodyPr/>
        <a:lstStyle/>
        <a:p>
          <a:endParaRPr lang="zh-CN" altLang="en-US"/>
        </a:p>
      </dgm:t>
    </dgm:pt>
    <dgm:pt modelId="{AED6B27B-7291-4C29-B2F0-2A21FA1AA2AF}" type="parTrans" cxnId="{4A430FBA-BB89-41F7-BC6F-02AC262E2AEE}">
      <dgm:prSet/>
      <dgm:spPr/>
      <dgm:t>
        <a:bodyPr/>
        <a:lstStyle/>
        <a:p>
          <a:endParaRPr lang="zh-CN" altLang="en-US"/>
        </a:p>
      </dgm:t>
    </dgm:pt>
    <dgm:pt modelId="{BE457ADD-2DFA-41A6-9B42-ECFBDBDF7D23}" type="pres">
      <dgm:prSet presAssocID="{7590D144-A92B-47E0-B12F-E66E9EE47F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363E0E-CB21-42E2-9C01-4853CFBF7D20}" type="pres">
      <dgm:prSet presAssocID="{7C69743E-335E-4F00-996A-1088FD162345}" presName="linNode" presStyleCnt="0"/>
      <dgm:spPr/>
    </dgm:pt>
    <dgm:pt modelId="{7CB8B230-1E98-4BD1-B943-F2AB08ECF34B}" type="pres">
      <dgm:prSet presAssocID="{7C69743E-335E-4F00-996A-1088FD1623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2755B-7C56-4E63-9472-82EC9CF1954F}" type="pres">
      <dgm:prSet presAssocID="{7C69743E-335E-4F00-996A-1088FD162345}" presName="descendantText" presStyleLbl="alignAccFollowNode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F0AF4-8753-469A-AD38-6E07754A738E}" type="pres">
      <dgm:prSet presAssocID="{A764D05D-8A21-451D-8A1C-BC880324A451}" presName="sp" presStyleCnt="0"/>
      <dgm:spPr/>
    </dgm:pt>
    <dgm:pt modelId="{7DB05455-1CA5-422F-B7EC-EBF3DC6ECFDC}" type="pres">
      <dgm:prSet presAssocID="{80BBE068-C249-4E38-94DE-FC1819F35CE6}" presName="linNode" presStyleCnt="0"/>
      <dgm:spPr/>
    </dgm:pt>
    <dgm:pt modelId="{2EF21E97-F8BE-4F73-8282-F60A18493B9E}" type="pres">
      <dgm:prSet presAssocID="{80BBE068-C249-4E38-94DE-FC1819F35CE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534CD-D085-49FC-BA7A-899D2D6E3347}" type="pres">
      <dgm:prSet presAssocID="{80BBE068-C249-4E38-94DE-FC1819F35CE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18D33C-8687-47FB-AB40-FF4736B4D43B}" type="pres">
      <dgm:prSet presAssocID="{6B5D8B10-DF08-4D36-A93F-C15CF0DFA064}" presName="sp" presStyleCnt="0"/>
      <dgm:spPr/>
    </dgm:pt>
    <dgm:pt modelId="{9A7A48F2-1D86-4D23-A9FC-29EABDD95CE2}" type="pres">
      <dgm:prSet presAssocID="{9BE239CF-14B0-4F1F-ACBA-135ECE5EA0CF}" presName="linNode" presStyleCnt="0"/>
      <dgm:spPr/>
    </dgm:pt>
    <dgm:pt modelId="{DCE601D8-F002-47AA-BFB0-7CCBD9C0A8DA}" type="pres">
      <dgm:prSet presAssocID="{9BE239CF-14B0-4F1F-ACBA-135ECE5EA0C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0DBE8A-E569-48D9-B0BE-AF3077119769}" type="pres">
      <dgm:prSet presAssocID="{9BE239CF-14B0-4F1F-ACBA-135ECE5EA0CF}" presName="descendantText" presStyleLbl="alignAccFollowNode1" presStyleIdx="2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59B83-BD3B-404F-A833-CB73A48536EC}" type="pres">
      <dgm:prSet presAssocID="{E61F76AD-AD8B-41D1-B0F5-26FFE9850461}" presName="sp" presStyleCnt="0"/>
      <dgm:spPr/>
    </dgm:pt>
    <dgm:pt modelId="{D2CD4A13-B815-473A-84AD-F510463FF5EE}" type="pres">
      <dgm:prSet presAssocID="{6DB8EB28-A7EB-42DB-9BFC-E4969AA113F7}" presName="linNode" presStyleCnt="0"/>
      <dgm:spPr/>
    </dgm:pt>
    <dgm:pt modelId="{CC2BA04A-7561-444F-A81C-C7F79A4A2B2E}" type="pres">
      <dgm:prSet presAssocID="{6DB8EB28-A7EB-42DB-9BFC-E4969AA113F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F11A9-0765-4635-8770-9881E4248E5C}" type="pres">
      <dgm:prSet presAssocID="{6DB8EB28-A7EB-42DB-9BFC-E4969AA113F7}" presName="descendantText" presStyleLbl="alignAccFollowNode1" presStyleIdx="3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AC57F1-C396-49FD-88AB-BF6E5A251689}" srcId="{80BBE068-C249-4E38-94DE-FC1819F35CE6}" destId="{1A099682-4121-4D2E-BC49-E70CFAF09663}" srcOrd="0" destOrd="0" parTransId="{D2789F46-F1BE-4427-9314-3115AB707FEE}" sibTransId="{E65599CA-5A92-4E91-AB1D-21EF0F320C17}"/>
    <dgm:cxn modelId="{123B0262-032A-4245-BEBE-F96007950F34}" type="presOf" srcId="{1A099682-4121-4D2E-BC49-E70CFAF09663}" destId="{FFB534CD-D085-49FC-BA7A-899D2D6E3347}" srcOrd="0" destOrd="0" presId="urn:microsoft.com/office/officeart/2005/8/layout/vList5"/>
    <dgm:cxn modelId="{C980491E-6A4F-4CFF-B546-A9CBD4DC944B}" srcId="{7590D144-A92B-47E0-B12F-E66E9EE47F13}" destId="{7C69743E-335E-4F00-996A-1088FD162345}" srcOrd="0" destOrd="0" parTransId="{0FA360E5-5249-43A6-9530-27D85FDA6545}" sibTransId="{A764D05D-8A21-451D-8A1C-BC880324A451}"/>
    <dgm:cxn modelId="{4828F568-FF00-4FD4-B0E8-52F4D1739600}" srcId="{7590D144-A92B-47E0-B12F-E66E9EE47F13}" destId="{80BBE068-C249-4E38-94DE-FC1819F35CE6}" srcOrd="1" destOrd="0" parTransId="{4B6DC099-EB40-47AA-B768-CCC47E3BB7A5}" sibTransId="{6B5D8B10-DF08-4D36-A93F-C15CF0DFA064}"/>
    <dgm:cxn modelId="{4DA78735-97F3-449C-A898-F9B74BAFB297}" type="presOf" srcId="{3F84746E-5F63-4B2D-8F3D-E9AE105BB56F}" destId="{C40DBE8A-E569-48D9-B0BE-AF3077119769}" srcOrd="0" destOrd="0" presId="urn:microsoft.com/office/officeart/2005/8/layout/vList5"/>
    <dgm:cxn modelId="{8E1D8240-FB94-4DF9-B90C-7984C7BB9EEC}" type="presOf" srcId="{6DB8EB28-A7EB-42DB-9BFC-E4969AA113F7}" destId="{CC2BA04A-7561-444F-A81C-C7F79A4A2B2E}" srcOrd="0" destOrd="0" presId="urn:microsoft.com/office/officeart/2005/8/layout/vList5"/>
    <dgm:cxn modelId="{DF742D32-4AF2-4630-A164-1FE3AE7B6085}" type="presOf" srcId="{80BBE068-C249-4E38-94DE-FC1819F35CE6}" destId="{2EF21E97-F8BE-4F73-8282-F60A18493B9E}" srcOrd="0" destOrd="0" presId="urn:microsoft.com/office/officeart/2005/8/layout/vList5"/>
    <dgm:cxn modelId="{A4875CE8-D23E-407A-8777-1D51DF107EBA}" type="presOf" srcId="{7C69743E-335E-4F00-996A-1088FD162345}" destId="{7CB8B230-1E98-4BD1-B943-F2AB08ECF34B}" srcOrd="0" destOrd="0" presId="urn:microsoft.com/office/officeart/2005/8/layout/vList5"/>
    <dgm:cxn modelId="{CDED68BC-777E-40C1-B992-6607E946DDC9}" srcId="{7590D144-A92B-47E0-B12F-E66E9EE47F13}" destId="{6DB8EB28-A7EB-42DB-9BFC-E4969AA113F7}" srcOrd="3" destOrd="0" parTransId="{72E1362F-8490-45AF-8120-620BE2280A15}" sibTransId="{06E817BF-278F-4080-B2CD-CFD58B63DCD4}"/>
    <dgm:cxn modelId="{D4B0F74C-531E-442D-94F6-9F413917900C}" srcId="{7590D144-A92B-47E0-B12F-E66E9EE47F13}" destId="{9BE239CF-14B0-4F1F-ACBA-135ECE5EA0CF}" srcOrd="2" destOrd="0" parTransId="{18B8070C-7F71-4825-A315-F8A1B3D0A956}" sibTransId="{E61F76AD-AD8B-41D1-B0F5-26FFE9850461}"/>
    <dgm:cxn modelId="{FD2CC79F-2281-431B-9EF8-ED40D9DDB4A6}" type="presOf" srcId="{FBEBD806-2D51-454D-96FA-E92326B30067}" destId="{4A82755B-7C56-4E63-9472-82EC9CF1954F}" srcOrd="0" destOrd="0" presId="urn:microsoft.com/office/officeart/2005/8/layout/vList5"/>
    <dgm:cxn modelId="{4A430FBA-BB89-41F7-BC6F-02AC262E2AEE}" srcId="{6DB8EB28-A7EB-42DB-9BFC-E4969AA113F7}" destId="{CC9971A7-8566-4413-A178-F93364946C65}" srcOrd="0" destOrd="0" parTransId="{AED6B27B-7291-4C29-B2F0-2A21FA1AA2AF}" sibTransId="{08A1DAE3-5C80-42F6-B392-26648D40CD5C}"/>
    <dgm:cxn modelId="{7AAE08D7-33E4-4414-96F8-62618E60C0F6}" type="presOf" srcId="{9BE239CF-14B0-4F1F-ACBA-135ECE5EA0CF}" destId="{DCE601D8-F002-47AA-BFB0-7CCBD9C0A8DA}" srcOrd="0" destOrd="0" presId="urn:microsoft.com/office/officeart/2005/8/layout/vList5"/>
    <dgm:cxn modelId="{77C9F09E-8BBA-4531-A054-EBCC53058A24}" srcId="{9BE239CF-14B0-4F1F-ACBA-135ECE5EA0CF}" destId="{3F84746E-5F63-4B2D-8F3D-E9AE105BB56F}" srcOrd="0" destOrd="0" parTransId="{F94F72AE-9552-4BD2-8B82-929530C458FE}" sibTransId="{4F61FC0B-3920-4C8E-8956-67FDB431E42E}"/>
    <dgm:cxn modelId="{7A28C254-2ABD-49AC-B946-617028A765FE}" type="presOf" srcId="{7590D144-A92B-47E0-B12F-E66E9EE47F13}" destId="{BE457ADD-2DFA-41A6-9B42-ECFBDBDF7D23}" srcOrd="0" destOrd="0" presId="urn:microsoft.com/office/officeart/2005/8/layout/vList5"/>
    <dgm:cxn modelId="{FA56F4BD-186C-4576-A2E9-88987B23836B}" type="presOf" srcId="{CC9971A7-8566-4413-A178-F93364946C65}" destId="{A3EF11A9-0765-4635-8770-9881E4248E5C}" srcOrd="0" destOrd="0" presId="urn:microsoft.com/office/officeart/2005/8/layout/vList5"/>
    <dgm:cxn modelId="{D4A9616F-3825-4BFC-B6F9-7044D9602AC4}" srcId="{7C69743E-335E-4F00-996A-1088FD162345}" destId="{FBEBD806-2D51-454D-96FA-E92326B30067}" srcOrd="0" destOrd="0" parTransId="{5DDFEC45-61EA-4A76-8561-56FB81AF10AA}" sibTransId="{DC5C84BB-AABA-4E8D-8762-36082AA3EDC0}"/>
    <dgm:cxn modelId="{BEFA2084-23E1-4907-A553-B08B4240C436}" type="presParOf" srcId="{BE457ADD-2DFA-41A6-9B42-ECFBDBDF7D23}" destId="{6A363E0E-CB21-42E2-9C01-4853CFBF7D20}" srcOrd="0" destOrd="0" presId="urn:microsoft.com/office/officeart/2005/8/layout/vList5"/>
    <dgm:cxn modelId="{D54B81D3-2E8E-4932-8776-4D31D7C049DE}" type="presParOf" srcId="{6A363E0E-CB21-42E2-9C01-4853CFBF7D20}" destId="{7CB8B230-1E98-4BD1-B943-F2AB08ECF34B}" srcOrd="0" destOrd="0" presId="urn:microsoft.com/office/officeart/2005/8/layout/vList5"/>
    <dgm:cxn modelId="{3A0F8C24-8CD5-4ECB-8F6B-9FF41DE3D454}" type="presParOf" srcId="{6A363E0E-CB21-42E2-9C01-4853CFBF7D20}" destId="{4A82755B-7C56-4E63-9472-82EC9CF1954F}" srcOrd="1" destOrd="0" presId="urn:microsoft.com/office/officeart/2005/8/layout/vList5"/>
    <dgm:cxn modelId="{8FD18A29-0599-4FAD-974A-470167957CA5}" type="presParOf" srcId="{BE457ADD-2DFA-41A6-9B42-ECFBDBDF7D23}" destId="{807F0AF4-8753-469A-AD38-6E07754A738E}" srcOrd="1" destOrd="0" presId="urn:microsoft.com/office/officeart/2005/8/layout/vList5"/>
    <dgm:cxn modelId="{EC318AAB-B391-45CA-9A60-5B54B3D994EA}" type="presParOf" srcId="{BE457ADD-2DFA-41A6-9B42-ECFBDBDF7D23}" destId="{7DB05455-1CA5-422F-B7EC-EBF3DC6ECFDC}" srcOrd="2" destOrd="0" presId="urn:microsoft.com/office/officeart/2005/8/layout/vList5"/>
    <dgm:cxn modelId="{6ACF19F2-BDF2-481B-8EB7-C0696BF98701}" type="presParOf" srcId="{7DB05455-1CA5-422F-B7EC-EBF3DC6ECFDC}" destId="{2EF21E97-F8BE-4F73-8282-F60A18493B9E}" srcOrd="0" destOrd="0" presId="urn:microsoft.com/office/officeart/2005/8/layout/vList5"/>
    <dgm:cxn modelId="{2F7020B3-63CC-4C55-B126-6C31B49D421C}" type="presParOf" srcId="{7DB05455-1CA5-422F-B7EC-EBF3DC6ECFDC}" destId="{FFB534CD-D085-49FC-BA7A-899D2D6E3347}" srcOrd="1" destOrd="0" presId="urn:microsoft.com/office/officeart/2005/8/layout/vList5"/>
    <dgm:cxn modelId="{1F353DDF-29CF-4EF7-B8B8-F2301D7C162E}" type="presParOf" srcId="{BE457ADD-2DFA-41A6-9B42-ECFBDBDF7D23}" destId="{0218D33C-8687-47FB-AB40-FF4736B4D43B}" srcOrd="3" destOrd="0" presId="urn:microsoft.com/office/officeart/2005/8/layout/vList5"/>
    <dgm:cxn modelId="{EB705A50-1AE2-4D6F-81BB-000528C7E875}" type="presParOf" srcId="{BE457ADD-2DFA-41A6-9B42-ECFBDBDF7D23}" destId="{9A7A48F2-1D86-4D23-A9FC-29EABDD95CE2}" srcOrd="4" destOrd="0" presId="urn:microsoft.com/office/officeart/2005/8/layout/vList5"/>
    <dgm:cxn modelId="{EE544A5B-7BC7-424A-A8B1-0EFFA04976DA}" type="presParOf" srcId="{9A7A48F2-1D86-4D23-A9FC-29EABDD95CE2}" destId="{DCE601D8-F002-47AA-BFB0-7CCBD9C0A8DA}" srcOrd="0" destOrd="0" presId="urn:microsoft.com/office/officeart/2005/8/layout/vList5"/>
    <dgm:cxn modelId="{F4F062C0-89E7-476A-9227-6B23DB119C29}" type="presParOf" srcId="{9A7A48F2-1D86-4D23-A9FC-29EABDD95CE2}" destId="{C40DBE8A-E569-48D9-B0BE-AF3077119769}" srcOrd="1" destOrd="0" presId="urn:microsoft.com/office/officeart/2005/8/layout/vList5"/>
    <dgm:cxn modelId="{226BCEE8-4BDE-4C32-88B6-6B827A1E1658}" type="presParOf" srcId="{BE457ADD-2DFA-41A6-9B42-ECFBDBDF7D23}" destId="{3AB59B83-BD3B-404F-A833-CB73A48536EC}" srcOrd="5" destOrd="0" presId="urn:microsoft.com/office/officeart/2005/8/layout/vList5"/>
    <dgm:cxn modelId="{2DB7DF43-7E69-44C0-9835-7E38862D2E5B}" type="presParOf" srcId="{BE457ADD-2DFA-41A6-9B42-ECFBDBDF7D23}" destId="{D2CD4A13-B815-473A-84AD-F510463FF5EE}" srcOrd="6" destOrd="0" presId="urn:microsoft.com/office/officeart/2005/8/layout/vList5"/>
    <dgm:cxn modelId="{B9B2FBF0-D570-4016-8BBA-A8CE3F3C7D02}" type="presParOf" srcId="{D2CD4A13-B815-473A-84AD-F510463FF5EE}" destId="{CC2BA04A-7561-444F-A81C-C7F79A4A2B2E}" srcOrd="0" destOrd="0" presId="urn:microsoft.com/office/officeart/2005/8/layout/vList5"/>
    <dgm:cxn modelId="{87F473FC-CC29-47E6-95A5-9D9B34FFFDD0}" type="presParOf" srcId="{D2CD4A13-B815-473A-84AD-F510463FF5EE}" destId="{A3EF11A9-0765-4635-8770-9881E4248E5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FBDp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_lab4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张</a:t>
            </a:r>
            <a:r>
              <a:rPr lang="zh-CN" altLang="en-US" sz="3600" b="1" dirty="0" smtClean="0"/>
              <a:t>旭 </a:t>
            </a:r>
            <a:r>
              <a:rPr lang="en-US" altLang="zh-CN" sz="3600" b="1" dirty="0" smtClean="0"/>
              <a:t>161278050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786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220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4778"/>
            <a:ext cx="6048617" cy="552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难点以及解决方案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340666"/>
              </p:ext>
            </p:extLst>
          </p:nvPr>
        </p:nvGraphicFramePr>
        <p:xfrm>
          <a:off x="1371600" y="1616529"/>
          <a:ext cx="9601200" cy="470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7673"/>
          </a:xfrm>
        </p:spPr>
        <p:txBody>
          <a:bodyPr/>
          <a:lstStyle/>
          <a:p>
            <a:r>
              <a:rPr lang="zh-CN" altLang="en-US" dirty="0" smtClean="0"/>
              <a:t>实验结果分析和总结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51463"/>
            <a:ext cx="9601200" cy="48248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分类结果</a:t>
            </a:r>
            <a:r>
              <a:rPr lang="en-US" altLang="zh-CN" dirty="0" err="1"/>
              <a:t>knn</a:t>
            </a:r>
            <a:r>
              <a:rPr lang="zh-CN" altLang="zh-CN" dirty="0"/>
              <a:t>算法分类结果比较多元，但关于情感的分类并不准确，可能是因为训练集本身情感分类标签并不准确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出现连续上涨五日分为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，连续下跌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日分为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的奇怪情况。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</a:t>
            </a:r>
            <a:r>
              <a:rPr lang="zh-CN" altLang="zh-CN" dirty="0" smtClean="0"/>
              <a:t>贝</a:t>
            </a:r>
            <a:r>
              <a:rPr lang="zh-CN" altLang="zh-CN" dirty="0"/>
              <a:t>叶斯算法结果全是</a:t>
            </a:r>
            <a:r>
              <a:rPr lang="en-US" altLang="zh-CN" dirty="0"/>
              <a:t>negative</a:t>
            </a:r>
            <a:r>
              <a:rPr lang="zh-CN" altLang="zh-CN" dirty="0"/>
              <a:t>，可能是因为新闻标题内容较少，大部分特征值为</a:t>
            </a:r>
            <a:r>
              <a:rPr lang="en-US" altLang="zh-CN" dirty="0"/>
              <a:t>0 </a:t>
            </a:r>
            <a:r>
              <a:rPr lang="zh-CN" altLang="zh-CN" dirty="0"/>
              <a:t>造成结果的偏差。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zh-CN" dirty="0"/>
              <a:t>预处理阶段</a:t>
            </a:r>
            <a:r>
              <a:rPr lang="en-US" altLang="zh-CN" dirty="0" err="1"/>
              <a:t>tfidf</a:t>
            </a:r>
            <a:r>
              <a:rPr lang="zh-CN" altLang="zh-CN" dirty="0"/>
              <a:t>计算使用</a:t>
            </a:r>
            <a:r>
              <a:rPr lang="en-US" altLang="zh-CN" dirty="0"/>
              <a:t>python</a:t>
            </a:r>
            <a:r>
              <a:rPr lang="zh-CN" altLang="zh-CN" dirty="0"/>
              <a:t>进行的串行计算，效率较低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2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969" y="942278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en-US" altLang="zh-CN" sz="8000" dirty="0"/>
              <a:t>thanks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1462" y="3456878"/>
            <a:ext cx="7906215" cy="151656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源码和实验报告已上传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/>
              <a:t>https://github.com/JohnZhangninesun/bigdata_lab3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3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39752"/>
            <a:ext cx="9601200" cy="741555"/>
          </a:xfrm>
        </p:spPr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71600" y="1215483"/>
            <a:ext cx="85864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主题：上市公司财经新闻情感分析</a:t>
            </a:r>
          </a:p>
          <a:p>
            <a:pPr lvl="0"/>
            <a:r>
              <a:rPr lang="zh-CN" altLang="zh-CN" sz="2000" dirty="0"/>
              <a:t>背景：互联网技术不断发展，给人类带来了更快速的信息传播媒介。在这个互联网时代，不仅是时事新闻，股市新闻传播地也更加快速。股市新闻中往往包含了大量信息，除了上市公司的财务数据外，还包括经营公告、行业动向、国家政策等大量文本信息，这些文本信息中常常包含了一定的情感倾向，会影响股民对公司股票未来走势的预期，进一步造成公司的股价波动。如果能够挖掘出这些新闻中蕴含的情感信息，则可以对股票价格进行预测，对于指导投资有很大的作用。本实验尝试使用文本挖掘技术和机器学习算法，挖掘出新闻中蕴含的情感信息，分别将每条新闻的情感判别为</a:t>
            </a:r>
            <a:r>
              <a:rPr lang="en-US" altLang="zh-CN" sz="2000" dirty="0"/>
              <a:t>“positive”</a:t>
            </a:r>
            <a:r>
              <a:rPr lang="zh-CN" altLang="zh-CN" sz="2000" dirty="0"/>
              <a:t>、</a:t>
            </a:r>
            <a:r>
              <a:rPr lang="en-US" altLang="zh-CN" sz="2000" dirty="0"/>
              <a:t>“neutral”</a:t>
            </a:r>
            <a:r>
              <a:rPr lang="zh-CN" altLang="zh-CN" sz="2000" dirty="0"/>
              <a:t>、</a:t>
            </a:r>
            <a:r>
              <a:rPr lang="en-US" altLang="zh-CN" sz="2000" dirty="0"/>
              <a:t>“negative”</a:t>
            </a:r>
            <a:r>
              <a:rPr lang="zh-CN" altLang="zh-CN" sz="2000" dirty="0"/>
              <a:t>这三种情感中的一种，可根据抓取的所有新闻的情感汇总分析来对股票价格做预测。</a:t>
            </a:r>
          </a:p>
          <a:p>
            <a:pPr lvl="0"/>
            <a:r>
              <a:rPr lang="zh-CN" altLang="zh-CN" sz="2000" dirty="0"/>
              <a:t>实验目标：使用多种机器学习算法对文本进行情感判别，包括</a:t>
            </a:r>
            <a:r>
              <a:rPr lang="en-US" altLang="zh-CN" sz="2000" dirty="0"/>
              <a:t>KNN</a:t>
            </a:r>
            <a:r>
              <a:rPr lang="zh-CN" altLang="zh-CN" sz="2000" dirty="0"/>
              <a:t>、决策树、朴素贝叶斯、支持向量机等，学习如何进行模型训练，如何进行分类预测。要求使用至少两种分类方法。</a:t>
            </a:r>
          </a:p>
          <a:p>
            <a:pPr lvl="0"/>
            <a:r>
              <a:rPr lang="zh-CN" altLang="zh-CN" sz="2000" dirty="0"/>
              <a:t>要求：核心程序在</a:t>
            </a:r>
            <a:r>
              <a:rPr lang="en-US" altLang="zh-CN" sz="2000" dirty="0"/>
              <a:t>MapReduce</a:t>
            </a:r>
            <a:r>
              <a:rPr lang="zh-CN" altLang="zh-CN" sz="2000" dirty="0"/>
              <a:t>上运行，要求使用至少两种分类方法。</a:t>
            </a:r>
          </a:p>
        </p:txBody>
      </p:sp>
    </p:spTree>
    <p:extLst>
      <p:ext uri="{BB962C8B-B14F-4D97-AF65-F5344CB8AC3E}">
        <p14:creationId xmlns:p14="http://schemas.microsoft.com/office/powerpoint/2010/main" val="15278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程序设计思路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58" y="1428750"/>
            <a:ext cx="7178018" cy="48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22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的设计和说明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72683"/>
            <a:ext cx="9601200" cy="4194717"/>
          </a:xfrm>
        </p:spPr>
        <p:txBody>
          <a:bodyPr/>
          <a:lstStyle/>
          <a:p>
            <a:r>
              <a:rPr lang="zh-CN" altLang="en-US" dirty="0" smtClean="0"/>
              <a:t>预处理：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94" y="2352908"/>
            <a:ext cx="4763106" cy="3347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286358"/>
            <a:ext cx="5476823" cy="24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22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的设计和类说明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72683"/>
            <a:ext cx="9601200" cy="41947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KNN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 lvl="0"/>
            <a:r>
              <a:rPr lang="en-US" altLang="zh-CN" dirty="0"/>
              <a:t>protected void setup(Context context)</a:t>
            </a:r>
            <a:r>
              <a:rPr lang="zh-CN" altLang="zh-CN" dirty="0"/>
              <a:t>：读取文件，生成训练集列表</a:t>
            </a:r>
          </a:p>
          <a:p>
            <a:pPr lvl="0"/>
            <a:r>
              <a:rPr lang="en-US" altLang="zh-CN" dirty="0"/>
              <a:t>protected void map(</a:t>
            </a:r>
            <a:r>
              <a:rPr lang="en-US" altLang="zh-CN" dirty="0" err="1"/>
              <a:t>LongWritable</a:t>
            </a:r>
            <a:r>
              <a:rPr lang="en-US" altLang="zh-CN" dirty="0"/>
              <a:t> k1, Text v1,Context context)</a:t>
            </a:r>
            <a:r>
              <a:rPr lang="zh-CN" altLang="zh-CN" dirty="0"/>
              <a:t>：计算欧式距离最近的</a:t>
            </a:r>
            <a:r>
              <a:rPr lang="en-US" altLang="zh-CN" dirty="0"/>
              <a:t>label</a:t>
            </a:r>
            <a:r>
              <a:rPr lang="zh-CN" altLang="zh-CN" dirty="0"/>
              <a:t>，键值对（标题文本，标签）</a:t>
            </a:r>
          </a:p>
          <a:p>
            <a:pPr lvl="0"/>
            <a:r>
              <a:rPr lang="en-US" altLang="zh-CN" dirty="0"/>
              <a:t>public static class </a:t>
            </a:r>
            <a:r>
              <a:rPr lang="en-US" altLang="zh-CN" dirty="0" err="1"/>
              <a:t>MyReducer</a:t>
            </a:r>
            <a:r>
              <a:rPr lang="en-US" altLang="zh-CN" dirty="0"/>
              <a:t>  extends Reducer&lt;Text, Text, Text, </a:t>
            </a:r>
            <a:r>
              <a:rPr lang="en-US" altLang="zh-CN" dirty="0" err="1"/>
              <a:t>NullWritable</a:t>
            </a:r>
            <a:r>
              <a:rPr lang="en-US" altLang="zh-CN" dirty="0"/>
              <a:t>&gt;</a:t>
            </a:r>
            <a:r>
              <a:rPr lang="zh-CN" altLang="zh-CN" dirty="0"/>
              <a:t>：计算出频率最高的的</a:t>
            </a:r>
            <a:r>
              <a:rPr lang="en-US" altLang="zh-CN" dirty="0"/>
              <a:t>label</a:t>
            </a:r>
            <a:r>
              <a:rPr lang="zh-CN" altLang="zh-CN" dirty="0"/>
              <a:t>，键值对（标题文本，预测类别）输出。</a:t>
            </a:r>
          </a:p>
          <a:p>
            <a:pPr lvl="0"/>
            <a:r>
              <a:rPr lang="en-US" altLang="zh-CN" dirty="0"/>
              <a:t>public static class Distance</a:t>
            </a:r>
            <a:r>
              <a:rPr lang="zh-CN" altLang="zh-CN" dirty="0"/>
              <a:t>：计算欧式距离</a:t>
            </a:r>
          </a:p>
          <a:p>
            <a:pPr lvl="0"/>
            <a:r>
              <a:rPr lang="en-US" altLang="zh-CN" dirty="0"/>
              <a:t>public static class Instance</a:t>
            </a:r>
            <a:r>
              <a:rPr lang="zh-CN" altLang="zh-CN" dirty="0"/>
              <a:t>：生成训练集数据样例</a:t>
            </a:r>
          </a:p>
          <a:p>
            <a:pPr lvl="0"/>
            <a:r>
              <a:rPr lang="en-US" altLang="zh-CN" dirty="0"/>
              <a:t>public static class </a:t>
            </a:r>
            <a:r>
              <a:rPr lang="en-US" altLang="zh-CN" dirty="0" err="1"/>
              <a:t>TestInstance</a:t>
            </a:r>
            <a:r>
              <a:rPr lang="zh-CN" altLang="zh-CN" dirty="0"/>
              <a:t>：生成测试集数据样例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7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22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的设计和类说明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83834"/>
            <a:ext cx="9601200" cy="31334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朴素贝叶斯：</a:t>
            </a:r>
            <a:endParaRPr lang="zh-CN" altLang="zh-CN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public class </a:t>
            </a:r>
            <a:r>
              <a:rPr lang="en-US" altLang="zh-CN" dirty="0" err="1"/>
              <a:t>NaiveBayesMain</a:t>
            </a:r>
            <a:r>
              <a:rPr lang="zh-CN" altLang="zh-CN" dirty="0"/>
              <a:t>：读取配置和输入文件，运行各种类文件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public class </a:t>
            </a:r>
            <a:r>
              <a:rPr lang="en-US" altLang="zh-CN" dirty="0" err="1"/>
              <a:t>NaiveBayesTrain</a:t>
            </a:r>
            <a:r>
              <a:rPr lang="zh-CN" altLang="zh-CN" dirty="0"/>
              <a:t>：并行化处理训练集文件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public class </a:t>
            </a:r>
            <a:r>
              <a:rPr lang="en-US" altLang="zh-CN" dirty="0" err="1"/>
              <a:t>NaiveBayesConf</a:t>
            </a:r>
            <a:r>
              <a:rPr lang="zh-CN" altLang="zh-CN" dirty="0"/>
              <a:t>：读取配置文件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public class </a:t>
            </a:r>
            <a:r>
              <a:rPr lang="en-US" altLang="zh-CN" dirty="0" err="1"/>
              <a:t>NaiveBayesTrainData</a:t>
            </a:r>
            <a:r>
              <a:rPr lang="zh-CN" altLang="zh-CN" dirty="0"/>
              <a:t>：读取并处理测试集数据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public class </a:t>
            </a:r>
            <a:r>
              <a:rPr lang="en-US" altLang="zh-CN" dirty="0" err="1"/>
              <a:t>NaiveBayesTest</a:t>
            </a:r>
            <a:r>
              <a:rPr lang="zh-CN" altLang="zh-CN" dirty="0"/>
              <a:t>：并行化处理根据朴素贝叶斯算法计算并输出（标题文本，标签类别）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220"/>
          </a:xfrm>
        </p:spPr>
        <p:txBody>
          <a:bodyPr/>
          <a:lstStyle/>
          <a:p>
            <a:r>
              <a:rPr lang="zh-CN" altLang="en-US" dirty="0" smtClean="0"/>
              <a:t>代码展示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550020"/>
            <a:ext cx="3840975" cy="4148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470" y="1326996"/>
            <a:ext cx="3736838" cy="51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220"/>
          </a:xfrm>
        </p:spPr>
        <p:txBody>
          <a:bodyPr/>
          <a:lstStyle/>
          <a:p>
            <a:r>
              <a:rPr lang="zh-CN" altLang="en-US" dirty="0" smtClean="0"/>
              <a:t>代码展示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78" y="1438507"/>
            <a:ext cx="7385388" cy="54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220"/>
          </a:xfrm>
        </p:spPr>
        <p:txBody>
          <a:bodyPr/>
          <a:lstStyle/>
          <a:p>
            <a:r>
              <a:rPr lang="en-US" altLang="zh-CN" dirty="0" err="1" smtClean="0"/>
              <a:t>Knn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k=2</a:t>
            </a:r>
            <a:r>
              <a:rPr lang="zh-CN" altLang="en-US" dirty="0" smtClean="0"/>
              <a:t>）结果</a:t>
            </a:r>
            <a:r>
              <a:rPr lang="zh-CN" altLang="en-US" dirty="0"/>
              <a:t>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26870"/>
            <a:ext cx="5838522" cy="544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992</TotalTime>
  <Words>680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华文楷体</vt:lpstr>
      <vt:lpstr>Franklin Gothic Book</vt:lpstr>
      <vt:lpstr>Crop</vt:lpstr>
      <vt:lpstr>FBDp _lab4</vt:lpstr>
      <vt:lpstr>需求分析</vt:lpstr>
      <vt:lpstr>程序设计思路</vt:lpstr>
      <vt:lpstr>算法的设计和说明</vt:lpstr>
      <vt:lpstr>算法的设计和类说明</vt:lpstr>
      <vt:lpstr>算法的设计和类说明</vt:lpstr>
      <vt:lpstr>代码展示</vt:lpstr>
      <vt:lpstr>代码展示</vt:lpstr>
      <vt:lpstr>Knn（k=2）结果展示</vt:lpstr>
      <vt:lpstr>结果展示</vt:lpstr>
      <vt:lpstr>难点以及解决方案</vt:lpstr>
      <vt:lpstr>实验结果分析和总结</vt:lpstr>
      <vt:lpstr>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FBDB_lab3</dc:title>
  <dc:creator>15952025068@163.com</dc:creator>
  <cp:lastModifiedBy>15952025068@163.com</cp:lastModifiedBy>
  <cp:revision>19</cp:revision>
  <dcterms:created xsi:type="dcterms:W3CDTF">2018-11-25T14:52:13Z</dcterms:created>
  <dcterms:modified xsi:type="dcterms:W3CDTF">2018-12-26T03:02:16Z</dcterms:modified>
</cp:coreProperties>
</file>