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67"/>
    <p:restoredTop sz="94626"/>
  </p:normalViewPr>
  <p:slideViewPr>
    <p:cSldViewPr snapToGrid="0" snapToObjects="1">
      <p:cViewPr varScale="1">
        <p:scale>
          <a:sx n="158" d="100"/>
          <a:sy n="158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407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78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3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7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84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32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99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97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09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897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D00A-BB1C-5B48-8BC1-17212834ED99}" type="datetimeFigureOut">
              <a:rPr lang="en-CN" smtClean="0"/>
              <a:t>9/12/21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8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577" y="120963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9600" b="1" dirty="0">
                <a:solidFill>
                  <a:schemeClr val="bg1"/>
                </a:solidFill>
                <a:latin typeface="+mn-lt"/>
              </a:rPr>
              <a:t>Vue3.2</a:t>
            </a:r>
            <a:br>
              <a:rPr lang="en-CN" sz="9600" b="1">
                <a:solidFill>
                  <a:schemeClr val="bg1"/>
                </a:solidFill>
                <a:latin typeface="+mn-lt"/>
              </a:rPr>
            </a:br>
            <a:r>
              <a:rPr lang="en-US" sz="9600" b="1" dirty="0" err="1">
                <a:solidFill>
                  <a:schemeClr val="bg1"/>
                </a:solidFill>
                <a:latin typeface="+mn-lt"/>
              </a:rPr>
              <a:t>详细教程</a:t>
            </a:r>
            <a:endParaRPr lang="en-CN" sz="9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ACF78-F50C-B143-93F4-1ACC663C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7252" y="3559977"/>
            <a:ext cx="3381806" cy="986694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79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Script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语法糖下 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自定义事件的使用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defineEmits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显示暴露 </a:t>
            </a:r>
            <a:r>
              <a:rPr lang="en-US" altLang="zh-CN" b="1" dirty="0">
                <a:solidFill>
                  <a:schemeClr val="bg1"/>
                </a:solidFill>
              </a:rPr>
              <a:t>—— </a:t>
            </a:r>
            <a:r>
              <a:rPr lang="en-US" altLang="zh-CN" b="1" dirty="0" err="1">
                <a:solidFill>
                  <a:schemeClr val="bg1"/>
                </a:solidFill>
              </a:rPr>
              <a:t>defineExpose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基本使用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遇到的有趣的地方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8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Script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语法糖下 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zh-CN" b="1" dirty="0" err="1">
                <a:solidFill>
                  <a:schemeClr val="bg1"/>
                </a:solidFill>
              </a:rPr>
              <a:t>useSlots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和 </a:t>
            </a:r>
            <a:r>
              <a:rPr lang="en-US" altLang="zh-CN" b="1" dirty="0" err="1">
                <a:solidFill>
                  <a:schemeClr val="bg1"/>
                </a:solidFill>
              </a:rPr>
              <a:t>useAttrs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与普通的 </a:t>
            </a:r>
            <a:r>
              <a:rPr lang="en-US" altLang="zh-CN" b="1" dirty="0">
                <a:solidFill>
                  <a:schemeClr val="bg1"/>
                </a:solidFill>
              </a:rPr>
              <a:t>&lt;script&gt; </a:t>
            </a:r>
            <a:r>
              <a:rPr lang="zh-CN" altLang="en-US" b="1" dirty="0">
                <a:solidFill>
                  <a:schemeClr val="bg1"/>
                </a:solidFill>
              </a:rPr>
              <a:t>一起使用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顶层 </a:t>
            </a:r>
            <a:r>
              <a:rPr lang="en-US" altLang="zh-CN" b="1" dirty="0">
                <a:solidFill>
                  <a:schemeClr val="bg1"/>
                </a:solidFill>
              </a:rPr>
              <a:t>await</a:t>
            </a: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限制使用</a:t>
            </a:r>
            <a:r>
              <a:rPr lang="en-US" altLang="zh-CN" b="1" dirty="0" err="1">
                <a:solidFill>
                  <a:schemeClr val="bg1"/>
                </a:solidFill>
              </a:rPr>
              <a:t>src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导入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0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Style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module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  基本用法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zh-CN" b="1" dirty="0" err="1">
                <a:solidFill>
                  <a:schemeClr val="bg1"/>
                </a:solidFill>
              </a:rPr>
              <a:t>useCssModule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简单的原理探究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Style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v-bind</a:t>
            </a:r>
            <a:r>
              <a:rPr lang="zh-CN" altLang="en-US" b="1" dirty="0">
                <a:solidFill>
                  <a:schemeClr val="bg1"/>
                </a:solidFill>
              </a:rPr>
              <a:t> 新特性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基本使用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简单的原理探究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altLang="zh-CN" b="1" dirty="0" err="1">
                <a:solidFill>
                  <a:schemeClr val="bg1"/>
                </a:solidFill>
              </a:rPr>
              <a:t>css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var</a:t>
            </a:r>
            <a:r>
              <a:rPr lang="zh-CN" altLang="en-US" b="1" dirty="0">
                <a:solidFill>
                  <a:schemeClr val="bg1"/>
                </a:solidFill>
              </a:rPr>
              <a:t> 函数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style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v-bind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9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1.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Web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components——</a:t>
            </a:r>
            <a:r>
              <a:rPr lang="zh-CN" altLang="en-US" b="1" dirty="0">
                <a:solidFill>
                  <a:schemeClr val="bg1"/>
                </a:solidFill>
              </a:rPr>
              <a:t>两种使用方法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 性能提升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3.</a:t>
            </a:r>
            <a:r>
              <a:rPr lang="zh-CN" altLang="en-US" b="1" dirty="0">
                <a:solidFill>
                  <a:schemeClr val="bg1"/>
                </a:solidFill>
              </a:rPr>
              <a:t> 服务端渲染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4.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Effect</a:t>
            </a:r>
            <a:r>
              <a:rPr lang="zh-CN" altLang="en-US" b="1" dirty="0">
                <a:solidFill>
                  <a:schemeClr val="bg1"/>
                </a:solidFill>
              </a:rPr>
              <a:t> 作用域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新特性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6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真香的  </a:t>
            </a:r>
            <a:r>
              <a:rPr lang="en-US" altLang="zh-CN" b="1" dirty="0">
                <a:solidFill>
                  <a:schemeClr val="bg1"/>
                </a:solidFill>
              </a:rPr>
              <a:t>Volar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Volar</a:t>
            </a:r>
            <a:r>
              <a:rPr lang="zh-CN" altLang="en-US" sz="2800" b="1" dirty="0">
                <a:solidFill>
                  <a:schemeClr val="bg1"/>
                </a:solidFill>
              </a:rPr>
              <a:t> 插件的介绍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86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1" y="1226020"/>
            <a:ext cx="9463049" cy="3264804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3.2</a:t>
            </a:r>
            <a:r>
              <a:rPr lang="zh-CN" altLang="en-US" b="1" dirty="0">
                <a:solidFill>
                  <a:schemeClr val="bg1"/>
                </a:solidFill>
              </a:rPr>
              <a:t> 引入 </a:t>
            </a:r>
            <a:r>
              <a:rPr lang="en-US" altLang="zh-CN" b="1" dirty="0">
                <a:solidFill>
                  <a:schemeClr val="bg1"/>
                </a:solidFill>
              </a:rPr>
              <a:t>`</a:t>
            </a:r>
            <a:r>
              <a:rPr lang="en-US" altLang="zh-CN" b="1" dirty="0" err="1">
                <a:solidFill>
                  <a:schemeClr val="bg1"/>
                </a:solidFill>
              </a:rPr>
              <a:t>defineCustomElement</a:t>
            </a:r>
            <a:r>
              <a:rPr lang="en-US" altLang="zh-CN" b="1" dirty="0">
                <a:solidFill>
                  <a:schemeClr val="bg1"/>
                </a:solidFill>
              </a:rPr>
              <a:t>`</a:t>
            </a:r>
            <a:r>
              <a:rPr lang="zh-CN" altLang="en-US" b="1" dirty="0">
                <a:solidFill>
                  <a:schemeClr val="bg1"/>
                </a:solidFill>
              </a:rPr>
              <a:t> 方法，可以使用 </a:t>
            </a:r>
            <a:r>
              <a:rPr lang="en-US" altLang="zh-CN" b="1" dirty="0">
                <a:solidFill>
                  <a:schemeClr val="bg1"/>
                </a:solidFill>
              </a:rPr>
              <a:t>Vue</a:t>
            </a:r>
            <a:r>
              <a:rPr lang="zh-CN" altLang="en-US" b="1" dirty="0">
                <a:solidFill>
                  <a:schemeClr val="bg1"/>
                </a:solidFill>
              </a:rPr>
              <a:t> 组件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 创建原生自定义元素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也就是用 </a:t>
            </a:r>
            <a:r>
              <a:rPr lang="en-US" altLang="zh-CN" b="1" dirty="0" err="1">
                <a:solidFill>
                  <a:schemeClr val="bg1"/>
                </a:solidFill>
              </a:rPr>
              <a:t>vue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sfc</a:t>
            </a:r>
            <a:r>
              <a:rPr lang="zh-CN" altLang="en-US" b="1" dirty="0">
                <a:solidFill>
                  <a:schemeClr val="bg1"/>
                </a:solidFill>
              </a:rPr>
              <a:t> 的写法来写 </a:t>
            </a:r>
            <a:r>
              <a:rPr lang="en-US" altLang="zh-CN" b="1" dirty="0">
                <a:solidFill>
                  <a:schemeClr val="bg1"/>
                </a:solidFill>
              </a:rPr>
              <a:t>web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components</a:t>
            </a: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的第二个新特性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——Web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Components</a:t>
            </a:r>
          </a:p>
          <a:p>
            <a:pPr algn="l"/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8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1" y="1226019"/>
            <a:ext cx="10221917" cy="491352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在尤大大的博客中提到，</a:t>
            </a:r>
            <a:r>
              <a:rPr lang="en-US" altLang="zh-CN" b="1" dirty="0">
                <a:solidFill>
                  <a:schemeClr val="bg1"/>
                </a:solidFill>
              </a:rPr>
              <a:t>3.2 </a:t>
            </a:r>
            <a:r>
              <a:rPr lang="zh-CN" altLang="en-US" b="1" dirty="0">
                <a:solidFill>
                  <a:schemeClr val="bg1"/>
                </a:solidFill>
              </a:rPr>
              <a:t>版本还对 </a:t>
            </a:r>
            <a:r>
              <a:rPr lang="en" altLang="zh-CN" b="1" dirty="0">
                <a:solidFill>
                  <a:schemeClr val="bg1"/>
                </a:solidFill>
              </a:rPr>
              <a:t>Vue </a:t>
            </a:r>
            <a:r>
              <a:rPr lang="zh-CN" altLang="en-US" b="1" dirty="0">
                <a:solidFill>
                  <a:schemeClr val="bg1"/>
                </a:solidFill>
              </a:rPr>
              <a:t>的响应式系统进行了一些重大的性能改进，这需要归功于 </a:t>
            </a:r>
            <a:r>
              <a:rPr lang="en-US" altLang="zh-CN" b="1" dirty="0">
                <a:solidFill>
                  <a:schemeClr val="bg1"/>
                </a:solidFill>
              </a:rPr>
              <a:t>@</a:t>
            </a:r>
            <a:r>
              <a:rPr lang="en" altLang="zh-CN" b="1" dirty="0" err="1">
                <a:solidFill>
                  <a:schemeClr val="bg1"/>
                </a:solidFill>
              </a:rPr>
              <a:t>basvanmeurs</a:t>
            </a:r>
            <a:r>
              <a:rPr lang="en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的出色工作，同时这也完美的体现了社区开源的力量。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更高效的 </a:t>
            </a:r>
            <a:r>
              <a:rPr lang="en" altLang="zh-CN" b="1" dirty="0">
                <a:solidFill>
                  <a:schemeClr val="bg1"/>
                </a:solidFill>
              </a:rPr>
              <a:t>ref </a:t>
            </a:r>
            <a:r>
              <a:rPr lang="zh-CN" altLang="en-US" b="1" dirty="0">
                <a:solidFill>
                  <a:schemeClr val="bg1"/>
                </a:solidFill>
              </a:rPr>
              <a:t>实现（提高约 </a:t>
            </a:r>
            <a:r>
              <a:rPr lang="en-US" altLang="zh-CN" b="1" dirty="0">
                <a:solidFill>
                  <a:schemeClr val="bg1"/>
                </a:solidFill>
              </a:rPr>
              <a:t>260% </a:t>
            </a:r>
            <a:r>
              <a:rPr lang="zh-CN" altLang="en-US" b="1" dirty="0">
                <a:solidFill>
                  <a:schemeClr val="bg1"/>
                </a:solidFill>
              </a:rPr>
              <a:t>的读取速度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约 </a:t>
            </a:r>
            <a:r>
              <a:rPr lang="en-US" altLang="zh-CN" b="1" dirty="0">
                <a:solidFill>
                  <a:schemeClr val="bg1"/>
                </a:solidFill>
              </a:rPr>
              <a:t>50% </a:t>
            </a:r>
            <a:r>
              <a:rPr lang="zh-CN" altLang="en-US" b="1" dirty="0">
                <a:solidFill>
                  <a:schemeClr val="bg1"/>
                </a:solidFill>
              </a:rPr>
              <a:t>的写入速度）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提高约 </a:t>
            </a:r>
            <a:r>
              <a:rPr lang="en-US" altLang="zh-CN" b="1" dirty="0">
                <a:solidFill>
                  <a:schemeClr val="bg1"/>
                </a:solidFill>
              </a:rPr>
              <a:t>40% </a:t>
            </a:r>
            <a:r>
              <a:rPr lang="zh-CN" altLang="en-US" b="1" dirty="0">
                <a:solidFill>
                  <a:schemeClr val="bg1"/>
                </a:solidFill>
              </a:rPr>
              <a:t>的依赖跟踪速度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内存使用量减少约 </a:t>
            </a:r>
            <a:r>
              <a:rPr lang="en-US" altLang="zh-CN" b="1" dirty="0">
                <a:solidFill>
                  <a:schemeClr val="bg1"/>
                </a:solidFill>
              </a:rPr>
              <a:t>17%</a:t>
            </a: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模板编译器也得到了一些改进：</a:t>
            </a: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创建普通元素 </a:t>
            </a:r>
            <a:r>
              <a:rPr lang="en" altLang="zh-CN" b="1" dirty="0" err="1">
                <a:solidFill>
                  <a:schemeClr val="bg1"/>
                </a:solidFill>
              </a:rPr>
              <a:t>VNode</a:t>
            </a:r>
            <a:r>
              <a:rPr lang="en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的速度提高了约 </a:t>
            </a:r>
            <a:r>
              <a:rPr lang="en-US" altLang="zh-CN" b="1" dirty="0">
                <a:solidFill>
                  <a:schemeClr val="bg1"/>
                </a:solidFill>
              </a:rPr>
              <a:t>200%</a:t>
            </a: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其它的提升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v-memo</a:t>
            </a:r>
            <a:r>
              <a:rPr lang="zh-CN" altLang="en-US" b="1" dirty="0">
                <a:solidFill>
                  <a:schemeClr val="bg1"/>
                </a:solidFill>
              </a:rPr>
              <a:t> 指令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在组件中添加这个指令可使得这部分模板能够跳过虚拟 </a:t>
            </a:r>
            <a:r>
              <a:rPr lang="en-US" altLang="zh-CN" b="1" dirty="0">
                <a:solidFill>
                  <a:schemeClr val="bg1"/>
                </a:solidFill>
              </a:rPr>
              <a:t>DOM</a:t>
            </a:r>
            <a:r>
              <a:rPr lang="zh-CN" altLang="en-US" b="1" dirty="0">
                <a:solidFill>
                  <a:schemeClr val="bg1"/>
                </a:solidFill>
              </a:rPr>
              <a:t> 的 </a:t>
            </a:r>
            <a:r>
              <a:rPr lang="en-US" altLang="zh-CN" b="1" dirty="0">
                <a:solidFill>
                  <a:schemeClr val="bg1"/>
                </a:solidFill>
              </a:rPr>
              <a:t>diff</a:t>
            </a:r>
            <a:r>
              <a:rPr lang="zh-CN" altLang="en-US" b="1" dirty="0">
                <a:solidFill>
                  <a:schemeClr val="bg1"/>
                </a:solidFill>
              </a:rPr>
              <a:t> 比较，同时完全跳过新 </a:t>
            </a:r>
            <a:r>
              <a:rPr lang="en-US" altLang="zh-CN" b="1" dirty="0" err="1">
                <a:solidFill>
                  <a:schemeClr val="bg1"/>
                </a:solidFill>
              </a:rPr>
              <a:t>Vnode</a:t>
            </a:r>
            <a:r>
              <a:rPr lang="zh-CN" altLang="en-US" b="1" dirty="0">
                <a:solidFill>
                  <a:schemeClr val="bg1"/>
                </a:solidFill>
              </a:rPr>
              <a:t> 的创建。很少需要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的五大新特性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性能提升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l"/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27CAB81-56DB-8644-B0ED-12F0E53CE3F3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9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19"/>
            <a:ext cx="9751654" cy="1935192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3.2 </a:t>
            </a:r>
            <a:r>
              <a:rPr lang="zh-CN" altLang="en-US" b="1" dirty="0">
                <a:solidFill>
                  <a:schemeClr val="bg1"/>
                </a:solidFill>
              </a:rPr>
              <a:t>版本中的 </a:t>
            </a:r>
            <a:r>
              <a:rPr lang="en-US" altLang="zh-CN" b="1" dirty="0">
                <a:solidFill>
                  <a:schemeClr val="bg1"/>
                </a:solidFill>
              </a:rPr>
              <a:t>@</a:t>
            </a:r>
            <a:r>
              <a:rPr lang="en" altLang="zh-CN" b="1" dirty="0" err="1">
                <a:solidFill>
                  <a:schemeClr val="bg1"/>
                </a:solidFill>
              </a:rPr>
              <a:t>vue</a:t>
            </a:r>
            <a:r>
              <a:rPr lang="en" altLang="zh-CN" b="1" dirty="0">
                <a:solidFill>
                  <a:schemeClr val="bg1"/>
                </a:solidFill>
              </a:rPr>
              <a:t>/server-renderer </a:t>
            </a:r>
            <a:r>
              <a:rPr lang="zh-CN" altLang="en-US" b="1" dirty="0">
                <a:solidFill>
                  <a:schemeClr val="bg1"/>
                </a:solidFill>
              </a:rPr>
              <a:t>提供了一个 </a:t>
            </a:r>
            <a:r>
              <a:rPr lang="en" altLang="zh-CN" b="1" dirty="0">
                <a:solidFill>
                  <a:schemeClr val="bg1"/>
                </a:solidFill>
              </a:rPr>
              <a:t>ES </a:t>
            </a:r>
            <a:r>
              <a:rPr lang="zh-CN" altLang="en-US" b="1" dirty="0">
                <a:solidFill>
                  <a:schemeClr val="bg1"/>
                </a:solidFill>
              </a:rPr>
              <a:t>模块构建包，它与 </a:t>
            </a:r>
            <a:r>
              <a:rPr lang="en" altLang="zh-CN" b="1" dirty="0">
                <a:solidFill>
                  <a:schemeClr val="bg1"/>
                </a:solidFill>
              </a:rPr>
              <a:t>Node.js </a:t>
            </a:r>
            <a:r>
              <a:rPr lang="zh-CN" altLang="en-US" b="1" dirty="0">
                <a:solidFill>
                  <a:schemeClr val="bg1"/>
                </a:solidFill>
              </a:rPr>
              <a:t>内置模块分离。 这使得在非 </a:t>
            </a:r>
            <a:r>
              <a:rPr lang="en" altLang="zh-CN" b="1" dirty="0">
                <a:solidFill>
                  <a:schemeClr val="bg1"/>
                </a:solidFill>
              </a:rPr>
              <a:t>Node.js </a:t>
            </a:r>
            <a:r>
              <a:rPr lang="zh-CN" altLang="en-US" b="1" dirty="0">
                <a:solidFill>
                  <a:schemeClr val="bg1"/>
                </a:solidFill>
              </a:rPr>
              <a:t>运行时环境中构建和使用 </a:t>
            </a:r>
            <a:r>
              <a:rPr lang="en-US" altLang="zh-CN" b="1" dirty="0">
                <a:solidFill>
                  <a:schemeClr val="bg1"/>
                </a:solidFill>
              </a:rPr>
              <a:t>@</a:t>
            </a:r>
            <a:r>
              <a:rPr lang="en" altLang="zh-CN" b="1" dirty="0" err="1">
                <a:solidFill>
                  <a:schemeClr val="bg1"/>
                </a:solidFill>
              </a:rPr>
              <a:t>vue</a:t>
            </a:r>
            <a:r>
              <a:rPr lang="en" altLang="zh-CN" b="1" dirty="0">
                <a:solidFill>
                  <a:schemeClr val="bg1"/>
                </a:solidFill>
              </a:rPr>
              <a:t>/server-renderer </a:t>
            </a:r>
            <a:r>
              <a:rPr lang="zh-CN" altLang="en-US" b="1" dirty="0">
                <a:solidFill>
                  <a:schemeClr val="bg1"/>
                </a:solidFill>
              </a:rPr>
              <a:t>成为可能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的五大新特性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服务端渲染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7CE598A-24F8-5241-8748-59EAE55E4E82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2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1" y="1226019"/>
            <a:ext cx="10178369" cy="292471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3.2</a:t>
            </a:r>
            <a:r>
              <a:rPr lang="zh-CN" altLang="en-US" b="1" dirty="0">
                <a:solidFill>
                  <a:schemeClr val="bg1"/>
                </a:solidFill>
              </a:rPr>
              <a:t>版本还 、引入了一个新的 </a:t>
            </a:r>
            <a:r>
              <a:rPr lang="en-US" altLang="zh-CN" b="1" dirty="0">
                <a:solidFill>
                  <a:schemeClr val="bg1"/>
                </a:solidFill>
              </a:rPr>
              <a:t>Effect Scope API</a:t>
            </a:r>
            <a:r>
              <a:rPr lang="zh-CN" altLang="en-US" b="1" dirty="0">
                <a:solidFill>
                  <a:schemeClr val="bg1"/>
                </a:solidFill>
              </a:rPr>
              <a:t>，用于直接控制响应式 </a:t>
            </a:r>
            <a:r>
              <a:rPr lang="en-US" altLang="zh-CN" b="1" dirty="0">
                <a:solidFill>
                  <a:schemeClr val="bg1"/>
                </a:solidFill>
              </a:rPr>
              <a:t>API </a:t>
            </a:r>
            <a:r>
              <a:rPr lang="zh-CN" altLang="en-US" b="1" dirty="0">
                <a:solidFill>
                  <a:schemeClr val="bg1"/>
                </a:solidFill>
              </a:rPr>
              <a:t>的（</a:t>
            </a:r>
            <a:r>
              <a:rPr lang="en-US" altLang="zh-CN" b="1" dirty="0">
                <a:solidFill>
                  <a:schemeClr val="bg1"/>
                </a:solidFill>
              </a:rPr>
              <a:t>computed and watchers</a:t>
            </a:r>
            <a:r>
              <a:rPr lang="zh-CN" altLang="en-US" b="1" dirty="0">
                <a:solidFill>
                  <a:schemeClr val="bg1"/>
                </a:solidFill>
              </a:rPr>
              <a:t>）执行时机。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提供了一种方法来统一管理响应式 </a:t>
            </a:r>
            <a:r>
              <a:rPr lang="en-US" altLang="zh-CN" b="1" dirty="0" err="1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 的执行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 更轻松地在组件上下文之外使用 </a:t>
            </a:r>
            <a:r>
              <a:rPr lang="en-US" altLang="zh-CN" b="1" dirty="0">
                <a:solidFill>
                  <a:schemeClr val="bg1"/>
                </a:solidFill>
              </a:rPr>
              <a:t>Vue </a:t>
            </a:r>
            <a:r>
              <a:rPr lang="zh-CN" altLang="en-US" b="1" dirty="0">
                <a:solidFill>
                  <a:schemeClr val="bg1"/>
                </a:solidFill>
              </a:rPr>
              <a:t>的响应式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。</a:t>
            </a:r>
          </a:p>
          <a:p>
            <a:pPr algn="l"/>
            <a:endParaRPr lang="zh-CN" altLang="en-US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Effect </a:t>
            </a:r>
            <a:r>
              <a:rPr lang="zh-CN" altLang="en-US" b="1" dirty="0">
                <a:solidFill>
                  <a:schemeClr val="bg1"/>
                </a:solidFill>
              </a:rPr>
              <a:t>作用域是一个高阶的 </a:t>
            </a:r>
            <a:r>
              <a:rPr lang="en-US" altLang="zh-CN" b="1" dirty="0">
                <a:solidFill>
                  <a:schemeClr val="bg1"/>
                </a:solidFill>
              </a:rPr>
              <a:t>API</a:t>
            </a:r>
            <a:r>
              <a:rPr lang="zh-CN" altLang="en-US" b="1" dirty="0">
                <a:solidFill>
                  <a:schemeClr val="bg1"/>
                </a:solidFill>
              </a:rPr>
              <a:t>，主要服务于库作者，因此建议阅读该功能的 </a:t>
            </a:r>
            <a:r>
              <a:rPr lang="en-US" altLang="zh-CN" b="1" dirty="0">
                <a:solidFill>
                  <a:schemeClr val="bg1"/>
                </a:solidFill>
              </a:rPr>
              <a:t>RFC </a:t>
            </a:r>
            <a:r>
              <a:rPr lang="zh-CN" altLang="en-US" b="1" dirty="0">
                <a:solidFill>
                  <a:schemeClr val="bg1"/>
                </a:solidFill>
              </a:rPr>
              <a:t>以了解此功能的动机和用例。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的五大新特性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——Effect</a:t>
            </a:r>
            <a:r>
              <a:rPr lang="zh-CN" altLang="en-US" sz="2800" b="1" dirty="0">
                <a:solidFill>
                  <a:schemeClr val="bg1"/>
                </a:solidFill>
              </a:rPr>
              <a:t> 作用域 </a:t>
            </a:r>
            <a:r>
              <a:rPr lang="en-US" altLang="zh-CN" sz="28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D99EB2E-D493-3A4B-97C7-29F40472EC95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678" y="906597"/>
            <a:ext cx="7611463" cy="3771347"/>
          </a:xfrm>
        </p:spPr>
        <p:txBody>
          <a:bodyPr>
            <a:normAutofit/>
          </a:bodyPr>
          <a:lstStyle/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自我介绍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张跑跑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曾经是一名 </a:t>
            </a:r>
            <a:r>
              <a:rPr lang="en-US" altLang="zh-CN" sz="2400" b="1" dirty="0">
                <a:solidFill>
                  <a:schemeClr val="bg1"/>
                </a:solidFill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</a:rPr>
              <a:t> 人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目前是一名前端人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r>
              <a:rPr lang="zh-CN" altLang="en-US" sz="2400" b="1" dirty="0">
                <a:solidFill>
                  <a:schemeClr val="bg1"/>
                </a:solidFill>
              </a:rPr>
              <a:t>未来期望是一名老师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lvl="1" algn="l"/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FDC2EA-AE23-B446-8FC7-289D6A8A66E1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F6D782-EE58-8044-BE38-E20AAC96E357}"/>
              </a:ext>
            </a:extLst>
          </p:cNvPr>
          <p:cNvSpPr txBox="1">
            <a:spLocks/>
          </p:cNvSpPr>
          <p:nvPr/>
        </p:nvSpPr>
        <p:spPr>
          <a:xfrm>
            <a:off x="1021678" y="4572000"/>
            <a:ext cx="5171291" cy="60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altLang="zh-CN" sz="2400" b="1" dirty="0" err="1">
                <a:solidFill>
                  <a:schemeClr val="bg1"/>
                </a:solidFill>
              </a:rPr>
              <a:t>csdn</a:t>
            </a:r>
            <a:r>
              <a:rPr lang="en-US" altLang="zh-CN" sz="2400" b="1" dirty="0">
                <a:solidFill>
                  <a:schemeClr val="bg1"/>
                </a:solidFill>
              </a:rPr>
              <a:t>: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" altLang="zh-CN" sz="2400" b="1" dirty="0">
                <a:solidFill>
                  <a:schemeClr val="bg1"/>
                </a:solidFill>
              </a:rPr>
              <a:t>https://</a:t>
            </a:r>
            <a:r>
              <a:rPr lang="en" altLang="zh-CN" sz="2400" b="1" dirty="0" err="1">
                <a:solidFill>
                  <a:schemeClr val="bg1"/>
                </a:solidFill>
              </a:rPr>
              <a:t>arrow.blog.csdn.net</a:t>
            </a:r>
            <a:r>
              <a:rPr lang="en" altLang="zh-CN" sz="2400" b="1" dirty="0">
                <a:solidFill>
                  <a:schemeClr val="bg1"/>
                </a:solidFill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br>
              <a:rPr lang="en" altLang="zh-CN" sz="2400" b="1" dirty="0">
                <a:solidFill>
                  <a:schemeClr val="bg1"/>
                </a:solidFill>
              </a:rPr>
            </a:br>
            <a:r>
              <a:rPr lang="en" altLang="zh-CN" sz="2400" b="1" dirty="0">
                <a:solidFill>
                  <a:schemeClr val="bg1"/>
                </a:solidFill>
              </a:rPr>
              <a:t>git</a:t>
            </a:r>
            <a:r>
              <a:rPr lang="en-US" altLang="zh-CN" sz="2400" b="1" dirty="0">
                <a:solidFill>
                  <a:schemeClr val="bg1"/>
                </a:solidFill>
              </a:rPr>
              <a:t>hub: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" altLang="zh-CN" sz="2400" b="1" dirty="0">
                <a:solidFill>
                  <a:schemeClr val="bg1"/>
                </a:solidFill>
              </a:rPr>
              <a:t>https://</a:t>
            </a:r>
            <a:r>
              <a:rPr lang="en" altLang="zh-CN" sz="2400" b="1" dirty="0" err="1">
                <a:solidFill>
                  <a:schemeClr val="bg1"/>
                </a:solidFill>
              </a:rPr>
              <a:t>github.com</a:t>
            </a:r>
            <a:r>
              <a:rPr lang="en" altLang="zh-CN" sz="2400" b="1" dirty="0">
                <a:solidFill>
                  <a:schemeClr val="bg1"/>
                </a:solidFill>
              </a:rPr>
              <a:t>/</a:t>
            </a:r>
            <a:r>
              <a:rPr lang="en-US" altLang="zh-CN" sz="2400" b="1" dirty="0">
                <a:solidFill>
                  <a:schemeClr val="bg1"/>
                </a:solidFill>
              </a:rPr>
              <a:t>a</a:t>
            </a:r>
            <a:r>
              <a:rPr lang="en" altLang="zh-CN" sz="2400" b="1" dirty="0" err="1">
                <a:solidFill>
                  <a:schemeClr val="bg1"/>
                </a:solidFill>
              </a:rPr>
              <a:t>rdor</a:t>
            </a:r>
            <a:r>
              <a:rPr lang="en" altLang="zh-CN" sz="2400" b="1" dirty="0">
                <a:solidFill>
                  <a:schemeClr val="bg1"/>
                </a:solidFill>
              </a:rPr>
              <a:t>-</a:t>
            </a:r>
            <a:r>
              <a:rPr lang="en-US" altLang="zh-CN" sz="2400" b="1" dirty="0">
                <a:solidFill>
                  <a:schemeClr val="bg1"/>
                </a:solidFill>
              </a:rPr>
              <a:t>z</a:t>
            </a:r>
            <a:r>
              <a:rPr lang="en" altLang="zh-CN" sz="2400" b="1" dirty="0">
                <a:solidFill>
                  <a:schemeClr val="bg1"/>
                </a:solidFill>
              </a:rPr>
              <a:t>hang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4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F5B749D6-AF11-B34B-BD58-96A8A35167CD}"/>
              </a:ext>
            </a:extLst>
          </p:cNvPr>
          <p:cNvSpPr txBox="1">
            <a:spLocks/>
          </p:cNvSpPr>
          <p:nvPr/>
        </p:nvSpPr>
        <p:spPr>
          <a:xfrm>
            <a:off x="451896" y="5489870"/>
            <a:ext cx="4277795" cy="80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同样，这也是本教程的目录，视频也会按照这个路线来录制，希望大家能喜欢</a:t>
            </a:r>
            <a:endParaRPr lang="en-CN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CE65B2F-B34C-7840-918F-AC8AA02DC4D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D587EB-410F-624E-96E9-92760868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6" y="1365819"/>
            <a:ext cx="4485850" cy="33176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C4BE56-092D-0244-9D76-439B3BE2B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493" y="2422508"/>
            <a:ext cx="2999054" cy="9439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8EC0E1-99CE-D64F-9AB4-457ED1F18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289" y="199485"/>
            <a:ext cx="3302043" cy="6288505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DA1390C3-5B45-BB43-BDF0-9612735D298B}"/>
              </a:ext>
            </a:extLst>
          </p:cNvPr>
          <p:cNvSpPr txBox="1">
            <a:spLocks/>
          </p:cNvSpPr>
          <p:nvPr/>
        </p:nvSpPr>
        <p:spPr>
          <a:xfrm>
            <a:off x="8742217" y="547473"/>
            <a:ext cx="2635635" cy="156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本教程需要你对 </a:t>
            </a:r>
            <a:r>
              <a:rPr lang="en-US" altLang="zh-CN" dirty="0">
                <a:solidFill>
                  <a:srgbClr val="FF0000"/>
                </a:solidFill>
              </a:rPr>
              <a:t>vue3.0</a:t>
            </a:r>
            <a:r>
              <a:rPr lang="zh-CN" altLang="en-US" dirty="0">
                <a:solidFill>
                  <a:srgbClr val="FF0000"/>
                </a:solidFill>
              </a:rPr>
              <a:t> 有基本了解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9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370" y="726692"/>
            <a:ext cx="7611463" cy="377134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</a:rPr>
              <a:t>8.10</a:t>
            </a:r>
            <a:r>
              <a:rPr lang="zh-CN" altLang="en-US" sz="2800" b="1" dirty="0">
                <a:solidFill>
                  <a:schemeClr val="bg1"/>
                </a:solidFill>
              </a:rPr>
              <a:t> 日 </a:t>
            </a:r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正式发版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914400" lvl="1" indent="-457200" algn="l">
              <a:buFontTx/>
              <a:buChar char="-"/>
            </a:pPr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89B691-1FB8-C945-9B42-9546392E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0" y="1852863"/>
            <a:ext cx="5525593" cy="31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D0D737-EE81-B144-BA7C-3C0166E4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77" y="1838418"/>
            <a:ext cx="4677998" cy="31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5DC8ED7-7BC8-9E4C-A39A-D06A5FF56E99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0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4" y="623275"/>
            <a:ext cx="7337543" cy="3236495"/>
          </a:xfrm>
        </p:spPr>
        <p:txBody>
          <a:bodyPr>
            <a:normAutofit/>
          </a:bodyPr>
          <a:lstStyle/>
          <a:p>
            <a:pPr algn="l"/>
            <a:endParaRPr lang="en-US" altLang="zh-CN" sz="2800" b="1" dirty="0">
              <a:solidFill>
                <a:schemeClr val="bg1"/>
              </a:solidFill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第一部分：</a:t>
            </a:r>
            <a:r>
              <a:rPr lang="en-US" altLang="zh-CN" sz="2800" b="1" dirty="0">
                <a:solidFill>
                  <a:schemeClr val="bg1"/>
                </a:solidFill>
              </a:rPr>
              <a:t>Vue3.2</a:t>
            </a:r>
            <a:r>
              <a:rPr lang="zh-CN" altLang="en-US" sz="2800" b="1" dirty="0">
                <a:solidFill>
                  <a:schemeClr val="bg1"/>
                </a:solidFill>
              </a:rPr>
              <a:t> 版本的新特性详解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l">
              <a:lnSpc>
                <a:spcPct val="17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第一小节： 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altLang="zh-CN" sz="2800" b="1" dirty="0">
                <a:solidFill>
                  <a:schemeClr val="bg1"/>
                </a:solidFill>
              </a:rPr>
              <a:t>	`&lt;script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setup&gt;`</a:t>
            </a:r>
            <a:r>
              <a:rPr lang="zh-CN" altLang="en-US" sz="2800" b="1" dirty="0">
                <a:solidFill>
                  <a:schemeClr val="bg1"/>
                </a:solidFill>
              </a:rPr>
              <a:t> 语法糖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CE65B2F-B34C-7840-918F-AC8AA02DC4D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1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基于 </a:t>
            </a:r>
            <a:r>
              <a:rPr lang="en-US" altLang="zh-CN" b="1" dirty="0" err="1">
                <a:solidFill>
                  <a:schemeClr val="bg1"/>
                </a:solidFill>
              </a:rPr>
              <a:t>vite</a:t>
            </a:r>
            <a:r>
              <a:rPr lang="zh-CN" altLang="en-US" b="1" dirty="0">
                <a:solidFill>
                  <a:schemeClr val="bg1"/>
                </a:solidFill>
              </a:rPr>
              <a:t> 搭建 </a:t>
            </a:r>
            <a:r>
              <a:rPr lang="en-US" altLang="zh-CN" b="1" dirty="0">
                <a:solidFill>
                  <a:schemeClr val="bg1"/>
                </a:solidFill>
              </a:rPr>
              <a:t>vue3.2</a:t>
            </a:r>
            <a:r>
              <a:rPr lang="zh-CN" altLang="en-US" b="1" dirty="0">
                <a:solidFill>
                  <a:schemeClr val="bg1"/>
                </a:solidFill>
              </a:rPr>
              <a:t> 的开发环境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推荐大家拉取 </a:t>
            </a:r>
            <a:r>
              <a:rPr lang="en-US" altLang="zh-CN" b="1" dirty="0" err="1">
                <a:solidFill>
                  <a:schemeClr val="bg1"/>
                </a:solidFill>
              </a:rPr>
              <a:t>vite</a:t>
            </a:r>
            <a:r>
              <a:rPr lang="zh-CN" altLang="en-US" b="1" dirty="0">
                <a:solidFill>
                  <a:schemeClr val="bg1"/>
                </a:solidFill>
              </a:rPr>
              <a:t> 模板即可：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en-US" altLang="zh-CN" b="1" dirty="0" err="1">
                <a:solidFill>
                  <a:schemeClr val="bg1"/>
                </a:solidFill>
              </a:rPr>
              <a:t>vite</a:t>
            </a:r>
            <a:r>
              <a:rPr lang="zh-CN" altLang="en-US" b="1" dirty="0">
                <a:solidFill>
                  <a:schemeClr val="bg1"/>
                </a:solidFill>
              </a:rPr>
              <a:t> 官网 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Getting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Started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-&gt;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Scaffolding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Your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First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Vite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Project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环境搭建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6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Script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基本的使用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顶层绑定的自动暴露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简单的探究了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语法糖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7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Script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语法糖下组件的使用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自动的组件名推断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普通组件的使用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动态组件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递归组件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zh-CN" altLang="en-US" b="1" dirty="0">
                <a:solidFill>
                  <a:schemeClr val="bg1"/>
                </a:solidFill>
              </a:rPr>
              <a:t>命名空间组件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C847FD85-DD32-4E4C-8117-AC2DF5E04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2" y="1226020"/>
            <a:ext cx="9662950" cy="4608338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Script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setup</a:t>
            </a:r>
            <a:r>
              <a:rPr lang="zh-CN" altLang="en-US" b="1" dirty="0">
                <a:solidFill>
                  <a:schemeClr val="bg1"/>
                </a:solidFill>
              </a:rPr>
              <a:t> 语法糖下 </a:t>
            </a:r>
            <a:r>
              <a:rPr lang="en-US" altLang="zh-CN" b="1" dirty="0">
                <a:solidFill>
                  <a:schemeClr val="bg1"/>
                </a:solidFill>
              </a:rPr>
              <a:t>props</a:t>
            </a:r>
            <a:r>
              <a:rPr lang="zh-CN" altLang="en-US" b="1" dirty="0">
                <a:solidFill>
                  <a:schemeClr val="bg1"/>
                </a:solidFill>
              </a:rPr>
              <a:t> 的使用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zh-CN" b="1" dirty="0">
                <a:solidFill>
                  <a:schemeClr val="bg1"/>
                </a:solidFill>
              </a:rPr>
              <a:t>props </a:t>
            </a:r>
            <a:r>
              <a:rPr lang="zh-CN" altLang="en-US" b="1" dirty="0">
                <a:solidFill>
                  <a:schemeClr val="bg1"/>
                </a:solidFill>
              </a:rPr>
              <a:t>的使用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defineProps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运行时声明和类型声明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en-US" altLang="zh-CN" sz="2400" b="1" dirty="0">
                <a:solidFill>
                  <a:schemeClr val="bg1"/>
                </a:solidFill>
              </a:rPr>
              <a:t>Compiler Macros (</a:t>
            </a:r>
            <a:r>
              <a:rPr lang="zh-CN" altLang="en-US" sz="2400" b="1" dirty="0">
                <a:solidFill>
                  <a:schemeClr val="bg1"/>
                </a:solidFill>
              </a:rPr>
              <a:t>编译时宏命令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</a:p>
          <a:p>
            <a:pPr marL="800100" lvl="1" indent="-342900" algn="l">
              <a:buFontTx/>
              <a:buChar char="-"/>
            </a:pPr>
            <a:r>
              <a:rPr lang="en-US" altLang="zh-CN" sz="2400" b="1" dirty="0">
                <a:solidFill>
                  <a:schemeClr val="bg1"/>
                </a:solidFill>
              </a:rPr>
              <a:t>props </a:t>
            </a:r>
            <a:r>
              <a:rPr lang="zh-CN" altLang="en-US" sz="2400" b="1" dirty="0">
                <a:solidFill>
                  <a:schemeClr val="bg1"/>
                </a:solidFill>
              </a:rPr>
              <a:t>的基本用法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需要注意的点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运行时声明和类型声明的比较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zh-CN" b="1" dirty="0">
                <a:solidFill>
                  <a:schemeClr val="bg1"/>
                </a:solidFill>
              </a:rPr>
              <a:t>props </a:t>
            </a:r>
            <a:r>
              <a:rPr lang="zh-CN" altLang="en-US" b="1" dirty="0">
                <a:solidFill>
                  <a:schemeClr val="bg1"/>
                </a:solidFill>
              </a:rPr>
              <a:t>的默认值 </a:t>
            </a:r>
            <a:r>
              <a:rPr lang="en-US" altLang="zh-CN" b="1" dirty="0">
                <a:solidFill>
                  <a:schemeClr val="bg1"/>
                </a:solidFill>
              </a:rPr>
              <a:t>—— </a:t>
            </a:r>
            <a:r>
              <a:rPr lang="en-US" altLang="zh-CN" b="1" dirty="0" err="1">
                <a:solidFill>
                  <a:schemeClr val="bg1"/>
                </a:solidFill>
              </a:rPr>
              <a:t>widthDefaults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基本用法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00100" lvl="1" indent="-342900" algn="l">
              <a:buFontTx/>
              <a:buChar char="-"/>
            </a:pPr>
            <a:r>
              <a:rPr lang="zh-CN" altLang="en-US" sz="2400" b="1" dirty="0">
                <a:solidFill>
                  <a:schemeClr val="bg1"/>
                </a:solidFill>
              </a:rPr>
              <a:t>注意点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466BF6E-1BE4-E448-9093-F25B37F5973C}"/>
              </a:ext>
            </a:extLst>
          </p:cNvPr>
          <p:cNvSpPr txBox="1">
            <a:spLocks/>
          </p:cNvSpPr>
          <p:nvPr/>
        </p:nvSpPr>
        <p:spPr>
          <a:xfrm>
            <a:off x="516974" y="170429"/>
            <a:ext cx="7503620" cy="64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单文件组件新特性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script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72345E6-6A2D-874D-87BC-BB86225AF13C}"/>
              </a:ext>
            </a:extLst>
          </p:cNvPr>
          <p:cNvSpPr txBox="1">
            <a:spLocks/>
          </p:cNvSpPr>
          <p:nvPr/>
        </p:nvSpPr>
        <p:spPr>
          <a:xfrm>
            <a:off x="0" y="6605412"/>
            <a:ext cx="3291841" cy="252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N">
                <a:solidFill>
                  <a:schemeClr val="bg1"/>
                </a:solidFill>
              </a:rPr>
              <a:t>张跑跑</a:t>
            </a:r>
            <a:r>
              <a:rPr lang="zh-CN" alt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一个热爱生活和代码的程序猿</a:t>
            </a:r>
            <a:endParaRPr lang="en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7852</TotalTime>
  <Words>770</Words>
  <Application>Microsoft Macintosh PowerPoint</Application>
  <PresentationFormat>宽屏</PresentationFormat>
  <Paragraphs>119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Vue3.2 详细教程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微前端 交流</dc:title>
  <dc:creator>T190796</dc:creator>
  <cp:lastModifiedBy>T190796</cp:lastModifiedBy>
  <cp:revision>28</cp:revision>
  <dcterms:created xsi:type="dcterms:W3CDTF">2021-06-06T22:55:14Z</dcterms:created>
  <dcterms:modified xsi:type="dcterms:W3CDTF">2021-09-17T09:24:57Z</dcterms:modified>
</cp:coreProperties>
</file>