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_rels/notesSlide2.xml.rels" ContentType="application/vnd.openxmlformats-package.relationships+xml"/>
  <Override PartName="/ppt/notesSlides/_rels/notesSlide17.xml.rels" ContentType="application/vnd.openxmlformats-package.relationships+xml"/>
  <Override PartName="/ppt/notesSlides/notesSlide2.xml" ContentType="application/vnd.openxmlformats-officedocument.presentationml.notesSlide+xml"/>
  <Override PartName="/ppt/notesSlides/notesSlide17.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3.png" ContentType="image/png"/>
  <Override PartName="/ppt/media/image28.png" ContentType="image/png"/>
  <Override PartName="/ppt/media/image1.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5"/>
                </a:solidFill>
                <a:latin typeface="Roboto Light"/>
              </a:rPr>
              <a:t>Click to move the slide</a:t>
            </a:r>
            <a:endParaRPr b="0" lang="en-US" sz="1800" spc="-1" strike="noStrike">
              <a:solidFill>
                <a:srgbClr val="000005"/>
              </a:solidFill>
              <a:latin typeface="Roboto Light"/>
            </a:endParaRPr>
          </a:p>
        </p:txBody>
      </p:sp>
      <p:sp>
        <p:nvSpPr>
          <p:cNvPr id="31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319"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320"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321"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322"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AD3F99E3-4FFC-40DB-8439-886BAAAC407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youtube.com/watch?v=Zq1QDAkoRzU" TargetMode="External"/><Relationship Id="rId2" Type="http://schemas.openxmlformats.org/officeDocument/2006/relationships/hyperlink" Target="file://quantium.com.au.local/quantiumgroup/Company%20Reference/Brand%20&amp;%20Design/Brand%20videos/Q%20Privacy.mp4"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685800" y="1143000"/>
            <a:ext cx="5486040" cy="3085920"/>
          </a:xfrm>
          <a:prstGeom prst="rect">
            <a:avLst/>
          </a:prstGeom>
        </p:spPr>
      </p:sp>
      <p:sp>
        <p:nvSpPr>
          <p:cNvPr id="43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3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FED701A-FDB6-4441-B27F-3E4FCDC4321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685800" y="1143000"/>
            <a:ext cx="5486040" cy="3085920"/>
          </a:xfrm>
          <a:prstGeom prst="rect">
            <a:avLst/>
          </a:prstGeom>
        </p:spPr>
      </p:sp>
      <p:sp>
        <p:nvSpPr>
          <p:cNvPr id="432"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US" sz="1200" spc="-1" strike="noStrike">
                <a:solidFill>
                  <a:srgbClr val="000005"/>
                </a:solidFill>
                <a:latin typeface="Roboto Light"/>
                <a:ea typeface="Roboto Light"/>
              </a:rPr>
              <a:t>To view Privacy video explaining how important data privacy is to Quantium, please click here: </a:t>
            </a:r>
            <a:r>
              <a:rPr b="0" lang="en-US" sz="1200" spc="-1" strike="noStrike" u="sng">
                <a:solidFill>
                  <a:srgbClr val="000000"/>
                </a:solidFill>
                <a:uFillTx/>
                <a:latin typeface="Roboto Light"/>
                <a:ea typeface="Roboto Light"/>
                <a:hlinkClick r:id="rId1"/>
              </a:rPr>
              <a:t>https://www.youtube.com/watch?v=Zq1QDAkoRzU</a:t>
            </a:r>
            <a:endParaRPr b="0" lang="en-US" sz="1200" spc="-1" strike="noStrike">
              <a:latin typeface="Arial"/>
            </a:endParaRPr>
          </a:p>
          <a:p>
            <a:pPr>
              <a:lnSpc>
                <a:spcPct val="100000"/>
              </a:lnSpc>
            </a:pPr>
            <a:r>
              <a:rPr b="0" lang="en-US" sz="1200" spc="-1" strike="noStrike">
                <a:solidFill>
                  <a:srgbClr val="000005"/>
                </a:solidFill>
                <a:latin typeface="Roboto Light"/>
                <a:ea typeface="Roboto Light"/>
              </a:rPr>
              <a:t>or here </a:t>
            </a:r>
            <a:r>
              <a:rPr b="0" lang="en-US" sz="1200" spc="-1" strike="noStrike" u="sng">
                <a:solidFill>
                  <a:srgbClr val="000000"/>
                </a:solidFill>
                <a:uFillTx/>
                <a:latin typeface="Roboto Light"/>
                <a:ea typeface="Roboto Light"/>
                <a:hlinkClick r:id="rId2"/>
              </a:rPr>
              <a:t>Q:\Company Reference\Brand &amp; Design\Brand videos\Q Privacy.mp4</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mn-lt"/>
                <a:ea typeface="+mn-ea"/>
              </a:rPr>
              <a:t>At Quantium, we believe that data is the behavioural footprint of humanity and that it has to be treated with the utmost care and responsibility. </a:t>
            </a:r>
            <a:endParaRPr b="0" lang="en-US" sz="1200" spc="-1" strike="noStrike">
              <a:latin typeface="Arial"/>
            </a:endParaRPr>
          </a:p>
          <a:p>
            <a:pPr>
              <a:lnSpc>
                <a:spcPct val="100000"/>
              </a:lnSpc>
            </a:pPr>
            <a:r>
              <a:rPr b="0" lang="en-US" sz="1200" spc="-1" strike="noStrike">
                <a:solidFill>
                  <a:srgbClr val="000000"/>
                </a:solidFill>
                <a:latin typeface="+mn-lt"/>
                <a:ea typeface="+mn-ea"/>
              </a:rPr>
              <a:t>Histories, attitudes, indeed lives are stored within it in ways that aren’t always apparent – and that’s what makes its potential so powerful.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mn-lt"/>
                <a:ea typeface="+mn-ea"/>
              </a:rPr>
              <a:t>To work with it responsibly, sensitively, we set ourselves the highest data privacy protection and governance standards. </a:t>
            </a:r>
            <a:endParaRPr b="0" lang="en-US" sz="1200" spc="-1" strike="noStrike">
              <a:latin typeface="Arial"/>
            </a:endParaRPr>
          </a:p>
          <a:p>
            <a:pPr>
              <a:lnSpc>
                <a:spcPct val="100000"/>
              </a:lnSpc>
            </a:pPr>
            <a:r>
              <a:rPr b="0" lang="en-US" sz="1200" spc="-1" strike="noStrike">
                <a:solidFill>
                  <a:srgbClr val="000000"/>
                </a:solidFill>
                <a:latin typeface="+mn-lt"/>
                <a:ea typeface="+mn-ea"/>
              </a:rPr>
              <a:t>We have spent 17 years perfecting privacy-by-design and secure-by-design principles. Central to this is not holding any personally identifiable information about people – </a:t>
            </a:r>
            <a:endParaRPr b="0" lang="en-US" sz="1200" spc="-1" strike="noStrike">
              <a:latin typeface="Arial"/>
            </a:endParaRPr>
          </a:p>
          <a:p>
            <a:pPr>
              <a:lnSpc>
                <a:spcPct val="100000"/>
              </a:lnSpc>
            </a:pPr>
            <a:r>
              <a:rPr b="0" lang="en-US" sz="1200" spc="-1" strike="noStrike">
                <a:solidFill>
                  <a:srgbClr val="000000"/>
                </a:solidFill>
                <a:latin typeface="+mn-lt"/>
                <a:ea typeface="+mn-ea"/>
              </a:rPr>
              <a:t>we neither receive it, and put the necessary protections in place to be unable to decipher it.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mn-lt"/>
                <a:ea typeface="+mn-ea"/>
              </a:rPr>
              <a:t>Every aspect of handling data is safeguarded: from its de-identification, to its encryption – data security is paramount and of the highest grade. </a:t>
            </a:r>
            <a:endParaRPr b="0" lang="en-US" sz="1200" spc="-1" strike="noStrike">
              <a:latin typeface="Arial"/>
            </a:endParaRPr>
          </a:p>
          <a:p>
            <a:pPr>
              <a:lnSpc>
                <a:spcPct val="100000"/>
              </a:lnSpc>
            </a:pPr>
            <a:r>
              <a:rPr b="0" lang="en-US" sz="1200" spc="-1" strike="noStrike">
                <a:solidFill>
                  <a:srgbClr val="000000"/>
                </a:solidFill>
                <a:latin typeface="+mn-lt"/>
                <a:ea typeface="+mn-ea"/>
              </a:rPr>
              <a:t>We pride ourselves on gaining the trust of iconic organisations around the world through years of securely working with their data, </a:t>
            </a:r>
            <a:endParaRPr b="0" lang="en-US" sz="1200" spc="-1" strike="noStrike">
              <a:latin typeface="Arial"/>
            </a:endParaRPr>
          </a:p>
          <a:p>
            <a:pPr>
              <a:lnSpc>
                <a:spcPct val="100000"/>
              </a:lnSpc>
            </a:pPr>
            <a:r>
              <a:rPr b="0" lang="en-US" sz="1200" spc="-1" strike="noStrike">
                <a:solidFill>
                  <a:srgbClr val="000000"/>
                </a:solidFill>
                <a:latin typeface="+mn-lt"/>
                <a:ea typeface="+mn-ea"/>
              </a:rPr>
              <a:t>and in turn the trust that builds with their stakeholders.</a:t>
            </a:r>
            <a:endParaRPr b="0" lang="en-US" sz="1200" spc="-1" strike="noStrike">
              <a:latin typeface="Arial"/>
            </a:endParaRPr>
          </a:p>
          <a:p>
            <a:pPr>
              <a:lnSpc>
                <a:spcPct val="100000"/>
              </a:lnSpc>
            </a:pPr>
            <a:endParaRPr b="0" lang="en-US" sz="1200" spc="-1" strike="noStrike">
              <a:latin typeface="Arial"/>
            </a:endParaRPr>
          </a:p>
        </p:txBody>
      </p:sp>
      <p:sp>
        <p:nvSpPr>
          <p:cNvPr id="43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5CFCEEB-C0B2-4D3B-9763-714678FE4D37}" type="slidenum">
              <a:rPr b="0" lang="en-US" sz="1200" spc="-1" strike="noStrike">
                <a:solidFill>
                  <a:srgbClr val="000000"/>
                </a:solidFill>
                <a:latin typeface="Roboto Ligh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4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4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5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5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6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6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02"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1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2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2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3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3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3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3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3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3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6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1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8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1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9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19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2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2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3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2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3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4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4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4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4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5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5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5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5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5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5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82"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2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2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2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3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3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3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3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4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5"/>
              </a:solidFill>
              <a:latin typeface="Roboto"/>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4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5"/>
              </a:solidFill>
              <a:latin typeface="Roboto Light"/>
            </a:endParaRPr>
          </a:p>
        </p:txBody>
      </p:sp>
      <p:sp>
        <p:nvSpPr>
          <p:cNvPr id="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5"/>
              </a:solidFill>
              <a:latin typeface="Roboto"/>
            </a:endParaRPr>
          </a:p>
        </p:txBody>
      </p:sp>
      <p:sp>
        <p:nvSpPr>
          <p:cNvPr id="4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5"/>
              </a:solidFill>
              <a:latin typeface="Robot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27080" y="6239520"/>
            <a:ext cx="456840" cy="36468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319A01D8-438C-4DE6-9657-D2AE847AB646}" type="slidenum">
              <a:rPr b="0" lang="en-US" sz="1400" spc="-1" strike="noStrike">
                <a:solidFill>
                  <a:srgbClr val="ffffff"/>
                </a:solidFill>
                <a:latin typeface="Roboto"/>
                <a:ea typeface="Roboto"/>
              </a:rPr>
              <a:t>1</a:t>
            </a:fld>
            <a:endParaRPr b="0" lang="en-US" sz="1400" spc="-1" strike="noStrike">
              <a:latin typeface="Arial"/>
            </a:endParaRPr>
          </a:p>
        </p:txBody>
      </p:sp>
      <p:sp>
        <p:nvSpPr>
          <p:cNvPr id="2" name="CustomShape 3"/>
          <p:cNvSpPr/>
          <p:nvPr/>
        </p:nvSpPr>
        <p:spPr>
          <a:xfrm>
            <a:off x="-394560" y="473760"/>
            <a:ext cx="229320" cy="22932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394560" y="783720"/>
            <a:ext cx="229320" cy="22932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394560" y="1093680"/>
            <a:ext cx="229320" cy="22932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394560" y="1404000"/>
            <a:ext cx="229320" cy="22932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a:off x="-394560" y="2333880"/>
            <a:ext cx="229320" cy="22932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a:off x="-394560" y="1713960"/>
            <a:ext cx="229320" cy="22932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a:off x="-394560" y="2023920"/>
            <a:ext cx="229320" cy="22932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9" name="CustomShape 10"/>
          <p:cNvSpPr/>
          <p:nvPr/>
        </p:nvSpPr>
        <p:spPr>
          <a:xfrm>
            <a:off x="-394560" y="2644200"/>
            <a:ext cx="229320" cy="22932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a:off x="-394560" y="3803040"/>
            <a:ext cx="230040" cy="23004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11" name="CustomShape 12"/>
          <p:cNvSpPr/>
          <p:nvPr/>
        </p:nvSpPr>
        <p:spPr>
          <a:xfrm>
            <a:off x="-394560" y="4113720"/>
            <a:ext cx="230040" cy="23004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12" name="CustomShape 13"/>
          <p:cNvSpPr/>
          <p:nvPr/>
        </p:nvSpPr>
        <p:spPr>
          <a:xfrm>
            <a:off x="-394560" y="4424760"/>
            <a:ext cx="230040" cy="23004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13" name="CustomShape 14"/>
          <p:cNvSpPr/>
          <p:nvPr/>
        </p:nvSpPr>
        <p:spPr>
          <a:xfrm>
            <a:off x="-394560" y="4735440"/>
            <a:ext cx="230040" cy="23004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14" name="CustomShape 15"/>
          <p:cNvSpPr/>
          <p:nvPr/>
        </p:nvSpPr>
        <p:spPr>
          <a:xfrm>
            <a:off x="-394560" y="5046480"/>
            <a:ext cx="230040" cy="23004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15" name="CustomShape 16"/>
          <p:cNvSpPr/>
          <p:nvPr/>
        </p:nvSpPr>
        <p:spPr>
          <a:xfrm>
            <a:off x="-394560" y="5357160"/>
            <a:ext cx="230040" cy="23004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16" name="CustomShape 17"/>
          <p:cNvSpPr/>
          <p:nvPr/>
        </p:nvSpPr>
        <p:spPr>
          <a:xfrm>
            <a:off x="-394560" y="5668200"/>
            <a:ext cx="230040" cy="23004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17" name="CustomShape 18"/>
          <p:cNvSpPr/>
          <p:nvPr/>
        </p:nvSpPr>
        <p:spPr>
          <a:xfrm>
            <a:off x="-394560" y="5978880"/>
            <a:ext cx="230040" cy="23004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18" name="CustomShape 19"/>
          <p:cNvSpPr/>
          <p:nvPr/>
        </p:nvSpPr>
        <p:spPr>
          <a:xfrm>
            <a:off x="-394560" y="6289920"/>
            <a:ext cx="230040" cy="23004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19" name="CustomShape 20"/>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20" name="CustomShape 21"/>
          <p:cNvSpPr/>
          <p:nvPr/>
        </p:nvSpPr>
        <p:spPr>
          <a:xfrm>
            <a:off x="5263200" y="6595560"/>
            <a:ext cx="1665360" cy="26208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US" sz="1000" spc="-1" strike="noStrike">
                <a:solidFill>
                  <a:srgbClr val="000000"/>
                </a:solidFill>
                <a:latin typeface="Calibri"/>
                <a:ea typeface="Roboto Light"/>
              </a:rPr>
              <a:t>Classification: Confidential</a:t>
            </a:r>
            <a:endParaRPr b="0" lang="en-US" sz="1000" spc="-1" strike="noStrike">
              <a:latin typeface="Arial"/>
            </a:endParaRPr>
          </a:p>
        </p:txBody>
      </p:sp>
      <p:sp>
        <p:nvSpPr>
          <p:cNvPr id="21" name="PlaceHolder 22"/>
          <p:cNvSpPr>
            <a:spLocks noGrp="1"/>
          </p:cNvSpPr>
          <p:nvPr>
            <p:ph type="title"/>
          </p:nvPr>
        </p:nvSpPr>
        <p:spPr>
          <a:xfrm>
            <a:off x="1212840" y="1537560"/>
            <a:ext cx="4086000" cy="2387160"/>
          </a:xfrm>
          <a:prstGeom prst="rect">
            <a:avLst/>
          </a:prstGeom>
        </p:spPr>
        <p:txBody>
          <a:bodyPr lIns="0" rIns="90000" tIns="45000" bIns="45000" anchor="b">
            <a:noAutofit/>
          </a:bodyPr>
          <a:p>
            <a:pPr>
              <a:lnSpc>
                <a:spcPct val="100000"/>
              </a:lnSpc>
            </a:pPr>
            <a:r>
              <a:rPr b="0" lang="en-US" sz="2700" spc="-1" strike="noStrike">
                <a:solidFill>
                  <a:srgbClr val="000005"/>
                </a:solidFill>
                <a:latin typeface="Roboto Medium"/>
                <a:ea typeface="Roboto Medium"/>
              </a:rPr>
              <a:t>Insert title</a:t>
            </a:r>
            <a:endParaRPr b="0" lang="en-US" sz="2700" spc="-1" strike="noStrike">
              <a:solidFill>
                <a:srgbClr val="000005"/>
              </a:solidFill>
              <a:latin typeface="Roboto Light"/>
            </a:endParaRPr>
          </a:p>
        </p:txBody>
      </p:sp>
      <p:sp>
        <p:nvSpPr>
          <p:cNvPr id="22" name="CustomShape 23"/>
          <p:cNvSpPr/>
          <p:nvPr/>
        </p:nvSpPr>
        <p:spPr>
          <a:xfrm>
            <a:off x="169560" y="6202800"/>
            <a:ext cx="376560" cy="376560"/>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p:style>
      </p:sp>
      <p:sp>
        <p:nvSpPr>
          <p:cNvPr id="23" name="PlaceHolder 24"/>
          <p:cNvSpPr>
            <a:spLocks noGrp="1"/>
          </p:cNvSpPr>
          <p:nvPr>
            <p:ph type="body"/>
          </p:nvPr>
        </p:nvSpPr>
        <p:spPr>
          <a:xfrm>
            <a:off x="1212840" y="650880"/>
            <a:ext cx="2128320" cy="244080"/>
          </a:xfrm>
          <a:prstGeom prst="rect">
            <a:avLst/>
          </a:prstGeom>
        </p:spPr>
        <p:txBody>
          <a:bodyPr lIns="0" rIns="0" tIns="0" bIns="0" anchor="ctr" anchorCtr="1">
            <a:noAutofit/>
          </a:bodyPr>
          <a:p>
            <a:pPr>
              <a:lnSpc>
                <a:spcPct val="90000"/>
              </a:lnSpc>
              <a:spcBef>
                <a:spcPts val="1001"/>
              </a:spcBef>
            </a:pPr>
            <a:r>
              <a:rPr b="0" lang="en-US" sz="1000" spc="-1" strike="noStrike">
                <a:solidFill>
                  <a:srgbClr val="000005"/>
                </a:solidFill>
                <a:latin typeface="Roboto Light"/>
                <a:ea typeface="Roboto Light"/>
              </a:rPr>
              <a:t>Day Month Year</a:t>
            </a:r>
            <a:endParaRPr b="0" lang="en-US" sz="1000" spc="-1" strike="noStrike">
              <a:solidFill>
                <a:srgbClr val="000005"/>
              </a:solidFill>
              <a:latin typeface="Roboto"/>
            </a:endParaRPr>
          </a:p>
        </p:txBody>
      </p:sp>
      <p:sp>
        <p:nvSpPr>
          <p:cNvPr id="24" name="PlaceHolder 25"/>
          <p:cNvSpPr>
            <a:spLocks noGrp="1"/>
          </p:cNvSpPr>
          <p:nvPr>
            <p:ph type="body"/>
          </p:nvPr>
        </p:nvSpPr>
        <p:spPr>
          <a:xfrm>
            <a:off x="1212840" y="458640"/>
            <a:ext cx="2128320" cy="244080"/>
          </a:xfrm>
          <a:prstGeom prst="rect">
            <a:avLst/>
          </a:prstGeom>
        </p:spPr>
        <p:txBody>
          <a:bodyPr lIns="0" rIns="0" tIns="0" bIns="0" anchor="ctr" anchorCtr="1">
            <a:noAutofit/>
          </a:bodyPr>
          <a:p>
            <a:pPr>
              <a:lnSpc>
                <a:spcPct val="90000"/>
              </a:lnSpc>
              <a:spcBef>
                <a:spcPts val="1001"/>
              </a:spcBef>
            </a:pPr>
            <a:r>
              <a:rPr b="0" lang="en-US" sz="1000" spc="-1" strike="noStrike">
                <a:solidFill>
                  <a:srgbClr val="000005"/>
                </a:solidFill>
                <a:latin typeface="Roboto Medium"/>
                <a:ea typeface="Roboto Medium"/>
              </a:rPr>
              <a:t>Draft</a:t>
            </a:r>
            <a:endParaRPr b="0" lang="en-US" sz="1000" spc="-1" strike="noStrike">
              <a:solidFill>
                <a:srgbClr val="000005"/>
              </a:solidFill>
              <a:latin typeface="Roboto"/>
            </a:endParaRPr>
          </a:p>
        </p:txBody>
      </p:sp>
      <p:sp>
        <p:nvSpPr>
          <p:cNvPr id="25" name="CustomShape 26"/>
          <p:cNvSpPr/>
          <p:nvPr/>
        </p:nvSpPr>
        <p:spPr>
          <a:xfrm>
            <a:off x="7580520" y="0"/>
            <a:ext cx="4611240" cy="6857640"/>
          </a:xfrm>
          <a:prstGeom prst="rect">
            <a:avLst/>
          </a:prstGeom>
          <a:blipFill rotWithShape="0">
            <a:blip r:embed="rId2"/>
            <a:stretch>
              <a:fillRect l="0" t="-416" r="0" b="-416"/>
            </a:stretch>
          </a:blip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63" name="CustomShape 2"/>
          <p:cNvSpPr/>
          <p:nvPr/>
        </p:nvSpPr>
        <p:spPr>
          <a:xfrm>
            <a:off x="127080" y="6239520"/>
            <a:ext cx="456840" cy="36468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C90775F1-AB92-4522-AE39-9306DC53BA5A}" type="slidenum">
              <a:rPr b="0" lang="en-US" sz="1400" spc="-1" strike="noStrike">
                <a:solidFill>
                  <a:srgbClr val="ffffff"/>
                </a:solidFill>
                <a:latin typeface="Roboto"/>
                <a:ea typeface="Roboto"/>
              </a:rPr>
              <a:t>&lt;number&gt;</a:t>
            </a:fld>
            <a:endParaRPr b="0" lang="en-US" sz="1400" spc="-1" strike="noStrike">
              <a:latin typeface="Arial"/>
            </a:endParaRPr>
          </a:p>
        </p:txBody>
      </p:sp>
      <p:sp>
        <p:nvSpPr>
          <p:cNvPr id="64" name="CustomShape 3"/>
          <p:cNvSpPr/>
          <p:nvPr/>
        </p:nvSpPr>
        <p:spPr>
          <a:xfrm>
            <a:off x="-394560" y="473760"/>
            <a:ext cx="229320" cy="22932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65" name="CustomShape 4"/>
          <p:cNvSpPr/>
          <p:nvPr/>
        </p:nvSpPr>
        <p:spPr>
          <a:xfrm>
            <a:off x="-394560" y="783720"/>
            <a:ext cx="229320" cy="22932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66" name="CustomShape 5"/>
          <p:cNvSpPr/>
          <p:nvPr/>
        </p:nvSpPr>
        <p:spPr>
          <a:xfrm>
            <a:off x="-394560" y="1093680"/>
            <a:ext cx="229320" cy="22932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67" name="CustomShape 6"/>
          <p:cNvSpPr/>
          <p:nvPr/>
        </p:nvSpPr>
        <p:spPr>
          <a:xfrm>
            <a:off x="-394560" y="1404000"/>
            <a:ext cx="229320" cy="22932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68" name="CustomShape 7"/>
          <p:cNvSpPr/>
          <p:nvPr/>
        </p:nvSpPr>
        <p:spPr>
          <a:xfrm>
            <a:off x="-394560" y="2333880"/>
            <a:ext cx="229320" cy="22932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69" name="CustomShape 8"/>
          <p:cNvSpPr/>
          <p:nvPr/>
        </p:nvSpPr>
        <p:spPr>
          <a:xfrm>
            <a:off x="-394560" y="1713960"/>
            <a:ext cx="229320" cy="22932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70" name="CustomShape 9"/>
          <p:cNvSpPr/>
          <p:nvPr/>
        </p:nvSpPr>
        <p:spPr>
          <a:xfrm>
            <a:off x="-394560" y="2023920"/>
            <a:ext cx="229320" cy="22932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71" name="CustomShape 10"/>
          <p:cNvSpPr/>
          <p:nvPr/>
        </p:nvSpPr>
        <p:spPr>
          <a:xfrm>
            <a:off x="-394560" y="2644200"/>
            <a:ext cx="229320" cy="22932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72" name="CustomShape 11"/>
          <p:cNvSpPr/>
          <p:nvPr/>
        </p:nvSpPr>
        <p:spPr>
          <a:xfrm>
            <a:off x="-394560" y="3803040"/>
            <a:ext cx="230040" cy="23004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73" name="CustomShape 12"/>
          <p:cNvSpPr/>
          <p:nvPr/>
        </p:nvSpPr>
        <p:spPr>
          <a:xfrm>
            <a:off x="-394560" y="4113720"/>
            <a:ext cx="230040" cy="23004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74" name="CustomShape 13"/>
          <p:cNvSpPr/>
          <p:nvPr/>
        </p:nvSpPr>
        <p:spPr>
          <a:xfrm>
            <a:off x="-394560" y="4424760"/>
            <a:ext cx="230040" cy="23004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75" name="CustomShape 14"/>
          <p:cNvSpPr/>
          <p:nvPr/>
        </p:nvSpPr>
        <p:spPr>
          <a:xfrm>
            <a:off x="-394560" y="4735440"/>
            <a:ext cx="230040" cy="23004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76" name="CustomShape 15"/>
          <p:cNvSpPr/>
          <p:nvPr/>
        </p:nvSpPr>
        <p:spPr>
          <a:xfrm>
            <a:off x="-394560" y="5046480"/>
            <a:ext cx="230040" cy="23004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77" name="CustomShape 16"/>
          <p:cNvSpPr/>
          <p:nvPr/>
        </p:nvSpPr>
        <p:spPr>
          <a:xfrm>
            <a:off x="-394560" y="5357160"/>
            <a:ext cx="230040" cy="23004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78" name="CustomShape 17"/>
          <p:cNvSpPr/>
          <p:nvPr/>
        </p:nvSpPr>
        <p:spPr>
          <a:xfrm>
            <a:off x="-394560" y="5668200"/>
            <a:ext cx="230040" cy="23004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79" name="CustomShape 18"/>
          <p:cNvSpPr/>
          <p:nvPr/>
        </p:nvSpPr>
        <p:spPr>
          <a:xfrm>
            <a:off x="-394560" y="5978880"/>
            <a:ext cx="230040" cy="23004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80" name="CustomShape 19"/>
          <p:cNvSpPr/>
          <p:nvPr/>
        </p:nvSpPr>
        <p:spPr>
          <a:xfrm>
            <a:off x="-394560" y="6289920"/>
            <a:ext cx="230040" cy="23004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81" name="CustomShape 20"/>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82" name="CustomShape 21"/>
          <p:cNvSpPr/>
          <p:nvPr/>
        </p:nvSpPr>
        <p:spPr>
          <a:xfrm>
            <a:off x="5263200" y="6595560"/>
            <a:ext cx="1665360" cy="26208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US" sz="1000" spc="-1" strike="noStrike">
                <a:solidFill>
                  <a:srgbClr val="000000"/>
                </a:solidFill>
                <a:latin typeface="Calibri"/>
                <a:ea typeface="Roboto Light"/>
              </a:rPr>
              <a:t>Classification: Confidential</a:t>
            </a:r>
            <a:endParaRPr b="0" lang="en-US" sz="1000" spc="-1" strike="noStrike">
              <a:latin typeface="Arial"/>
            </a:endParaRPr>
          </a:p>
        </p:txBody>
      </p:sp>
      <p:sp>
        <p:nvSpPr>
          <p:cNvPr id="83" name="CustomShape 22"/>
          <p:cNvSpPr/>
          <p:nvPr/>
        </p:nvSpPr>
        <p:spPr>
          <a:xfrm>
            <a:off x="740520" y="1777680"/>
            <a:ext cx="11451240" cy="50799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84" name="CustomShape 23"/>
          <p:cNvSpPr/>
          <p:nvPr/>
        </p:nvSpPr>
        <p:spPr>
          <a:xfrm>
            <a:off x="9004320" y="0"/>
            <a:ext cx="318744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5" name="CustomShape 24"/>
          <p:cNvSpPr/>
          <p:nvPr/>
        </p:nvSpPr>
        <p:spPr>
          <a:xfrm>
            <a:off x="11677680" y="500040"/>
            <a:ext cx="1072800" cy="1072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6" name="CustomShape 25"/>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87" name="CustomShape 26"/>
          <p:cNvSpPr/>
          <p:nvPr/>
        </p:nvSpPr>
        <p:spPr>
          <a:xfrm>
            <a:off x="1197000" y="400320"/>
            <a:ext cx="7445880" cy="824040"/>
          </a:xfrm>
          <a:prstGeom prst="rect">
            <a:avLst/>
          </a:prstGeom>
          <a:noFill/>
          <a:ln>
            <a:noFill/>
          </a:ln>
        </p:spPr>
        <p:style>
          <a:lnRef idx="0"/>
          <a:fillRef idx="0"/>
          <a:effectRef idx="0"/>
          <a:fontRef idx="minor"/>
        </p:style>
        <p:txBody>
          <a:bodyPr lIns="0" rIns="0" tIns="0" bIns="0" anchor="ctr">
            <a:noAutofit/>
          </a:bodyPr>
          <a:p>
            <a:pPr>
              <a:lnSpc>
                <a:spcPct val="100000"/>
              </a:lnSpc>
              <a:spcBef>
                <a:spcPts val="1001"/>
              </a:spcBef>
            </a:pPr>
            <a:r>
              <a:rPr b="0" lang="en-US" sz="2400" spc="-1" strike="noStrike">
                <a:solidFill>
                  <a:srgbClr val="000005"/>
                </a:solidFill>
                <a:latin typeface="Roboto"/>
                <a:ea typeface="Roboto"/>
              </a:rPr>
              <a:t>Our 17 year history assures best practice in privacy, security and the ethical use of data</a:t>
            </a:r>
            <a:endParaRPr b="0" lang="en-US" sz="2400" spc="-1" strike="noStrike">
              <a:latin typeface="Arial"/>
            </a:endParaRPr>
          </a:p>
        </p:txBody>
      </p:sp>
      <p:sp>
        <p:nvSpPr>
          <p:cNvPr id="88" name="CustomShape 27"/>
          <p:cNvSpPr/>
          <p:nvPr/>
        </p:nvSpPr>
        <p:spPr>
          <a:xfrm>
            <a:off x="9407520" y="2417760"/>
            <a:ext cx="2338560" cy="2180160"/>
          </a:xfrm>
          <a:prstGeom prst="rect">
            <a:avLst/>
          </a:prstGeom>
          <a:noFill/>
          <a:ln>
            <a:noFill/>
          </a:ln>
        </p:spPr>
        <p:style>
          <a:lnRef idx="0"/>
          <a:fillRef idx="0"/>
          <a:effectRef idx="0"/>
          <a:fontRef idx="minor"/>
        </p:style>
        <p:txBody>
          <a:bodyPr lIns="0" rIns="0" tIns="0" bIns="0" anchor="ctr">
            <a:noAutofit/>
          </a:bodyPr>
          <a:p>
            <a:pPr>
              <a:lnSpc>
                <a:spcPct val="90000"/>
              </a:lnSpc>
              <a:spcBef>
                <a:spcPts val="1001"/>
              </a:spcBef>
            </a:pPr>
            <a:r>
              <a:rPr b="0" lang="en-US" sz="1800" spc="-1" strike="noStrike">
                <a:solidFill>
                  <a:srgbClr val="ffffff"/>
                </a:solidFill>
                <a:latin typeface="Roboto Light"/>
                <a:ea typeface="Roboto"/>
              </a:rPr>
              <a:t>Quantium believes </a:t>
            </a:r>
            <a:br/>
            <a:r>
              <a:rPr b="0" lang="en-US" sz="1800" spc="-1" strike="noStrike">
                <a:solidFill>
                  <a:srgbClr val="ffffff"/>
                </a:solidFill>
                <a:latin typeface="Roboto Light"/>
                <a:ea typeface="Roboto"/>
              </a:rPr>
              <a:t>in using data for progress, with great care and responsibility. As such please respect the commercial in confidence nature </a:t>
            </a:r>
            <a:br/>
            <a:r>
              <a:rPr b="0" lang="en-US" sz="1800" spc="-1" strike="noStrike">
                <a:solidFill>
                  <a:srgbClr val="ffffff"/>
                </a:solidFill>
                <a:latin typeface="Roboto Light"/>
                <a:ea typeface="Roboto"/>
              </a:rPr>
              <a:t>of this document.</a:t>
            </a:r>
            <a:endParaRPr b="0" lang="en-US" sz="1800" spc="-1" strike="noStrike">
              <a:latin typeface="Arial"/>
            </a:endParaRPr>
          </a:p>
        </p:txBody>
      </p:sp>
      <p:sp>
        <p:nvSpPr>
          <p:cNvPr id="89" name="CustomShape 28"/>
          <p:cNvSpPr/>
          <p:nvPr/>
        </p:nvSpPr>
        <p:spPr>
          <a:xfrm>
            <a:off x="9407520" y="500040"/>
            <a:ext cx="2206800" cy="1072800"/>
          </a:xfrm>
          <a:prstGeom prst="rect">
            <a:avLst/>
          </a:prstGeom>
          <a:noFill/>
          <a:ln>
            <a:noFill/>
          </a:ln>
        </p:spPr>
        <p:style>
          <a:lnRef idx="0"/>
          <a:fillRef idx="0"/>
          <a:effectRef idx="0"/>
          <a:fontRef idx="minor"/>
        </p:style>
        <p:txBody>
          <a:bodyPr lIns="0" rIns="0" tIns="0" bIns="0">
            <a:noAutofit/>
          </a:bodyPr>
          <a:p>
            <a:pPr>
              <a:lnSpc>
                <a:spcPct val="90000"/>
              </a:lnSpc>
              <a:spcBef>
                <a:spcPts val="1001"/>
              </a:spcBef>
            </a:pPr>
            <a:r>
              <a:rPr b="0" lang="en-US" sz="2400" spc="-1" strike="noStrike">
                <a:solidFill>
                  <a:srgbClr val="ffffff"/>
                </a:solidFill>
                <a:latin typeface="Roboto"/>
                <a:ea typeface="Roboto"/>
              </a:rPr>
              <a:t>We all have a responsibility</a:t>
            </a:r>
            <a:br/>
            <a:r>
              <a:rPr b="0" lang="en-US" sz="2400" spc="-1" strike="noStrike">
                <a:solidFill>
                  <a:srgbClr val="ffffff"/>
                </a:solidFill>
                <a:latin typeface="Roboto"/>
                <a:ea typeface="Roboto"/>
              </a:rPr>
              <a:t>to use data</a:t>
            </a:r>
            <a:br/>
            <a:r>
              <a:rPr b="0" lang="en-US" sz="2400" spc="-1" strike="noStrike">
                <a:solidFill>
                  <a:srgbClr val="ffffff"/>
                </a:solidFill>
                <a:latin typeface="Roboto"/>
                <a:ea typeface="Roboto"/>
              </a:rPr>
              <a:t>for good</a:t>
            </a:r>
            <a:endParaRPr b="0" lang="en-US" sz="2400" spc="-1" strike="noStrike">
              <a:latin typeface="Arial"/>
            </a:endParaRPr>
          </a:p>
        </p:txBody>
      </p:sp>
      <p:sp>
        <p:nvSpPr>
          <p:cNvPr id="90" name="CustomShape 29"/>
          <p:cNvSpPr/>
          <p:nvPr/>
        </p:nvSpPr>
        <p:spPr>
          <a:xfrm>
            <a:off x="1197000" y="1974240"/>
            <a:ext cx="2310840" cy="303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pPr>
            <a:r>
              <a:rPr b="0" lang="en-US" sz="1400" spc="-1" strike="noStrike">
                <a:solidFill>
                  <a:srgbClr val="000005"/>
                </a:solidFill>
                <a:latin typeface="Roboto Medium"/>
                <a:ea typeface="Roboto Medium"/>
              </a:rPr>
              <a:t>Privacy</a:t>
            </a:r>
            <a:endParaRPr b="0" lang="en-US" sz="1400" spc="-1" strike="noStrike">
              <a:latin typeface="Arial"/>
            </a:endParaRPr>
          </a:p>
        </p:txBody>
      </p:sp>
      <p:sp>
        <p:nvSpPr>
          <p:cNvPr id="91" name="CustomShape 30"/>
          <p:cNvSpPr/>
          <p:nvPr/>
        </p:nvSpPr>
        <p:spPr>
          <a:xfrm>
            <a:off x="1197000" y="2254680"/>
            <a:ext cx="2310840" cy="1917000"/>
          </a:xfrm>
          <a:prstGeom prst="rect">
            <a:avLst/>
          </a:prstGeom>
          <a:noFill/>
          <a:ln>
            <a:noFill/>
          </a:ln>
        </p:spPr>
        <p:style>
          <a:lnRef idx="0"/>
          <a:fillRef idx="0"/>
          <a:effectRef idx="0"/>
          <a:fontRef idx="minor"/>
        </p:style>
        <p:txBody>
          <a:bodyPr lIns="0" rIns="0" tIns="45000" bIns="45000">
            <a:spAutoFit/>
          </a:bodyPr>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We have built our business based on privacy by design principles </a:t>
            </a:r>
            <a:br/>
            <a:r>
              <a:rPr b="0" lang="en-US" sz="1100" spc="-1" strike="noStrike">
                <a:solidFill>
                  <a:srgbClr val="000005"/>
                </a:solidFill>
                <a:latin typeface="Roboto Light"/>
                <a:ea typeface="Roboto Light"/>
              </a:rPr>
              <a:t>for the past 17 years</a:t>
            </a:r>
            <a:endParaRPr b="0" lang="en-US"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Quantium has strict protocols</a:t>
            </a:r>
            <a:br/>
            <a:r>
              <a:rPr b="0" lang="en-US" sz="1100" spc="-1" strike="noStrike">
                <a:solidFill>
                  <a:srgbClr val="000005"/>
                </a:solidFill>
                <a:latin typeface="Roboto Light"/>
                <a:ea typeface="Roboto Light"/>
              </a:rPr>
              <a:t>around the receipt and storage </a:t>
            </a:r>
            <a:br/>
            <a:r>
              <a:rPr b="0" lang="en-US" sz="1100" spc="-1" strike="noStrike">
                <a:solidFill>
                  <a:srgbClr val="000005"/>
                </a:solidFill>
                <a:latin typeface="Roboto Light"/>
                <a:ea typeface="Roboto Light"/>
              </a:rPr>
              <a:t>of personal information</a:t>
            </a:r>
            <a:endParaRPr b="0" lang="en-US"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All information is de-identified using an irreversible tokenisation process with no ability to</a:t>
            </a:r>
            <a:br/>
            <a:r>
              <a:rPr b="0" lang="en-US" sz="1100" spc="-1" strike="noStrike">
                <a:solidFill>
                  <a:srgbClr val="000005"/>
                </a:solidFill>
                <a:latin typeface="Roboto Light"/>
                <a:ea typeface="Roboto Light"/>
              </a:rPr>
              <a:t>re-identify individuals.</a:t>
            </a:r>
            <a:endParaRPr b="0" lang="en-US" sz="1100" spc="-1" strike="noStrike">
              <a:latin typeface="Arial"/>
            </a:endParaRPr>
          </a:p>
        </p:txBody>
      </p:sp>
      <p:sp>
        <p:nvSpPr>
          <p:cNvPr id="92" name="CustomShape 31"/>
          <p:cNvSpPr/>
          <p:nvPr/>
        </p:nvSpPr>
        <p:spPr>
          <a:xfrm>
            <a:off x="3957480" y="1974240"/>
            <a:ext cx="2310840" cy="303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pPr>
            <a:r>
              <a:rPr b="0" lang="en-US" sz="1400" spc="-1" strike="noStrike">
                <a:solidFill>
                  <a:srgbClr val="000005"/>
                </a:solidFill>
                <a:latin typeface="Roboto Medium"/>
                <a:ea typeface="Roboto Medium"/>
              </a:rPr>
              <a:t>Security</a:t>
            </a:r>
            <a:endParaRPr b="0" lang="en-US" sz="1400" spc="-1" strike="noStrike">
              <a:latin typeface="Arial"/>
            </a:endParaRPr>
          </a:p>
        </p:txBody>
      </p:sp>
      <p:sp>
        <p:nvSpPr>
          <p:cNvPr id="93" name="CustomShape 32"/>
          <p:cNvSpPr/>
          <p:nvPr/>
        </p:nvSpPr>
        <p:spPr>
          <a:xfrm>
            <a:off x="3957480" y="2254680"/>
            <a:ext cx="2310840" cy="3819960"/>
          </a:xfrm>
          <a:prstGeom prst="rect">
            <a:avLst/>
          </a:prstGeom>
          <a:noFill/>
          <a:ln>
            <a:noFill/>
          </a:ln>
        </p:spPr>
        <p:style>
          <a:lnRef idx="0"/>
          <a:fillRef idx="0"/>
          <a:effectRef idx="0"/>
          <a:fontRef idx="minor"/>
        </p:style>
        <p:txBody>
          <a:bodyPr lIns="0" rIns="90000" tIns="45000" bIns="45000">
            <a:spAutoFit/>
          </a:bodyPr>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We are ISO27001 certified - internationally recognised </a:t>
            </a:r>
            <a:br/>
            <a:r>
              <a:rPr b="0" lang="en-US" sz="1100" spc="-1" strike="noStrike">
                <a:solidFill>
                  <a:srgbClr val="000005"/>
                </a:solidFill>
                <a:latin typeface="Roboto Light"/>
                <a:ea typeface="Roboto Light"/>
              </a:rPr>
              <a:t>for our ability to uphold best practice standards across information security</a:t>
            </a:r>
            <a:endParaRPr b="0" lang="en-US"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We use ‘bank grade’ security </a:t>
            </a:r>
            <a:br/>
            <a:r>
              <a:rPr b="0" lang="en-US" sz="1100" spc="-1" strike="noStrike">
                <a:solidFill>
                  <a:srgbClr val="000005"/>
                </a:solidFill>
                <a:latin typeface="Roboto Light"/>
                <a:ea typeface="Roboto Light"/>
              </a:rPr>
              <a:t>to store and process our data</a:t>
            </a:r>
            <a:endParaRPr b="0" lang="en-US"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Comply with 200+ security requirements from NAB, Woolworths and other </a:t>
            </a:r>
            <a:br/>
            <a:r>
              <a:rPr b="0" lang="en-US" sz="1100" spc="-1" strike="noStrike">
                <a:solidFill>
                  <a:srgbClr val="000005"/>
                </a:solidFill>
                <a:latin typeface="Roboto Light"/>
                <a:ea typeface="Roboto Light"/>
              </a:rPr>
              <a:t>data partners</a:t>
            </a:r>
            <a:endParaRPr b="0" lang="en-US"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All partner data is held in separate restricted environments</a:t>
            </a:r>
            <a:endParaRPr b="0" lang="en-US"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All access to partner data is limited to essential staff only</a:t>
            </a:r>
            <a:endParaRPr b="0" lang="en-US" sz="1100" spc="-1" strike="noStrike">
              <a:latin typeface="Arial"/>
            </a:endParaRPr>
          </a:p>
          <a:p>
            <a:pPr marL="180000" indent="-179640">
              <a:lnSpc>
                <a:spcPct val="100000"/>
              </a:lnSpc>
              <a:spcAft>
                <a:spcPts val="601"/>
              </a:spcAft>
              <a:buClr>
                <a:srgbClr val="000005"/>
              </a:buClr>
              <a:buFont typeface="Roboto Light"/>
              <a:buChar char="•"/>
            </a:pPr>
            <a:r>
              <a:rPr b="0" lang="en-US" sz="1100" spc="-1" strike="noStrike">
                <a:solidFill>
                  <a:srgbClr val="000005"/>
                </a:solidFill>
                <a:latin typeface="Roboto Light"/>
                <a:ea typeface="Roboto Light"/>
              </a:rPr>
              <a:t>Security environment and processes regularly audited </a:t>
            </a:r>
            <a:br/>
            <a:r>
              <a:rPr b="0" lang="en-US" sz="1100" spc="-1" strike="noStrike">
                <a:solidFill>
                  <a:srgbClr val="000005"/>
                </a:solidFill>
                <a:latin typeface="Roboto Light"/>
                <a:ea typeface="Roboto Light"/>
              </a:rPr>
              <a:t>by our data partners.</a:t>
            </a:r>
            <a:endParaRPr b="0" lang="en-US" sz="1100" spc="-1" strike="noStrike">
              <a:latin typeface="Arial"/>
            </a:endParaRPr>
          </a:p>
        </p:txBody>
      </p:sp>
      <p:sp>
        <p:nvSpPr>
          <p:cNvPr id="94" name="CustomShape 33"/>
          <p:cNvSpPr/>
          <p:nvPr/>
        </p:nvSpPr>
        <p:spPr>
          <a:xfrm>
            <a:off x="6718320" y="1974240"/>
            <a:ext cx="2310840" cy="303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a:lnSpc>
                <a:spcPct val="100000"/>
              </a:lnSpc>
            </a:pPr>
            <a:r>
              <a:rPr b="0" lang="en-US" sz="1400" spc="-1" strike="noStrike">
                <a:solidFill>
                  <a:srgbClr val="000005"/>
                </a:solidFill>
                <a:latin typeface="Roboto Medium"/>
                <a:ea typeface="Roboto Medium"/>
              </a:rPr>
              <a:t>Ethical use of data</a:t>
            </a:r>
            <a:endParaRPr b="0" lang="en-US" sz="1400" spc="-1" strike="noStrike">
              <a:latin typeface="Arial"/>
            </a:endParaRPr>
          </a:p>
        </p:txBody>
      </p:sp>
      <p:sp>
        <p:nvSpPr>
          <p:cNvPr id="95" name="CustomShape 34"/>
          <p:cNvSpPr/>
          <p:nvPr/>
        </p:nvSpPr>
        <p:spPr>
          <a:xfrm>
            <a:off x="6718320" y="2254680"/>
            <a:ext cx="2125440" cy="1094760"/>
          </a:xfrm>
          <a:prstGeom prst="rect">
            <a:avLst/>
          </a:prstGeom>
          <a:noFill/>
          <a:ln>
            <a:noFill/>
          </a:ln>
        </p:spPr>
        <p:style>
          <a:lnRef idx="0"/>
          <a:fillRef idx="0"/>
          <a:effectRef idx="0"/>
          <a:fontRef idx="minor"/>
        </p:style>
        <p:txBody>
          <a:bodyPr lIns="0" rIns="90000" tIns="45000" bIns="45000">
            <a:spAutoFit/>
          </a:bodyPr>
          <a:p>
            <a:pPr>
              <a:lnSpc>
                <a:spcPct val="100000"/>
              </a:lnSpc>
              <a:spcAft>
                <a:spcPts val="601"/>
              </a:spcAft>
            </a:pPr>
            <a:r>
              <a:rPr b="0" lang="en-US" sz="1100" spc="-1" strike="noStrike">
                <a:solidFill>
                  <a:srgbClr val="000005"/>
                </a:solidFill>
                <a:latin typeface="Roboto Light"/>
                <a:ea typeface="Roboto Light"/>
              </a:rPr>
              <a:t>Applies to all facets of our work, from the initiatives we take on, the information we use and how our solutions impact individuals, organisations and society.</a:t>
            </a:r>
            <a:endParaRPr b="0" lang="en-US" sz="1100" spc="-1" strike="noStrike">
              <a:latin typeface="Arial"/>
            </a:endParaRPr>
          </a:p>
        </p:txBody>
      </p:sp>
      <p:grpSp>
        <p:nvGrpSpPr>
          <p:cNvPr id="96" name="Group 35"/>
          <p:cNvGrpSpPr/>
          <p:nvPr/>
        </p:nvGrpSpPr>
        <p:grpSpPr>
          <a:xfrm>
            <a:off x="3732840" y="1987920"/>
            <a:ext cx="2760480" cy="3790440"/>
            <a:chOff x="3732840" y="1987920"/>
            <a:chExt cx="2760480" cy="3790440"/>
          </a:xfrm>
        </p:grpSpPr>
        <p:sp>
          <p:nvSpPr>
            <p:cNvPr id="97" name="Line 36"/>
            <p:cNvSpPr/>
            <p:nvPr/>
          </p:nvSpPr>
          <p:spPr>
            <a:xfrm>
              <a:off x="3732840" y="1987920"/>
              <a:ext cx="0" cy="3790440"/>
            </a:xfrm>
            <a:prstGeom prst="line">
              <a:avLst/>
            </a:prstGeom>
            <a:ln/>
          </p:spPr>
          <p:style>
            <a:lnRef idx="1">
              <a:schemeClr val="accent1"/>
            </a:lnRef>
            <a:fillRef idx="0">
              <a:schemeClr val="accent1"/>
            </a:fillRef>
            <a:effectRef idx="0">
              <a:schemeClr val="accent1"/>
            </a:effectRef>
            <a:fontRef idx="minor"/>
          </p:style>
        </p:sp>
        <p:sp>
          <p:nvSpPr>
            <p:cNvPr id="98" name="Line 37"/>
            <p:cNvSpPr/>
            <p:nvPr/>
          </p:nvSpPr>
          <p:spPr>
            <a:xfrm>
              <a:off x="6493320" y="1987920"/>
              <a:ext cx="0" cy="3790440"/>
            </a:xfrm>
            <a:prstGeom prst="line">
              <a:avLst/>
            </a:prstGeom>
            <a:ln/>
          </p:spPr>
          <p:style>
            <a:lnRef idx="1">
              <a:schemeClr val="accent1"/>
            </a:lnRef>
            <a:fillRef idx="0">
              <a:schemeClr val="accent1"/>
            </a:fillRef>
            <a:effectRef idx="0">
              <a:schemeClr val="accent1"/>
            </a:effectRef>
            <a:fontRef idx="minor"/>
          </p:style>
        </p:sp>
      </p:grpSp>
      <p:sp>
        <p:nvSpPr>
          <p:cNvPr id="99" name="PlaceHolder 38"/>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5"/>
                </a:solidFill>
                <a:latin typeface="Roboto Light"/>
              </a:rPr>
              <a:t>Click to edit the title text format</a:t>
            </a:r>
            <a:endParaRPr b="0" lang="en-US" sz="1800" spc="-1" strike="noStrike">
              <a:solidFill>
                <a:srgbClr val="000005"/>
              </a:solidFill>
              <a:latin typeface="Roboto Light"/>
            </a:endParaRPr>
          </a:p>
        </p:txBody>
      </p:sp>
      <p:sp>
        <p:nvSpPr>
          <p:cNvPr id="100" name="PlaceHolder 3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5"/>
                </a:solidFill>
                <a:latin typeface="Roboto"/>
              </a:rPr>
              <a:t>Click to edit the outline text format</a:t>
            </a:r>
            <a:endParaRPr b="0" lang="en-US" sz="2800" spc="-1" strike="noStrike">
              <a:solidFill>
                <a:srgbClr val="000005"/>
              </a:solidFill>
              <a:latin typeface="Roboto"/>
            </a:endParaRPr>
          </a:p>
          <a:p>
            <a:pPr lvl="1" marL="864000" indent="-324000">
              <a:spcBef>
                <a:spcPts val="1134"/>
              </a:spcBef>
              <a:buClr>
                <a:srgbClr val="000000"/>
              </a:buClr>
              <a:buSzPct val="75000"/>
              <a:buFont typeface="Symbol" charset="2"/>
              <a:buChar char=""/>
            </a:pPr>
            <a:r>
              <a:rPr b="0" lang="en-US" sz="2000" spc="-1" strike="noStrike">
                <a:solidFill>
                  <a:srgbClr val="000005"/>
                </a:solidFill>
                <a:latin typeface="Roboto"/>
              </a:rPr>
              <a:t>Second Outline Level</a:t>
            </a:r>
            <a:endParaRPr b="0" lang="en-US" sz="2000" spc="-1" strike="noStrike">
              <a:solidFill>
                <a:srgbClr val="000005"/>
              </a:solidFill>
              <a:latin typeface="Roboto"/>
            </a:endParaRPr>
          </a:p>
          <a:p>
            <a:pPr lvl="2" marL="1296000" indent="-288000">
              <a:spcBef>
                <a:spcPts val="850"/>
              </a:spcBef>
              <a:buClr>
                <a:srgbClr val="000000"/>
              </a:buClr>
              <a:buSzPct val="45000"/>
              <a:buFont typeface="Wingdings" charset="2"/>
              <a:buChar char=""/>
            </a:pPr>
            <a:r>
              <a:rPr b="0" lang="en-US" sz="1800" spc="-1" strike="noStrike">
                <a:solidFill>
                  <a:srgbClr val="000005"/>
                </a:solidFill>
                <a:latin typeface="Roboto"/>
              </a:rPr>
              <a:t>Third Outline Level</a:t>
            </a:r>
            <a:endParaRPr b="0" lang="en-US" sz="1800" spc="-1" strike="noStrike">
              <a:solidFill>
                <a:srgbClr val="000005"/>
              </a:solidFill>
              <a:latin typeface="Roboto"/>
            </a:endParaRPr>
          </a:p>
          <a:p>
            <a:pPr lvl="3" marL="1728000" indent="-216000">
              <a:spcBef>
                <a:spcPts val="567"/>
              </a:spcBef>
              <a:buClr>
                <a:srgbClr val="000000"/>
              </a:buClr>
              <a:buSzPct val="75000"/>
              <a:buFont typeface="Symbol" charset="2"/>
              <a:buChar char=""/>
            </a:pPr>
            <a:r>
              <a:rPr b="0" lang="en-US" sz="1800" spc="-1" strike="noStrike">
                <a:solidFill>
                  <a:srgbClr val="000005"/>
                </a:solidFill>
                <a:latin typeface="Roboto"/>
              </a:rPr>
              <a:t>Fourth Outline Level</a:t>
            </a:r>
            <a:endParaRPr b="0" lang="en-US" sz="1800" spc="-1" strike="noStrike">
              <a:solidFill>
                <a:srgbClr val="000005"/>
              </a:solidFill>
              <a:latin typeface="Roboto"/>
            </a:endParaRPr>
          </a:p>
          <a:p>
            <a:pPr lvl="4" marL="2160000" indent="-216000">
              <a:spcBef>
                <a:spcPts val="283"/>
              </a:spcBef>
              <a:buClr>
                <a:srgbClr val="000000"/>
              </a:buClr>
              <a:buSzPct val="45000"/>
              <a:buFont typeface="Wingdings" charset="2"/>
              <a:buChar char=""/>
            </a:pPr>
            <a:r>
              <a:rPr b="0" lang="en-US" sz="2000" spc="-1" strike="noStrike">
                <a:solidFill>
                  <a:srgbClr val="000005"/>
                </a:solidFill>
                <a:latin typeface="Roboto"/>
              </a:rPr>
              <a:t>Fifth Outline Level</a:t>
            </a:r>
            <a:endParaRPr b="0" lang="en-US" sz="2000" spc="-1" strike="noStrike">
              <a:solidFill>
                <a:srgbClr val="000005"/>
              </a:solidFill>
              <a:latin typeface="Roboto"/>
            </a:endParaRPr>
          </a:p>
          <a:p>
            <a:pPr lvl="5" marL="2592000" indent="-216000">
              <a:spcBef>
                <a:spcPts val="283"/>
              </a:spcBef>
              <a:buClr>
                <a:srgbClr val="000000"/>
              </a:buClr>
              <a:buSzPct val="45000"/>
              <a:buFont typeface="Wingdings" charset="2"/>
              <a:buChar char=""/>
            </a:pPr>
            <a:r>
              <a:rPr b="0" lang="en-US" sz="2000" spc="-1" strike="noStrike">
                <a:solidFill>
                  <a:srgbClr val="000005"/>
                </a:solidFill>
                <a:latin typeface="Roboto"/>
              </a:rPr>
              <a:t>Sixth Outline Level</a:t>
            </a:r>
            <a:endParaRPr b="0" lang="en-US" sz="2000" spc="-1" strike="noStrike">
              <a:solidFill>
                <a:srgbClr val="000005"/>
              </a:solidFill>
              <a:latin typeface="Roboto"/>
            </a:endParaRPr>
          </a:p>
          <a:p>
            <a:pPr lvl="6" marL="3024000" indent="-216000">
              <a:spcBef>
                <a:spcPts val="283"/>
              </a:spcBef>
              <a:buClr>
                <a:srgbClr val="000000"/>
              </a:buClr>
              <a:buSzPct val="45000"/>
              <a:buFont typeface="Wingdings" charset="2"/>
              <a:buChar char=""/>
            </a:pPr>
            <a:r>
              <a:rPr b="0" lang="en-US" sz="2000" spc="-1" strike="noStrike">
                <a:solidFill>
                  <a:srgbClr val="000005"/>
                </a:solidFill>
                <a:latin typeface="Roboto"/>
              </a:rPr>
              <a:t>Seventh Outline Level</a:t>
            </a:r>
            <a:endParaRPr b="0" lang="en-US" sz="2000" spc="-1" strike="noStrike">
              <a:solidFill>
                <a:srgbClr val="000005"/>
              </a:solidFill>
              <a:latin typeface="Roboto"/>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38" name="CustomShape 2"/>
          <p:cNvSpPr/>
          <p:nvPr/>
        </p:nvSpPr>
        <p:spPr>
          <a:xfrm>
            <a:off x="127080" y="6239520"/>
            <a:ext cx="456840" cy="36468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26B5CFFD-0B61-43C4-9688-89F18DC99BF0}" type="slidenum">
              <a:rPr b="0" lang="en-US" sz="1400" spc="-1" strike="noStrike">
                <a:solidFill>
                  <a:srgbClr val="ffffff"/>
                </a:solidFill>
                <a:latin typeface="Roboto"/>
                <a:ea typeface="Roboto"/>
              </a:rPr>
              <a:t>&lt;number&gt;</a:t>
            </a:fld>
            <a:endParaRPr b="0" lang="en-US" sz="1400" spc="-1" strike="noStrike">
              <a:latin typeface="Arial"/>
            </a:endParaRPr>
          </a:p>
        </p:txBody>
      </p:sp>
      <p:sp>
        <p:nvSpPr>
          <p:cNvPr id="139" name="CustomShape 3"/>
          <p:cNvSpPr/>
          <p:nvPr/>
        </p:nvSpPr>
        <p:spPr>
          <a:xfrm>
            <a:off x="-394560" y="473760"/>
            <a:ext cx="229320" cy="22932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140" name="CustomShape 4"/>
          <p:cNvSpPr/>
          <p:nvPr/>
        </p:nvSpPr>
        <p:spPr>
          <a:xfrm>
            <a:off x="-394560" y="783720"/>
            <a:ext cx="229320" cy="22932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141" name="CustomShape 5"/>
          <p:cNvSpPr/>
          <p:nvPr/>
        </p:nvSpPr>
        <p:spPr>
          <a:xfrm>
            <a:off x="-394560" y="1093680"/>
            <a:ext cx="229320" cy="22932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142" name="CustomShape 6"/>
          <p:cNvSpPr/>
          <p:nvPr/>
        </p:nvSpPr>
        <p:spPr>
          <a:xfrm>
            <a:off x="-394560" y="1404000"/>
            <a:ext cx="229320" cy="22932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143" name="CustomShape 7"/>
          <p:cNvSpPr/>
          <p:nvPr/>
        </p:nvSpPr>
        <p:spPr>
          <a:xfrm>
            <a:off x="-394560" y="2333880"/>
            <a:ext cx="229320" cy="22932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144" name="CustomShape 8"/>
          <p:cNvSpPr/>
          <p:nvPr/>
        </p:nvSpPr>
        <p:spPr>
          <a:xfrm>
            <a:off x="-394560" y="1713960"/>
            <a:ext cx="229320" cy="22932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145" name="CustomShape 9"/>
          <p:cNvSpPr/>
          <p:nvPr/>
        </p:nvSpPr>
        <p:spPr>
          <a:xfrm>
            <a:off x="-394560" y="2023920"/>
            <a:ext cx="229320" cy="22932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146" name="CustomShape 10"/>
          <p:cNvSpPr/>
          <p:nvPr/>
        </p:nvSpPr>
        <p:spPr>
          <a:xfrm>
            <a:off x="-394560" y="2644200"/>
            <a:ext cx="229320" cy="22932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147" name="CustomShape 11"/>
          <p:cNvSpPr/>
          <p:nvPr/>
        </p:nvSpPr>
        <p:spPr>
          <a:xfrm>
            <a:off x="-394560" y="3803040"/>
            <a:ext cx="230040" cy="23004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148" name="CustomShape 12"/>
          <p:cNvSpPr/>
          <p:nvPr/>
        </p:nvSpPr>
        <p:spPr>
          <a:xfrm>
            <a:off x="-394560" y="4113720"/>
            <a:ext cx="230040" cy="23004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149" name="CustomShape 13"/>
          <p:cNvSpPr/>
          <p:nvPr/>
        </p:nvSpPr>
        <p:spPr>
          <a:xfrm>
            <a:off x="-394560" y="4424760"/>
            <a:ext cx="230040" cy="23004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150" name="CustomShape 14"/>
          <p:cNvSpPr/>
          <p:nvPr/>
        </p:nvSpPr>
        <p:spPr>
          <a:xfrm>
            <a:off x="-394560" y="4735440"/>
            <a:ext cx="230040" cy="23004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151" name="CustomShape 15"/>
          <p:cNvSpPr/>
          <p:nvPr/>
        </p:nvSpPr>
        <p:spPr>
          <a:xfrm>
            <a:off x="-394560" y="5046480"/>
            <a:ext cx="230040" cy="23004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152" name="CustomShape 16"/>
          <p:cNvSpPr/>
          <p:nvPr/>
        </p:nvSpPr>
        <p:spPr>
          <a:xfrm>
            <a:off x="-394560" y="5357160"/>
            <a:ext cx="230040" cy="23004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153" name="CustomShape 17"/>
          <p:cNvSpPr/>
          <p:nvPr/>
        </p:nvSpPr>
        <p:spPr>
          <a:xfrm>
            <a:off x="-394560" y="5668200"/>
            <a:ext cx="230040" cy="23004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154" name="CustomShape 18"/>
          <p:cNvSpPr/>
          <p:nvPr/>
        </p:nvSpPr>
        <p:spPr>
          <a:xfrm>
            <a:off x="-394560" y="5978880"/>
            <a:ext cx="230040" cy="23004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155" name="CustomShape 19"/>
          <p:cNvSpPr/>
          <p:nvPr/>
        </p:nvSpPr>
        <p:spPr>
          <a:xfrm>
            <a:off x="-394560" y="6289920"/>
            <a:ext cx="230040" cy="23004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156" name="CustomShape 20"/>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157" name="CustomShape 21"/>
          <p:cNvSpPr/>
          <p:nvPr/>
        </p:nvSpPr>
        <p:spPr>
          <a:xfrm>
            <a:off x="5263200" y="6595560"/>
            <a:ext cx="1665360" cy="26208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US" sz="1000" spc="-1" strike="noStrike">
                <a:solidFill>
                  <a:srgbClr val="000000"/>
                </a:solidFill>
                <a:latin typeface="Calibri"/>
                <a:ea typeface="Roboto Light"/>
              </a:rPr>
              <a:t>Classification: Confidential</a:t>
            </a:r>
            <a:endParaRPr b="0" lang="en-US" sz="1000" spc="-1" strike="noStrike">
              <a:latin typeface="Arial"/>
            </a:endParaRPr>
          </a:p>
        </p:txBody>
      </p:sp>
      <p:sp>
        <p:nvSpPr>
          <p:cNvPr id="158" name="PlaceHolder 22"/>
          <p:cNvSpPr>
            <a:spLocks noGrp="1"/>
          </p:cNvSpPr>
          <p:nvPr>
            <p:ph type="body"/>
          </p:nvPr>
        </p:nvSpPr>
        <p:spPr>
          <a:xfrm>
            <a:off x="1197000" y="453240"/>
            <a:ext cx="10479240" cy="824040"/>
          </a:xfrm>
          <a:prstGeom prst="rect">
            <a:avLst/>
          </a:prstGeom>
        </p:spPr>
        <p:txBody>
          <a:bodyPr lIns="0" rIns="0" tIns="0" bIns="0" anchor="ctr" anchorCtr="1">
            <a:noAutofit/>
          </a:bodyPr>
          <a:p>
            <a:pPr>
              <a:lnSpc>
                <a:spcPct val="100000"/>
              </a:lnSpc>
              <a:spcBef>
                <a:spcPts val="1001"/>
              </a:spcBef>
            </a:pPr>
            <a:r>
              <a:rPr b="0" lang="en-US" sz="2400" spc="-1" strike="noStrike">
                <a:solidFill>
                  <a:srgbClr val="000005"/>
                </a:solidFill>
                <a:latin typeface="Roboto"/>
                <a:ea typeface="Roboto"/>
              </a:rPr>
              <a:t>Click to add page heading (max two lines)</a:t>
            </a:r>
            <a:endParaRPr b="0" lang="en-US" sz="2400" spc="-1" strike="noStrike">
              <a:solidFill>
                <a:srgbClr val="000005"/>
              </a:solidFill>
              <a:latin typeface="Roboto"/>
            </a:endParaRPr>
          </a:p>
        </p:txBody>
      </p:sp>
      <p:sp>
        <p:nvSpPr>
          <p:cNvPr id="159" name="PlaceHolder 2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5"/>
                </a:solidFill>
                <a:latin typeface="Roboto Light"/>
              </a:rPr>
              <a:t>Click to edit the title text format</a:t>
            </a:r>
            <a:endParaRPr b="0" lang="en-US" sz="1800" spc="-1" strike="noStrike">
              <a:solidFill>
                <a:srgbClr val="000005"/>
              </a:solidFill>
              <a:latin typeface="Roboto Ligh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CustomShape 1"/>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7" name="CustomShape 2"/>
          <p:cNvSpPr/>
          <p:nvPr/>
        </p:nvSpPr>
        <p:spPr>
          <a:xfrm>
            <a:off x="127080" y="6239520"/>
            <a:ext cx="456840" cy="36468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ED89F482-D184-43DD-9A97-44CBBAEE283E}" type="slidenum">
              <a:rPr b="0" lang="en-US" sz="1400" spc="-1" strike="noStrike">
                <a:solidFill>
                  <a:srgbClr val="ffffff"/>
                </a:solidFill>
                <a:latin typeface="Roboto"/>
                <a:ea typeface="Roboto"/>
              </a:rPr>
              <a:t>&lt;number&gt;</a:t>
            </a:fld>
            <a:endParaRPr b="0" lang="en-US" sz="1400" spc="-1" strike="noStrike">
              <a:latin typeface="Arial"/>
            </a:endParaRPr>
          </a:p>
        </p:txBody>
      </p:sp>
      <p:sp>
        <p:nvSpPr>
          <p:cNvPr id="198" name="CustomShape 3"/>
          <p:cNvSpPr/>
          <p:nvPr/>
        </p:nvSpPr>
        <p:spPr>
          <a:xfrm>
            <a:off x="-394560" y="473760"/>
            <a:ext cx="229320" cy="22932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394560" y="783720"/>
            <a:ext cx="229320" cy="22932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200" name="CustomShape 5"/>
          <p:cNvSpPr/>
          <p:nvPr/>
        </p:nvSpPr>
        <p:spPr>
          <a:xfrm>
            <a:off x="-394560" y="1093680"/>
            <a:ext cx="229320" cy="22932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201" name="CustomShape 6"/>
          <p:cNvSpPr/>
          <p:nvPr/>
        </p:nvSpPr>
        <p:spPr>
          <a:xfrm>
            <a:off x="-394560" y="1404000"/>
            <a:ext cx="229320" cy="22932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202" name="CustomShape 7"/>
          <p:cNvSpPr/>
          <p:nvPr/>
        </p:nvSpPr>
        <p:spPr>
          <a:xfrm>
            <a:off x="-394560" y="2333880"/>
            <a:ext cx="229320" cy="22932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203" name="CustomShape 8"/>
          <p:cNvSpPr/>
          <p:nvPr/>
        </p:nvSpPr>
        <p:spPr>
          <a:xfrm>
            <a:off x="-394560" y="1713960"/>
            <a:ext cx="229320" cy="22932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204" name="CustomShape 9"/>
          <p:cNvSpPr/>
          <p:nvPr/>
        </p:nvSpPr>
        <p:spPr>
          <a:xfrm>
            <a:off x="-394560" y="2023920"/>
            <a:ext cx="229320" cy="22932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205" name="CustomShape 10"/>
          <p:cNvSpPr/>
          <p:nvPr/>
        </p:nvSpPr>
        <p:spPr>
          <a:xfrm>
            <a:off x="-394560" y="2644200"/>
            <a:ext cx="229320" cy="22932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206" name="CustomShape 11"/>
          <p:cNvSpPr/>
          <p:nvPr/>
        </p:nvSpPr>
        <p:spPr>
          <a:xfrm>
            <a:off x="-394560" y="3803040"/>
            <a:ext cx="230040" cy="23004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207" name="CustomShape 12"/>
          <p:cNvSpPr/>
          <p:nvPr/>
        </p:nvSpPr>
        <p:spPr>
          <a:xfrm>
            <a:off x="-394560" y="4113720"/>
            <a:ext cx="230040" cy="23004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208" name="CustomShape 13"/>
          <p:cNvSpPr/>
          <p:nvPr/>
        </p:nvSpPr>
        <p:spPr>
          <a:xfrm>
            <a:off x="-394560" y="4424760"/>
            <a:ext cx="230040" cy="23004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209" name="CustomShape 14"/>
          <p:cNvSpPr/>
          <p:nvPr/>
        </p:nvSpPr>
        <p:spPr>
          <a:xfrm>
            <a:off x="-394560" y="4735440"/>
            <a:ext cx="230040" cy="23004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210" name="CustomShape 15"/>
          <p:cNvSpPr/>
          <p:nvPr/>
        </p:nvSpPr>
        <p:spPr>
          <a:xfrm>
            <a:off x="-394560" y="5046480"/>
            <a:ext cx="230040" cy="23004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211" name="CustomShape 16"/>
          <p:cNvSpPr/>
          <p:nvPr/>
        </p:nvSpPr>
        <p:spPr>
          <a:xfrm>
            <a:off x="-394560" y="5357160"/>
            <a:ext cx="230040" cy="23004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212" name="CustomShape 17"/>
          <p:cNvSpPr/>
          <p:nvPr/>
        </p:nvSpPr>
        <p:spPr>
          <a:xfrm>
            <a:off x="-394560" y="5668200"/>
            <a:ext cx="230040" cy="23004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213" name="CustomShape 18"/>
          <p:cNvSpPr/>
          <p:nvPr/>
        </p:nvSpPr>
        <p:spPr>
          <a:xfrm>
            <a:off x="-394560" y="5978880"/>
            <a:ext cx="230040" cy="23004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214" name="CustomShape 19"/>
          <p:cNvSpPr/>
          <p:nvPr/>
        </p:nvSpPr>
        <p:spPr>
          <a:xfrm>
            <a:off x="-394560" y="6289920"/>
            <a:ext cx="230040" cy="23004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215" name="CustomShape 20"/>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216" name="CustomShape 21"/>
          <p:cNvSpPr/>
          <p:nvPr/>
        </p:nvSpPr>
        <p:spPr>
          <a:xfrm>
            <a:off x="5263200" y="6595560"/>
            <a:ext cx="1665360" cy="26208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US" sz="1000" spc="-1" strike="noStrike">
                <a:solidFill>
                  <a:srgbClr val="000000"/>
                </a:solidFill>
                <a:latin typeface="Calibri"/>
                <a:ea typeface="Roboto Light"/>
              </a:rPr>
              <a:t>Classification: Confidential</a:t>
            </a:r>
            <a:endParaRPr b="0" lang="en-US" sz="1000" spc="-1" strike="noStrike">
              <a:latin typeface="Arial"/>
            </a:endParaRPr>
          </a:p>
        </p:txBody>
      </p:sp>
      <p:sp>
        <p:nvSpPr>
          <p:cNvPr id="217" name="CustomShape 22"/>
          <p:cNvSpPr/>
          <p:nvPr/>
        </p:nvSpPr>
        <p:spPr>
          <a:xfrm>
            <a:off x="740520" y="0"/>
            <a:ext cx="11451240" cy="24667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218" name="PlaceHolder 23"/>
          <p:cNvSpPr>
            <a:spLocks noGrp="1"/>
          </p:cNvSpPr>
          <p:nvPr>
            <p:ph type="title"/>
          </p:nvPr>
        </p:nvSpPr>
        <p:spPr>
          <a:xfrm>
            <a:off x="1162080" y="399960"/>
            <a:ext cx="2304720" cy="971280"/>
          </a:xfrm>
          <a:prstGeom prst="rect">
            <a:avLst/>
          </a:prstGeom>
        </p:spPr>
        <p:txBody>
          <a:bodyPr lIns="0" rIns="0" tIns="0" bIns="0" anchorCtr="1">
            <a:noAutofit/>
          </a:bodyPr>
          <a:p>
            <a:pPr>
              <a:lnSpc>
                <a:spcPct val="90000"/>
              </a:lnSpc>
            </a:pPr>
            <a:r>
              <a:rPr b="0" lang="en-US" sz="8300" spc="-1" strike="noStrike">
                <a:solidFill>
                  <a:srgbClr val="000005"/>
                </a:solidFill>
                <a:latin typeface="Roboto Light"/>
                <a:ea typeface="Roboto Light"/>
              </a:rPr>
              <a:t>01</a:t>
            </a:r>
            <a:endParaRPr b="0" lang="en-US" sz="8300" spc="-1" strike="noStrike">
              <a:solidFill>
                <a:srgbClr val="000005"/>
              </a:solidFill>
              <a:latin typeface="Roboto Light"/>
            </a:endParaRPr>
          </a:p>
        </p:txBody>
      </p:sp>
      <p:sp>
        <p:nvSpPr>
          <p:cNvPr id="219" name="PlaceHolder 24"/>
          <p:cNvSpPr>
            <a:spLocks noGrp="1"/>
          </p:cNvSpPr>
          <p:nvPr>
            <p:ph type="body"/>
          </p:nvPr>
        </p:nvSpPr>
        <p:spPr>
          <a:xfrm>
            <a:off x="1201680" y="3122640"/>
            <a:ext cx="5516280" cy="2515680"/>
          </a:xfrm>
          <a:prstGeom prst="rect">
            <a:avLst/>
          </a:prstGeom>
        </p:spPr>
        <p:txBody>
          <a:bodyPr lIns="0" rIns="0" tIns="0" bIns="0" anchor="ctr" anchorCtr="1">
            <a:noAutofit/>
          </a:bodyPr>
          <a:p>
            <a:pPr>
              <a:lnSpc>
                <a:spcPct val="100000"/>
              </a:lnSpc>
              <a:spcBef>
                <a:spcPts val="1001"/>
              </a:spcBef>
            </a:pPr>
            <a:r>
              <a:rPr b="0" lang="en-US" sz="2400" spc="-1" strike="noStrike">
                <a:solidFill>
                  <a:srgbClr val="000005"/>
                </a:solidFill>
                <a:latin typeface="Roboto Medium"/>
                <a:ea typeface="Roboto Medium"/>
              </a:rPr>
              <a:t>Click to edit Master text styles</a:t>
            </a:r>
            <a:endParaRPr b="0" lang="en-US" sz="2400" spc="-1" strike="noStrike">
              <a:solidFill>
                <a:srgbClr val="000005"/>
              </a:solidFill>
              <a:latin typeface="Roboto"/>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6" name="CustomShape 1"/>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57" name="CustomShape 2"/>
          <p:cNvSpPr/>
          <p:nvPr/>
        </p:nvSpPr>
        <p:spPr>
          <a:xfrm>
            <a:off x="127080" y="6239520"/>
            <a:ext cx="456840" cy="364680"/>
          </a:xfrm>
          <a:prstGeom prst="rect">
            <a:avLst/>
          </a:prstGeom>
          <a:noFill/>
          <a:ln>
            <a:noFill/>
          </a:ln>
        </p:spPr>
        <p:style>
          <a:lnRef idx="0"/>
          <a:fillRef idx="0"/>
          <a:effectRef idx="0"/>
          <a:fontRef idx="minor"/>
        </p:style>
        <p:txBody>
          <a:bodyPr lIns="90000" rIns="90000" tIns="45000" bIns="45000">
            <a:noAutofit/>
          </a:bodyPr>
          <a:p>
            <a:pPr algn="ctr">
              <a:lnSpc>
                <a:spcPct val="100000"/>
              </a:lnSpc>
            </a:pPr>
            <a:fld id="{B78B8E71-3E35-4BB2-986D-E54DA575637F}" type="slidenum">
              <a:rPr b="0" lang="en-US" sz="1400" spc="-1" strike="noStrike">
                <a:solidFill>
                  <a:srgbClr val="ffffff"/>
                </a:solidFill>
                <a:latin typeface="Roboto"/>
                <a:ea typeface="Roboto"/>
              </a:rPr>
              <a:t>&lt;number&gt;</a:t>
            </a:fld>
            <a:endParaRPr b="0" lang="en-US" sz="1400" spc="-1" strike="noStrike">
              <a:latin typeface="Arial"/>
            </a:endParaRPr>
          </a:p>
        </p:txBody>
      </p:sp>
      <p:sp>
        <p:nvSpPr>
          <p:cNvPr id="258" name="CustomShape 3"/>
          <p:cNvSpPr/>
          <p:nvPr/>
        </p:nvSpPr>
        <p:spPr>
          <a:xfrm>
            <a:off x="-394560" y="473760"/>
            <a:ext cx="229320" cy="229320"/>
          </a:xfrm>
          <a:prstGeom prst="ellipse">
            <a:avLst/>
          </a:prstGeom>
          <a:solidFill>
            <a:schemeClr val="bg1"/>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259" name="CustomShape 4"/>
          <p:cNvSpPr/>
          <p:nvPr/>
        </p:nvSpPr>
        <p:spPr>
          <a:xfrm>
            <a:off x="-394560" y="783720"/>
            <a:ext cx="229320" cy="229320"/>
          </a:xfrm>
          <a:prstGeom prst="ellipse">
            <a:avLst/>
          </a:prstGeom>
          <a:solidFill>
            <a:schemeClr val="tx1"/>
          </a:solidFill>
          <a:ln w="6480">
            <a:noFill/>
          </a:ln>
        </p:spPr>
        <p:style>
          <a:lnRef idx="2">
            <a:schemeClr val="accent1">
              <a:shade val="50000"/>
            </a:schemeClr>
          </a:lnRef>
          <a:fillRef idx="1">
            <a:schemeClr val="accent1"/>
          </a:fillRef>
          <a:effectRef idx="0">
            <a:schemeClr val="accent1"/>
          </a:effectRef>
          <a:fontRef idx="minor"/>
        </p:style>
      </p:sp>
      <p:sp>
        <p:nvSpPr>
          <p:cNvPr id="260" name="CustomShape 5"/>
          <p:cNvSpPr/>
          <p:nvPr/>
        </p:nvSpPr>
        <p:spPr>
          <a:xfrm>
            <a:off x="-394560" y="1093680"/>
            <a:ext cx="229320" cy="229320"/>
          </a:xfrm>
          <a:prstGeom prst="ellipse">
            <a:avLst/>
          </a:prstGeom>
          <a:solidFill>
            <a:schemeClr val="bg2"/>
          </a:solidFill>
          <a:ln w="6480">
            <a:solidFill>
              <a:schemeClr val="tx1"/>
            </a:solidFill>
          </a:ln>
        </p:spPr>
        <p:style>
          <a:lnRef idx="2">
            <a:schemeClr val="accent1">
              <a:shade val="50000"/>
            </a:schemeClr>
          </a:lnRef>
          <a:fillRef idx="1">
            <a:schemeClr val="accent1"/>
          </a:fillRef>
          <a:effectRef idx="0">
            <a:schemeClr val="accent1"/>
          </a:effectRef>
          <a:fontRef idx="minor"/>
        </p:style>
      </p:sp>
      <p:sp>
        <p:nvSpPr>
          <p:cNvPr id="261" name="CustomShape 6"/>
          <p:cNvSpPr/>
          <p:nvPr/>
        </p:nvSpPr>
        <p:spPr>
          <a:xfrm>
            <a:off x="-394560" y="1404000"/>
            <a:ext cx="229320" cy="229320"/>
          </a:xfrm>
          <a:prstGeom prst="ellipse">
            <a:avLst/>
          </a:prstGeom>
          <a:solidFill>
            <a:schemeClr val="accent1"/>
          </a:solidFill>
          <a:ln w="6480">
            <a:noFill/>
          </a:ln>
        </p:spPr>
        <p:style>
          <a:lnRef idx="2">
            <a:schemeClr val="accent1">
              <a:shade val="50000"/>
            </a:schemeClr>
          </a:lnRef>
          <a:fillRef idx="1">
            <a:schemeClr val="accent1"/>
          </a:fillRef>
          <a:effectRef idx="0">
            <a:schemeClr val="accent1"/>
          </a:effectRef>
          <a:fontRef idx="minor"/>
        </p:style>
      </p:sp>
      <p:sp>
        <p:nvSpPr>
          <p:cNvPr id="262" name="CustomShape 7"/>
          <p:cNvSpPr/>
          <p:nvPr/>
        </p:nvSpPr>
        <p:spPr>
          <a:xfrm>
            <a:off x="-394560" y="2333880"/>
            <a:ext cx="229320" cy="229320"/>
          </a:xfrm>
          <a:prstGeom prst="ellipse">
            <a:avLst/>
          </a:prstGeom>
          <a:solidFill>
            <a:schemeClr val="accent2"/>
          </a:solidFill>
          <a:ln w="6480">
            <a:noFill/>
          </a:ln>
        </p:spPr>
        <p:style>
          <a:lnRef idx="2">
            <a:schemeClr val="accent1">
              <a:shade val="50000"/>
            </a:schemeClr>
          </a:lnRef>
          <a:fillRef idx="1">
            <a:schemeClr val="accent1"/>
          </a:fillRef>
          <a:effectRef idx="0">
            <a:schemeClr val="accent1"/>
          </a:effectRef>
          <a:fontRef idx="minor"/>
        </p:style>
      </p:sp>
      <p:sp>
        <p:nvSpPr>
          <p:cNvPr id="263" name="CustomShape 8"/>
          <p:cNvSpPr/>
          <p:nvPr/>
        </p:nvSpPr>
        <p:spPr>
          <a:xfrm>
            <a:off x="-394560" y="1713960"/>
            <a:ext cx="229320" cy="229320"/>
          </a:xfrm>
          <a:prstGeom prst="ellipse">
            <a:avLst/>
          </a:prstGeom>
          <a:solidFill>
            <a:schemeClr val="accent4"/>
          </a:solidFill>
          <a:ln w="6480">
            <a:noFill/>
          </a:ln>
        </p:spPr>
        <p:style>
          <a:lnRef idx="2">
            <a:schemeClr val="accent1">
              <a:shade val="50000"/>
            </a:schemeClr>
          </a:lnRef>
          <a:fillRef idx="1">
            <a:schemeClr val="accent1"/>
          </a:fillRef>
          <a:effectRef idx="0">
            <a:schemeClr val="accent1"/>
          </a:effectRef>
          <a:fontRef idx="minor"/>
        </p:style>
      </p:sp>
      <p:sp>
        <p:nvSpPr>
          <p:cNvPr id="264" name="CustomShape 9"/>
          <p:cNvSpPr/>
          <p:nvPr/>
        </p:nvSpPr>
        <p:spPr>
          <a:xfrm>
            <a:off x="-394560" y="2023920"/>
            <a:ext cx="229320" cy="229320"/>
          </a:xfrm>
          <a:prstGeom prst="ellipse">
            <a:avLst/>
          </a:prstGeom>
          <a:solidFill>
            <a:schemeClr val="accent3"/>
          </a:solidFill>
          <a:ln w="6480">
            <a:noFill/>
          </a:ln>
        </p:spPr>
        <p:style>
          <a:lnRef idx="2">
            <a:schemeClr val="accent1">
              <a:shade val="50000"/>
            </a:schemeClr>
          </a:lnRef>
          <a:fillRef idx="1">
            <a:schemeClr val="accent1"/>
          </a:fillRef>
          <a:effectRef idx="0">
            <a:schemeClr val="accent1"/>
          </a:effectRef>
          <a:fontRef idx="minor"/>
        </p:style>
      </p:sp>
      <p:sp>
        <p:nvSpPr>
          <p:cNvPr id="265" name="CustomShape 10"/>
          <p:cNvSpPr/>
          <p:nvPr/>
        </p:nvSpPr>
        <p:spPr>
          <a:xfrm>
            <a:off x="-394560" y="2644200"/>
            <a:ext cx="229320" cy="229320"/>
          </a:xfrm>
          <a:prstGeom prst="ellipse">
            <a:avLst/>
          </a:prstGeom>
          <a:solidFill>
            <a:schemeClr val="accent6"/>
          </a:solidFill>
          <a:ln w="6480">
            <a:noFill/>
          </a:ln>
        </p:spPr>
        <p:style>
          <a:lnRef idx="2">
            <a:schemeClr val="accent1">
              <a:shade val="50000"/>
            </a:schemeClr>
          </a:lnRef>
          <a:fillRef idx="1">
            <a:schemeClr val="accent1"/>
          </a:fillRef>
          <a:effectRef idx="0">
            <a:schemeClr val="accent1"/>
          </a:effectRef>
          <a:fontRef idx="minor"/>
        </p:style>
      </p:sp>
      <p:sp>
        <p:nvSpPr>
          <p:cNvPr id="266" name="CustomShape 11"/>
          <p:cNvSpPr/>
          <p:nvPr/>
        </p:nvSpPr>
        <p:spPr>
          <a:xfrm>
            <a:off x="-394560" y="3803040"/>
            <a:ext cx="230040" cy="230040"/>
          </a:xfrm>
          <a:prstGeom prst="ellipse">
            <a:avLst/>
          </a:prstGeom>
          <a:solidFill>
            <a:srgbClr val="3f68ad"/>
          </a:solidFill>
          <a:ln w="6480">
            <a:noFill/>
          </a:ln>
        </p:spPr>
        <p:style>
          <a:lnRef idx="2">
            <a:schemeClr val="accent1">
              <a:shade val="50000"/>
            </a:schemeClr>
          </a:lnRef>
          <a:fillRef idx="1">
            <a:schemeClr val="accent1"/>
          </a:fillRef>
          <a:effectRef idx="0">
            <a:schemeClr val="accent1"/>
          </a:effectRef>
          <a:fontRef idx="minor"/>
        </p:style>
      </p:sp>
      <p:sp>
        <p:nvSpPr>
          <p:cNvPr id="267" name="CustomShape 12"/>
          <p:cNvSpPr/>
          <p:nvPr/>
        </p:nvSpPr>
        <p:spPr>
          <a:xfrm>
            <a:off x="-394560" y="4113720"/>
            <a:ext cx="230040" cy="230040"/>
          </a:xfrm>
          <a:prstGeom prst="ellipse">
            <a:avLst/>
          </a:prstGeom>
          <a:solidFill>
            <a:srgbClr val="44b5c4"/>
          </a:solidFill>
          <a:ln w="6480">
            <a:noFill/>
          </a:ln>
        </p:spPr>
        <p:style>
          <a:lnRef idx="2">
            <a:schemeClr val="accent1">
              <a:shade val="50000"/>
            </a:schemeClr>
          </a:lnRef>
          <a:fillRef idx="1">
            <a:schemeClr val="accent1"/>
          </a:fillRef>
          <a:effectRef idx="0">
            <a:schemeClr val="accent1"/>
          </a:effectRef>
          <a:fontRef idx="minor"/>
        </p:style>
      </p:sp>
      <p:sp>
        <p:nvSpPr>
          <p:cNvPr id="268" name="CustomShape 13"/>
          <p:cNvSpPr/>
          <p:nvPr/>
        </p:nvSpPr>
        <p:spPr>
          <a:xfrm>
            <a:off x="-394560" y="4424760"/>
            <a:ext cx="230040" cy="230040"/>
          </a:xfrm>
          <a:prstGeom prst="ellipse">
            <a:avLst/>
          </a:prstGeom>
          <a:solidFill>
            <a:srgbClr val="44d6a3"/>
          </a:solidFill>
          <a:ln w="6480">
            <a:noFill/>
          </a:ln>
        </p:spPr>
        <p:style>
          <a:lnRef idx="2">
            <a:schemeClr val="accent1">
              <a:shade val="50000"/>
            </a:schemeClr>
          </a:lnRef>
          <a:fillRef idx="1">
            <a:schemeClr val="accent1"/>
          </a:fillRef>
          <a:effectRef idx="0">
            <a:schemeClr val="accent1"/>
          </a:effectRef>
          <a:fontRef idx="minor"/>
        </p:style>
      </p:sp>
      <p:sp>
        <p:nvSpPr>
          <p:cNvPr id="269" name="CustomShape 14"/>
          <p:cNvSpPr/>
          <p:nvPr/>
        </p:nvSpPr>
        <p:spPr>
          <a:xfrm>
            <a:off x="-394560" y="4735440"/>
            <a:ext cx="230040" cy="230040"/>
          </a:xfrm>
          <a:prstGeom prst="ellipse">
            <a:avLst/>
          </a:prstGeom>
          <a:solidFill>
            <a:srgbClr val="7fdd7c"/>
          </a:solidFill>
          <a:ln w="6480">
            <a:noFill/>
          </a:ln>
        </p:spPr>
        <p:style>
          <a:lnRef idx="2">
            <a:schemeClr val="accent1">
              <a:shade val="50000"/>
            </a:schemeClr>
          </a:lnRef>
          <a:fillRef idx="1">
            <a:schemeClr val="accent1"/>
          </a:fillRef>
          <a:effectRef idx="0">
            <a:schemeClr val="accent1"/>
          </a:effectRef>
          <a:fontRef idx="minor"/>
        </p:style>
      </p:sp>
      <p:sp>
        <p:nvSpPr>
          <p:cNvPr id="270" name="CustomShape 15"/>
          <p:cNvSpPr/>
          <p:nvPr/>
        </p:nvSpPr>
        <p:spPr>
          <a:xfrm>
            <a:off x="-394560" y="5046480"/>
            <a:ext cx="230040" cy="230040"/>
          </a:xfrm>
          <a:prstGeom prst="ellipse">
            <a:avLst/>
          </a:prstGeom>
          <a:solidFill>
            <a:srgbClr val="eacc77"/>
          </a:solidFill>
          <a:ln w="6480">
            <a:noFill/>
          </a:ln>
        </p:spPr>
        <p:style>
          <a:lnRef idx="2">
            <a:schemeClr val="accent1">
              <a:shade val="50000"/>
            </a:schemeClr>
          </a:lnRef>
          <a:fillRef idx="1">
            <a:schemeClr val="accent1"/>
          </a:fillRef>
          <a:effectRef idx="0">
            <a:schemeClr val="accent1"/>
          </a:effectRef>
          <a:fontRef idx="minor"/>
        </p:style>
      </p:sp>
      <p:sp>
        <p:nvSpPr>
          <p:cNvPr id="271" name="CustomShape 16"/>
          <p:cNvSpPr/>
          <p:nvPr/>
        </p:nvSpPr>
        <p:spPr>
          <a:xfrm>
            <a:off x="-394560" y="5357160"/>
            <a:ext cx="230040" cy="230040"/>
          </a:xfrm>
          <a:prstGeom prst="ellipse">
            <a:avLst/>
          </a:prstGeom>
          <a:solidFill>
            <a:srgbClr val="ef9b47"/>
          </a:solidFill>
          <a:ln w="6480">
            <a:noFill/>
          </a:ln>
        </p:spPr>
        <p:style>
          <a:lnRef idx="2">
            <a:schemeClr val="accent1">
              <a:shade val="50000"/>
            </a:schemeClr>
          </a:lnRef>
          <a:fillRef idx="1">
            <a:schemeClr val="accent1"/>
          </a:fillRef>
          <a:effectRef idx="0">
            <a:schemeClr val="accent1"/>
          </a:effectRef>
          <a:fontRef idx="minor"/>
        </p:style>
      </p:sp>
      <p:sp>
        <p:nvSpPr>
          <p:cNvPr id="272" name="CustomShape 17"/>
          <p:cNvSpPr/>
          <p:nvPr/>
        </p:nvSpPr>
        <p:spPr>
          <a:xfrm>
            <a:off x="-394560" y="5668200"/>
            <a:ext cx="230040" cy="230040"/>
          </a:xfrm>
          <a:prstGeom prst="ellipse">
            <a:avLst/>
          </a:prstGeom>
          <a:solidFill>
            <a:srgbClr val="ef6347"/>
          </a:solidFill>
          <a:ln w="6480">
            <a:noFill/>
          </a:ln>
        </p:spPr>
        <p:style>
          <a:lnRef idx="2">
            <a:schemeClr val="accent1">
              <a:shade val="50000"/>
            </a:schemeClr>
          </a:lnRef>
          <a:fillRef idx="1">
            <a:schemeClr val="accent1"/>
          </a:fillRef>
          <a:effectRef idx="0">
            <a:schemeClr val="accent1"/>
          </a:effectRef>
          <a:fontRef idx="minor"/>
        </p:style>
      </p:sp>
      <p:sp>
        <p:nvSpPr>
          <p:cNvPr id="273" name="CustomShape 18"/>
          <p:cNvSpPr/>
          <p:nvPr/>
        </p:nvSpPr>
        <p:spPr>
          <a:xfrm>
            <a:off x="-394560" y="5978880"/>
            <a:ext cx="230040" cy="230040"/>
          </a:xfrm>
          <a:prstGeom prst="ellipse">
            <a:avLst/>
          </a:prstGeom>
          <a:solidFill>
            <a:srgbClr val="c96377"/>
          </a:solidFill>
          <a:ln w="6480">
            <a:noFill/>
          </a:ln>
        </p:spPr>
        <p:style>
          <a:lnRef idx="2">
            <a:schemeClr val="accent1">
              <a:shade val="50000"/>
            </a:schemeClr>
          </a:lnRef>
          <a:fillRef idx="1">
            <a:schemeClr val="accent1"/>
          </a:fillRef>
          <a:effectRef idx="0">
            <a:schemeClr val="accent1"/>
          </a:effectRef>
          <a:fontRef idx="minor"/>
        </p:style>
      </p:sp>
      <p:sp>
        <p:nvSpPr>
          <p:cNvPr id="274" name="CustomShape 19"/>
          <p:cNvSpPr/>
          <p:nvPr/>
        </p:nvSpPr>
        <p:spPr>
          <a:xfrm>
            <a:off x="-394560" y="6289920"/>
            <a:ext cx="230040" cy="230040"/>
          </a:xfrm>
          <a:prstGeom prst="ellipse">
            <a:avLst/>
          </a:prstGeom>
          <a:solidFill>
            <a:srgbClr val="8e72bf"/>
          </a:solidFill>
          <a:ln w="6480">
            <a:noFill/>
          </a:ln>
        </p:spPr>
        <p:style>
          <a:lnRef idx="2">
            <a:schemeClr val="accent1">
              <a:shade val="50000"/>
            </a:schemeClr>
          </a:lnRef>
          <a:fillRef idx="1">
            <a:schemeClr val="accent1"/>
          </a:fillRef>
          <a:effectRef idx="0">
            <a:schemeClr val="accent1"/>
          </a:effectRef>
          <a:fontRef idx="minor"/>
        </p:style>
      </p:sp>
      <p:sp>
        <p:nvSpPr>
          <p:cNvPr id="275" name="CustomShape 20"/>
          <p:cNvSpPr/>
          <p:nvPr/>
        </p:nvSpPr>
        <p:spPr>
          <a:xfrm>
            <a:off x="1206360" y="6209280"/>
            <a:ext cx="1422000" cy="359640"/>
          </a:xfrm>
          <a:custGeom>
            <a:avLst/>
            <a:gdLst/>
            <a:ahLst/>
            <a:rect l="l" t="t"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style>
          <a:lnRef idx="0"/>
          <a:fillRef idx="0"/>
          <a:effectRef idx="0"/>
          <a:fontRef idx="minor"/>
        </p:style>
      </p:sp>
      <p:sp>
        <p:nvSpPr>
          <p:cNvPr id="276" name="CustomShape 21"/>
          <p:cNvSpPr/>
          <p:nvPr/>
        </p:nvSpPr>
        <p:spPr>
          <a:xfrm>
            <a:off x="5263200" y="6595560"/>
            <a:ext cx="1665360" cy="262080"/>
          </a:xfrm>
          <a:prstGeom prst="rect">
            <a:avLst/>
          </a:prstGeom>
          <a:noFill/>
          <a:ln>
            <a:noFill/>
          </a:ln>
        </p:spPr>
        <p:style>
          <a:lnRef idx="0"/>
          <a:fillRef idx="0"/>
          <a:effectRef idx="0"/>
          <a:fontRef idx="minor"/>
        </p:style>
        <p:txBody>
          <a:bodyPr lIns="0" rIns="0" tIns="0" bIns="0" anchor="ctr" anchorCtr="1">
            <a:noAutofit/>
          </a:bodyPr>
          <a:p>
            <a:pPr algn="ctr">
              <a:lnSpc>
                <a:spcPct val="100000"/>
              </a:lnSpc>
            </a:pPr>
            <a:r>
              <a:rPr b="0" lang="en-US" sz="1000" spc="-1" strike="noStrike">
                <a:solidFill>
                  <a:srgbClr val="000000"/>
                </a:solidFill>
                <a:latin typeface="Calibri"/>
                <a:ea typeface="Roboto Light"/>
              </a:rPr>
              <a:t>Classification: Confidential</a:t>
            </a:r>
            <a:endParaRPr b="0" lang="en-US" sz="1000" spc="-1" strike="noStrike">
              <a:latin typeface="Arial"/>
            </a:endParaRPr>
          </a:p>
        </p:txBody>
      </p:sp>
      <p:sp>
        <p:nvSpPr>
          <p:cNvPr id="277" name="CustomShape 22"/>
          <p:cNvSpPr/>
          <p:nvPr/>
        </p:nvSpPr>
        <p:spPr>
          <a:xfrm>
            <a:off x="177840" y="6222960"/>
            <a:ext cx="336240" cy="299520"/>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p:style>
      </p:sp>
      <p:sp>
        <p:nvSpPr>
          <p:cNvPr id="278" name="CustomShape 23"/>
          <p:cNvSpPr/>
          <p:nvPr/>
        </p:nvSpPr>
        <p:spPr>
          <a:xfrm>
            <a:off x="3631680" y="4792320"/>
            <a:ext cx="8045640" cy="1730160"/>
          </a:xfrm>
          <a:prstGeom prst="rect">
            <a:avLst/>
          </a:prstGeom>
          <a:noFill/>
          <a:ln>
            <a:noFill/>
          </a:ln>
        </p:spPr>
        <p:style>
          <a:lnRef idx="0"/>
          <a:fillRef idx="0"/>
          <a:effectRef idx="0"/>
          <a:fontRef idx="minor"/>
        </p:style>
        <p:txBody>
          <a:bodyPr lIns="0" rIns="90000" tIns="45000" bIns="45000" anchor="b">
            <a:noAutofit/>
          </a:bodyPr>
          <a:p>
            <a:pPr algn="just">
              <a:lnSpc>
                <a:spcPct val="100000"/>
              </a:lnSpc>
            </a:pPr>
            <a:r>
              <a:rPr b="0" lang="en-US" sz="1000" spc="-1" strike="noStrike">
                <a:solidFill>
                  <a:srgbClr val="736d67"/>
                </a:solidFill>
                <a:latin typeface="Roboto Medium"/>
                <a:ea typeface="Roboto Medium"/>
              </a:rPr>
              <a:t>Disclaimer: </a:t>
            </a:r>
            <a:r>
              <a:rPr b="0" lang="en-US" sz="1000" spc="-1" strike="noStrike">
                <a:solidFill>
                  <a:srgbClr val="736d67"/>
                </a:solidFill>
                <a:latin typeface="Roboto Light"/>
                <a:ea typeface="Roboto Light"/>
              </a:rPr>
              <a:t>This document comprises, and is the subject of intellectual property (including copyright) and confidentiality rights of one or multiple owners, including The Quantium Group Pty Limited and its affiliates (</a:t>
            </a:r>
            <a:r>
              <a:rPr b="0" lang="en-US" sz="1000" spc="-1" strike="noStrike">
                <a:solidFill>
                  <a:srgbClr val="736d67"/>
                </a:solidFill>
                <a:latin typeface="Roboto Medium"/>
                <a:ea typeface="Roboto Medium"/>
              </a:rPr>
              <a:t>Quantium</a:t>
            </a:r>
            <a:r>
              <a:rPr b="0" lang="en-US" sz="1000" spc="-1" strike="noStrike">
                <a:solidFill>
                  <a:srgbClr val="736d67"/>
                </a:solidFill>
                <a:latin typeface="Roboto Light"/>
                <a:ea typeface="Roboto Light"/>
              </a:rPr>
              <a:t>) and where applicable, its third-party data owners (</a:t>
            </a:r>
            <a:r>
              <a:rPr b="0" lang="en-US" sz="1000" spc="-1" strike="noStrike">
                <a:solidFill>
                  <a:srgbClr val="736d67"/>
                </a:solidFill>
                <a:latin typeface="Roboto Medium"/>
                <a:ea typeface="Roboto Medium"/>
              </a:rPr>
              <a:t>Data Providers</a:t>
            </a:r>
            <a:r>
              <a:rPr b="0" lang="en-US" sz="1000" spc="-1" strike="noStrike">
                <a:solidFill>
                  <a:srgbClr val="736d67"/>
                </a:solidFill>
                <a:latin typeface="Roboto Light"/>
                <a:ea typeface="Roboto Light"/>
              </a:rPr>
              <a:t>), together (</a:t>
            </a:r>
            <a:r>
              <a:rPr b="0" lang="en-US" sz="1000" spc="-1" strike="noStrike">
                <a:solidFill>
                  <a:srgbClr val="736d67"/>
                </a:solidFill>
                <a:latin typeface="Roboto Medium"/>
                <a:ea typeface="Roboto Medium"/>
              </a:rPr>
              <a:t>IP Owners</a:t>
            </a:r>
            <a:r>
              <a:rPr b="0" lang="en-US" sz="1000" spc="-1" strike="noStrike">
                <a:solidFill>
                  <a:srgbClr val="736d67"/>
                </a:solidFill>
                <a:latin typeface="Roboto Light"/>
                <a:ea typeface="Roboto Light"/>
              </a:rPr>
              <a:t>). The information contained in this document may have been prepared using raw data owned by the Data Providers. The Data Providers have not been involved in the analysis of the raw data, the preparation of, or the information contained in the document. The IP Owners do not make any representation (express or implied), nor give any guarantee or warranty in relation to the accuracy, completeness or appropriateness of the raw data, nor the analysis contained in this document. None of the IP Owners will have any liability for any use or disclosure by the recipient of any information contained in, or derived from this document. To the maximum extent permitted by law, the IP Owners expressly disclaim, take no responsibility for and have no liability for the preparation, contents, accuracy or completeness of this document, nor the analysis on which it is based. This document 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lang="en-US" sz="1000" spc="-1" strike="noStrike">
              <a:latin typeface="Arial"/>
            </a:endParaRPr>
          </a:p>
        </p:txBody>
      </p:sp>
      <p:sp>
        <p:nvSpPr>
          <p:cNvPr id="279" name="PlaceHolder 2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5"/>
                </a:solidFill>
                <a:latin typeface="Roboto Light"/>
              </a:rPr>
              <a:t>Click to edit the title text format</a:t>
            </a:r>
            <a:endParaRPr b="0" lang="en-US" sz="1800" spc="-1" strike="noStrike">
              <a:solidFill>
                <a:srgbClr val="000005"/>
              </a:solidFill>
              <a:latin typeface="Roboto Light"/>
            </a:endParaRPr>
          </a:p>
        </p:txBody>
      </p:sp>
      <p:sp>
        <p:nvSpPr>
          <p:cNvPr id="280" name="PlaceHolder 2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5"/>
                </a:solidFill>
                <a:latin typeface="Roboto"/>
              </a:rPr>
              <a:t>Click to edit the outline text format</a:t>
            </a:r>
            <a:endParaRPr b="0" lang="en-US" sz="2800" spc="-1" strike="noStrike">
              <a:solidFill>
                <a:srgbClr val="000005"/>
              </a:solidFill>
              <a:latin typeface="Roboto"/>
            </a:endParaRPr>
          </a:p>
          <a:p>
            <a:pPr lvl="1" marL="864000" indent="-324000">
              <a:spcBef>
                <a:spcPts val="1134"/>
              </a:spcBef>
              <a:buClr>
                <a:srgbClr val="000000"/>
              </a:buClr>
              <a:buSzPct val="75000"/>
              <a:buFont typeface="Symbol" charset="2"/>
              <a:buChar char=""/>
            </a:pPr>
            <a:r>
              <a:rPr b="0" lang="en-US" sz="2000" spc="-1" strike="noStrike">
                <a:solidFill>
                  <a:srgbClr val="000005"/>
                </a:solidFill>
                <a:latin typeface="Roboto"/>
              </a:rPr>
              <a:t>Second Outline Level</a:t>
            </a:r>
            <a:endParaRPr b="0" lang="en-US" sz="2000" spc="-1" strike="noStrike">
              <a:solidFill>
                <a:srgbClr val="000005"/>
              </a:solidFill>
              <a:latin typeface="Roboto"/>
            </a:endParaRPr>
          </a:p>
          <a:p>
            <a:pPr lvl="2" marL="1296000" indent="-288000">
              <a:spcBef>
                <a:spcPts val="850"/>
              </a:spcBef>
              <a:buClr>
                <a:srgbClr val="000000"/>
              </a:buClr>
              <a:buSzPct val="45000"/>
              <a:buFont typeface="Wingdings" charset="2"/>
              <a:buChar char=""/>
            </a:pPr>
            <a:r>
              <a:rPr b="0" lang="en-US" sz="1800" spc="-1" strike="noStrike">
                <a:solidFill>
                  <a:srgbClr val="000005"/>
                </a:solidFill>
                <a:latin typeface="Roboto"/>
              </a:rPr>
              <a:t>Third Outline Level</a:t>
            </a:r>
            <a:endParaRPr b="0" lang="en-US" sz="1800" spc="-1" strike="noStrike">
              <a:solidFill>
                <a:srgbClr val="000005"/>
              </a:solidFill>
              <a:latin typeface="Roboto"/>
            </a:endParaRPr>
          </a:p>
          <a:p>
            <a:pPr lvl="3" marL="1728000" indent="-216000">
              <a:spcBef>
                <a:spcPts val="567"/>
              </a:spcBef>
              <a:buClr>
                <a:srgbClr val="000000"/>
              </a:buClr>
              <a:buSzPct val="75000"/>
              <a:buFont typeface="Symbol" charset="2"/>
              <a:buChar char=""/>
            </a:pPr>
            <a:r>
              <a:rPr b="0" lang="en-US" sz="1800" spc="-1" strike="noStrike">
                <a:solidFill>
                  <a:srgbClr val="000005"/>
                </a:solidFill>
                <a:latin typeface="Roboto"/>
              </a:rPr>
              <a:t>Fourth Outline Level</a:t>
            </a:r>
            <a:endParaRPr b="0" lang="en-US" sz="1800" spc="-1" strike="noStrike">
              <a:solidFill>
                <a:srgbClr val="000005"/>
              </a:solidFill>
              <a:latin typeface="Roboto"/>
            </a:endParaRPr>
          </a:p>
          <a:p>
            <a:pPr lvl="4" marL="2160000" indent="-216000">
              <a:spcBef>
                <a:spcPts val="283"/>
              </a:spcBef>
              <a:buClr>
                <a:srgbClr val="000000"/>
              </a:buClr>
              <a:buSzPct val="45000"/>
              <a:buFont typeface="Wingdings" charset="2"/>
              <a:buChar char=""/>
            </a:pPr>
            <a:r>
              <a:rPr b="0" lang="en-US" sz="2000" spc="-1" strike="noStrike">
                <a:solidFill>
                  <a:srgbClr val="000005"/>
                </a:solidFill>
                <a:latin typeface="Roboto"/>
              </a:rPr>
              <a:t>Fifth Outline Level</a:t>
            </a:r>
            <a:endParaRPr b="0" lang="en-US" sz="2000" spc="-1" strike="noStrike">
              <a:solidFill>
                <a:srgbClr val="000005"/>
              </a:solidFill>
              <a:latin typeface="Roboto"/>
            </a:endParaRPr>
          </a:p>
          <a:p>
            <a:pPr lvl="5" marL="2592000" indent="-216000">
              <a:spcBef>
                <a:spcPts val="283"/>
              </a:spcBef>
              <a:buClr>
                <a:srgbClr val="000000"/>
              </a:buClr>
              <a:buSzPct val="45000"/>
              <a:buFont typeface="Wingdings" charset="2"/>
              <a:buChar char=""/>
            </a:pPr>
            <a:r>
              <a:rPr b="0" lang="en-US" sz="2000" spc="-1" strike="noStrike">
                <a:solidFill>
                  <a:srgbClr val="000005"/>
                </a:solidFill>
                <a:latin typeface="Roboto"/>
              </a:rPr>
              <a:t>Sixth Outline Level</a:t>
            </a:r>
            <a:endParaRPr b="0" lang="en-US" sz="2000" spc="-1" strike="noStrike">
              <a:solidFill>
                <a:srgbClr val="000005"/>
              </a:solidFill>
              <a:latin typeface="Roboto"/>
            </a:endParaRPr>
          </a:p>
          <a:p>
            <a:pPr lvl="6" marL="3024000" indent="-216000">
              <a:spcBef>
                <a:spcPts val="283"/>
              </a:spcBef>
              <a:buClr>
                <a:srgbClr val="000000"/>
              </a:buClr>
              <a:buSzPct val="45000"/>
              <a:buFont typeface="Wingdings" charset="2"/>
              <a:buChar char=""/>
            </a:pPr>
            <a:r>
              <a:rPr b="0" lang="en-US" sz="2000" spc="-1" strike="noStrike">
                <a:solidFill>
                  <a:srgbClr val="000005"/>
                </a:solidFill>
                <a:latin typeface="Roboto"/>
              </a:rPr>
              <a:t>Seventh Outline Level</a:t>
            </a:r>
            <a:endParaRPr b="0" lang="en-US" sz="2000" spc="-1" strike="noStrike">
              <a:solidFill>
                <a:srgbClr val="000005"/>
              </a:solidFill>
              <a:latin typeface="Roboto"/>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1212840" y="1537560"/>
            <a:ext cx="4086000" cy="2387160"/>
          </a:xfrm>
          <a:prstGeom prst="rect">
            <a:avLst/>
          </a:prstGeom>
          <a:noFill/>
          <a:ln>
            <a:noFill/>
          </a:ln>
        </p:spPr>
        <p:txBody>
          <a:bodyPr lIns="0" rIns="90000" tIns="45000" bIns="45000" anchor="b">
            <a:noAutofit/>
          </a:bodyPr>
          <a:p>
            <a:pPr>
              <a:lnSpc>
                <a:spcPct val="100000"/>
              </a:lnSpc>
            </a:pPr>
            <a:r>
              <a:rPr b="0" lang="en-US" sz="2700" spc="-1" strike="noStrike">
                <a:solidFill>
                  <a:srgbClr val="000005"/>
                </a:solidFill>
                <a:latin typeface="Roboto Medium"/>
                <a:ea typeface="Roboto Medium"/>
              </a:rPr>
              <a:t>Category review: Chips</a:t>
            </a:r>
            <a:endParaRPr b="0" lang="en-US" sz="2700" spc="-1" strike="noStrike">
              <a:solidFill>
                <a:srgbClr val="000005"/>
              </a:solidFill>
              <a:latin typeface="Roboto Light"/>
            </a:endParaRPr>
          </a:p>
        </p:txBody>
      </p:sp>
      <p:sp>
        <p:nvSpPr>
          <p:cNvPr id="324" name="TextShape 2"/>
          <p:cNvSpPr txBox="1"/>
          <p:nvPr/>
        </p:nvSpPr>
        <p:spPr>
          <a:xfrm>
            <a:off x="1212840" y="4126680"/>
            <a:ext cx="4086000" cy="1236240"/>
          </a:xfrm>
          <a:prstGeom prst="rect">
            <a:avLst/>
          </a:prstGeom>
          <a:noFill/>
          <a:ln>
            <a:noFill/>
          </a:ln>
        </p:spPr>
        <p:txBody>
          <a:bodyPr lIns="0" rIns="90000" tIns="45000" bIns="45000">
            <a:noAutofit/>
          </a:bodyPr>
          <a:p>
            <a:pPr>
              <a:lnSpc>
                <a:spcPct val="100000"/>
              </a:lnSpc>
            </a:pPr>
            <a:r>
              <a:rPr b="0" lang="en-US" sz="1800" spc="-1" strike="noStrike">
                <a:solidFill>
                  <a:srgbClr val="000005"/>
                </a:solidFill>
                <a:latin typeface="Roboto Light"/>
                <a:ea typeface="Roboto Light"/>
              </a:rPr>
              <a:t>Retail Analytics</a:t>
            </a:r>
            <a:endParaRPr b="0" lang="en-US" sz="1800" spc="-1" strike="noStrike">
              <a:latin typeface="Arial"/>
            </a:endParaRPr>
          </a:p>
          <a:p>
            <a:pPr>
              <a:lnSpc>
                <a:spcPct val="100000"/>
              </a:lnSpc>
            </a:pPr>
            <a:endParaRPr b="0" lang="en-US" sz="1800" spc="-1" strike="noStrike">
              <a:latin typeface="Arial"/>
            </a:endParaRPr>
          </a:p>
        </p:txBody>
      </p:sp>
      <p:sp>
        <p:nvSpPr>
          <p:cNvPr id="325" name="TextShape 3"/>
          <p:cNvSpPr txBox="1"/>
          <p:nvPr/>
        </p:nvSpPr>
        <p:spPr>
          <a:xfrm>
            <a:off x="1212840" y="650880"/>
            <a:ext cx="2128320" cy="244080"/>
          </a:xfrm>
          <a:prstGeom prst="rect">
            <a:avLst/>
          </a:prstGeom>
          <a:noFill/>
          <a:ln>
            <a:noFill/>
          </a:ln>
        </p:spPr>
        <p:txBody>
          <a:bodyPr lIns="0" rIns="0" tIns="0" bIns="0" anchor="ctr" anchorCtr="1">
            <a:noAutofit/>
          </a:bodyPr>
          <a:p>
            <a:pPr>
              <a:lnSpc>
                <a:spcPct val="90000"/>
              </a:lnSpc>
              <a:spcBef>
                <a:spcPts val="1001"/>
              </a:spcBef>
            </a:pPr>
            <a:r>
              <a:rPr b="0" lang="en-US" sz="1000" spc="-1" strike="noStrike">
                <a:solidFill>
                  <a:srgbClr val="000005"/>
                </a:solidFill>
                <a:latin typeface="Roboto Light"/>
                <a:ea typeface="Roboto Light"/>
              </a:rPr>
              <a:t>February 2022</a:t>
            </a:r>
            <a:endParaRPr b="0" lang="en-US" sz="1000" spc="-1" strike="noStrike">
              <a:solidFill>
                <a:srgbClr val="000005"/>
              </a:solidFill>
              <a:latin typeface="Roboto"/>
            </a:endParaRPr>
          </a:p>
        </p:txBody>
      </p:sp>
      <p:grpSp>
        <p:nvGrpSpPr>
          <p:cNvPr id="326" name="Group 4"/>
          <p:cNvGrpSpPr/>
          <p:nvPr/>
        </p:nvGrpSpPr>
        <p:grpSpPr>
          <a:xfrm>
            <a:off x="12294720" y="5621400"/>
            <a:ext cx="1981440" cy="1236240"/>
            <a:chOff x="12294720" y="5621400"/>
            <a:chExt cx="1981440" cy="1236240"/>
          </a:xfrm>
        </p:grpSpPr>
        <p:sp>
          <p:nvSpPr>
            <p:cNvPr id="327" name="CustomShape 5"/>
            <p:cNvSpPr/>
            <p:nvPr/>
          </p:nvSpPr>
          <p:spPr>
            <a:xfrm>
              <a:off x="12294720" y="5621400"/>
              <a:ext cx="1981440" cy="1236240"/>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p:style>
          <p:txBody>
            <a:bodyPr lIns="90000" rIns="90000" tIns="468000" bIns="45000">
              <a:noAutofit/>
            </a:bodyPr>
            <a:p>
              <a:pPr>
                <a:lnSpc>
                  <a:spcPct val="100000"/>
                </a:lnSpc>
              </a:pPr>
              <a:r>
                <a:rPr b="0" lang="en-US" sz="1000" spc="-1" strike="noStrike">
                  <a:solidFill>
                    <a:srgbClr val="ef9b47"/>
                  </a:solidFill>
                  <a:latin typeface="Roboto Medium"/>
                  <a:ea typeface="Roboto Light"/>
                </a:rPr>
                <a:t>Brand note:</a:t>
              </a:r>
              <a:r>
                <a:rPr b="0" lang="en-US" sz="1000" spc="-1" strike="noStrike">
                  <a:solidFill>
                    <a:srgbClr val="000005"/>
                  </a:solidFill>
                  <a:latin typeface="Roboto Light"/>
                  <a:ea typeface="Roboto Light"/>
                </a:rPr>
                <a:t> If client logo is not required, use alternate title page layout </a:t>
              </a:r>
              <a:r>
                <a:rPr b="0" lang="en-US" sz="1000" spc="-1" strike="noStrike">
                  <a:solidFill>
                    <a:srgbClr val="000005"/>
                  </a:solidFill>
                  <a:latin typeface="Roboto Medium"/>
                  <a:ea typeface="Roboto Light"/>
                </a:rPr>
                <a:t>right click slide thumbnail </a:t>
              </a:r>
              <a:r>
                <a:rPr b="0" lang="en-US" sz="1000" spc="-1" strike="noStrike">
                  <a:solidFill>
                    <a:srgbClr val="000005"/>
                  </a:solidFill>
                  <a:latin typeface="Roboto Light"/>
                  <a:ea typeface="Roboto Light"/>
                </a:rPr>
                <a:t>&gt;</a:t>
              </a:r>
              <a:r>
                <a:rPr b="0" lang="en-US" sz="1000" spc="-1" strike="noStrike">
                  <a:solidFill>
                    <a:srgbClr val="000005"/>
                  </a:solidFill>
                  <a:latin typeface="Roboto Medium"/>
                  <a:ea typeface="Roboto Light"/>
                </a:rPr>
                <a:t> Layout </a:t>
              </a:r>
              <a:r>
                <a:rPr b="0" lang="en-US" sz="1000" spc="-1" strike="noStrike">
                  <a:solidFill>
                    <a:srgbClr val="000005"/>
                  </a:solidFill>
                  <a:latin typeface="Roboto Light"/>
                  <a:ea typeface="Roboto Light"/>
                </a:rPr>
                <a:t>&gt;</a:t>
              </a:r>
              <a:r>
                <a:rPr b="0" lang="en-US" sz="1000" spc="-1" strike="noStrike">
                  <a:solidFill>
                    <a:srgbClr val="000005"/>
                  </a:solidFill>
                  <a:latin typeface="Roboto Medium"/>
                  <a:ea typeface="Roboto Light"/>
                </a:rPr>
                <a:t> Title</a:t>
              </a:r>
              <a:endParaRPr b="0" lang="en-US" sz="1000" spc="-1" strike="noStrike">
                <a:latin typeface="Arial"/>
              </a:endParaRPr>
            </a:p>
          </p:txBody>
        </p:sp>
        <p:grpSp>
          <p:nvGrpSpPr>
            <p:cNvPr id="328" name="Group 6"/>
            <p:cNvGrpSpPr/>
            <p:nvPr/>
          </p:nvGrpSpPr>
          <p:grpSpPr>
            <a:xfrm>
              <a:off x="12294720" y="5621400"/>
              <a:ext cx="355680" cy="320040"/>
              <a:chOff x="12294720" y="5621400"/>
              <a:chExt cx="355680" cy="320040"/>
            </a:xfrm>
          </p:grpSpPr>
          <p:sp>
            <p:nvSpPr>
              <p:cNvPr id="329" name="CustomShape 7"/>
              <p:cNvSpPr/>
              <p:nvPr/>
            </p:nvSpPr>
            <p:spPr>
              <a:xfrm>
                <a:off x="12294720" y="5621400"/>
                <a:ext cx="353880" cy="317880"/>
              </a:xfrm>
              <a:custGeom>
                <a:avLst/>
                <a:gdLst/>
                <a:ahLst/>
                <a:rect l="l" t="t"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style>
              <a:lnRef idx="0"/>
              <a:fillRef idx="0"/>
              <a:effectRef idx="0"/>
              <a:fontRef idx="minor"/>
            </p:style>
          </p:sp>
          <p:sp>
            <p:nvSpPr>
              <p:cNvPr id="330" name="CustomShape 8"/>
              <p:cNvSpPr/>
              <p:nvPr/>
            </p:nvSpPr>
            <p:spPr>
              <a:xfrm>
                <a:off x="12595320" y="5886360"/>
                <a:ext cx="55080" cy="55080"/>
              </a:xfrm>
              <a:custGeom>
                <a:avLst/>
                <a:gdLst/>
                <a:ahLst/>
                <a:rect l="l" t="t"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style>
              <a:lnRef idx="0"/>
              <a:fillRef idx="0"/>
              <a:effectRef idx="0"/>
              <a:fontRef idx="minor"/>
            </p:style>
          </p:sp>
        </p:grpSp>
      </p:gr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1162080" y="399960"/>
            <a:ext cx="2304720" cy="971280"/>
          </a:xfrm>
          <a:prstGeom prst="rect">
            <a:avLst/>
          </a:prstGeom>
          <a:noFill/>
          <a:ln>
            <a:noFill/>
          </a:ln>
        </p:spPr>
        <p:txBody>
          <a:bodyPr lIns="0" rIns="0" tIns="0" bIns="0" anchorCtr="1">
            <a:noAutofit/>
          </a:bodyPr>
          <a:p>
            <a:pPr>
              <a:lnSpc>
                <a:spcPct val="90000"/>
              </a:lnSpc>
            </a:pPr>
            <a:r>
              <a:rPr b="0" lang="en-US" sz="8300" spc="-1" strike="noStrike">
                <a:solidFill>
                  <a:srgbClr val="000005"/>
                </a:solidFill>
                <a:latin typeface="Roboto Light"/>
                <a:ea typeface="Roboto Light"/>
              </a:rPr>
              <a:t>02</a:t>
            </a:r>
            <a:endParaRPr b="0" lang="en-US" sz="8300" spc="-1" strike="noStrike">
              <a:solidFill>
                <a:srgbClr val="000005"/>
              </a:solidFill>
              <a:latin typeface="Roboto Light"/>
            </a:endParaRPr>
          </a:p>
        </p:txBody>
      </p:sp>
      <p:sp>
        <p:nvSpPr>
          <p:cNvPr id="382" name="TextShape 2"/>
          <p:cNvSpPr txBox="1"/>
          <p:nvPr/>
        </p:nvSpPr>
        <p:spPr>
          <a:xfrm>
            <a:off x="1201680" y="3122640"/>
            <a:ext cx="5516280" cy="2515680"/>
          </a:xfrm>
          <a:prstGeom prst="rect">
            <a:avLst/>
          </a:prstGeom>
          <a:noFill/>
          <a:ln>
            <a:noFill/>
          </a:ln>
        </p:spPr>
        <p:txBody>
          <a:bodyPr lIns="0" rIns="0" tIns="0" bIns="0" anchor="ctr" anchorCtr="1">
            <a:noAutofit/>
          </a:bodyPr>
          <a:p>
            <a:pPr>
              <a:lnSpc>
                <a:spcPct val="100000"/>
              </a:lnSpc>
              <a:spcBef>
                <a:spcPts val="1001"/>
              </a:spcBef>
            </a:pPr>
            <a:r>
              <a:rPr b="0" lang="en-US" sz="2400" spc="-1" strike="noStrike">
                <a:solidFill>
                  <a:srgbClr val="000005"/>
                </a:solidFill>
                <a:latin typeface="Roboto Medium"/>
                <a:ea typeface="Roboto Medium"/>
              </a:rPr>
              <a:t>Trial store performance</a:t>
            </a:r>
            <a:endParaRPr b="0" lang="en-US" sz="2400" spc="-1" strike="noStrike">
              <a:solidFill>
                <a:srgbClr val="000005"/>
              </a:solidFill>
              <a:latin typeface="Roboto"/>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1192320" y="87120"/>
            <a:ext cx="10479240" cy="824040"/>
          </a:xfrm>
          <a:prstGeom prst="rect">
            <a:avLst/>
          </a:prstGeom>
          <a:noFill/>
          <a:ln>
            <a:noFill/>
          </a:ln>
        </p:spPr>
        <p:txBody>
          <a:bodyPr lIns="0" rIns="0" tIns="0" bIns="0" anchor="ctr" anchorCtr="1">
            <a:noAutofit/>
          </a:bodyPr>
          <a:p>
            <a:pPr algn="ctr">
              <a:lnSpc>
                <a:spcPct val="100000"/>
              </a:lnSpc>
              <a:spcBef>
                <a:spcPts val="1001"/>
              </a:spcBef>
            </a:pPr>
            <a:r>
              <a:rPr b="1" lang="en-US" sz="2400" spc="-1" strike="noStrike" u="sng">
                <a:solidFill>
                  <a:srgbClr val="000005"/>
                </a:solidFill>
                <a:uFillTx/>
                <a:latin typeface="Roboto"/>
                <a:ea typeface="Roboto"/>
              </a:rPr>
              <a:t>Explanation of the control store vs other stores</a:t>
            </a:r>
            <a:endParaRPr b="0" lang="en-US" sz="2400" spc="-1" strike="noStrike">
              <a:solidFill>
                <a:srgbClr val="000005"/>
              </a:solidFill>
              <a:latin typeface="Roboto"/>
            </a:endParaRPr>
          </a:p>
        </p:txBody>
      </p:sp>
      <p:pic>
        <p:nvPicPr>
          <p:cNvPr id="384" name="Picture 1" descr=""/>
          <p:cNvPicPr/>
          <p:nvPr/>
        </p:nvPicPr>
        <p:blipFill>
          <a:blip r:embed="rId1"/>
          <a:stretch/>
        </p:blipFill>
        <p:spPr>
          <a:xfrm>
            <a:off x="12305520" y="0"/>
            <a:ext cx="1993320" cy="1822680"/>
          </a:xfrm>
          <a:prstGeom prst="rect">
            <a:avLst/>
          </a:prstGeom>
          <a:ln>
            <a:noFill/>
          </a:ln>
        </p:spPr>
      </p:pic>
      <p:pic>
        <p:nvPicPr>
          <p:cNvPr id="385" name="" descr=""/>
          <p:cNvPicPr/>
          <p:nvPr/>
        </p:nvPicPr>
        <p:blipFill>
          <a:blip r:embed="rId2"/>
          <a:stretch/>
        </p:blipFill>
        <p:spPr>
          <a:xfrm>
            <a:off x="795600" y="1878480"/>
            <a:ext cx="5635800" cy="3999240"/>
          </a:xfrm>
          <a:prstGeom prst="rect">
            <a:avLst/>
          </a:prstGeom>
          <a:ln>
            <a:noFill/>
          </a:ln>
        </p:spPr>
      </p:pic>
      <p:pic>
        <p:nvPicPr>
          <p:cNvPr id="386" name="" descr=""/>
          <p:cNvPicPr/>
          <p:nvPr/>
        </p:nvPicPr>
        <p:blipFill>
          <a:blip r:embed="rId3"/>
          <a:stretch/>
        </p:blipFill>
        <p:spPr>
          <a:xfrm>
            <a:off x="6001560" y="1811880"/>
            <a:ext cx="6389280" cy="4392360"/>
          </a:xfrm>
          <a:prstGeom prst="rect">
            <a:avLst/>
          </a:prstGeom>
          <a:ln>
            <a:noFill/>
          </a:ln>
        </p:spPr>
      </p:pic>
      <p:sp>
        <p:nvSpPr>
          <p:cNvPr id="387" name="CustomShape 2"/>
          <p:cNvSpPr/>
          <p:nvPr/>
        </p:nvSpPr>
        <p:spPr>
          <a:xfrm flipH="1" flipV="1">
            <a:off x="1140480" y="1513800"/>
            <a:ext cx="10321920" cy="4881960"/>
          </a:xfrm>
          <a:prstGeom prst="bentConnector3">
            <a:avLst>
              <a:gd name="adj1" fmla="val 52480"/>
            </a:avLst>
          </a:prstGeom>
          <a:solidFill>
            <a:srgbClr val="ffffff"/>
          </a:solidFill>
          <a:ln w="25560">
            <a:solidFill>
              <a:srgbClr val="666666"/>
            </a:solidFill>
            <a:round/>
          </a:ln>
        </p:spPr>
        <p:style>
          <a:lnRef idx="0"/>
          <a:fillRef idx="0"/>
          <a:effectRef idx="0"/>
          <a:fontRef idx="minor"/>
        </p:style>
      </p:sp>
      <p:sp>
        <p:nvSpPr>
          <p:cNvPr id="388" name="CustomShape 3"/>
          <p:cNvSpPr/>
          <p:nvPr/>
        </p:nvSpPr>
        <p:spPr>
          <a:xfrm>
            <a:off x="2004840" y="5947920"/>
            <a:ext cx="3562560" cy="242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000" spc="-1" strike="noStrike" u="sng">
                <a:solidFill>
                  <a:srgbClr val="000000"/>
                </a:solidFill>
                <a:uFillTx/>
                <a:latin typeface="Roboto Light"/>
              </a:rPr>
              <a:t>Total sales trial store vs control store and other stores</a:t>
            </a:r>
            <a:endParaRPr b="0" lang="en-US" sz="1000" spc="-1" strike="noStrike">
              <a:latin typeface="Arial"/>
            </a:endParaRPr>
          </a:p>
        </p:txBody>
      </p:sp>
      <p:sp>
        <p:nvSpPr>
          <p:cNvPr id="389" name="CustomShape 4"/>
          <p:cNvSpPr/>
          <p:nvPr/>
        </p:nvSpPr>
        <p:spPr>
          <a:xfrm>
            <a:off x="7567560" y="5949360"/>
            <a:ext cx="3257640" cy="39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000" spc="-1" strike="noStrike" u="sng">
                <a:solidFill>
                  <a:srgbClr val="000000"/>
                </a:solidFill>
                <a:uFillTx/>
                <a:latin typeface="Roboto Light"/>
              </a:rPr>
              <a:t>Customer trial store vs control store and other stores</a:t>
            </a:r>
            <a:endParaRPr b="0" lang="en-US" sz="1000" spc="-1" strike="noStrike">
              <a:latin typeface="Arial"/>
            </a:endParaRPr>
          </a:p>
        </p:txBody>
      </p:sp>
      <p:sp>
        <p:nvSpPr>
          <p:cNvPr id="390" name="CustomShape 5"/>
          <p:cNvSpPr/>
          <p:nvPr/>
        </p:nvSpPr>
        <p:spPr>
          <a:xfrm>
            <a:off x="5567400" y="619560"/>
            <a:ext cx="39996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u="sng">
                <a:solidFill>
                  <a:srgbClr val="000000"/>
                </a:solidFill>
                <a:uFillTx/>
                <a:latin typeface="Roboto Light"/>
              </a:rPr>
              <a:t>Trial Store: 77</a:t>
            </a:r>
            <a:endParaRPr b="0" lang="en-US" sz="1800" spc="-1" strike="noStrike">
              <a:latin typeface="Arial"/>
            </a:endParaRPr>
          </a:p>
          <a:p>
            <a:pPr>
              <a:lnSpc>
                <a:spcPct val="100000"/>
              </a:lnSpc>
            </a:pPr>
            <a:r>
              <a:rPr b="1" lang="en-US" sz="1800" spc="-1" strike="noStrike" u="sng">
                <a:solidFill>
                  <a:srgbClr val="000000"/>
                </a:solidFill>
                <a:uFillTx/>
                <a:latin typeface="Roboto Light"/>
              </a:rPr>
              <a:t>Control sore: 233</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1220760" y="178560"/>
            <a:ext cx="10479240" cy="824040"/>
          </a:xfrm>
          <a:prstGeom prst="rect">
            <a:avLst/>
          </a:prstGeom>
          <a:noFill/>
          <a:ln>
            <a:noFill/>
          </a:ln>
        </p:spPr>
        <p:txBody>
          <a:bodyPr lIns="0" rIns="0" tIns="0" bIns="0" anchor="ctr" anchorCtr="1">
            <a:noAutofit/>
          </a:bodyPr>
          <a:p>
            <a:pPr algn="ctr">
              <a:lnSpc>
                <a:spcPct val="100000"/>
              </a:lnSpc>
              <a:spcBef>
                <a:spcPts val="1001"/>
              </a:spcBef>
            </a:pPr>
            <a:r>
              <a:rPr b="1" lang="en-US" sz="2400" spc="-1" strike="noStrike" u="sng">
                <a:solidFill>
                  <a:srgbClr val="000005"/>
                </a:solidFill>
                <a:uFillTx/>
                <a:latin typeface="Roboto"/>
                <a:ea typeface="Roboto"/>
              </a:rPr>
              <a:t>Assessment Of Performance for Trial Store 77</a:t>
            </a:r>
            <a:endParaRPr b="0" lang="en-US" sz="2400" spc="-1" strike="noStrike">
              <a:solidFill>
                <a:srgbClr val="000005"/>
              </a:solidFill>
              <a:latin typeface="Roboto"/>
            </a:endParaRPr>
          </a:p>
        </p:txBody>
      </p:sp>
      <p:pic>
        <p:nvPicPr>
          <p:cNvPr id="392" name="Picture 1" descr=""/>
          <p:cNvPicPr/>
          <p:nvPr/>
        </p:nvPicPr>
        <p:blipFill>
          <a:blip r:embed="rId1"/>
          <a:stretch/>
        </p:blipFill>
        <p:spPr>
          <a:xfrm>
            <a:off x="12305520" y="0"/>
            <a:ext cx="1993320" cy="2005560"/>
          </a:xfrm>
          <a:prstGeom prst="rect">
            <a:avLst/>
          </a:prstGeom>
          <a:ln>
            <a:noFill/>
          </a:ln>
        </p:spPr>
      </p:pic>
      <p:pic>
        <p:nvPicPr>
          <p:cNvPr id="393" name="" descr=""/>
          <p:cNvPicPr/>
          <p:nvPr/>
        </p:nvPicPr>
        <p:blipFill>
          <a:blip r:embed="rId2"/>
          <a:stretch/>
        </p:blipFill>
        <p:spPr>
          <a:xfrm>
            <a:off x="781560" y="865440"/>
            <a:ext cx="7016400" cy="2736000"/>
          </a:xfrm>
          <a:prstGeom prst="rect">
            <a:avLst/>
          </a:prstGeom>
          <a:ln>
            <a:noFill/>
          </a:ln>
        </p:spPr>
      </p:pic>
      <p:pic>
        <p:nvPicPr>
          <p:cNvPr id="394" name="" descr=""/>
          <p:cNvPicPr/>
          <p:nvPr/>
        </p:nvPicPr>
        <p:blipFill>
          <a:blip r:embed="rId3"/>
          <a:stretch/>
        </p:blipFill>
        <p:spPr>
          <a:xfrm>
            <a:off x="799560" y="3783600"/>
            <a:ext cx="6955560" cy="2616480"/>
          </a:xfrm>
          <a:prstGeom prst="rect">
            <a:avLst/>
          </a:prstGeom>
          <a:ln>
            <a:noFill/>
          </a:ln>
        </p:spPr>
      </p:pic>
      <p:sp>
        <p:nvSpPr>
          <p:cNvPr id="395" name="Line 2"/>
          <p:cNvSpPr/>
          <p:nvPr/>
        </p:nvSpPr>
        <p:spPr>
          <a:xfrm flipH="1">
            <a:off x="7743240" y="792360"/>
            <a:ext cx="2520" cy="5261040"/>
          </a:xfrm>
          <a:prstGeom prst="line">
            <a:avLst/>
          </a:prstGeom>
          <a:ln w="25560">
            <a:solidFill>
              <a:srgbClr val="666666"/>
            </a:solidFill>
            <a:round/>
          </a:ln>
        </p:spPr>
        <p:style>
          <a:lnRef idx="0"/>
          <a:fillRef idx="0"/>
          <a:effectRef idx="0"/>
          <a:fontRef idx="minor"/>
        </p:style>
      </p:sp>
      <p:sp>
        <p:nvSpPr>
          <p:cNvPr id="396" name="Line 3"/>
          <p:cNvSpPr/>
          <p:nvPr/>
        </p:nvSpPr>
        <p:spPr>
          <a:xfrm>
            <a:off x="1220760" y="3610800"/>
            <a:ext cx="6527160" cy="8640"/>
          </a:xfrm>
          <a:prstGeom prst="line">
            <a:avLst/>
          </a:prstGeom>
          <a:ln w="25560">
            <a:solidFill>
              <a:srgbClr val="666666"/>
            </a:solidFill>
            <a:round/>
          </a:ln>
        </p:spPr>
        <p:style>
          <a:lnRef idx="0"/>
          <a:fillRef idx="0"/>
          <a:effectRef idx="0"/>
          <a:fontRef idx="minor"/>
        </p:style>
      </p:sp>
      <p:sp>
        <p:nvSpPr>
          <p:cNvPr id="397" name="CustomShape 4"/>
          <p:cNvSpPr/>
          <p:nvPr/>
        </p:nvSpPr>
        <p:spPr>
          <a:xfrm>
            <a:off x="8025840" y="2005920"/>
            <a:ext cx="3999600" cy="1733040"/>
          </a:xfrm>
          <a:prstGeom prst="rect">
            <a:avLst/>
          </a:prstGeom>
          <a:noFill/>
          <a:ln>
            <a:noFill/>
          </a:ln>
        </p:spPr>
        <p:style>
          <a:lnRef idx="0"/>
          <a:fillRef idx="0"/>
          <a:effectRef idx="0"/>
          <a:fontRef idx="minor"/>
        </p:style>
        <p:txBody>
          <a:bodyPr lIns="90000" rIns="90000" tIns="45000" bIns="45000">
            <a:spAutoFit/>
          </a:bodyPr>
          <a:p>
            <a:pPr marL="171360" indent="-171000">
              <a:lnSpc>
                <a:spcPct val="100000"/>
              </a:lnSpc>
              <a:buClr>
                <a:srgbClr val="000000"/>
              </a:buClr>
              <a:buFont typeface="Arial"/>
              <a:buChar char="•"/>
            </a:pPr>
            <a:r>
              <a:rPr b="0" lang="en-US" sz="1200" spc="-1" strike="noStrike">
                <a:solidFill>
                  <a:srgbClr val="000000"/>
                </a:solidFill>
                <a:latin typeface="Roboto Light"/>
              </a:rPr>
              <a:t>The result for the trial store 77 during the three months trial period, witnessed a significant increase in the final two months of the trial period.</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Roboto Light"/>
              </a:rPr>
              <a:t>The trial period which starts from February didn't see much increase in total sales and customers.</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Roboto Light"/>
              </a:rPr>
              <a:t>But the month of March and April saw a significant change in the increase of total sales and customers.</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Roboto Light"/>
              </a:rPr>
              <a:t>With this we can say the trial period with store 77 was successful.</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1197000" y="453240"/>
            <a:ext cx="10479240" cy="824040"/>
          </a:xfrm>
          <a:prstGeom prst="rect">
            <a:avLst/>
          </a:prstGeom>
          <a:noFill/>
          <a:ln>
            <a:noFill/>
          </a:ln>
        </p:spPr>
        <p:txBody>
          <a:bodyPr lIns="0" rIns="0" tIns="0" bIns="0" anchor="ctr" anchorCtr="1">
            <a:noAutofit/>
          </a:bodyPr>
          <a:p>
            <a:pPr algn="ctr">
              <a:lnSpc>
                <a:spcPct val="100000"/>
              </a:lnSpc>
              <a:spcBef>
                <a:spcPts val="1001"/>
              </a:spcBef>
            </a:pPr>
            <a:r>
              <a:rPr b="0" lang="en-US" sz="2400" spc="-1" strike="noStrike" u="sng">
                <a:solidFill>
                  <a:srgbClr val="000005"/>
                </a:solidFill>
                <a:uFillTx/>
                <a:latin typeface="Roboto"/>
                <a:ea typeface="Roboto"/>
              </a:rPr>
              <a:t>Explanation of the control store vs other stores</a:t>
            </a:r>
            <a:endParaRPr b="0" lang="en-US" sz="2400" spc="-1" strike="noStrike">
              <a:solidFill>
                <a:srgbClr val="000005"/>
              </a:solidFill>
              <a:latin typeface="Roboto"/>
            </a:endParaRPr>
          </a:p>
        </p:txBody>
      </p:sp>
      <p:pic>
        <p:nvPicPr>
          <p:cNvPr id="399" name="Picture 1" descr=""/>
          <p:cNvPicPr/>
          <p:nvPr/>
        </p:nvPicPr>
        <p:blipFill>
          <a:blip r:embed="rId1"/>
          <a:stretch/>
        </p:blipFill>
        <p:spPr>
          <a:xfrm>
            <a:off x="12305520" y="0"/>
            <a:ext cx="1993320" cy="1822680"/>
          </a:xfrm>
          <a:prstGeom prst="rect">
            <a:avLst/>
          </a:prstGeom>
          <a:ln>
            <a:noFill/>
          </a:ln>
        </p:spPr>
      </p:pic>
      <p:sp>
        <p:nvSpPr>
          <p:cNvPr id="400" name="CustomShape 2"/>
          <p:cNvSpPr/>
          <p:nvPr/>
        </p:nvSpPr>
        <p:spPr>
          <a:xfrm flipH="1" flipV="1">
            <a:off x="1340280" y="2066400"/>
            <a:ext cx="10410120" cy="4261680"/>
          </a:xfrm>
          <a:prstGeom prst="bentConnector3">
            <a:avLst>
              <a:gd name="adj1" fmla="val 52480"/>
            </a:avLst>
          </a:prstGeom>
          <a:solidFill>
            <a:srgbClr val="ffffff"/>
          </a:solidFill>
          <a:ln w="25560">
            <a:solidFill>
              <a:srgbClr val="666666"/>
            </a:solidFill>
            <a:round/>
          </a:ln>
        </p:spPr>
        <p:style>
          <a:lnRef idx="0"/>
          <a:fillRef idx="0"/>
          <a:effectRef idx="0"/>
          <a:fontRef idx="minor"/>
        </p:style>
      </p:sp>
      <p:pic>
        <p:nvPicPr>
          <p:cNvPr id="401" name="" descr=""/>
          <p:cNvPicPr/>
          <p:nvPr/>
        </p:nvPicPr>
        <p:blipFill>
          <a:blip r:embed="rId2"/>
          <a:stretch/>
        </p:blipFill>
        <p:spPr>
          <a:xfrm>
            <a:off x="604800" y="2043360"/>
            <a:ext cx="5831640" cy="3953160"/>
          </a:xfrm>
          <a:prstGeom prst="rect">
            <a:avLst/>
          </a:prstGeom>
          <a:ln>
            <a:noFill/>
          </a:ln>
        </p:spPr>
      </p:pic>
      <p:pic>
        <p:nvPicPr>
          <p:cNvPr id="402" name="" descr=""/>
          <p:cNvPicPr/>
          <p:nvPr/>
        </p:nvPicPr>
        <p:blipFill>
          <a:blip r:embed="rId3"/>
          <a:stretch/>
        </p:blipFill>
        <p:spPr>
          <a:xfrm>
            <a:off x="5972400" y="2008800"/>
            <a:ext cx="6162120" cy="3941640"/>
          </a:xfrm>
          <a:prstGeom prst="rect">
            <a:avLst/>
          </a:prstGeom>
          <a:ln>
            <a:noFill/>
          </a:ln>
        </p:spPr>
      </p:pic>
      <p:sp>
        <p:nvSpPr>
          <p:cNvPr id="403" name="CustomShape 3"/>
          <p:cNvSpPr/>
          <p:nvPr/>
        </p:nvSpPr>
        <p:spPr>
          <a:xfrm>
            <a:off x="2236680" y="5808960"/>
            <a:ext cx="3562560" cy="242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000" spc="-1" strike="noStrike" u="sng">
                <a:solidFill>
                  <a:srgbClr val="000000"/>
                </a:solidFill>
                <a:uFillTx/>
                <a:latin typeface="Roboto Light"/>
              </a:rPr>
              <a:t>Total sales trial store vs control store and other stores</a:t>
            </a:r>
            <a:endParaRPr b="0" lang="en-US" sz="1000" spc="-1" strike="noStrike">
              <a:latin typeface="Arial"/>
            </a:endParaRPr>
          </a:p>
        </p:txBody>
      </p:sp>
      <p:sp>
        <p:nvSpPr>
          <p:cNvPr id="404" name="CustomShape 4"/>
          <p:cNvSpPr/>
          <p:nvPr/>
        </p:nvSpPr>
        <p:spPr>
          <a:xfrm>
            <a:off x="7656840" y="5740560"/>
            <a:ext cx="3257640" cy="39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000" spc="-1" strike="noStrike" u="sng">
                <a:solidFill>
                  <a:srgbClr val="000000"/>
                </a:solidFill>
                <a:uFillTx/>
                <a:latin typeface="Roboto Light"/>
              </a:rPr>
              <a:t>Customer trial store vs control store and other stores</a:t>
            </a:r>
            <a:endParaRPr b="0" lang="en-US" sz="1000" spc="-1" strike="noStrike">
              <a:latin typeface="Arial"/>
            </a:endParaRPr>
          </a:p>
        </p:txBody>
      </p:sp>
      <p:sp>
        <p:nvSpPr>
          <p:cNvPr id="405" name="CustomShape 5"/>
          <p:cNvSpPr/>
          <p:nvPr/>
        </p:nvSpPr>
        <p:spPr>
          <a:xfrm>
            <a:off x="5392440" y="914400"/>
            <a:ext cx="39996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u="sng">
                <a:solidFill>
                  <a:srgbClr val="000000"/>
                </a:solidFill>
                <a:uFillTx/>
                <a:latin typeface="Roboto Light"/>
              </a:rPr>
              <a:t>Trial Store: 86</a:t>
            </a:r>
            <a:endParaRPr b="0" lang="en-US" sz="1800" spc="-1" strike="noStrike">
              <a:latin typeface="Arial"/>
            </a:endParaRPr>
          </a:p>
          <a:p>
            <a:pPr>
              <a:lnSpc>
                <a:spcPct val="100000"/>
              </a:lnSpc>
            </a:pPr>
            <a:r>
              <a:rPr b="1" lang="en-US" sz="1800" spc="-1" strike="noStrike" u="sng">
                <a:solidFill>
                  <a:srgbClr val="000000"/>
                </a:solidFill>
                <a:uFillTx/>
                <a:latin typeface="Roboto Light"/>
              </a:rPr>
              <a:t>Control sore: 155</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1197000" y="178560"/>
            <a:ext cx="10479240" cy="824040"/>
          </a:xfrm>
          <a:prstGeom prst="rect">
            <a:avLst/>
          </a:prstGeom>
          <a:noFill/>
          <a:ln>
            <a:noFill/>
          </a:ln>
        </p:spPr>
        <p:txBody>
          <a:bodyPr lIns="0" rIns="0" tIns="0" bIns="0" anchor="ctr" anchorCtr="1">
            <a:noAutofit/>
          </a:bodyPr>
          <a:p>
            <a:pPr algn="ctr">
              <a:lnSpc>
                <a:spcPct val="100000"/>
              </a:lnSpc>
              <a:spcBef>
                <a:spcPts val="1001"/>
              </a:spcBef>
            </a:pPr>
            <a:r>
              <a:rPr b="1" lang="en-US" sz="2400" spc="-1" strike="noStrike" u="sng">
                <a:solidFill>
                  <a:srgbClr val="000005"/>
                </a:solidFill>
                <a:uFillTx/>
                <a:latin typeface="Roboto"/>
                <a:ea typeface="Roboto"/>
              </a:rPr>
              <a:t>Assessment Of Performance for Trial Store 86</a:t>
            </a:r>
            <a:endParaRPr b="0" lang="en-US" sz="2400" spc="-1" strike="noStrike">
              <a:solidFill>
                <a:srgbClr val="000005"/>
              </a:solidFill>
              <a:latin typeface="Roboto"/>
            </a:endParaRPr>
          </a:p>
        </p:txBody>
      </p:sp>
      <p:pic>
        <p:nvPicPr>
          <p:cNvPr id="407" name="Picture 1" descr=""/>
          <p:cNvPicPr/>
          <p:nvPr/>
        </p:nvPicPr>
        <p:blipFill>
          <a:blip r:embed="rId1"/>
          <a:stretch/>
        </p:blipFill>
        <p:spPr>
          <a:xfrm>
            <a:off x="12305520" y="0"/>
            <a:ext cx="1993320" cy="2005560"/>
          </a:xfrm>
          <a:prstGeom prst="rect">
            <a:avLst/>
          </a:prstGeom>
          <a:ln>
            <a:noFill/>
          </a:ln>
        </p:spPr>
      </p:pic>
      <p:pic>
        <p:nvPicPr>
          <p:cNvPr id="408" name="" descr=""/>
          <p:cNvPicPr/>
          <p:nvPr/>
        </p:nvPicPr>
        <p:blipFill>
          <a:blip r:embed="rId2"/>
          <a:stretch/>
        </p:blipFill>
        <p:spPr>
          <a:xfrm>
            <a:off x="1397160" y="662760"/>
            <a:ext cx="6289560" cy="1698840"/>
          </a:xfrm>
          <a:prstGeom prst="rect">
            <a:avLst/>
          </a:prstGeom>
          <a:ln>
            <a:noFill/>
          </a:ln>
        </p:spPr>
      </p:pic>
      <p:pic>
        <p:nvPicPr>
          <p:cNvPr id="409" name="" descr=""/>
          <p:cNvPicPr/>
          <p:nvPr/>
        </p:nvPicPr>
        <p:blipFill>
          <a:blip r:embed="rId3"/>
          <a:stretch/>
        </p:blipFill>
        <p:spPr>
          <a:xfrm>
            <a:off x="1196640" y="2641680"/>
            <a:ext cx="6297120" cy="1729800"/>
          </a:xfrm>
          <a:prstGeom prst="rect">
            <a:avLst/>
          </a:prstGeom>
          <a:ln>
            <a:noFill/>
          </a:ln>
        </p:spPr>
      </p:pic>
      <p:sp>
        <p:nvSpPr>
          <p:cNvPr id="410" name="Line 2"/>
          <p:cNvSpPr/>
          <p:nvPr/>
        </p:nvSpPr>
        <p:spPr>
          <a:xfrm>
            <a:off x="7502040" y="1074600"/>
            <a:ext cx="360" cy="5093640"/>
          </a:xfrm>
          <a:prstGeom prst="line">
            <a:avLst/>
          </a:prstGeom>
          <a:ln w="25560">
            <a:solidFill>
              <a:srgbClr val="666666"/>
            </a:solidFill>
            <a:round/>
          </a:ln>
        </p:spPr>
        <p:style>
          <a:lnRef idx="0"/>
          <a:fillRef idx="0"/>
          <a:effectRef idx="0"/>
          <a:fontRef idx="minor"/>
        </p:style>
      </p:sp>
      <p:sp>
        <p:nvSpPr>
          <p:cNvPr id="411" name="Line 3"/>
          <p:cNvSpPr/>
          <p:nvPr/>
        </p:nvSpPr>
        <p:spPr>
          <a:xfrm>
            <a:off x="1603080" y="2505600"/>
            <a:ext cx="5890680" cy="23400"/>
          </a:xfrm>
          <a:prstGeom prst="line">
            <a:avLst/>
          </a:prstGeom>
          <a:ln w="25560">
            <a:solidFill>
              <a:srgbClr val="666666"/>
            </a:solidFill>
            <a:round/>
          </a:ln>
        </p:spPr>
        <p:style>
          <a:lnRef idx="0"/>
          <a:fillRef idx="0"/>
          <a:effectRef idx="0"/>
          <a:fontRef idx="minor"/>
        </p:style>
      </p:sp>
      <p:sp>
        <p:nvSpPr>
          <p:cNvPr id="412" name="CustomShape 4"/>
          <p:cNvSpPr/>
          <p:nvPr/>
        </p:nvSpPr>
        <p:spPr>
          <a:xfrm>
            <a:off x="7887240" y="832680"/>
            <a:ext cx="3810600" cy="5200920"/>
          </a:xfrm>
          <a:prstGeom prst="rect">
            <a:avLst/>
          </a:prstGeom>
          <a:noFill/>
          <a:ln>
            <a:noFill/>
          </a:ln>
        </p:spPr>
        <p:style>
          <a:lnRef idx="0"/>
          <a:fillRef idx="0"/>
          <a:effectRef idx="0"/>
          <a:fontRef idx="minor"/>
        </p:style>
        <p:txBody>
          <a:bodyPr lIns="90000" rIns="90000" tIns="45000" bIns="45000">
            <a:spAutoFit/>
          </a:bodyPr>
          <a:p>
            <a:pPr marL="171360" indent="-171000">
              <a:lnSpc>
                <a:spcPct val="100000"/>
              </a:lnSpc>
              <a:buClr>
                <a:srgbClr val="000000"/>
              </a:buClr>
              <a:buFont typeface="Arial"/>
              <a:buChar char="•"/>
            </a:pPr>
            <a:r>
              <a:rPr b="0" lang="en-US" sz="1200" spc="-1" strike="noStrike">
                <a:solidFill>
                  <a:srgbClr val="000000"/>
                </a:solidFill>
                <a:latin typeface="Roboto Light"/>
              </a:rPr>
              <a:t>The first  month of the trial period saw a significant increase in the total sales in our trial store when compared to our control store, as the trial store slightly edged out the 95% control interval. </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Roboto Light"/>
              </a:rPr>
              <a:t>From the first month through to the start of the second month, there occurs more increase in total sales.</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Roboto Light"/>
              </a:rPr>
              <a:t>The third month of the trial period shows a sharp decline in total sales and this results in the trial store falling below the 95% confidence  interval.</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Roboto Light"/>
              </a:rPr>
              <a:t>The total number of customers in the trial period saw a massive increase, but this didn't really translate into a more significant increase in the total sales.</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Roboto Light"/>
              </a:rPr>
              <a:t>Even if the trial period saw more sales, but with the type of increase in customers during this period, there should have been more total sales than we experienced.</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Roboto Light"/>
              </a:rPr>
              <a:t>Looking further at the average number of transactions per customer, we can see how low it is, as it falls within the 5% and 95% confidence interval.</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Roboto Light"/>
              </a:rPr>
              <a:t>So, we can see that the increase in total sales was largely influenced not only by the increase in customers during the trial period but by also the low number of transactions made by these customers.</a:t>
            </a:r>
            <a:endParaRPr b="0" lang="en-US" sz="1200" spc="-1" strike="noStrike">
              <a:latin typeface="Arial"/>
            </a:endParaRPr>
          </a:p>
        </p:txBody>
      </p:sp>
      <p:pic>
        <p:nvPicPr>
          <p:cNvPr id="413" name="" descr=""/>
          <p:cNvPicPr/>
          <p:nvPr/>
        </p:nvPicPr>
        <p:blipFill>
          <a:blip r:embed="rId4"/>
          <a:stretch/>
        </p:blipFill>
        <p:spPr>
          <a:xfrm>
            <a:off x="1194480" y="4455720"/>
            <a:ext cx="6361920" cy="1792440"/>
          </a:xfrm>
          <a:prstGeom prst="rect">
            <a:avLst/>
          </a:prstGeom>
          <a:ln>
            <a:noFill/>
          </a:ln>
        </p:spPr>
      </p:pic>
      <p:sp>
        <p:nvSpPr>
          <p:cNvPr id="414" name="Line 5"/>
          <p:cNvSpPr/>
          <p:nvPr/>
        </p:nvSpPr>
        <p:spPr>
          <a:xfrm flipV="1">
            <a:off x="1575360" y="4366800"/>
            <a:ext cx="5918400" cy="10080"/>
          </a:xfrm>
          <a:prstGeom prst="line">
            <a:avLst/>
          </a:prstGeom>
          <a:ln w="25560">
            <a:solidFill>
              <a:srgbClr val="666666"/>
            </a:solidFill>
            <a:round/>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1197000" y="453240"/>
            <a:ext cx="10479240" cy="824040"/>
          </a:xfrm>
          <a:prstGeom prst="rect">
            <a:avLst/>
          </a:prstGeom>
          <a:noFill/>
          <a:ln>
            <a:noFill/>
          </a:ln>
        </p:spPr>
        <p:txBody>
          <a:bodyPr lIns="0" rIns="0" tIns="0" bIns="0" anchor="ctr" anchorCtr="1">
            <a:noAutofit/>
          </a:bodyPr>
          <a:p>
            <a:pPr>
              <a:lnSpc>
                <a:spcPct val="100000"/>
              </a:lnSpc>
              <a:spcBef>
                <a:spcPts val="1001"/>
              </a:spcBef>
            </a:pPr>
            <a:r>
              <a:rPr b="0" lang="en-US" sz="2400" spc="-1" strike="noStrike">
                <a:solidFill>
                  <a:srgbClr val="000005"/>
                </a:solidFill>
                <a:latin typeface="Roboto"/>
                <a:ea typeface="Roboto"/>
              </a:rPr>
              <a:t>Explanation of the control store vs other stores</a:t>
            </a:r>
            <a:endParaRPr b="0" lang="en-US" sz="2400" spc="-1" strike="noStrike">
              <a:solidFill>
                <a:srgbClr val="000005"/>
              </a:solidFill>
              <a:latin typeface="Roboto"/>
            </a:endParaRPr>
          </a:p>
        </p:txBody>
      </p:sp>
      <p:pic>
        <p:nvPicPr>
          <p:cNvPr id="416" name="Picture 1" descr=""/>
          <p:cNvPicPr/>
          <p:nvPr/>
        </p:nvPicPr>
        <p:blipFill>
          <a:blip r:embed="rId1"/>
          <a:stretch/>
        </p:blipFill>
        <p:spPr>
          <a:xfrm>
            <a:off x="12305520" y="0"/>
            <a:ext cx="1993320" cy="1822680"/>
          </a:xfrm>
          <a:prstGeom prst="rect">
            <a:avLst/>
          </a:prstGeom>
          <a:ln>
            <a:noFill/>
          </a:ln>
        </p:spPr>
      </p:pic>
      <p:sp>
        <p:nvSpPr>
          <p:cNvPr id="417" name="CustomShape 2"/>
          <p:cNvSpPr/>
          <p:nvPr/>
        </p:nvSpPr>
        <p:spPr>
          <a:xfrm flipH="1" flipV="1">
            <a:off x="1075320" y="1973520"/>
            <a:ext cx="10647000" cy="4369680"/>
          </a:xfrm>
          <a:prstGeom prst="bentConnector3">
            <a:avLst>
              <a:gd name="adj1" fmla="val 53248"/>
            </a:avLst>
          </a:prstGeom>
          <a:solidFill>
            <a:srgbClr val="ffffff"/>
          </a:solidFill>
          <a:ln w="25560">
            <a:solidFill>
              <a:srgbClr val="666666"/>
            </a:solidFill>
            <a:round/>
          </a:ln>
        </p:spPr>
        <p:style>
          <a:lnRef idx="0"/>
          <a:fillRef idx="0"/>
          <a:effectRef idx="0"/>
          <a:fontRef idx="minor"/>
        </p:style>
      </p:sp>
      <p:pic>
        <p:nvPicPr>
          <p:cNvPr id="418" name="" descr=""/>
          <p:cNvPicPr/>
          <p:nvPr/>
        </p:nvPicPr>
        <p:blipFill>
          <a:blip r:embed="rId2"/>
          <a:stretch/>
        </p:blipFill>
        <p:spPr>
          <a:xfrm>
            <a:off x="5857560" y="1945080"/>
            <a:ext cx="6276960" cy="4105440"/>
          </a:xfrm>
          <a:prstGeom prst="rect">
            <a:avLst/>
          </a:prstGeom>
          <a:ln>
            <a:noFill/>
          </a:ln>
        </p:spPr>
      </p:pic>
      <p:pic>
        <p:nvPicPr>
          <p:cNvPr id="419" name="" descr=""/>
          <p:cNvPicPr/>
          <p:nvPr/>
        </p:nvPicPr>
        <p:blipFill>
          <a:blip r:embed="rId3"/>
          <a:stretch/>
        </p:blipFill>
        <p:spPr>
          <a:xfrm>
            <a:off x="621360" y="1860120"/>
            <a:ext cx="5744520" cy="4094640"/>
          </a:xfrm>
          <a:prstGeom prst="rect">
            <a:avLst/>
          </a:prstGeom>
          <a:ln>
            <a:noFill/>
          </a:ln>
        </p:spPr>
      </p:pic>
      <p:sp>
        <p:nvSpPr>
          <p:cNvPr id="420" name="CustomShape 3"/>
          <p:cNvSpPr/>
          <p:nvPr/>
        </p:nvSpPr>
        <p:spPr>
          <a:xfrm>
            <a:off x="2146680" y="5826600"/>
            <a:ext cx="3562560" cy="242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000" spc="-1" strike="noStrike" u="sng">
                <a:solidFill>
                  <a:srgbClr val="000000"/>
                </a:solidFill>
                <a:uFillTx/>
                <a:latin typeface="Roboto Light"/>
              </a:rPr>
              <a:t>Total sales trial store vs control store and other stores</a:t>
            </a:r>
            <a:endParaRPr b="0" lang="en-US" sz="1000" spc="-1" strike="noStrike">
              <a:latin typeface="Arial"/>
            </a:endParaRPr>
          </a:p>
        </p:txBody>
      </p:sp>
      <p:sp>
        <p:nvSpPr>
          <p:cNvPr id="421" name="CustomShape 4"/>
          <p:cNvSpPr/>
          <p:nvPr/>
        </p:nvSpPr>
        <p:spPr>
          <a:xfrm>
            <a:off x="7234920" y="5794200"/>
            <a:ext cx="3253680" cy="39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000" spc="-1" strike="noStrike" u="sng">
                <a:solidFill>
                  <a:srgbClr val="000000"/>
                </a:solidFill>
                <a:uFillTx/>
                <a:latin typeface="Roboto Light"/>
              </a:rPr>
              <a:t>Customer trial store vs control store and other stores</a:t>
            </a:r>
            <a:endParaRPr b="0" lang="en-US" sz="1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TextShape 1"/>
          <p:cNvSpPr txBox="1"/>
          <p:nvPr/>
        </p:nvSpPr>
        <p:spPr>
          <a:xfrm>
            <a:off x="1197000" y="175680"/>
            <a:ext cx="10479240" cy="747360"/>
          </a:xfrm>
          <a:prstGeom prst="rect">
            <a:avLst/>
          </a:prstGeom>
          <a:noFill/>
          <a:ln>
            <a:noFill/>
          </a:ln>
        </p:spPr>
        <p:txBody>
          <a:bodyPr lIns="0" rIns="0" tIns="0" bIns="0" anchor="ctr" anchorCtr="1">
            <a:noAutofit/>
          </a:bodyPr>
          <a:p>
            <a:pPr algn="ctr">
              <a:lnSpc>
                <a:spcPct val="100000"/>
              </a:lnSpc>
              <a:spcBef>
                <a:spcPts val="1001"/>
              </a:spcBef>
            </a:pPr>
            <a:r>
              <a:rPr b="1" lang="en-US" sz="2400" spc="-1" strike="noStrike" u="sng">
                <a:solidFill>
                  <a:srgbClr val="000005"/>
                </a:solidFill>
                <a:uFillTx/>
                <a:latin typeface="Roboto"/>
                <a:ea typeface="Roboto"/>
              </a:rPr>
              <a:t>Assessment Of Performance for Trial Store 88</a:t>
            </a:r>
            <a:endParaRPr b="0" lang="en-US" sz="2400" spc="-1" strike="noStrike">
              <a:solidFill>
                <a:srgbClr val="000005"/>
              </a:solidFill>
              <a:latin typeface="Roboto"/>
            </a:endParaRPr>
          </a:p>
        </p:txBody>
      </p:sp>
      <p:pic>
        <p:nvPicPr>
          <p:cNvPr id="423" name="Picture 1" descr=""/>
          <p:cNvPicPr/>
          <p:nvPr/>
        </p:nvPicPr>
        <p:blipFill>
          <a:blip r:embed="rId1"/>
          <a:stretch/>
        </p:blipFill>
        <p:spPr>
          <a:xfrm>
            <a:off x="12305520" y="0"/>
            <a:ext cx="1993320" cy="2005560"/>
          </a:xfrm>
          <a:prstGeom prst="rect">
            <a:avLst/>
          </a:prstGeom>
          <a:ln>
            <a:noFill/>
          </a:ln>
        </p:spPr>
      </p:pic>
      <p:pic>
        <p:nvPicPr>
          <p:cNvPr id="424" name="" descr=""/>
          <p:cNvPicPr/>
          <p:nvPr/>
        </p:nvPicPr>
        <p:blipFill>
          <a:blip r:embed="rId2"/>
          <a:stretch/>
        </p:blipFill>
        <p:spPr>
          <a:xfrm>
            <a:off x="592200" y="1018440"/>
            <a:ext cx="7294680" cy="1499400"/>
          </a:xfrm>
          <a:prstGeom prst="rect">
            <a:avLst/>
          </a:prstGeom>
          <a:ln>
            <a:noFill/>
          </a:ln>
        </p:spPr>
      </p:pic>
      <p:pic>
        <p:nvPicPr>
          <p:cNvPr id="425" name="" descr=""/>
          <p:cNvPicPr/>
          <p:nvPr/>
        </p:nvPicPr>
        <p:blipFill>
          <a:blip r:embed="rId3"/>
          <a:stretch/>
        </p:blipFill>
        <p:spPr>
          <a:xfrm>
            <a:off x="492480" y="2518200"/>
            <a:ext cx="7427880" cy="1941840"/>
          </a:xfrm>
          <a:prstGeom prst="rect">
            <a:avLst/>
          </a:prstGeom>
          <a:ln>
            <a:noFill/>
          </a:ln>
        </p:spPr>
      </p:pic>
      <p:pic>
        <p:nvPicPr>
          <p:cNvPr id="426" name="" descr=""/>
          <p:cNvPicPr/>
          <p:nvPr/>
        </p:nvPicPr>
        <p:blipFill>
          <a:blip r:embed="rId4"/>
          <a:stretch/>
        </p:blipFill>
        <p:spPr>
          <a:xfrm>
            <a:off x="459360" y="4454280"/>
            <a:ext cx="7472880" cy="1923480"/>
          </a:xfrm>
          <a:prstGeom prst="rect">
            <a:avLst/>
          </a:prstGeom>
          <a:ln>
            <a:noFill/>
          </a:ln>
        </p:spPr>
      </p:pic>
      <p:sp>
        <p:nvSpPr>
          <p:cNvPr id="427" name="Line 2"/>
          <p:cNvSpPr/>
          <p:nvPr/>
        </p:nvSpPr>
        <p:spPr>
          <a:xfrm>
            <a:off x="7577640" y="981000"/>
            <a:ext cx="14400" cy="5211720"/>
          </a:xfrm>
          <a:prstGeom prst="line">
            <a:avLst/>
          </a:prstGeom>
          <a:ln w="25560">
            <a:solidFill>
              <a:srgbClr val="666666"/>
            </a:solidFill>
            <a:round/>
          </a:ln>
        </p:spPr>
        <p:style>
          <a:lnRef idx="0"/>
          <a:fillRef idx="0"/>
          <a:effectRef idx="0"/>
          <a:fontRef idx="minor"/>
        </p:style>
      </p:sp>
      <p:sp>
        <p:nvSpPr>
          <p:cNvPr id="428" name="Line 3"/>
          <p:cNvSpPr/>
          <p:nvPr/>
        </p:nvSpPr>
        <p:spPr>
          <a:xfrm flipV="1">
            <a:off x="1179360" y="4438440"/>
            <a:ext cx="6398280" cy="7920"/>
          </a:xfrm>
          <a:prstGeom prst="line">
            <a:avLst/>
          </a:prstGeom>
          <a:ln w="25560">
            <a:solidFill>
              <a:srgbClr val="666666"/>
            </a:solidFill>
            <a:round/>
          </a:ln>
        </p:spPr>
        <p:style>
          <a:lnRef idx="0"/>
          <a:fillRef idx="0"/>
          <a:effectRef idx="0"/>
          <a:fontRef idx="minor"/>
        </p:style>
      </p:sp>
      <p:sp>
        <p:nvSpPr>
          <p:cNvPr id="429" name="Line 4"/>
          <p:cNvSpPr/>
          <p:nvPr/>
        </p:nvSpPr>
        <p:spPr>
          <a:xfrm flipV="1">
            <a:off x="1152000" y="2486160"/>
            <a:ext cx="6440040" cy="5760"/>
          </a:xfrm>
          <a:prstGeom prst="line">
            <a:avLst/>
          </a:prstGeom>
          <a:ln w="25560">
            <a:solidFill>
              <a:srgbClr val="666666"/>
            </a:solidFill>
            <a:round/>
          </a:ln>
        </p:spPr>
        <p:style>
          <a:lnRef idx="0"/>
          <a:fillRef idx="0"/>
          <a:effectRef idx="0"/>
          <a:fontRef idx="minor"/>
        </p:style>
      </p:sp>
      <p:sp>
        <p:nvSpPr>
          <p:cNvPr id="430" name="CustomShape 5"/>
          <p:cNvSpPr/>
          <p:nvPr/>
        </p:nvSpPr>
        <p:spPr>
          <a:xfrm>
            <a:off x="7932600" y="1018440"/>
            <a:ext cx="3922920" cy="4835880"/>
          </a:xfrm>
          <a:prstGeom prst="rect">
            <a:avLst/>
          </a:prstGeom>
          <a:noFill/>
          <a:ln>
            <a:noFill/>
          </a:ln>
        </p:spPr>
        <p:style>
          <a:lnRef idx="0"/>
          <a:fillRef idx="0"/>
          <a:effectRef idx="0"/>
          <a:fontRef idx="minor"/>
        </p:style>
        <p:txBody>
          <a:bodyPr lIns="90000" rIns="90000" tIns="45000" bIns="45000">
            <a:spAutoFit/>
          </a:bodyPr>
          <a:p>
            <a:pPr marL="457200" indent="-456840">
              <a:lnSpc>
                <a:spcPct val="100000"/>
              </a:lnSpc>
              <a:buClr>
                <a:srgbClr val="000000"/>
              </a:buClr>
              <a:buFont typeface="Arial"/>
              <a:buChar char="•"/>
            </a:pPr>
            <a:r>
              <a:rPr b="0" lang="en-US" sz="1200" spc="-1" strike="noStrike">
                <a:solidFill>
                  <a:srgbClr val="000000"/>
                </a:solidFill>
                <a:latin typeface="Roboto Light"/>
              </a:rPr>
              <a:t>During the trial period there was a significant increase in total sales for the month of March and April.</a:t>
            </a:r>
            <a:endParaRPr b="0" lang="en-US" sz="1200" spc="-1" strike="noStrike">
              <a:latin typeface="Arial"/>
            </a:endParaRPr>
          </a:p>
          <a:p>
            <a:pPr marL="457200" indent="-456840">
              <a:lnSpc>
                <a:spcPct val="100000"/>
              </a:lnSpc>
              <a:buClr>
                <a:srgbClr val="000000"/>
              </a:buClr>
              <a:buFont typeface="Arial"/>
              <a:buChar char="•"/>
            </a:pPr>
            <a:r>
              <a:rPr b="0" lang="en-US" sz="1200" spc="-1" strike="noStrike">
                <a:solidFill>
                  <a:srgbClr val="000000"/>
                </a:solidFill>
                <a:latin typeface="Roboto Light"/>
              </a:rPr>
              <a:t>The trial period is from the start of February to the end of April.</a:t>
            </a:r>
            <a:endParaRPr b="0" lang="en-US" sz="1200" spc="-1" strike="noStrike">
              <a:latin typeface="Arial"/>
            </a:endParaRPr>
          </a:p>
          <a:p>
            <a:pPr marL="457200" indent="-456840">
              <a:lnSpc>
                <a:spcPct val="100000"/>
              </a:lnSpc>
              <a:buClr>
                <a:srgbClr val="000000"/>
              </a:buClr>
              <a:buFont typeface="Arial"/>
              <a:buChar char="•"/>
            </a:pPr>
            <a:r>
              <a:rPr b="0" lang="en-US" sz="1200" spc="-1" strike="noStrike">
                <a:solidFill>
                  <a:srgbClr val="000000"/>
                </a:solidFill>
                <a:latin typeface="Roboto Light"/>
              </a:rPr>
              <a:t>But the total customers didn't have similar significant change in the month of April.</a:t>
            </a:r>
            <a:endParaRPr b="0" lang="en-US" sz="1200" spc="-1" strike="noStrike">
              <a:latin typeface="Arial"/>
            </a:endParaRPr>
          </a:p>
          <a:p>
            <a:pPr marL="457200" indent="-456840">
              <a:lnSpc>
                <a:spcPct val="100000"/>
              </a:lnSpc>
              <a:buClr>
                <a:srgbClr val="000000"/>
              </a:buClr>
              <a:buFont typeface="Arial"/>
              <a:buChar char="•"/>
            </a:pPr>
            <a:r>
              <a:rPr b="0" lang="en-US" sz="1200" spc="-1" strike="noStrike">
                <a:solidFill>
                  <a:srgbClr val="000000"/>
                </a:solidFill>
                <a:latin typeface="Roboto Light"/>
              </a:rPr>
              <a:t>We can deduce that the significant increase in total sales in the month of March was due to the increase of customers. </a:t>
            </a:r>
            <a:endParaRPr b="0" lang="en-US" sz="1200" spc="-1" strike="noStrike">
              <a:latin typeface="Arial"/>
            </a:endParaRPr>
          </a:p>
          <a:p>
            <a:pPr marL="457200" indent="-456840">
              <a:lnSpc>
                <a:spcPct val="100000"/>
              </a:lnSpc>
              <a:buClr>
                <a:srgbClr val="000000"/>
              </a:buClr>
              <a:buFont typeface="Arial"/>
              <a:buChar char="•"/>
            </a:pPr>
            <a:r>
              <a:rPr b="0" lang="en-US" sz="1200" spc="-1" strike="noStrike">
                <a:solidFill>
                  <a:srgbClr val="000000"/>
                </a:solidFill>
                <a:latin typeface="Roboto Light"/>
              </a:rPr>
              <a:t>But the month of April saw a drop in the number of customers but there was still a significant change in the total sales, even if it was less than the previous month.</a:t>
            </a:r>
            <a:endParaRPr b="0" lang="en-US" sz="1200" spc="-1" strike="noStrike">
              <a:latin typeface="Arial"/>
            </a:endParaRPr>
          </a:p>
          <a:p>
            <a:pPr marL="457200" indent="-456840">
              <a:lnSpc>
                <a:spcPct val="100000"/>
              </a:lnSpc>
              <a:buClr>
                <a:srgbClr val="000000"/>
              </a:buClr>
              <a:buFont typeface="Arial"/>
              <a:buChar char="•"/>
            </a:pPr>
            <a:r>
              <a:rPr b="0" lang="en-US" sz="1200" spc="-1" strike="noStrike">
                <a:solidFill>
                  <a:srgbClr val="000000"/>
                </a:solidFill>
                <a:latin typeface="Roboto Light"/>
              </a:rPr>
              <a:t>We can see further that the average number of transactions made by customers, had a positive impact in March and April.</a:t>
            </a:r>
            <a:endParaRPr b="0" lang="en-US" sz="1200" spc="-1" strike="noStrike">
              <a:latin typeface="Arial"/>
            </a:endParaRPr>
          </a:p>
          <a:p>
            <a:pPr marL="457200" indent="-456840">
              <a:lnSpc>
                <a:spcPct val="100000"/>
              </a:lnSpc>
              <a:buClr>
                <a:srgbClr val="000000"/>
              </a:buClr>
              <a:buFont typeface="Arial"/>
              <a:buChar char="•"/>
            </a:pPr>
            <a:r>
              <a:rPr b="0" lang="en-US" sz="1200" spc="-1" strike="noStrike">
                <a:solidFill>
                  <a:srgbClr val="000000"/>
                </a:solidFill>
                <a:latin typeface="Roboto Light"/>
              </a:rPr>
              <a:t>So, even if there was a diminish in the number of customers from March in the month of April, this didn't really affect our total sales much, as the average number of transactions for the month of March and April saw a significant change.</a:t>
            </a:r>
            <a:endParaRPr b="0" lang="en-US" sz="1200" spc="-1" strike="noStrike">
              <a:latin typeface="Arial"/>
            </a:endParaRPr>
          </a:p>
          <a:p>
            <a:pPr marL="457200" indent="-456840">
              <a:lnSpc>
                <a:spcPct val="100000"/>
              </a:lnSpc>
              <a:buClr>
                <a:srgbClr val="000000"/>
              </a:buClr>
              <a:buFont typeface="Arial"/>
              <a:buChar char="•"/>
            </a:pPr>
            <a:r>
              <a:rPr b="0" lang="en-US" sz="1200" spc="-1" strike="noStrike">
                <a:solidFill>
                  <a:srgbClr val="000000"/>
                </a:solidFill>
                <a:latin typeface="Roboto Light"/>
              </a:rPr>
              <a:t>And this played a major role in the trial period that saw an increase in the total sales in the final two trial months.   </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1197000" y="453240"/>
            <a:ext cx="10479240" cy="824040"/>
          </a:xfrm>
          <a:prstGeom prst="rect">
            <a:avLst/>
          </a:prstGeom>
          <a:noFill/>
          <a:ln>
            <a:noFill/>
          </a:ln>
        </p:spPr>
        <p:txBody>
          <a:bodyPr lIns="0" rIns="0" tIns="0" bIns="0" anchor="ctr" anchorCtr="1">
            <a:noAutofit/>
          </a:bodyPr>
          <a:p>
            <a:pPr>
              <a:lnSpc>
                <a:spcPct val="100000"/>
              </a:lnSpc>
              <a:spcBef>
                <a:spcPts val="1001"/>
              </a:spcBef>
            </a:pPr>
            <a:r>
              <a:rPr b="0" lang="en-US" sz="2400" spc="-1" strike="noStrike">
                <a:solidFill>
                  <a:srgbClr val="000005"/>
                </a:solidFill>
                <a:latin typeface="Roboto"/>
                <a:ea typeface="Roboto"/>
              </a:rPr>
              <a:t>Executive summary</a:t>
            </a:r>
            <a:endParaRPr b="0" lang="en-US" sz="2400" spc="-1" strike="noStrike">
              <a:solidFill>
                <a:srgbClr val="000005"/>
              </a:solidFill>
              <a:latin typeface="Roboto"/>
            </a:endParaRPr>
          </a:p>
        </p:txBody>
      </p:sp>
      <p:sp>
        <p:nvSpPr>
          <p:cNvPr id="332" name="CustomShape 2"/>
          <p:cNvSpPr/>
          <p:nvPr/>
        </p:nvSpPr>
        <p:spPr>
          <a:xfrm>
            <a:off x="1197000" y="1639440"/>
            <a:ext cx="485280" cy="485280"/>
          </a:xfrm>
          <a:prstGeom prst="ellipse">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noAutofit/>
          </a:bodyPr>
          <a:p>
            <a:pPr algn="ctr">
              <a:lnSpc>
                <a:spcPct val="100000"/>
              </a:lnSpc>
            </a:pPr>
            <a:r>
              <a:rPr b="0" lang="en-US" sz="1800" spc="-1" strike="noStrike">
                <a:solidFill>
                  <a:srgbClr val="000000"/>
                </a:solidFill>
                <a:latin typeface="Roboto Light"/>
                <a:ea typeface="Roboto Light"/>
              </a:rPr>
              <a:t>01</a:t>
            </a:r>
            <a:endParaRPr b="0" lang="en-US" sz="1800" spc="-1" strike="noStrike">
              <a:latin typeface="Arial"/>
            </a:endParaRPr>
          </a:p>
        </p:txBody>
      </p:sp>
      <p:sp>
        <p:nvSpPr>
          <p:cNvPr id="333" name="CustomShape 3"/>
          <p:cNvSpPr/>
          <p:nvPr/>
        </p:nvSpPr>
        <p:spPr>
          <a:xfrm>
            <a:off x="1197000" y="4502520"/>
            <a:ext cx="485280" cy="485280"/>
          </a:xfrm>
          <a:prstGeom prst="ellipse">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noAutofit/>
          </a:bodyPr>
          <a:p>
            <a:pPr algn="ctr">
              <a:lnSpc>
                <a:spcPct val="100000"/>
              </a:lnSpc>
            </a:pPr>
            <a:r>
              <a:rPr b="0" lang="en-US" sz="1800" spc="-1" strike="noStrike">
                <a:solidFill>
                  <a:srgbClr val="000000"/>
                </a:solidFill>
                <a:latin typeface="Roboto Light"/>
                <a:ea typeface="Roboto Light"/>
              </a:rPr>
              <a:t>02</a:t>
            </a:r>
            <a:endParaRPr b="0" lang="en-US" sz="1800" spc="-1" strike="noStrike">
              <a:latin typeface="Arial"/>
            </a:endParaRPr>
          </a:p>
        </p:txBody>
      </p:sp>
      <p:sp>
        <p:nvSpPr>
          <p:cNvPr id="334" name="CustomShape 4"/>
          <p:cNvSpPr/>
          <p:nvPr/>
        </p:nvSpPr>
        <p:spPr>
          <a:xfrm>
            <a:off x="1816560" y="1710360"/>
            <a:ext cx="970560" cy="1718280"/>
          </a:xfrm>
          <a:prstGeom prst="rect">
            <a:avLst/>
          </a:prstGeom>
          <a:noFill/>
          <a:ln>
            <a:noFill/>
          </a:ln>
        </p:spPr>
        <p:style>
          <a:lnRef idx="0"/>
          <a:fillRef idx="0"/>
          <a:effectRef idx="0"/>
          <a:fontRef idx="minor"/>
        </p:style>
        <p:txBody>
          <a:bodyPr lIns="0" rIns="0" tIns="0" bIns="0">
            <a:noAutofit/>
          </a:bodyPr>
          <a:p>
            <a:pPr>
              <a:lnSpc>
                <a:spcPct val="100000"/>
              </a:lnSpc>
            </a:pPr>
            <a:r>
              <a:rPr b="0" lang="en-US" sz="1400" spc="-1" strike="noStrike">
                <a:solidFill>
                  <a:srgbClr val="000005"/>
                </a:solidFill>
                <a:latin typeface="Roboto"/>
                <a:ea typeface="Roboto"/>
              </a:rPr>
              <a:t>Task 1</a:t>
            </a:r>
            <a:endParaRPr b="0" lang="en-US" sz="1400" spc="-1" strike="noStrike">
              <a:latin typeface="Arial"/>
            </a:endParaRPr>
          </a:p>
        </p:txBody>
      </p:sp>
      <p:sp>
        <p:nvSpPr>
          <p:cNvPr id="335" name="CustomShape 5"/>
          <p:cNvSpPr/>
          <p:nvPr/>
        </p:nvSpPr>
        <p:spPr>
          <a:xfrm>
            <a:off x="1911960" y="4635720"/>
            <a:ext cx="779760" cy="1059120"/>
          </a:xfrm>
          <a:prstGeom prst="rect">
            <a:avLst/>
          </a:prstGeom>
          <a:noFill/>
          <a:ln>
            <a:noFill/>
          </a:ln>
        </p:spPr>
        <p:style>
          <a:lnRef idx="0"/>
          <a:fillRef idx="0"/>
          <a:effectRef idx="0"/>
          <a:fontRef idx="minor"/>
        </p:style>
        <p:txBody>
          <a:bodyPr lIns="0" rIns="0" tIns="0" bIns="0">
            <a:noAutofit/>
          </a:bodyPr>
          <a:p>
            <a:pPr>
              <a:lnSpc>
                <a:spcPct val="100000"/>
              </a:lnSpc>
            </a:pPr>
            <a:r>
              <a:rPr b="0" lang="en-US" sz="1400" spc="-1" strike="noStrike">
                <a:solidFill>
                  <a:srgbClr val="000005"/>
                </a:solidFill>
                <a:latin typeface="Roboto"/>
                <a:ea typeface="Roboto"/>
              </a:rPr>
              <a:t>Task 2</a:t>
            </a:r>
            <a:endParaRPr b="0" lang="en-US" sz="1400" spc="-1" strike="noStrike">
              <a:latin typeface="Arial"/>
            </a:endParaRPr>
          </a:p>
        </p:txBody>
      </p:sp>
      <p:sp>
        <p:nvSpPr>
          <p:cNvPr id="336" name="CustomShape 6"/>
          <p:cNvSpPr/>
          <p:nvPr/>
        </p:nvSpPr>
        <p:spPr>
          <a:xfrm>
            <a:off x="3094920" y="1505160"/>
            <a:ext cx="8902080" cy="2643480"/>
          </a:xfrm>
          <a:prstGeom prst="rect">
            <a:avLst/>
          </a:prstGeom>
          <a:noFill/>
          <a:ln>
            <a:noFill/>
          </a:ln>
        </p:spPr>
        <p:style>
          <a:lnRef idx="0"/>
          <a:fillRef idx="0"/>
          <a:effectRef idx="0"/>
          <a:fontRef idx="minor"/>
        </p:style>
        <p:txBody>
          <a:bodyPr lIns="0" rIns="0" tIns="0" bIns="0">
            <a:noAutofit/>
          </a:bodyPr>
          <a:p>
            <a:pPr marL="171360" indent="-171000">
              <a:lnSpc>
                <a:spcPct val="100000"/>
              </a:lnSpc>
              <a:buClr>
                <a:srgbClr val="000005"/>
              </a:buClr>
              <a:buFont typeface="Arial"/>
              <a:buChar char="•"/>
            </a:pPr>
            <a:r>
              <a:rPr b="0" lang="en-US" sz="1200" spc="-1" strike="noStrike">
                <a:solidFill>
                  <a:srgbClr val="000005"/>
                </a:solidFill>
                <a:latin typeface="Roboto Light"/>
              </a:rPr>
              <a:t>The Chips brand 'Kettle' offers the highest total number of sales across all stores.</a:t>
            </a:r>
            <a:endParaRPr b="0" lang="en-US" sz="1200" spc="-1" strike="noStrike">
              <a:latin typeface="Arial"/>
            </a:endParaRPr>
          </a:p>
          <a:p>
            <a:pPr marL="171360" indent="-171000">
              <a:lnSpc>
                <a:spcPct val="100000"/>
              </a:lnSpc>
              <a:buClr>
                <a:srgbClr val="000005"/>
              </a:buClr>
              <a:buFont typeface="Arial"/>
              <a:buChar char="•"/>
            </a:pPr>
            <a:r>
              <a:rPr b="0" lang="en-US" sz="1200" spc="-1" strike="noStrike">
                <a:solidFill>
                  <a:srgbClr val="000005"/>
                </a:solidFill>
                <a:latin typeface="Roboto Light"/>
              </a:rPr>
              <a:t>Store number 226 is the store with most total sales.</a:t>
            </a:r>
            <a:endParaRPr b="0" lang="en-US" sz="1200" spc="-1" strike="noStrike">
              <a:latin typeface="Arial"/>
            </a:endParaRPr>
          </a:p>
          <a:p>
            <a:pPr marL="171360" indent="-171000">
              <a:lnSpc>
                <a:spcPct val="100000"/>
              </a:lnSpc>
              <a:buClr>
                <a:srgbClr val="000005"/>
              </a:buClr>
              <a:buFont typeface="Arial"/>
              <a:buChar char="•"/>
            </a:pPr>
            <a:r>
              <a:rPr b="0" lang="en-US" sz="1200" spc="-1" strike="noStrike">
                <a:solidFill>
                  <a:srgbClr val="000005"/>
                </a:solidFill>
                <a:latin typeface="Roboto Light"/>
              </a:rPr>
              <a:t>For the year under review transactions took place for 364 days, out of 365 days. The only day with no transaction is December 25th which  happens to be Christmas day. So , probably all stores were closed on that day.</a:t>
            </a:r>
            <a:endParaRPr b="0" lang="en-US" sz="1200" spc="-1" strike="noStrike">
              <a:latin typeface="Arial"/>
            </a:endParaRPr>
          </a:p>
          <a:p>
            <a:pPr marL="171360" indent="-171000">
              <a:lnSpc>
                <a:spcPct val="100000"/>
              </a:lnSpc>
              <a:buClr>
                <a:srgbClr val="000005"/>
              </a:buClr>
              <a:buFont typeface="Arial"/>
              <a:buChar char="•"/>
            </a:pPr>
            <a:r>
              <a:rPr b="0" lang="en-US" sz="1200" spc="-1" strike="noStrike">
                <a:solidFill>
                  <a:srgbClr val="000005"/>
                </a:solidFill>
                <a:latin typeface="Roboto Light"/>
              </a:rPr>
              <a:t>A day to Christmas, December 24th, accounts for the most sales in a single day.</a:t>
            </a:r>
            <a:endParaRPr b="0" lang="en-US" sz="1200" spc="-1" strike="noStrike">
              <a:latin typeface="Arial"/>
            </a:endParaRPr>
          </a:p>
          <a:p>
            <a:pPr marL="171360" indent="-171000">
              <a:lnSpc>
                <a:spcPct val="100000"/>
              </a:lnSpc>
              <a:buClr>
                <a:srgbClr val="000005"/>
              </a:buClr>
              <a:buFont typeface="Arial"/>
              <a:buChar char="•"/>
            </a:pPr>
            <a:r>
              <a:rPr b="0" lang="en-US" sz="1200" spc="-1" strike="noStrike">
                <a:solidFill>
                  <a:srgbClr val="000005"/>
                </a:solidFill>
                <a:latin typeface="Roboto Light"/>
              </a:rPr>
              <a:t>For the year under review, there were three significant changes in total sales, the month of August 2018 and May 2019 accounts for significant decline in total sales, while the month of December sees a significant increase in total sales.</a:t>
            </a:r>
            <a:endParaRPr b="0" lang="en-US" sz="1200" spc="-1" strike="noStrike">
              <a:latin typeface="Arial"/>
            </a:endParaRPr>
          </a:p>
          <a:p>
            <a:pPr marL="171360" indent="-171000">
              <a:lnSpc>
                <a:spcPct val="100000"/>
              </a:lnSpc>
              <a:buClr>
                <a:srgbClr val="000005"/>
              </a:buClr>
              <a:buFont typeface="Arial"/>
              <a:buChar char="•"/>
            </a:pPr>
            <a:r>
              <a:rPr b="0" lang="en-US" sz="1200" spc="-1" strike="noStrike">
                <a:solidFill>
                  <a:srgbClr val="000005"/>
                </a:solidFill>
                <a:latin typeface="Roboto Light"/>
              </a:rPr>
              <a:t>In the Month of December the brand 'Kettle' accounts for most sales</a:t>
            </a:r>
            <a:endParaRPr b="0" lang="en-US" sz="1200" spc="-1" strike="noStrike">
              <a:latin typeface="Arial"/>
            </a:endParaRPr>
          </a:p>
          <a:p>
            <a:pPr marL="171360" indent="-171000">
              <a:lnSpc>
                <a:spcPct val="100000"/>
              </a:lnSpc>
              <a:buClr>
                <a:srgbClr val="000005"/>
              </a:buClr>
              <a:buFont typeface="Arial"/>
              <a:buChar char="•"/>
            </a:pPr>
            <a:r>
              <a:rPr b="0" lang="en-US" sz="1200" spc="-1" strike="noStrike">
                <a:solidFill>
                  <a:srgbClr val="000005"/>
                </a:solidFill>
                <a:latin typeface="Roboto Light"/>
              </a:rPr>
              <a:t>175gram pack size of chips is the most Purchased</a:t>
            </a:r>
            <a:endParaRPr b="0" lang="en-US" sz="1200" spc="-1" strike="noStrike">
              <a:latin typeface="Arial"/>
            </a:endParaRPr>
          </a:p>
          <a:p>
            <a:pPr marL="171360" indent="-171000">
              <a:lnSpc>
                <a:spcPct val="100000"/>
              </a:lnSpc>
              <a:buClr>
                <a:srgbClr val="000005"/>
              </a:buClr>
              <a:buFont typeface="Arial"/>
              <a:buChar char="•"/>
            </a:pPr>
            <a:r>
              <a:rPr b="0" lang="en-US" sz="1200" spc="-1" strike="noStrike">
                <a:solidFill>
                  <a:srgbClr val="000005"/>
                </a:solidFill>
                <a:latin typeface="Roboto Light"/>
              </a:rPr>
              <a:t>Mainstream Young singles/couples is the Customer segment with the highest number of customers</a:t>
            </a:r>
            <a:endParaRPr b="0" lang="en-US" sz="1200" spc="-1" strike="noStrike">
              <a:latin typeface="Arial"/>
            </a:endParaRPr>
          </a:p>
          <a:p>
            <a:pPr marL="171360" indent="-171000">
              <a:lnSpc>
                <a:spcPct val="100000"/>
              </a:lnSpc>
              <a:buClr>
                <a:srgbClr val="000005"/>
              </a:buClr>
              <a:buFont typeface="Arial"/>
              <a:buChar char="•"/>
            </a:pPr>
            <a:r>
              <a:rPr b="0" lang="en-US" sz="1200" spc="-1" strike="noStrike">
                <a:solidFill>
                  <a:srgbClr val="000005"/>
                </a:solidFill>
                <a:latin typeface="Roboto Light"/>
              </a:rPr>
              <a:t>Budget Older Families tops the list in the highest number of total sales and total transactions</a:t>
            </a:r>
            <a:endParaRPr b="0" lang="en-US" sz="1200" spc="-1" strike="noStrike">
              <a:latin typeface="Arial"/>
            </a:endParaRPr>
          </a:p>
          <a:p>
            <a:pPr marL="171360" indent="-171000">
              <a:lnSpc>
                <a:spcPct val="100000"/>
              </a:lnSpc>
              <a:buClr>
                <a:srgbClr val="000005"/>
              </a:buClr>
              <a:buFont typeface="Arial"/>
              <a:buChar char="•"/>
            </a:pPr>
            <a:r>
              <a:rPr b="0" lang="en-US" sz="1200" spc="-1" strike="noStrike">
                <a:solidFill>
                  <a:srgbClr val="000005"/>
                </a:solidFill>
                <a:latin typeface="Roboto Light"/>
              </a:rPr>
              <a:t>The most expensive product on our dataset is the 'Doritos Corn Chip Supreme', and the Mainstream Young Singles/Couples made the highest number of Purchases for this product.  </a:t>
            </a:r>
            <a:endParaRPr b="0" lang="en-US" sz="1200" spc="-1" strike="noStrike">
              <a:latin typeface="Arial"/>
            </a:endParaRPr>
          </a:p>
        </p:txBody>
      </p:sp>
      <p:sp>
        <p:nvSpPr>
          <p:cNvPr id="337" name="CustomShape 7"/>
          <p:cNvSpPr/>
          <p:nvPr/>
        </p:nvSpPr>
        <p:spPr>
          <a:xfrm rot="24600">
            <a:off x="3101400" y="4473720"/>
            <a:ext cx="8813160" cy="1984680"/>
          </a:xfrm>
          <a:prstGeom prst="rect">
            <a:avLst/>
          </a:prstGeom>
          <a:noFill/>
          <a:ln>
            <a:noFill/>
          </a:ln>
        </p:spPr>
        <p:style>
          <a:lnRef idx="0"/>
          <a:fillRef idx="0"/>
          <a:effectRef idx="0"/>
          <a:fontRef idx="minor"/>
        </p:style>
        <p:txBody>
          <a:bodyPr lIns="0" rIns="0" tIns="0" bIns="0">
            <a:noAutofit/>
          </a:bodyPr>
          <a:p>
            <a:pPr marL="285840" indent="-285480">
              <a:lnSpc>
                <a:spcPct val="100000"/>
              </a:lnSpc>
              <a:buClr>
                <a:srgbClr val="000005"/>
              </a:buClr>
              <a:buFont typeface="Arial"/>
              <a:buChar char="•"/>
            </a:pPr>
            <a:r>
              <a:rPr b="0" lang="en-US" sz="1200" spc="-1" strike="noStrike">
                <a:solidFill>
                  <a:srgbClr val="000005"/>
                </a:solidFill>
                <a:latin typeface="Roboto Light"/>
                <a:ea typeface="Roboto Light"/>
              </a:rPr>
              <a:t>The control store for trial store 77 is store 233</a:t>
            </a:r>
            <a:endParaRPr b="0" lang="en-US" sz="1200" spc="-1" strike="noStrike">
              <a:latin typeface="Arial"/>
            </a:endParaRPr>
          </a:p>
          <a:p>
            <a:pPr marL="285840" indent="-285480">
              <a:lnSpc>
                <a:spcPct val="100000"/>
              </a:lnSpc>
              <a:buClr>
                <a:srgbClr val="000005"/>
              </a:buClr>
              <a:buFont typeface="Arial"/>
              <a:buChar char="•"/>
            </a:pPr>
            <a:r>
              <a:rPr b="0" lang="en-US" sz="1200" spc="-1" strike="noStrike">
                <a:solidFill>
                  <a:srgbClr val="000005"/>
                </a:solidFill>
                <a:latin typeface="Roboto Light"/>
                <a:ea typeface="Roboto Light"/>
              </a:rPr>
              <a:t>The control store for trial store 86 is store 155</a:t>
            </a:r>
            <a:endParaRPr b="0" lang="en-US" sz="1200" spc="-1" strike="noStrike">
              <a:latin typeface="Arial"/>
            </a:endParaRPr>
          </a:p>
          <a:p>
            <a:pPr marL="285840" indent="-285480">
              <a:lnSpc>
                <a:spcPct val="100000"/>
              </a:lnSpc>
              <a:buClr>
                <a:srgbClr val="000005"/>
              </a:buClr>
              <a:buFont typeface="Arial"/>
              <a:buChar char="•"/>
            </a:pPr>
            <a:r>
              <a:rPr b="0" lang="en-US" sz="1200" spc="-1" strike="noStrike">
                <a:solidFill>
                  <a:srgbClr val="000005"/>
                </a:solidFill>
                <a:latin typeface="Roboto Light"/>
                <a:ea typeface="Roboto Light"/>
              </a:rPr>
              <a:t>The control store for trial store 88   is store 237</a:t>
            </a:r>
            <a:endParaRPr b="0" lang="en-US" sz="1200" spc="-1" strike="noStrike">
              <a:latin typeface="Arial"/>
            </a:endParaRPr>
          </a:p>
          <a:p>
            <a:pPr marL="285840" indent="-285480">
              <a:lnSpc>
                <a:spcPct val="100000"/>
              </a:lnSpc>
              <a:buClr>
                <a:srgbClr val="000005"/>
              </a:buClr>
              <a:buFont typeface="Arial"/>
              <a:buChar char="•"/>
            </a:pPr>
            <a:r>
              <a:rPr b="0" lang="en-US" sz="1200" spc="-1" strike="noStrike">
                <a:solidFill>
                  <a:srgbClr val="000005"/>
                </a:solidFill>
                <a:latin typeface="Roboto Light"/>
                <a:ea typeface="Roboto Light"/>
              </a:rPr>
              <a:t>The trial period experienced  a significant increased in total sales in at least two months of the three trial months across all trial stores..</a:t>
            </a:r>
            <a:endParaRPr b="0" lang="en-US" sz="1200" spc="-1" strike="noStrike">
              <a:latin typeface="Arial"/>
            </a:endParaRPr>
          </a:p>
          <a:p>
            <a:pPr marL="285840" indent="-285480">
              <a:lnSpc>
                <a:spcPct val="100000"/>
              </a:lnSpc>
              <a:buClr>
                <a:srgbClr val="000005"/>
              </a:buClr>
              <a:buFont typeface="Arial"/>
              <a:buChar char="•"/>
            </a:pPr>
            <a:r>
              <a:rPr b="0" lang="en-US" sz="1200" spc="-1" strike="noStrike">
                <a:solidFill>
                  <a:srgbClr val="000005"/>
                </a:solidFill>
                <a:latin typeface="Roboto Light"/>
                <a:ea typeface="Roboto Light"/>
              </a:rPr>
              <a:t>In trial store 86, there was an increase in all three months of the trial period in terms of number of customers., But this didn't directly translate into a much higher total sales within this period.</a:t>
            </a:r>
            <a:endParaRPr b="0" lang="en-US" sz="1200" spc="-1" strike="noStrike">
              <a:latin typeface="Arial"/>
            </a:endParaRPr>
          </a:p>
          <a:p>
            <a:pPr marL="285840" indent="-285480">
              <a:lnSpc>
                <a:spcPct val="100000"/>
              </a:lnSpc>
              <a:buClr>
                <a:srgbClr val="000005"/>
              </a:buClr>
              <a:buFont typeface="Arial"/>
              <a:buChar char="•"/>
            </a:pPr>
            <a:r>
              <a:rPr b="0" lang="en-US" sz="1200" spc="-1" strike="noStrike">
                <a:solidFill>
                  <a:srgbClr val="000005"/>
                </a:solidFill>
                <a:latin typeface="Roboto Light"/>
                <a:ea typeface="Roboto Light"/>
              </a:rPr>
              <a:t>Trial store 88 shows a significant increase in total sales in the final two months of the trial period, but this was mainly influenced by the average number of transaction per customer and </a:t>
            </a:r>
            <a:r>
              <a:rPr b="1" lang="en-US" sz="1200" spc="-1" strike="noStrike">
                <a:solidFill>
                  <a:srgbClr val="000005"/>
                </a:solidFill>
                <a:latin typeface="Roboto Light"/>
                <a:ea typeface="Roboto Light"/>
              </a:rPr>
              <a:t>not</a:t>
            </a:r>
            <a:r>
              <a:rPr b="0" lang="en-US" sz="1200" spc="-1" strike="noStrike">
                <a:solidFill>
                  <a:srgbClr val="000005"/>
                </a:solidFill>
                <a:latin typeface="Roboto Light"/>
                <a:ea typeface="Roboto Light"/>
              </a:rPr>
              <a:t> the total number of customers.</a:t>
            </a:r>
            <a:endParaRPr b="0" lang="en-US" sz="1200" spc="-1" strike="noStrike">
              <a:latin typeface="Arial"/>
            </a:endParaRPr>
          </a:p>
        </p:txBody>
      </p:sp>
      <p:sp>
        <p:nvSpPr>
          <p:cNvPr id="338" name="Line 8"/>
          <p:cNvSpPr/>
          <p:nvPr/>
        </p:nvSpPr>
        <p:spPr>
          <a:xfrm flipV="1">
            <a:off x="1196640" y="4376520"/>
            <a:ext cx="10833120" cy="18360"/>
          </a:xfrm>
          <a:prstGeom prst="line">
            <a:avLst/>
          </a:prstGeom>
          <a:ln w="25560">
            <a:solidFill>
              <a:srgbClr val="666666"/>
            </a:solidFill>
            <a:round/>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1162080" y="399960"/>
            <a:ext cx="2304720" cy="971280"/>
          </a:xfrm>
          <a:prstGeom prst="rect">
            <a:avLst/>
          </a:prstGeom>
          <a:noFill/>
          <a:ln>
            <a:noFill/>
          </a:ln>
        </p:spPr>
        <p:txBody>
          <a:bodyPr lIns="0" rIns="0" tIns="0" bIns="0" anchorCtr="1">
            <a:noAutofit/>
          </a:bodyPr>
          <a:p>
            <a:pPr>
              <a:lnSpc>
                <a:spcPct val="90000"/>
              </a:lnSpc>
            </a:pPr>
            <a:r>
              <a:rPr b="0" lang="en-US" sz="8300" spc="-1" strike="noStrike">
                <a:solidFill>
                  <a:srgbClr val="000005"/>
                </a:solidFill>
                <a:latin typeface="Roboto Light"/>
                <a:ea typeface="Roboto Light"/>
              </a:rPr>
              <a:t>01</a:t>
            </a:r>
            <a:endParaRPr b="0" lang="en-US" sz="8300" spc="-1" strike="noStrike">
              <a:solidFill>
                <a:srgbClr val="000005"/>
              </a:solidFill>
              <a:latin typeface="Roboto Light"/>
            </a:endParaRPr>
          </a:p>
        </p:txBody>
      </p:sp>
      <p:sp>
        <p:nvSpPr>
          <p:cNvPr id="340" name="TextShape 2"/>
          <p:cNvSpPr txBox="1"/>
          <p:nvPr/>
        </p:nvSpPr>
        <p:spPr>
          <a:xfrm>
            <a:off x="1201680" y="3122640"/>
            <a:ext cx="5516280" cy="2515680"/>
          </a:xfrm>
          <a:prstGeom prst="rect">
            <a:avLst/>
          </a:prstGeom>
          <a:noFill/>
          <a:ln>
            <a:noFill/>
          </a:ln>
        </p:spPr>
        <p:txBody>
          <a:bodyPr lIns="0" rIns="0" tIns="0" bIns="0" anchor="ctr" anchorCtr="1">
            <a:noAutofit/>
          </a:bodyPr>
          <a:p>
            <a:pPr>
              <a:lnSpc>
                <a:spcPct val="100000"/>
              </a:lnSpc>
              <a:spcBef>
                <a:spcPts val="1001"/>
              </a:spcBef>
            </a:pPr>
            <a:r>
              <a:rPr b="0" lang="en-US" sz="2400" spc="-1" strike="noStrike">
                <a:solidFill>
                  <a:srgbClr val="000005"/>
                </a:solidFill>
                <a:latin typeface="Roboto Medium"/>
                <a:ea typeface="Roboto Medium"/>
              </a:rPr>
              <a:t>Category</a:t>
            </a:r>
            <a:endParaRPr b="0" lang="en-US" sz="2400" spc="-1" strike="noStrike">
              <a:solidFill>
                <a:srgbClr val="000005"/>
              </a:solidFill>
              <a:latin typeface="Roboto"/>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1992240" y="5108040"/>
            <a:ext cx="10479240" cy="991080"/>
          </a:xfrm>
          <a:prstGeom prst="rect">
            <a:avLst/>
          </a:prstGeom>
          <a:noFill/>
          <a:ln>
            <a:noFill/>
          </a:ln>
        </p:spPr>
        <p:txBody>
          <a:bodyPr lIns="0" rIns="0" tIns="0" bIns="0" anchor="ctr" anchorCtr="1">
            <a:noAutofit/>
          </a:bodyPr>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Through the year under review we can easily deduce significant changes  in the total sales during three distinct period</a:t>
            </a:r>
            <a:endParaRPr b="0" lang="en-US" sz="1200" spc="-1" strike="noStrike">
              <a:solidFill>
                <a:srgbClr val="000005"/>
              </a:solidFill>
              <a:latin typeface="Roboto"/>
            </a:endParaRPr>
          </a:p>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The month of August 2018 and May 2019 accounts for a sharp decline in the total sales of chips</a:t>
            </a:r>
            <a:endParaRPr b="0" lang="en-US" sz="1200" spc="-1" strike="noStrike">
              <a:solidFill>
                <a:srgbClr val="000005"/>
              </a:solidFill>
              <a:latin typeface="Roboto"/>
            </a:endParaRPr>
          </a:p>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December 2018, also saw a significant increase in the total sales of chips </a:t>
            </a:r>
            <a:r>
              <a:rPr b="0" lang="en-US" sz="2400" spc="-1" strike="noStrike">
                <a:solidFill>
                  <a:srgbClr val="000005"/>
                </a:solidFill>
                <a:latin typeface="Roboto"/>
                <a:ea typeface="Roboto"/>
              </a:rPr>
              <a:t> </a:t>
            </a:r>
            <a:endParaRPr b="0" lang="en-US" sz="2400" spc="-1" strike="noStrike">
              <a:solidFill>
                <a:srgbClr val="000005"/>
              </a:solidFill>
              <a:latin typeface="Roboto"/>
            </a:endParaRPr>
          </a:p>
        </p:txBody>
      </p:sp>
      <p:grpSp>
        <p:nvGrpSpPr>
          <p:cNvPr id="342" name="Group 2"/>
          <p:cNvGrpSpPr/>
          <p:nvPr/>
        </p:nvGrpSpPr>
        <p:grpSpPr>
          <a:xfrm>
            <a:off x="12294720" y="-281880"/>
            <a:ext cx="1536480" cy="601560"/>
            <a:chOff x="12294720" y="-281880"/>
            <a:chExt cx="1536480" cy="601560"/>
          </a:xfrm>
        </p:grpSpPr>
        <p:grpSp>
          <p:nvGrpSpPr>
            <p:cNvPr id="343" name="Group 3"/>
            <p:cNvGrpSpPr/>
            <p:nvPr/>
          </p:nvGrpSpPr>
          <p:grpSpPr>
            <a:xfrm>
              <a:off x="12294720" y="0"/>
              <a:ext cx="355680" cy="319680"/>
              <a:chOff x="12294720" y="0"/>
              <a:chExt cx="355680" cy="319680"/>
            </a:xfrm>
          </p:grpSpPr>
          <p:sp>
            <p:nvSpPr>
              <p:cNvPr id="344" name="CustomShape 4"/>
              <p:cNvSpPr/>
              <p:nvPr/>
            </p:nvSpPr>
            <p:spPr>
              <a:xfrm>
                <a:off x="12294720" y="0"/>
                <a:ext cx="353880" cy="317880"/>
              </a:xfrm>
              <a:custGeom>
                <a:avLst/>
                <a:gdLst/>
                <a:ahLst/>
                <a:rect l="l" t="t"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style>
              <a:lnRef idx="0"/>
              <a:fillRef idx="0"/>
              <a:effectRef idx="0"/>
              <a:fontRef idx="minor"/>
            </p:style>
          </p:sp>
          <p:sp>
            <p:nvSpPr>
              <p:cNvPr id="345" name="CustomShape 5"/>
              <p:cNvSpPr/>
              <p:nvPr/>
            </p:nvSpPr>
            <p:spPr>
              <a:xfrm>
                <a:off x="12595320" y="264600"/>
                <a:ext cx="55080" cy="55080"/>
              </a:xfrm>
              <a:custGeom>
                <a:avLst/>
                <a:gdLst/>
                <a:ahLst/>
                <a:rect l="l" t="t"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style>
              <a:lnRef idx="0"/>
              <a:fillRef idx="0"/>
              <a:effectRef idx="0"/>
              <a:fontRef idx="minor"/>
            </p:style>
          </p:sp>
        </p:grpSp>
        <p:sp>
          <p:nvSpPr>
            <p:cNvPr id="346" name="CustomShape 6"/>
            <p:cNvSpPr/>
            <p:nvPr/>
          </p:nvSpPr>
          <p:spPr>
            <a:xfrm>
              <a:off x="12294720" y="-281880"/>
              <a:ext cx="1536480" cy="317880"/>
            </a:xfrm>
            <a:prstGeom prst="rect">
              <a:avLst/>
            </a:prstGeom>
            <a:noFill/>
            <a:ln>
              <a:noFill/>
            </a:ln>
          </p:spPr>
          <p:style>
            <a:lnRef idx="0"/>
            <a:fillRef idx="0"/>
            <a:effectRef idx="0"/>
            <a:fontRef idx="minor"/>
          </p:style>
          <p:txBody>
            <a:bodyPr lIns="0" rIns="0" tIns="0" bIns="0">
              <a:noAutofit/>
            </a:bodyPr>
            <a:p>
              <a:pPr>
                <a:lnSpc>
                  <a:spcPct val="100000"/>
                </a:lnSpc>
              </a:pPr>
              <a:r>
                <a:rPr b="0" lang="en-US" sz="1200" spc="-1" strike="noStrike">
                  <a:solidFill>
                    <a:srgbClr val="ef6347"/>
                  </a:solidFill>
                  <a:latin typeface="Roboto Light"/>
                  <a:ea typeface="Roboto Light"/>
                </a:rPr>
                <a:t>Editable (delete this)</a:t>
              </a:r>
              <a:endParaRPr b="0" lang="en-US" sz="1200" spc="-1" strike="noStrike">
                <a:latin typeface="Arial"/>
              </a:endParaRPr>
            </a:p>
          </p:txBody>
        </p:sp>
      </p:grpSp>
      <p:pic>
        <p:nvPicPr>
          <p:cNvPr id="347" name="Picture 1" descr=""/>
          <p:cNvPicPr/>
          <p:nvPr/>
        </p:nvPicPr>
        <p:blipFill>
          <a:blip r:embed="rId1"/>
          <a:stretch/>
        </p:blipFill>
        <p:spPr>
          <a:xfrm>
            <a:off x="12294720" y="0"/>
            <a:ext cx="1993320" cy="1639440"/>
          </a:xfrm>
          <a:prstGeom prst="rect">
            <a:avLst/>
          </a:prstGeom>
          <a:ln>
            <a:noFill/>
          </a:ln>
        </p:spPr>
      </p:pic>
      <p:pic>
        <p:nvPicPr>
          <p:cNvPr id="348" name="" descr=""/>
          <p:cNvPicPr/>
          <p:nvPr/>
        </p:nvPicPr>
        <p:blipFill>
          <a:blip r:embed="rId2"/>
          <a:stretch/>
        </p:blipFill>
        <p:spPr>
          <a:xfrm>
            <a:off x="678240" y="318240"/>
            <a:ext cx="11513520" cy="44715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1712520" y="5101920"/>
            <a:ext cx="10479240" cy="824040"/>
          </a:xfrm>
          <a:prstGeom prst="rect">
            <a:avLst/>
          </a:prstGeom>
          <a:noFill/>
          <a:ln>
            <a:noFill/>
          </a:ln>
        </p:spPr>
        <p:txBody>
          <a:bodyPr lIns="0" rIns="0" tIns="0" bIns="0" anchor="ctr" anchorCtr="1">
            <a:noAutofit/>
          </a:bodyPr>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The month of December saw the increase of sales.</a:t>
            </a:r>
            <a:endParaRPr b="0" lang="en-US" sz="1200" spc="-1" strike="noStrike">
              <a:solidFill>
                <a:srgbClr val="000005"/>
              </a:solidFill>
              <a:latin typeface="Roboto"/>
            </a:endParaRPr>
          </a:p>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The 25th of December,  which is Christmas day had zero sales. This is because all the retail stores were closed on that day.</a:t>
            </a:r>
            <a:endParaRPr b="0" lang="en-US" sz="1200" spc="-1" strike="noStrike">
              <a:solidFill>
                <a:srgbClr val="000005"/>
              </a:solidFill>
              <a:latin typeface="Roboto"/>
            </a:endParaRPr>
          </a:p>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The 24th of December 2018 accounts for the most sales in a single day for the year under review.</a:t>
            </a:r>
            <a:endParaRPr b="0" lang="en-US" sz="1200" spc="-1" strike="noStrike">
              <a:solidFill>
                <a:srgbClr val="000005"/>
              </a:solidFill>
              <a:latin typeface="Roboto"/>
            </a:endParaRPr>
          </a:p>
        </p:txBody>
      </p:sp>
      <p:grpSp>
        <p:nvGrpSpPr>
          <p:cNvPr id="350" name="Group 2"/>
          <p:cNvGrpSpPr/>
          <p:nvPr/>
        </p:nvGrpSpPr>
        <p:grpSpPr>
          <a:xfrm>
            <a:off x="12294720" y="-281880"/>
            <a:ext cx="1536480" cy="601560"/>
            <a:chOff x="12294720" y="-281880"/>
            <a:chExt cx="1536480" cy="601560"/>
          </a:xfrm>
        </p:grpSpPr>
        <p:grpSp>
          <p:nvGrpSpPr>
            <p:cNvPr id="351" name="Group 3"/>
            <p:cNvGrpSpPr/>
            <p:nvPr/>
          </p:nvGrpSpPr>
          <p:grpSpPr>
            <a:xfrm>
              <a:off x="12294720" y="0"/>
              <a:ext cx="355680" cy="319680"/>
              <a:chOff x="12294720" y="0"/>
              <a:chExt cx="355680" cy="319680"/>
            </a:xfrm>
          </p:grpSpPr>
          <p:sp>
            <p:nvSpPr>
              <p:cNvPr id="352" name="CustomShape 4"/>
              <p:cNvSpPr/>
              <p:nvPr/>
            </p:nvSpPr>
            <p:spPr>
              <a:xfrm>
                <a:off x="12294720" y="0"/>
                <a:ext cx="353880" cy="317880"/>
              </a:xfrm>
              <a:custGeom>
                <a:avLst/>
                <a:gdLst/>
                <a:ahLst/>
                <a:rect l="l" t="t"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style>
              <a:lnRef idx="0"/>
              <a:fillRef idx="0"/>
              <a:effectRef idx="0"/>
              <a:fontRef idx="minor"/>
            </p:style>
          </p:sp>
          <p:sp>
            <p:nvSpPr>
              <p:cNvPr id="353" name="CustomShape 5"/>
              <p:cNvSpPr/>
              <p:nvPr/>
            </p:nvSpPr>
            <p:spPr>
              <a:xfrm>
                <a:off x="12595320" y="264600"/>
                <a:ext cx="55080" cy="55080"/>
              </a:xfrm>
              <a:custGeom>
                <a:avLst/>
                <a:gdLst/>
                <a:ahLst/>
                <a:rect l="l" t="t"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style>
              <a:lnRef idx="0"/>
              <a:fillRef idx="0"/>
              <a:effectRef idx="0"/>
              <a:fontRef idx="minor"/>
            </p:style>
          </p:sp>
        </p:grpSp>
        <p:sp>
          <p:nvSpPr>
            <p:cNvPr id="354" name="CustomShape 6"/>
            <p:cNvSpPr/>
            <p:nvPr/>
          </p:nvSpPr>
          <p:spPr>
            <a:xfrm>
              <a:off x="12294720" y="-281880"/>
              <a:ext cx="1536480" cy="317880"/>
            </a:xfrm>
            <a:prstGeom prst="rect">
              <a:avLst/>
            </a:prstGeom>
            <a:noFill/>
            <a:ln>
              <a:noFill/>
            </a:ln>
          </p:spPr>
          <p:style>
            <a:lnRef idx="0"/>
            <a:fillRef idx="0"/>
            <a:effectRef idx="0"/>
            <a:fontRef idx="minor"/>
          </p:style>
          <p:txBody>
            <a:bodyPr lIns="0" rIns="0" tIns="0" bIns="0">
              <a:noAutofit/>
            </a:bodyPr>
            <a:p>
              <a:pPr>
                <a:lnSpc>
                  <a:spcPct val="100000"/>
                </a:lnSpc>
              </a:pPr>
              <a:r>
                <a:rPr b="0" lang="en-US" sz="1200" spc="-1" strike="noStrike">
                  <a:solidFill>
                    <a:srgbClr val="ef6347"/>
                  </a:solidFill>
                  <a:latin typeface="Roboto Light"/>
                  <a:ea typeface="Roboto Light"/>
                </a:rPr>
                <a:t>Editable (delete this)</a:t>
              </a:r>
              <a:endParaRPr b="0" lang="en-US" sz="1200" spc="-1" strike="noStrike">
                <a:latin typeface="Arial"/>
              </a:endParaRPr>
            </a:p>
          </p:txBody>
        </p:sp>
      </p:grpSp>
      <p:pic>
        <p:nvPicPr>
          <p:cNvPr id="355" name="Picture 1" descr=""/>
          <p:cNvPicPr/>
          <p:nvPr/>
        </p:nvPicPr>
        <p:blipFill>
          <a:blip r:embed="rId1"/>
          <a:stretch/>
        </p:blipFill>
        <p:spPr>
          <a:xfrm>
            <a:off x="12294720" y="0"/>
            <a:ext cx="1993320" cy="1639440"/>
          </a:xfrm>
          <a:prstGeom prst="rect">
            <a:avLst/>
          </a:prstGeom>
          <a:ln>
            <a:noFill/>
          </a:ln>
        </p:spPr>
      </p:pic>
      <p:pic>
        <p:nvPicPr>
          <p:cNvPr id="356" name="" descr=""/>
          <p:cNvPicPr/>
          <p:nvPr/>
        </p:nvPicPr>
        <p:blipFill>
          <a:blip r:embed="rId2"/>
          <a:stretch/>
        </p:blipFill>
        <p:spPr>
          <a:xfrm>
            <a:off x="936000" y="318240"/>
            <a:ext cx="11004480" cy="45147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1992240" y="4594680"/>
            <a:ext cx="10479240" cy="824040"/>
          </a:xfrm>
          <a:prstGeom prst="rect">
            <a:avLst/>
          </a:prstGeom>
          <a:noFill/>
          <a:ln>
            <a:noFill/>
          </a:ln>
        </p:spPr>
        <p:txBody>
          <a:bodyPr lIns="0" rIns="0" tIns="0" bIns="0" anchor="ctr" anchorCtr="1">
            <a:noAutofit/>
          </a:bodyPr>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The month of August records a drop in sales</a:t>
            </a:r>
            <a:endParaRPr b="0" lang="en-US" sz="1200" spc="-1" strike="noStrike">
              <a:solidFill>
                <a:srgbClr val="000005"/>
              </a:solidFill>
              <a:latin typeface="Roboto"/>
            </a:endParaRPr>
          </a:p>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From the 14th of the month through to the 20th there was a steady decline in sales.</a:t>
            </a:r>
            <a:endParaRPr b="0" lang="en-US" sz="1200" spc="-1" strike="noStrike">
              <a:solidFill>
                <a:srgbClr val="000005"/>
              </a:solidFill>
              <a:latin typeface="Roboto"/>
            </a:endParaRPr>
          </a:p>
          <a:p>
            <a:pPr>
              <a:lnSpc>
                <a:spcPct val="100000"/>
              </a:lnSpc>
              <a:spcBef>
                <a:spcPts val="1001"/>
              </a:spcBef>
            </a:pPr>
            <a:endParaRPr b="0" lang="en-US" sz="1200" spc="-1" strike="noStrike">
              <a:solidFill>
                <a:srgbClr val="000005"/>
              </a:solidFill>
              <a:latin typeface="Roboto"/>
            </a:endParaRPr>
          </a:p>
        </p:txBody>
      </p:sp>
      <p:grpSp>
        <p:nvGrpSpPr>
          <p:cNvPr id="358" name="Group 2"/>
          <p:cNvGrpSpPr/>
          <p:nvPr/>
        </p:nvGrpSpPr>
        <p:grpSpPr>
          <a:xfrm>
            <a:off x="12294720" y="-281880"/>
            <a:ext cx="1536480" cy="601560"/>
            <a:chOff x="12294720" y="-281880"/>
            <a:chExt cx="1536480" cy="601560"/>
          </a:xfrm>
        </p:grpSpPr>
        <p:grpSp>
          <p:nvGrpSpPr>
            <p:cNvPr id="359" name="Group 3"/>
            <p:cNvGrpSpPr/>
            <p:nvPr/>
          </p:nvGrpSpPr>
          <p:grpSpPr>
            <a:xfrm>
              <a:off x="12294720" y="0"/>
              <a:ext cx="355680" cy="319680"/>
              <a:chOff x="12294720" y="0"/>
              <a:chExt cx="355680" cy="319680"/>
            </a:xfrm>
          </p:grpSpPr>
          <p:sp>
            <p:nvSpPr>
              <p:cNvPr id="360" name="CustomShape 4"/>
              <p:cNvSpPr/>
              <p:nvPr/>
            </p:nvSpPr>
            <p:spPr>
              <a:xfrm>
                <a:off x="12294720" y="0"/>
                <a:ext cx="353880" cy="317880"/>
              </a:xfrm>
              <a:custGeom>
                <a:avLst/>
                <a:gdLst/>
                <a:ahLst/>
                <a:rect l="l" t="t"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style>
              <a:lnRef idx="0"/>
              <a:fillRef idx="0"/>
              <a:effectRef idx="0"/>
              <a:fontRef idx="minor"/>
            </p:style>
          </p:sp>
          <p:sp>
            <p:nvSpPr>
              <p:cNvPr id="361" name="CustomShape 5"/>
              <p:cNvSpPr/>
              <p:nvPr/>
            </p:nvSpPr>
            <p:spPr>
              <a:xfrm>
                <a:off x="12595320" y="264600"/>
                <a:ext cx="55080" cy="55080"/>
              </a:xfrm>
              <a:custGeom>
                <a:avLst/>
                <a:gdLst/>
                <a:ahLst/>
                <a:rect l="l" t="t"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style>
              <a:lnRef idx="0"/>
              <a:fillRef idx="0"/>
              <a:effectRef idx="0"/>
              <a:fontRef idx="minor"/>
            </p:style>
          </p:sp>
        </p:grpSp>
        <p:sp>
          <p:nvSpPr>
            <p:cNvPr id="362" name="CustomShape 6"/>
            <p:cNvSpPr/>
            <p:nvPr/>
          </p:nvSpPr>
          <p:spPr>
            <a:xfrm>
              <a:off x="12294720" y="-281880"/>
              <a:ext cx="1536480" cy="317880"/>
            </a:xfrm>
            <a:prstGeom prst="rect">
              <a:avLst/>
            </a:prstGeom>
            <a:noFill/>
            <a:ln>
              <a:noFill/>
            </a:ln>
          </p:spPr>
          <p:style>
            <a:lnRef idx="0"/>
            <a:fillRef idx="0"/>
            <a:effectRef idx="0"/>
            <a:fontRef idx="minor"/>
          </p:style>
          <p:txBody>
            <a:bodyPr lIns="0" rIns="0" tIns="0" bIns="0">
              <a:noAutofit/>
            </a:bodyPr>
            <a:p>
              <a:pPr>
                <a:lnSpc>
                  <a:spcPct val="100000"/>
                </a:lnSpc>
              </a:pPr>
              <a:r>
                <a:rPr b="0" lang="en-US" sz="1200" spc="-1" strike="noStrike">
                  <a:solidFill>
                    <a:srgbClr val="ef6347"/>
                  </a:solidFill>
                  <a:latin typeface="Roboto Light"/>
                  <a:ea typeface="Roboto Light"/>
                </a:rPr>
                <a:t>Editable (delete this)</a:t>
              </a:r>
              <a:endParaRPr b="0" lang="en-US" sz="1200" spc="-1" strike="noStrike">
                <a:latin typeface="Arial"/>
              </a:endParaRPr>
            </a:p>
          </p:txBody>
        </p:sp>
      </p:grpSp>
      <p:pic>
        <p:nvPicPr>
          <p:cNvPr id="363" name="Picture 1" descr=""/>
          <p:cNvPicPr/>
          <p:nvPr/>
        </p:nvPicPr>
        <p:blipFill>
          <a:blip r:embed="rId1"/>
          <a:stretch/>
        </p:blipFill>
        <p:spPr>
          <a:xfrm>
            <a:off x="12294720" y="0"/>
            <a:ext cx="1993320" cy="1639440"/>
          </a:xfrm>
          <a:prstGeom prst="rect">
            <a:avLst/>
          </a:prstGeom>
          <a:ln>
            <a:noFill/>
          </a:ln>
        </p:spPr>
      </p:pic>
      <p:pic>
        <p:nvPicPr>
          <p:cNvPr id="364" name="" descr=""/>
          <p:cNvPicPr/>
          <p:nvPr/>
        </p:nvPicPr>
        <p:blipFill>
          <a:blip r:embed="rId2"/>
          <a:stretch/>
        </p:blipFill>
        <p:spPr>
          <a:xfrm>
            <a:off x="943920" y="264600"/>
            <a:ext cx="10740600" cy="40647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1712520" y="4871520"/>
            <a:ext cx="10479240" cy="533880"/>
          </a:xfrm>
          <a:prstGeom prst="rect">
            <a:avLst/>
          </a:prstGeom>
          <a:noFill/>
          <a:ln>
            <a:noFill/>
          </a:ln>
        </p:spPr>
        <p:txBody>
          <a:bodyPr lIns="0" rIns="0" tIns="0" bIns="0" anchor="ctr" anchorCtr="1">
            <a:noAutofit/>
          </a:bodyPr>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The month of May 2019, there was a major drop in sales</a:t>
            </a:r>
            <a:endParaRPr b="0" lang="en-US" sz="1200" spc="-1" strike="noStrike">
              <a:solidFill>
                <a:srgbClr val="000005"/>
              </a:solidFill>
              <a:latin typeface="Roboto"/>
            </a:endParaRPr>
          </a:p>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From the 14th-18th there was a major drop in the total sales of chips from the stores</a:t>
            </a:r>
            <a:endParaRPr b="0" lang="en-US" sz="1200" spc="-1" strike="noStrike">
              <a:solidFill>
                <a:srgbClr val="000005"/>
              </a:solidFill>
              <a:latin typeface="Roboto"/>
            </a:endParaRPr>
          </a:p>
        </p:txBody>
      </p:sp>
      <p:grpSp>
        <p:nvGrpSpPr>
          <p:cNvPr id="366" name="Group 2"/>
          <p:cNvGrpSpPr/>
          <p:nvPr/>
        </p:nvGrpSpPr>
        <p:grpSpPr>
          <a:xfrm>
            <a:off x="12294720" y="-281880"/>
            <a:ext cx="1536480" cy="601560"/>
            <a:chOff x="12294720" y="-281880"/>
            <a:chExt cx="1536480" cy="601560"/>
          </a:xfrm>
        </p:grpSpPr>
        <p:grpSp>
          <p:nvGrpSpPr>
            <p:cNvPr id="367" name="Group 3"/>
            <p:cNvGrpSpPr/>
            <p:nvPr/>
          </p:nvGrpSpPr>
          <p:grpSpPr>
            <a:xfrm>
              <a:off x="12294720" y="0"/>
              <a:ext cx="355680" cy="319680"/>
              <a:chOff x="12294720" y="0"/>
              <a:chExt cx="355680" cy="319680"/>
            </a:xfrm>
          </p:grpSpPr>
          <p:sp>
            <p:nvSpPr>
              <p:cNvPr id="368" name="CustomShape 4"/>
              <p:cNvSpPr/>
              <p:nvPr/>
            </p:nvSpPr>
            <p:spPr>
              <a:xfrm>
                <a:off x="12294720" y="0"/>
                <a:ext cx="353880" cy="317880"/>
              </a:xfrm>
              <a:custGeom>
                <a:avLst/>
                <a:gdLst/>
                <a:ahLst/>
                <a:rect l="l" t="t"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style>
              <a:lnRef idx="0"/>
              <a:fillRef idx="0"/>
              <a:effectRef idx="0"/>
              <a:fontRef idx="minor"/>
            </p:style>
          </p:sp>
          <p:sp>
            <p:nvSpPr>
              <p:cNvPr id="369" name="CustomShape 5"/>
              <p:cNvSpPr/>
              <p:nvPr/>
            </p:nvSpPr>
            <p:spPr>
              <a:xfrm>
                <a:off x="12595320" y="264600"/>
                <a:ext cx="55080" cy="55080"/>
              </a:xfrm>
              <a:custGeom>
                <a:avLst/>
                <a:gdLst/>
                <a:ahLst/>
                <a:rect l="l" t="t"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style>
              <a:lnRef idx="0"/>
              <a:fillRef idx="0"/>
              <a:effectRef idx="0"/>
              <a:fontRef idx="minor"/>
            </p:style>
          </p:sp>
        </p:grpSp>
        <p:sp>
          <p:nvSpPr>
            <p:cNvPr id="370" name="CustomShape 6"/>
            <p:cNvSpPr/>
            <p:nvPr/>
          </p:nvSpPr>
          <p:spPr>
            <a:xfrm>
              <a:off x="12294720" y="-281880"/>
              <a:ext cx="1536480" cy="317880"/>
            </a:xfrm>
            <a:prstGeom prst="rect">
              <a:avLst/>
            </a:prstGeom>
            <a:noFill/>
            <a:ln>
              <a:noFill/>
            </a:ln>
          </p:spPr>
          <p:style>
            <a:lnRef idx="0"/>
            <a:fillRef idx="0"/>
            <a:effectRef idx="0"/>
            <a:fontRef idx="minor"/>
          </p:style>
          <p:txBody>
            <a:bodyPr lIns="0" rIns="0" tIns="0" bIns="0">
              <a:noAutofit/>
            </a:bodyPr>
            <a:p>
              <a:pPr>
                <a:lnSpc>
                  <a:spcPct val="100000"/>
                </a:lnSpc>
              </a:pPr>
              <a:r>
                <a:rPr b="0" lang="en-US" sz="1200" spc="-1" strike="noStrike">
                  <a:solidFill>
                    <a:srgbClr val="ef6347"/>
                  </a:solidFill>
                  <a:latin typeface="Roboto Light"/>
                  <a:ea typeface="Roboto Light"/>
                </a:rPr>
                <a:t>Editable (delete this)</a:t>
              </a:r>
              <a:endParaRPr b="0" lang="en-US" sz="1200" spc="-1" strike="noStrike">
                <a:latin typeface="Arial"/>
              </a:endParaRPr>
            </a:p>
          </p:txBody>
        </p:sp>
      </p:grpSp>
      <p:pic>
        <p:nvPicPr>
          <p:cNvPr id="371" name="Picture 1" descr=""/>
          <p:cNvPicPr/>
          <p:nvPr/>
        </p:nvPicPr>
        <p:blipFill>
          <a:blip r:embed="rId1"/>
          <a:stretch/>
        </p:blipFill>
        <p:spPr>
          <a:xfrm>
            <a:off x="12294720" y="0"/>
            <a:ext cx="1993320" cy="1639440"/>
          </a:xfrm>
          <a:prstGeom prst="rect">
            <a:avLst/>
          </a:prstGeom>
          <a:ln>
            <a:noFill/>
          </a:ln>
        </p:spPr>
      </p:pic>
      <p:pic>
        <p:nvPicPr>
          <p:cNvPr id="372" name="" descr=""/>
          <p:cNvPicPr/>
          <p:nvPr/>
        </p:nvPicPr>
        <p:blipFill>
          <a:blip r:embed="rId2"/>
          <a:stretch/>
        </p:blipFill>
        <p:spPr>
          <a:xfrm>
            <a:off x="1013400" y="318240"/>
            <a:ext cx="10838520" cy="41202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1588680" y="4386960"/>
            <a:ext cx="9691200" cy="2024280"/>
          </a:xfrm>
          <a:prstGeom prst="rect">
            <a:avLst/>
          </a:prstGeom>
          <a:noFill/>
          <a:ln>
            <a:noFill/>
          </a:ln>
        </p:spPr>
        <p:txBody>
          <a:bodyPr lIns="0" rIns="0" tIns="0" bIns="0" anchor="ctr" anchorCtr="1">
            <a:noAutofit/>
          </a:bodyPr>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The above Visualization helps in comparing how the number of customers influenced the number of transactions made for the year.</a:t>
            </a:r>
            <a:endParaRPr b="0" lang="en-US" sz="1200" spc="-1" strike="noStrike">
              <a:solidFill>
                <a:srgbClr val="000005"/>
              </a:solidFill>
              <a:latin typeface="Roboto"/>
            </a:endParaRPr>
          </a:p>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The  Mainstream Young Singles/Couples  have more customers in terms of our customer  segment</a:t>
            </a:r>
            <a:endParaRPr b="0" lang="en-US" sz="1200" spc="-1" strike="noStrike">
              <a:solidFill>
                <a:srgbClr val="000005"/>
              </a:solidFill>
              <a:latin typeface="Roboto"/>
            </a:endParaRPr>
          </a:p>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But we can see that the Budget Older Families made more transactions for the year under review. So the Mainstream Young singles/Couples have more customers but they didn't purchase the highest number of chips.</a:t>
            </a:r>
            <a:endParaRPr b="0" lang="en-US" sz="1200" spc="-1" strike="noStrike">
              <a:solidFill>
                <a:srgbClr val="000005"/>
              </a:solidFill>
              <a:latin typeface="Roboto"/>
            </a:endParaRPr>
          </a:p>
          <a:p>
            <a:pPr marL="343080" indent="-342720">
              <a:lnSpc>
                <a:spcPct val="100000"/>
              </a:lnSpc>
              <a:spcBef>
                <a:spcPts val="1001"/>
              </a:spcBef>
              <a:buClr>
                <a:srgbClr val="000005"/>
              </a:buClr>
              <a:buFont typeface="Arial"/>
              <a:buChar char="•"/>
            </a:pPr>
            <a:r>
              <a:rPr b="0" lang="en-US" sz="1200" spc="-1" strike="noStrike">
                <a:solidFill>
                  <a:srgbClr val="000005"/>
                </a:solidFill>
                <a:latin typeface="Roboto"/>
                <a:ea typeface="Roboto"/>
              </a:rPr>
              <a:t>The Mainstream Young Singles/Couples  comes third in the order of customer segment with more transactions, despite topping the  list of segment with most customers</a:t>
            </a:r>
            <a:endParaRPr b="0" lang="en-US" sz="1200" spc="-1" strike="noStrike">
              <a:solidFill>
                <a:srgbClr val="000005"/>
              </a:solidFill>
              <a:latin typeface="Roboto"/>
            </a:endParaRPr>
          </a:p>
        </p:txBody>
      </p:sp>
      <p:grpSp>
        <p:nvGrpSpPr>
          <p:cNvPr id="374" name="Group 2"/>
          <p:cNvGrpSpPr/>
          <p:nvPr/>
        </p:nvGrpSpPr>
        <p:grpSpPr>
          <a:xfrm>
            <a:off x="12294720" y="-281880"/>
            <a:ext cx="1536480" cy="601560"/>
            <a:chOff x="12294720" y="-281880"/>
            <a:chExt cx="1536480" cy="601560"/>
          </a:xfrm>
        </p:grpSpPr>
        <p:grpSp>
          <p:nvGrpSpPr>
            <p:cNvPr id="375" name="Group 3"/>
            <p:cNvGrpSpPr/>
            <p:nvPr/>
          </p:nvGrpSpPr>
          <p:grpSpPr>
            <a:xfrm>
              <a:off x="12294720" y="0"/>
              <a:ext cx="355680" cy="319680"/>
              <a:chOff x="12294720" y="0"/>
              <a:chExt cx="355680" cy="319680"/>
            </a:xfrm>
          </p:grpSpPr>
          <p:sp>
            <p:nvSpPr>
              <p:cNvPr id="376" name="CustomShape 4"/>
              <p:cNvSpPr/>
              <p:nvPr/>
            </p:nvSpPr>
            <p:spPr>
              <a:xfrm>
                <a:off x="12294720" y="0"/>
                <a:ext cx="353880" cy="317880"/>
              </a:xfrm>
              <a:custGeom>
                <a:avLst/>
                <a:gdLst/>
                <a:ahLst/>
                <a:rect l="l" t="t"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style>
              <a:lnRef idx="0"/>
              <a:fillRef idx="0"/>
              <a:effectRef idx="0"/>
              <a:fontRef idx="minor"/>
            </p:style>
          </p:sp>
          <p:sp>
            <p:nvSpPr>
              <p:cNvPr id="377" name="CustomShape 5"/>
              <p:cNvSpPr/>
              <p:nvPr/>
            </p:nvSpPr>
            <p:spPr>
              <a:xfrm>
                <a:off x="12595320" y="264600"/>
                <a:ext cx="55080" cy="55080"/>
              </a:xfrm>
              <a:custGeom>
                <a:avLst/>
                <a:gdLst/>
                <a:ahLst/>
                <a:rect l="l" t="t"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style>
              <a:lnRef idx="0"/>
              <a:fillRef idx="0"/>
              <a:effectRef idx="0"/>
              <a:fontRef idx="minor"/>
            </p:style>
          </p:sp>
        </p:grpSp>
        <p:sp>
          <p:nvSpPr>
            <p:cNvPr id="378" name="CustomShape 6"/>
            <p:cNvSpPr/>
            <p:nvPr/>
          </p:nvSpPr>
          <p:spPr>
            <a:xfrm>
              <a:off x="12294720" y="-281880"/>
              <a:ext cx="1536480" cy="317880"/>
            </a:xfrm>
            <a:prstGeom prst="rect">
              <a:avLst/>
            </a:prstGeom>
            <a:noFill/>
            <a:ln>
              <a:noFill/>
            </a:ln>
          </p:spPr>
          <p:style>
            <a:lnRef idx="0"/>
            <a:fillRef idx="0"/>
            <a:effectRef idx="0"/>
            <a:fontRef idx="minor"/>
          </p:style>
          <p:txBody>
            <a:bodyPr lIns="0" rIns="0" tIns="0" bIns="0">
              <a:noAutofit/>
            </a:bodyPr>
            <a:p>
              <a:pPr>
                <a:lnSpc>
                  <a:spcPct val="100000"/>
                </a:lnSpc>
              </a:pPr>
              <a:r>
                <a:rPr b="0" lang="en-US" sz="1200" spc="-1" strike="noStrike">
                  <a:solidFill>
                    <a:srgbClr val="ef6347"/>
                  </a:solidFill>
                  <a:latin typeface="Roboto Light"/>
                  <a:ea typeface="Roboto Light"/>
                </a:rPr>
                <a:t>Editable (delete this)</a:t>
              </a:r>
              <a:endParaRPr b="0" lang="en-US" sz="1200" spc="-1" strike="noStrike">
                <a:latin typeface="Arial"/>
              </a:endParaRPr>
            </a:p>
          </p:txBody>
        </p:sp>
      </p:grpSp>
      <p:pic>
        <p:nvPicPr>
          <p:cNvPr id="379" name="Picture 1" descr=""/>
          <p:cNvPicPr/>
          <p:nvPr/>
        </p:nvPicPr>
        <p:blipFill>
          <a:blip r:embed="rId1"/>
          <a:stretch/>
        </p:blipFill>
        <p:spPr>
          <a:xfrm>
            <a:off x="12294720" y="0"/>
            <a:ext cx="1993320" cy="1639440"/>
          </a:xfrm>
          <a:prstGeom prst="rect">
            <a:avLst/>
          </a:prstGeom>
          <a:ln>
            <a:noFill/>
          </a:ln>
        </p:spPr>
      </p:pic>
      <p:pic>
        <p:nvPicPr>
          <p:cNvPr id="380" name="" descr=""/>
          <p:cNvPicPr/>
          <p:nvPr/>
        </p:nvPicPr>
        <p:blipFill>
          <a:blip r:embed="rId2"/>
          <a:stretch/>
        </p:blipFill>
        <p:spPr>
          <a:xfrm>
            <a:off x="702000" y="159120"/>
            <a:ext cx="11217240" cy="45018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Trio_Office/6.2.8.2$Windows_x86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2018-02-06T13:23:24Z</dcterms:created>
  <dc:creator>Eva Lewis</dc:creator>
  <dc:description/>
  <dc:language>en-US</dc:language>
  <cp:lastModifiedBy/>
  <dcterms:modified xsi:type="dcterms:W3CDTF">2022-02-09T01:33:49Z</dcterms:modified>
  <cp:revision>1</cp:revision>
  <dc:subject/>
  <dc:title>Quantium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LinksUpToDate">
    <vt:bool>0</vt:bool>
  </property>
  <property fmtid="{D5CDD505-2E9C-101B-9397-08002B2CF9AE}" pid="4" name="MSIP_Label_e3a8a6ec-262f-4cc0-befe-9b4753855296_ActionId">
    <vt:lpwstr>c33342ec-b9fd-424e-98aa-c560599c3e11</vt:lpwstr>
  </property>
  <property fmtid="{D5CDD505-2E9C-101B-9397-08002B2CF9AE}" pid="5" name="MSIP_Label_e3a8a6ec-262f-4cc0-befe-9b4753855296_Application">
    <vt:lpwstr>Microsoft Azure Information Protection</vt:lpwstr>
  </property>
  <property fmtid="{D5CDD505-2E9C-101B-9397-08002B2CF9AE}" pid="6" name="MSIP_Label_e3a8a6ec-262f-4cc0-befe-9b4753855296_Enabled">
    <vt:lpwstr>True</vt:lpwstr>
  </property>
  <property fmtid="{D5CDD505-2E9C-101B-9397-08002B2CF9AE}" pid="7" name="MSIP_Label_e3a8a6ec-262f-4cc0-befe-9b4753855296_Extended_MSFT_Method">
    <vt:lpwstr>Manual</vt:lpwstr>
  </property>
  <property fmtid="{D5CDD505-2E9C-101B-9397-08002B2CF9AE}" pid="8" name="MSIP_Label_e3a8a6ec-262f-4cc0-befe-9b4753855296_Name">
    <vt:lpwstr>Confidential</vt:lpwstr>
  </property>
  <property fmtid="{D5CDD505-2E9C-101B-9397-08002B2CF9AE}" pid="9" name="MSIP_Label_e3a8a6ec-262f-4cc0-befe-9b4753855296_Owner">
    <vt:lpwstr>schopra@quantium.com</vt:lpwstr>
  </property>
  <property fmtid="{D5CDD505-2E9C-101B-9397-08002B2CF9AE}" pid="10" name="MSIP_Label_e3a8a6ec-262f-4cc0-befe-9b4753855296_SetDate">
    <vt:lpwstr>2020-06-02T06:01:07.0806670Z</vt:lpwstr>
  </property>
  <property fmtid="{D5CDD505-2E9C-101B-9397-08002B2CF9AE}" pid="11" name="MSIP_Label_e3a8a6ec-262f-4cc0-befe-9b4753855296_SiteId">
    <vt:lpwstr>6cf6dc61-aaec-4d60-8dd0-2007ec95b05e</vt:lpwstr>
  </property>
  <property fmtid="{D5CDD505-2E9C-101B-9397-08002B2CF9AE}" pid="12" name="ScaleCrop">
    <vt:bool>0</vt:bool>
  </property>
  <property fmtid="{D5CDD505-2E9C-101B-9397-08002B2CF9AE}" pid="13" name="Sensitivity">
    <vt:lpwstr>Confidential</vt:lpwstr>
  </property>
</Properties>
</file>