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7" r:id="rId3"/>
    <p:sldId id="258" r:id="rId4"/>
    <p:sldId id="259" r:id="rId5"/>
    <p:sldId id="260" r:id="rId6"/>
    <p:sldId id="266" r:id="rId7"/>
    <p:sldId id="267" r:id="rId8"/>
    <p:sldId id="269" r:id="rId9"/>
    <p:sldId id="272" r:id="rId10"/>
    <p:sldId id="282" r:id="rId11"/>
    <p:sldId id="283" r:id="rId12"/>
    <p:sldId id="265" r:id="rId13"/>
    <p:sldId id="278" r:id="rId14"/>
    <p:sldId id="279" r:id="rId15"/>
    <p:sldId id="280" r:id="rId16"/>
    <p:sldId id="273" r:id="rId17"/>
    <p:sldId id="274" r:id="rId18"/>
    <p:sldId id="262" r:id="rId19"/>
    <p:sldId id="263" r:id="rId20"/>
    <p:sldId id="261" r:id="rId21"/>
    <p:sldId id="271" r:id="rId2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329BB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3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3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99D8-782F-4975-BCC9-D1CD541DFF2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DCD0-E9D8-44AD-BBD1-0CB166DD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3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98" y="2176530"/>
            <a:ext cx="5287057" cy="4333327"/>
          </a:xfrm>
          <a:prstGeom prst="rect">
            <a:avLst/>
          </a:prstGeom>
        </p:spPr>
      </p:pic>
      <p:pic>
        <p:nvPicPr>
          <p:cNvPr id="6" name="Picture 1" descr="C:\Users\Abona_Boles\Desktop\image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033" y="446214"/>
            <a:ext cx="2857520" cy="3429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840448" y="4029294"/>
            <a:ext cx="71821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4800" b="1" i="1" dirty="0" smtClean="0">
                <a:solidFill>
                  <a:srgbClr val="FF0066"/>
                </a:solidFill>
              </a:rPr>
              <a:t>التخطيط الاستراتيجي </a:t>
            </a:r>
          </a:p>
          <a:p>
            <a:pPr algn="ctr"/>
            <a:r>
              <a:rPr lang="ar-EG" sz="4800" b="1" i="1" dirty="0" smtClean="0">
                <a:solidFill>
                  <a:srgbClr val="FF0066"/>
                </a:solidFill>
              </a:rPr>
              <a:t>لكلية اللاهوت القبطية الارثوذكسية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9555" y="914400"/>
            <a:ext cx="9427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prstClr val="black"/>
                </a:solidFill>
              </a:rPr>
              <a:t>	   </a:t>
            </a:r>
            <a:endParaRPr lang="ar-EG" sz="32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4085" y="966883"/>
            <a:ext cx="94240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algn="ctr" rtl="1">
              <a:spcAft>
                <a:spcPts val="0"/>
              </a:spcAft>
            </a:pPr>
            <a:r>
              <a:rPr lang="ar-EG" sz="4800" b="1" i="1" dirty="0" smtClean="0">
                <a:solidFill>
                  <a:srgbClr val="FF0066"/>
                </a:solidFill>
              </a:rPr>
              <a:t>     الرؤية</a:t>
            </a:r>
            <a:endParaRPr lang="en-GB" sz="4800" b="1" i="1" dirty="0">
              <a:solidFill>
                <a:srgbClr val="FF0066"/>
              </a:solidFill>
            </a:endParaRPr>
          </a:p>
          <a:p>
            <a:pPr marL="107950" algn="ctr" rtl="1">
              <a:spcAft>
                <a:spcPts val="0"/>
              </a:spcAft>
            </a:pPr>
            <a:r>
              <a:rPr lang="ar-EG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ctr" rtl="1">
              <a:spcAft>
                <a:spcPts val="0"/>
              </a:spcAft>
            </a:pPr>
            <a:r>
              <a:rPr lang="ar-EG" sz="4800" dirty="0" smtClean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       كلية</a:t>
            </a:r>
            <a:r>
              <a:rPr lang="ar-EG" sz="4800" dirty="0" smtClean="0">
                <a:latin typeface="MoolBoran" panose="020B0100010101010101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</a:t>
            </a:r>
            <a:r>
              <a:rPr lang="ar-EG" sz="4800" dirty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لاهوتية</a:t>
            </a:r>
            <a:r>
              <a:rPr lang="ar-EG" sz="4800" dirty="0">
                <a:latin typeface="MoolBoran" panose="020B0100010101010101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</a:t>
            </a:r>
            <a:r>
              <a:rPr lang="ar-EG" sz="4800" dirty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قبطية</a:t>
            </a:r>
            <a:r>
              <a:rPr lang="ar-EG" sz="4800" dirty="0">
                <a:latin typeface="MoolBoran" panose="020B0100010101010101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ارثوذكسية</a:t>
            </a:r>
            <a:endParaRPr lang="en-GB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ctr" rtl="1">
              <a:spcAft>
                <a:spcPts val="0"/>
              </a:spcAft>
            </a:pPr>
            <a:r>
              <a:rPr lang="ar-EG" sz="4800" dirty="0" smtClean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    منارة</a:t>
            </a:r>
            <a:r>
              <a:rPr lang="ar-EG" sz="4800" dirty="0" smtClean="0">
                <a:latin typeface="MoolBoran" panose="020B0100010101010101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وحصن</a:t>
            </a:r>
            <a:r>
              <a:rPr lang="ar-EG" sz="4800" dirty="0" smtClean="0">
                <a:latin typeface="MoolBoran" panose="020B0100010101010101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للتعليم</a:t>
            </a:r>
            <a:r>
              <a:rPr lang="ar-EG" sz="4800" dirty="0" smtClean="0">
                <a:latin typeface="MoolBoran" panose="020B0100010101010101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</a:t>
            </a:r>
            <a:r>
              <a:rPr lang="ar-EG" sz="48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الابائي</a:t>
            </a:r>
            <a:endParaRPr lang="en-GB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ctr" rtl="1">
              <a:spcAft>
                <a:spcPts val="0"/>
              </a:spcAft>
            </a:pPr>
            <a:r>
              <a:rPr lang="ar-EG" sz="4800" dirty="0" smtClean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      </a:t>
            </a:r>
            <a:r>
              <a:rPr lang="ar-EG" sz="4800" dirty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الروحاني</a:t>
            </a:r>
            <a:r>
              <a:rPr lang="ar-EG" sz="4800" dirty="0">
                <a:latin typeface="MoolBoran" panose="020B0100010101010101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 </a:t>
            </a:r>
            <a:r>
              <a:rPr lang="ar-EG" sz="4800" dirty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المستقيم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9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9555" y="914400"/>
            <a:ext cx="9427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prstClr val="black"/>
                </a:solidFill>
              </a:rPr>
              <a:t>	   </a:t>
            </a:r>
            <a:endParaRPr lang="ar-EG" sz="32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4085" y="966883"/>
            <a:ext cx="94240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EG" sz="4800" b="1" i="1" dirty="0" smtClean="0">
                <a:solidFill>
                  <a:srgbClr val="FF0066"/>
                </a:solidFill>
              </a:rPr>
              <a:t>الرسالة</a:t>
            </a:r>
            <a:endParaRPr lang="ar-EG" sz="4800" b="1" i="1" dirty="0">
              <a:solidFill>
                <a:srgbClr val="FF0066"/>
              </a:solidFill>
            </a:endParaRPr>
          </a:p>
          <a:p>
            <a:pPr algn="ctr" rtl="1"/>
            <a:r>
              <a:rPr lang="ar-EG" sz="2400" b="1" dirty="0"/>
              <a:t> </a:t>
            </a:r>
            <a:endParaRPr lang="en-GB" sz="1100" dirty="0"/>
          </a:p>
          <a:p>
            <a:pPr algn="ctr" rtl="1"/>
            <a:r>
              <a:rPr lang="ar-EG" sz="4800" dirty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إعداد كوادر  قبطية ارثوذكسية </a:t>
            </a:r>
            <a:endParaRPr lang="en-GB" sz="4800" dirty="0">
              <a:latin typeface="Arial" panose="020B0604020202020204" pitchFamily="34" charset="0"/>
              <a:ea typeface="Times New Roman" panose="02020603050405020304" pitchFamily="18" charset="0"/>
              <a:cs typeface="DecoType Naskh Swashes" panose="02010400000000000000" pitchFamily="2" charset="-78"/>
            </a:endParaRPr>
          </a:p>
          <a:p>
            <a:pPr algn="ctr" rtl="1"/>
            <a:r>
              <a:rPr lang="ar-EG" sz="4800" dirty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قادرة على قيادة المجتمع الكنسي للحياة الأبدية </a:t>
            </a:r>
            <a:endParaRPr lang="en-GB" sz="4800" dirty="0">
              <a:latin typeface="Arial" panose="020B0604020202020204" pitchFamily="34" charset="0"/>
              <a:ea typeface="Times New Roman" panose="02020603050405020304" pitchFamily="18" charset="0"/>
              <a:cs typeface="DecoType Naskh Swashes" panose="02010400000000000000" pitchFamily="2" charset="-78"/>
            </a:endParaRPr>
          </a:p>
          <a:p>
            <a:pPr algn="ctr" rtl="1"/>
            <a:r>
              <a:rPr lang="ar-EG" sz="4800" dirty="0">
                <a:latin typeface="Arial" panose="020B0604020202020204" pitchFamily="34" charset="0"/>
                <a:ea typeface="Times New Roman" panose="02020603050405020304" pitchFamily="18" charset="0"/>
                <a:cs typeface="DecoType Naskh Swashes" panose="02010400000000000000" pitchFamily="2" charset="-78"/>
              </a:rPr>
              <a:t>من خلال تعاليم الكتاب المقدس والاباء </a:t>
            </a:r>
            <a:endParaRPr lang="en-GB" sz="4800" dirty="0">
              <a:latin typeface="Arial" panose="020B0604020202020204" pitchFamily="34" charset="0"/>
              <a:ea typeface="Times New Roman" panose="02020603050405020304" pitchFamily="18" charset="0"/>
              <a:cs typeface="DecoType Naskh Swashes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331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9095" y="228600"/>
            <a:ext cx="109629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FF0066"/>
                </a:solidFill>
              </a:rPr>
              <a:t>Colleges that offered All Degrees in Divinity</a:t>
            </a:r>
          </a:p>
          <a:p>
            <a:pPr algn="ctr"/>
            <a:r>
              <a:rPr lang="en-US" sz="4800" b="1" i="1" dirty="0" smtClean="0">
                <a:solidFill>
                  <a:srgbClr val="FF0066"/>
                </a:solidFill>
              </a:rPr>
              <a:t> 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76665"/>
              </p:ext>
            </p:extLst>
          </p:nvPr>
        </p:nvGraphicFramePr>
        <p:xfrm>
          <a:off x="2459864" y="1139687"/>
          <a:ext cx="9311425" cy="485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799"/>
                <a:gridCol w="3389626"/>
              </a:tblGrid>
              <a:tr h="66846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Collage</a:t>
                      </a:r>
                      <a:r>
                        <a:rPr lang="en-US" sz="3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Location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Grace Collage of Divinity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North Carolina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98100"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University of Chicago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Chicago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981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Harvard University Divinity School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Cambridge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59810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Dallas Theological Seminary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Dallas</a:t>
                      </a: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</a:tr>
              <a:tr h="5981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McMaster Divinity College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Hamilton Canada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1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Tyndale Christian </a:t>
                      </a:r>
                      <a:r>
                        <a:rPr lang="en-US" sz="2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University 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Toronto Canada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1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Trinity Collage Orthodox of Theology 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Toronto Canada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14706"/>
              </p:ext>
            </p:extLst>
          </p:nvPr>
        </p:nvGraphicFramePr>
        <p:xfrm>
          <a:off x="2459864" y="5994852"/>
          <a:ext cx="9311425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799"/>
                <a:gridCol w="3389626"/>
              </a:tblGrid>
              <a:tr h="560494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Divinity and Theology School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University</a:t>
                      </a:r>
                      <a:r>
                        <a:rPr lang="en-US" sz="2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of London UK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6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67553" y="448968"/>
            <a:ext cx="5341719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4000" b="1" u="dbl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University of London UK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417" y="1450011"/>
            <a:ext cx="5799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3600" u="sng" dirty="0"/>
              <a:t>Information how to calculate</a:t>
            </a:r>
            <a:endParaRPr lang="en-GB" sz="3600" dirty="0"/>
          </a:p>
          <a:p>
            <a:pPr rtl="1"/>
            <a:r>
              <a:rPr lang="en-US" sz="3600" u="sng" dirty="0"/>
              <a:t>courses/Credits/Hours/class</a:t>
            </a:r>
            <a:endParaRPr lang="en-GB" sz="3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17089" y="3477517"/>
            <a:ext cx="2247900" cy="24193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hour instruction per week x 15 weeks = 15 hours instruction plus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97413" y="3535184"/>
            <a:ext cx="2047875" cy="2371725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hours out of class student work per week x 15 weeks = 30 hours additional student work for that course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828167" y="3554233"/>
            <a:ext cx="2324100" cy="2276475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Minimum student work for 1 credit unit 45 hours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151442" y="4279164"/>
            <a:ext cx="304800" cy="3143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64879" y="4256939"/>
            <a:ext cx="342900" cy="6096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2711045" y="33444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165" y="77091"/>
            <a:ext cx="109629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4000" b="1" u="sng" dirty="0"/>
              <a:t>Information how to calculate</a:t>
            </a:r>
            <a:endParaRPr lang="en-GB" sz="4000" dirty="0"/>
          </a:p>
          <a:p>
            <a:pPr rtl="1"/>
            <a:r>
              <a:rPr lang="en-US" sz="4000" b="1" u="sng" dirty="0"/>
              <a:t>courses/Credits/Hours/class</a:t>
            </a:r>
            <a:endParaRPr lang="en-GB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087" y="1481745"/>
            <a:ext cx="9918364" cy="465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معلومات حول كيفية حساب الدورات / الاعتمادات / ساعات / الفصل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</a:rPr>
              <a:t>الساعة المعتمدة هي مقياس لعبء العمل في الكلية أو الجامعة وهي (تقريبًا) تعادل قضاء ساعة واحدة أسبوعيًا في الفصل الدراسي لفصل دراسي واحد (فصل دراسي عادةً)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</a:rPr>
              <a:t>يتطلب التخرج النموذجي 120 ساعة معتمدة ، وهو 8 فصول دراسية (4 سنوات) * 5 فصول * 3 وحدات (ساعات معتمدة) لكل فصل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</a:rPr>
              <a:t>وهذا يعني 15 ساعة في الأسبوع في الفصل (كل ساعة في الفصل تعني عادةً 2-3 ساعات إضافية من الواجبات المنزلية ، لذا فإن 15 ساعة معتمدة تعادل تقريبًا وظيفة بدوام كامل (45 ساعة في الأسبوع في الفصل بالإضافة إلى الواجبات المنزلية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1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165" y="77091"/>
            <a:ext cx="109629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4000" b="1" u="sng" dirty="0"/>
              <a:t>Information how to calculate</a:t>
            </a:r>
            <a:endParaRPr lang="en-GB" sz="4000" dirty="0"/>
          </a:p>
          <a:p>
            <a:pPr rtl="1"/>
            <a:r>
              <a:rPr lang="en-US" sz="4000" b="1" u="sng" dirty="0"/>
              <a:t>courses/Credits/Hours/class</a:t>
            </a:r>
            <a:endParaRPr lang="en-GB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087" y="1481745"/>
            <a:ext cx="99183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2400" u="dbl" dirty="0"/>
              <a:t>بكالوريوس في اللاهوت 12 كورس  = 120 ساعة معتمدة في 4 سنوات</a:t>
            </a:r>
            <a:endParaRPr lang="en-GB" sz="2400" dirty="0"/>
          </a:p>
          <a:p>
            <a:pPr algn="r" rtl="1"/>
            <a:endParaRPr lang="ar-EG" sz="2400" u="dbl" dirty="0" smtClean="0"/>
          </a:p>
          <a:p>
            <a:pPr algn="r" rtl="1"/>
            <a:r>
              <a:rPr lang="ar-EG" sz="2400" u="dbl" dirty="0" smtClean="0"/>
              <a:t>ثلاثة </a:t>
            </a:r>
            <a:r>
              <a:rPr lang="ar-EG" sz="2400" u="dbl" dirty="0"/>
              <a:t>إجبارية</a:t>
            </a:r>
            <a:endParaRPr lang="en-GB" sz="2400" dirty="0"/>
          </a:p>
          <a:p>
            <a:pPr algn="r" rtl="1"/>
            <a:r>
              <a:rPr lang="ar-EG" sz="2400" u="dbl" dirty="0"/>
              <a:t>ثمانية مقررات اختيارية</a:t>
            </a:r>
            <a:endParaRPr lang="en-GB" sz="2400" dirty="0"/>
          </a:p>
          <a:p>
            <a:pPr algn="r" rtl="1"/>
            <a:r>
              <a:rPr lang="ar-EG" sz="2400" u="dbl" dirty="0" smtClean="0"/>
              <a:t>أبحاث</a:t>
            </a:r>
          </a:p>
          <a:p>
            <a:pPr algn="r" rtl="1"/>
            <a:endParaRPr lang="ar-EG" sz="2400" u="dbl" dirty="0"/>
          </a:p>
          <a:p>
            <a:pPr algn="r" rtl="1"/>
            <a:r>
              <a:rPr lang="ar-EG" sz="2400" b="1" u="dbl" dirty="0" smtClean="0"/>
              <a:t>نموذج:</a:t>
            </a:r>
          </a:p>
          <a:p>
            <a:pPr algn="r" rtl="1"/>
            <a:r>
              <a:rPr lang="ar-EG" sz="2400" b="1" u="dbl" dirty="0" smtClean="0"/>
              <a:t>120 </a:t>
            </a:r>
            <a:r>
              <a:rPr lang="ar-EG" sz="2400" b="1" u="dbl" dirty="0" err="1" smtClean="0"/>
              <a:t>كريدت</a:t>
            </a:r>
            <a:r>
              <a:rPr lang="ar-EG" sz="2400" b="1" u="dbl" dirty="0" smtClean="0"/>
              <a:t> / 4 سنوات = </a:t>
            </a:r>
            <a:r>
              <a:rPr lang="ar-EG" sz="2400" b="1" dirty="0"/>
              <a:t>30 </a:t>
            </a:r>
            <a:r>
              <a:rPr lang="ar-EG" sz="2400" b="1" dirty="0" err="1" smtClean="0"/>
              <a:t>كريدت</a:t>
            </a:r>
            <a:r>
              <a:rPr lang="ar-EG" sz="2400" b="1" dirty="0" smtClean="0"/>
              <a:t> / سنه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 smtClean="0"/>
              <a:t>1 </a:t>
            </a:r>
            <a:r>
              <a:rPr lang="ar-EG" sz="2400" dirty="0" err="1" smtClean="0"/>
              <a:t>كريدت</a:t>
            </a:r>
            <a:r>
              <a:rPr lang="ar-EG" sz="2400" dirty="0" smtClean="0"/>
              <a:t> = 15 ساعه حضور+30 ساعه اعمال منزلية =45 ساعه</a:t>
            </a:r>
          </a:p>
          <a:p>
            <a:pPr algn="r" rtl="1"/>
            <a:r>
              <a:rPr lang="ar-EG" sz="2400" dirty="0" smtClean="0"/>
              <a:t>عدد الساعات التدريس        30 </a:t>
            </a:r>
            <a:r>
              <a:rPr lang="ar-EG" sz="2400" dirty="0" err="1" smtClean="0"/>
              <a:t>كريدت</a:t>
            </a:r>
            <a:r>
              <a:rPr lang="ar-EG" sz="2400" dirty="0" smtClean="0"/>
              <a:t> * 15 ساعه=450 ساعه ----- (15ساعه أسبوعيا)    </a:t>
            </a:r>
          </a:p>
          <a:p>
            <a:pPr algn="r" rtl="1"/>
            <a:r>
              <a:rPr lang="ar-EG" sz="2400" dirty="0" smtClean="0"/>
              <a:t>عدد ساعات الاعمال المنزلية 30 </a:t>
            </a:r>
            <a:r>
              <a:rPr lang="ar-EG" sz="2400" dirty="0" err="1" smtClean="0"/>
              <a:t>كريدت</a:t>
            </a:r>
            <a:r>
              <a:rPr lang="ar-EG" sz="2400" dirty="0" smtClean="0"/>
              <a:t> * 30ساعه=900 ساعه</a:t>
            </a:r>
            <a:endParaRPr lang="ar-EG" sz="2400" dirty="0"/>
          </a:p>
          <a:p>
            <a:pPr algn="r" rtl="1"/>
            <a:r>
              <a:rPr lang="ar-EG" sz="2400" dirty="0"/>
              <a:t>المطلوب في السنه : </a:t>
            </a:r>
            <a:r>
              <a:rPr lang="ar-EG" sz="2400" dirty="0" smtClean="0"/>
              <a:t>         30 </a:t>
            </a:r>
            <a:r>
              <a:rPr lang="ar-EG" sz="2400" dirty="0" err="1"/>
              <a:t>كريدت</a:t>
            </a:r>
            <a:r>
              <a:rPr lang="ar-EG" sz="2400" dirty="0"/>
              <a:t> * 45 </a:t>
            </a:r>
            <a:r>
              <a:rPr lang="ar-EG" sz="2400" dirty="0" smtClean="0"/>
              <a:t>ساعه= </a:t>
            </a:r>
            <a:r>
              <a:rPr lang="ar-EG" sz="2400" dirty="0"/>
              <a:t>1350 ساعه</a:t>
            </a:r>
            <a:r>
              <a:rPr lang="ar-EG" sz="2400" dirty="0" smtClean="0"/>
              <a:t>.</a:t>
            </a:r>
          </a:p>
          <a:p>
            <a:pPr algn="r" rtl="1"/>
            <a:r>
              <a:rPr lang="ar-EG" sz="2400" dirty="0" smtClean="0"/>
              <a:t>المقترح ( الأربعاء – الخميس – </a:t>
            </a:r>
            <a:r>
              <a:rPr lang="ar-EG" sz="2400" dirty="0" err="1" smtClean="0"/>
              <a:t>الجمعه</a:t>
            </a:r>
            <a:r>
              <a:rPr lang="ar-EG" sz="2400" dirty="0" smtClean="0"/>
              <a:t> ) 6-9 مساءً  +( السبت 9-12 ، 6-9)  =15 ساعه </a:t>
            </a:r>
            <a:endParaRPr lang="ar-EG" sz="2400" dirty="0"/>
          </a:p>
          <a:p>
            <a:pPr algn="r" rtl="1"/>
            <a:r>
              <a:rPr lang="ar-EG" sz="2400" dirty="0" smtClean="0"/>
              <a:t>                   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67795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2447" y="202842"/>
            <a:ext cx="9010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>
                <a:solidFill>
                  <a:srgbClr val="FF0066"/>
                </a:solidFill>
              </a:rPr>
              <a:t>Bachelor Degree of Divinity </a:t>
            </a:r>
            <a:r>
              <a:rPr lang="ar-EG" sz="3200" b="1" dirty="0">
                <a:solidFill>
                  <a:srgbClr val="FF0066"/>
                </a:solidFill>
              </a:rPr>
              <a:t>درجه البكالوريوس في اللاهوت</a:t>
            </a:r>
            <a:endParaRPr lang="en-US" sz="3200" b="1" dirty="0">
              <a:solidFill>
                <a:srgbClr val="FF0066"/>
              </a:solidFill>
            </a:endParaRPr>
          </a:p>
          <a:p>
            <a:pPr algn="ctr"/>
            <a:r>
              <a:rPr lang="en-US" sz="3200" b="1" i="1" dirty="0" smtClean="0">
                <a:solidFill>
                  <a:srgbClr val="FF0066"/>
                </a:solidFill>
              </a:rPr>
              <a:t> </a:t>
            </a:r>
            <a:endParaRPr lang="en-US" sz="32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2733" y="914400"/>
            <a:ext cx="112947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2400" b="1" dirty="0" smtClean="0">
                <a:solidFill>
                  <a:schemeClr val="accent6">
                    <a:lumMod val="50000"/>
                  </a:schemeClr>
                </a:solidFill>
              </a:rPr>
              <a:t>البكالوريوس في اللاهوت</a:t>
            </a:r>
          </a:p>
          <a:p>
            <a:pPr algn="r"/>
            <a:endParaRPr lang="ar-EG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ar-EG" sz="2400" dirty="0" smtClean="0"/>
              <a:t>* تستغرق هذه الدرجة حوالي اربعه سنوات لتحقيقها ، اعتمادًا على االجدول الزمني للطالب. </a:t>
            </a:r>
          </a:p>
          <a:p>
            <a:pPr algn="r"/>
            <a:r>
              <a:rPr lang="ar-EG" sz="2400" dirty="0" smtClean="0"/>
              <a:t>* لا تشمل هذه الموضوعات اللاهوتية فحسب ، بل تشمل أيضًا الموضوعات التاريخية واللغوية   والفلسفية أيضًا. من خلال التعلم التطبيقي .</a:t>
            </a:r>
          </a:p>
          <a:p>
            <a:pPr algn="r"/>
            <a:r>
              <a:rPr lang="ar-EG" sz="2400" dirty="0" smtClean="0"/>
              <a:t>* سيتعلم الطلاب عادة كيف يصبحون قادة دينيين في دياناتهم. يتعلم الطلاب عادة التقاليد والمنهجيات بين الثقافات لتوسيع رؤيتهم الدينية للعالم.</a:t>
            </a:r>
          </a:p>
          <a:p>
            <a:pPr algn="r"/>
            <a:r>
              <a:rPr lang="ar-EG" sz="2400" dirty="0" smtClean="0"/>
              <a:t>* توفر درجة في اللاهوت حاملها مهارات القيادة والتواصل والتفكير النقدي التي يمكن استخدامها في السعي وراء مهنة. بعد الحصول على درجة ، يكون الطلاب مؤهلين لمتابعة درجة الماجستير في اللاهوت ، والتي تعتبر قياسية لمعظم مناصب القيادة الدينية.</a:t>
            </a:r>
          </a:p>
          <a:p>
            <a:pPr algn="r"/>
            <a:r>
              <a:rPr lang="ar-EG" sz="2400" dirty="0" smtClean="0"/>
              <a:t>* يسعى معظم حاملي الشهادات للحصول على وظائف علمانية في الخدمات الاجتماعية والتوعية المجتمعية التي يدخل فيها العديد من الطلاب اللاهوت. </a:t>
            </a:r>
          </a:p>
          <a:p>
            <a:pPr algn="r"/>
            <a:r>
              <a:rPr lang="ar-EG" sz="2400" dirty="0" smtClean="0"/>
              <a:t>* يعلم برنامج البكالوريوس في اللاهوت الطلاب القدرة على تحليل اللاهوت والفلسفة ، والتي يمكن أن تكون مهارات مفيدة.</a:t>
            </a:r>
          </a:p>
          <a:p>
            <a:pPr algn="r"/>
            <a:r>
              <a:rPr lang="ar-EG" sz="2400" dirty="0" smtClean="0"/>
              <a:t>* لا يتوقف معظم الطلاب عند درجات البكالوريوس وعادة ما يسعون للحصول على درجات الماجستير والدكتوراه.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68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4360" y="164812"/>
            <a:ext cx="7100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3200" b="1" i="1" dirty="0" smtClean="0">
                <a:solidFill>
                  <a:srgbClr val="FF0066"/>
                </a:solidFill>
              </a:rPr>
              <a:t>توقعات و رؤي الدراسه  (البكالوريوس في اللاهوت)</a:t>
            </a:r>
            <a:endParaRPr lang="en-US" sz="32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3792" y="751858"/>
            <a:ext cx="112305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2800" dirty="0" smtClean="0"/>
              <a:t>1. إظهار معرفة شاملة بالكتاب المقدس</a:t>
            </a:r>
          </a:p>
          <a:p>
            <a:pPr algn="r" rtl="1"/>
            <a:r>
              <a:rPr lang="ar-EG" sz="2800" dirty="0" smtClean="0"/>
              <a:t>2. وصف المعرفة الشاملة للعقيدة المسيحية</a:t>
            </a:r>
          </a:p>
          <a:p>
            <a:pPr algn="r" rtl="1"/>
            <a:r>
              <a:rPr lang="ar-EG" sz="2800" dirty="0" smtClean="0"/>
              <a:t>3. إظهار معرفة بتاريخ الكنيسة وتراثها</a:t>
            </a:r>
          </a:p>
          <a:p>
            <a:pPr algn="r" rtl="1"/>
            <a:r>
              <a:rPr lang="ar-EG" sz="2800" dirty="0" smtClean="0"/>
              <a:t>4. تطبيق المهارات الرعوية والخدمية في خدمة الكنيسة أو المجتمع المحلي أو للحياة المسيحية.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8086" y="2998627"/>
            <a:ext cx="1103719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3200" b="1" dirty="0" smtClean="0">
                <a:solidFill>
                  <a:srgbClr val="FF0066"/>
                </a:solidFill>
              </a:rPr>
              <a:t>دراسه البكالويوس </a:t>
            </a:r>
          </a:p>
          <a:p>
            <a:pPr algn="r" rtl="1"/>
            <a:r>
              <a:rPr lang="ar-EG" sz="2800" dirty="0" smtClean="0"/>
              <a:t>بكالوريوس اللاهوت هو برنامج درجة يمتد على مدى أربع سنوات. </a:t>
            </a:r>
          </a:p>
          <a:p>
            <a:pPr algn="r" rtl="1"/>
            <a:r>
              <a:rPr lang="ar-EG" sz="2800" dirty="0" smtClean="0"/>
              <a:t>* للخريجين الحاصلين على درجة البكالوريوس / بكالوريوس /  أو درجات جامعيه علية.</a:t>
            </a:r>
          </a:p>
          <a:p>
            <a:pPr algn="r" rtl="1"/>
            <a:r>
              <a:rPr lang="ar-EG" sz="2800" dirty="0" smtClean="0"/>
              <a:t>* تنقسم الدراسه  في برنامج </a:t>
            </a:r>
            <a:r>
              <a:rPr lang="en-US" sz="2800" dirty="0" smtClean="0"/>
              <a:t>BD </a:t>
            </a:r>
            <a:r>
              <a:rPr lang="ar-EG" sz="2800" dirty="0" smtClean="0"/>
              <a:t>إلى مجموعات مختلفة. </a:t>
            </a:r>
          </a:p>
          <a:p>
            <a:pPr algn="r" rtl="1"/>
            <a:r>
              <a:rPr lang="ar-EG" sz="2800" dirty="0" smtClean="0"/>
              <a:t>بعض الدورات إلزامية (تأسيسية). </a:t>
            </a:r>
          </a:p>
          <a:p>
            <a:pPr algn="r" rtl="1"/>
            <a:r>
              <a:rPr lang="ar-EG" sz="2800" dirty="0" smtClean="0"/>
              <a:t>بعضها عبارة عن دورات متكاملة / متعددة التخصصات </a:t>
            </a:r>
          </a:p>
          <a:p>
            <a:pPr algn="r" rtl="1"/>
            <a:r>
              <a:rPr lang="ar-EG" sz="2800" dirty="0" smtClean="0"/>
              <a:t>* يشترط على الطالب حضور بنسبة 80٪ في كل كورس، وقد يؤدي الفشل في ذلك إلى حرمانه من الامتحان.</a:t>
            </a:r>
          </a:p>
          <a:p>
            <a:pPr algn="r" rtl="1"/>
            <a:r>
              <a:rPr lang="ar-EG" sz="2800" dirty="0" smtClean="0"/>
              <a:t>* يجب ان يجتاز الطالب  اختبار المعرفة الكتابية الذي يتم إجراؤه سنويًا لكل فصل على حدة ومطلوب اجتيازه لتحقيق متطلبات الكلية.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353460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6440" y="41702"/>
            <a:ext cx="780450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i="1" dirty="0" smtClean="0">
                <a:solidFill>
                  <a:srgbClr val="FF0066"/>
                </a:solidFill>
              </a:rPr>
              <a:t>Associate Degrees</a:t>
            </a:r>
            <a:r>
              <a:rPr lang="ar-EG" sz="3600" b="1" i="1" dirty="0">
                <a:solidFill>
                  <a:srgbClr val="FF0066"/>
                </a:solidFill>
              </a:rPr>
              <a:t>(درجه االزماله- فتره اعداد)</a:t>
            </a:r>
            <a:endParaRPr lang="en-US" sz="3600" b="1" i="1" dirty="0">
              <a:solidFill>
                <a:srgbClr val="FF0066"/>
              </a:solidFill>
            </a:endParaRPr>
          </a:p>
          <a:p>
            <a:pPr algn="ctr"/>
            <a:r>
              <a:rPr lang="en-US" sz="4800" b="1" i="1" dirty="0" smtClean="0">
                <a:solidFill>
                  <a:srgbClr val="FF0066"/>
                </a:solidFill>
              </a:rPr>
              <a:t> 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51031" y="1012502"/>
            <a:ext cx="86846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3200" dirty="0" smtClean="0"/>
              <a:t>غالبًا ما تقرن برامج درجة الزمالة في اللاهوت التعليم العام بالندوات والمحاضرات الصفية التي تغطي تاريخ المسيحية والعقيدة المسيحية.</a:t>
            </a:r>
            <a:endParaRPr lang="en-US" sz="3200" dirty="0" smtClean="0"/>
          </a:p>
          <a:p>
            <a:pPr algn="r" rtl="1"/>
            <a:r>
              <a:rPr lang="ar-EG" sz="3200" dirty="0" smtClean="0"/>
              <a:t> </a:t>
            </a:r>
            <a:r>
              <a:rPr lang="ar-EG" sz="3200" dirty="0" smtClean="0">
                <a:solidFill>
                  <a:srgbClr val="FF0066"/>
                </a:solidFill>
              </a:rPr>
              <a:t>تتضمن الموضوعات من كل نوع من الدورات:</a:t>
            </a:r>
          </a:p>
          <a:p>
            <a:pPr algn="r" rtl="1"/>
            <a:r>
              <a:rPr lang="ar-EG" sz="3200" dirty="0" smtClean="0"/>
              <a:t>* العهد الجديد</a:t>
            </a:r>
          </a:p>
          <a:p>
            <a:pPr algn="r" rtl="1"/>
            <a:r>
              <a:rPr lang="ar-EG" sz="3200" dirty="0" smtClean="0"/>
              <a:t>* العهد القديم</a:t>
            </a:r>
          </a:p>
          <a:p>
            <a:pPr algn="r" rtl="1"/>
            <a:r>
              <a:rPr lang="ar-EG" sz="3200" dirty="0" smtClean="0"/>
              <a:t>* اللاهوت </a:t>
            </a:r>
            <a:r>
              <a:rPr lang="ar-EG" sz="3200" dirty="0" err="1" smtClean="0"/>
              <a:t>باقسامه</a:t>
            </a:r>
            <a:endParaRPr lang="ar-EG" sz="3200" dirty="0" smtClean="0"/>
          </a:p>
          <a:p>
            <a:pPr algn="r" rtl="1"/>
            <a:r>
              <a:rPr lang="ar-EG" sz="3200" dirty="0" smtClean="0"/>
              <a:t>* الحياة المسيحية المعاصرة</a:t>
            </a:r>
          </a:p>
          <a:p>
            <a:pPr algn="r" rtl="1"/>
            <a:r>
              <a:rPr lang="ar-EG" sz="3200" dirty="0" smtClean="0"/>
              <a:t>* تدريب الخدمة الرعوية</a:t>
            </a:r>
          </a:p>
        </p:txBody>
      </p:sp>
    </p:spTree>
    <p:extLst>
      <p:ext uri="{BB962C8B-B14F-4D97-AF65-F5344CB8AC3E}">
        <p14:creationId xmlns:p14="http://schemas.microsoft.com/office/powerpoint/2010/main" val="132884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5798" y="374406"/>
            <a:ext cx="4326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3600" b="1" i="1" dirty="0" smtClean="0">
                <a:solidFill>
                  <a:srgbClr val="FF0066"/>
                </a:solidFill>
              </a:rPr>
              <a:t>(درجه االزماله- فتره اعداد)</a:t>
            </a:r>
            <a:endParaRPr lang="en-US" sz="36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4699" y="1329899"/>
            <a:ext cx="117254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3600" b="1" u="sng" dirty="0" smtClean="0">
                <a:solidFill>
                  <a:schemeClr val="accent6">
                    <a:lumMod val="50000"/>
                  </a:schemeClr>
                </a:solidFill>
              </a:rPr>
              <a:t>معايير قبول الدارسين:</a:t>
            </a:r>
          </a:p>
          <a:p>
            <a:pPr algn="r"/>
            <a:endParaRPr lang="ar-EG" sz="32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ar-EG" sz="3200" dirty="0" smtClean="0"/>
              <a:t>- ان يكون الدارس/الدارسة حاصل على مؤهل دراسي (الثانويه العامه او دبلوم التجاره)</a:t>
            </a:r>
          </a:p>
          <a:p>
            <a:pPr algn="r"/>
            <a:r>
              <a:rPr lang="ar-EG" sz="3200" dirty="0" smtClean="0"/>
              <a:t>- ان يكون الدارس/الدارسة عضواً بكنيسة محلية.</a:t>
            </a:r>
          </a:p>
          <a:p>
            <a:pPr algn="r"/>
            <a:r>
              <a:rPr lang="ar-EG" sz="3200" dirty="0" smtClean="0"/>
              <a:t>- ان يكون الدارس/الدارسة ذو سمعة حسنة بشهادة راعي الكنيسة.</a:t>
            </a:r>
          </a:p>
          <a:p>
            <a:pPr algn="r"/>
            <a:r>
              <a:rPr lang="ar-EG" sz="3200" dirty="0" smtClean="0"/>
              <a:t>- يُفضل ان يكون سن الدارس/الدراسة ما بين 18-35 عام.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49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98" y="2176530"/>
            <a:ext cx="6179007" cy="43466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820" y="731860"/>
            <a:ext cx="83582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EG" sz="4800" b="1" i="1" dirty="0">
                <a:solidFill>
                  <a:srgbClr val="FF0066"/>
                </a:solidFill>
              </a:rPr>
              <a:t>«اما </a:t>
            </a:r>
            <a:r>
              <a:rPr lang="ar-EG" sz="4800" b="1" i="1" dirty="0">
                <a:solidFill>
                  <a:srgbClr val="FF0066"/>
                </a:solidFill>
              </a:rPr>
              <a:t>انت فاثبت على ما تعلمت وايقنت عارفا ممن </a:t>
            </a:r>
            <a:r>
              <a:rPr lang="ar-EG" sz="4800" b="1" i="1" dirty="0">
                <a:solidFill>
                  <a:srgbClr val="FF0066"/>
                </a:solidFill>
              </a:rPr>
              <a:t>تعلمت» </a:t>
            </a:r>
          </a:p>
          <a:p>
            <a:pPr algn="ctr" rtl="1"/>
            <a:r>
              <a:rPr lang="ar-EG" sz="3600" b="1" dirty="0">
                <a:solidFill>
                  <a:schemeClr val="accent1">
                    <a:lumMod val="75000"/>
                  </a:schemeClr>
                </a:solidFill>
              </a:rPr>
              <a:t>(2تي 14:3</a:t>
            </a:r>
            <a:r>
              <a:rPr lang="ar-EG" sz="36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ar-EG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6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062" y="127913"/>
            <a:ext cx="11281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4800" b="1" i="1" dirty="0" smtClean="0">
                <a:solidFill>
                  <a:srgbClr val="FF0066"/>
                </a:solidFill>
              </a:rPr>
              <a:t>-1</a:t>
            </a:r>
            <a:r>
              <a:rPr lang="en-US" sz="3600" b="1" i="1" dirty="0" smtClean="0">
                <a:solidFill>
                  <a:srgbClr val="FF0066"/>
                </a:solidFill>
              </a:rPr>
              <a:t>Associate Degrees</a:t>
            </a:r>
            <a:r>
              <a:rPr lang="ar-EG" sz="3600" b="1" i="1" dirty="0" smtClean="0">
                <a:solidFill>
                  <a:srgbClr val="FF0066"/>
                </a:solidFill>
              </a:rPr>
              <a:t>(درجه االزماله- فتره اعداد) </a:t>
            </a:r>
            <a:endParaRPr lang="en-US" sz="3600" b="1" i="1" dirty="0" smtClean="0">
              <a:solidFill>
                <a:srgbClr val="FF0066"/>
              </a:solidFill>
            </a:endParaRPr>
          </a:p>
          <a:p>
            <a:pPr algn="ctr"/>
            <a:r>
              <a:rPr lang="en-US" sz="4800" b="1" i="1" dirty="0" smtClean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19211" y="1174068"/>
            <a:ext cx="87490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2800" dirty="0" smtClean="0"/>
              <a:t>* يختلف القبول في هذه البرامج من مجرد الحصول على دبلوم المدرسة الثانوية إلى تلبية متطلبات العمر أو الخبرة.</a:t>
            </a:r>
          </a:p>
          <a:p>
            <a:pPr algn="r"/>
            <a:r>
              <a:rPr lang="ar-EG" sz="2800" dirty="0" smtClean="0"/>
              <a:t>* يتم تقديم هذه البرامج لمدة عامين بشكل أساسي</a:t>
            </a:r>
            <a:r>
              <a:rPr lang="en-US" sz="2800" dirty="0" smtClean="0"/>
              <a:t> </a:t>
            </a:r>
            <a:r>
              <a:rPr lang="ar-EG" sz="2800" dirty="0" smtClean="0"/>
              <a:t> </a:t>
            </a:r>
          </a:p>
          <a:p>
            <a:pPr algn="r"/>
            <a:r>
              <a:rPr lang="ar-EG" sz="2800" dirty="0" smtClean="0"/>
              <a:t> * يزود الطلاب بخلفية تعليمية وتاريخية في العقيدة والمعتقدات المسيحية ، بينما يزودون في الوقت نفسه بأدوات الاتصال ومهارات الاستشارة اللازمة لخدمة المجتمع .</a:t>
            </a:r>
          </a:p>
          <a:p>
            <a:pPr algn="r"/>
            <a:r>
              <a:rPr lang="ar-EG" sz="2800" dirty="0" smtClean="0"/>
              <a:t>* أنها غالبًا ما تشتمل على الدورات التدريبية المطلوبة ودورات الوزارات العملية. تُستخدم هذه الدراسات كخلفية تعليمية  للقساوسة أو قادة الكنيسة الطموحين ، وكذلك لإعداد الخريجين لمزيد من الدراسة في اللاهوت.</a:t>
            </a:r>
          </a:p>
          <a:p>
            <a:pPr algn="r"/>
            <a:r>
              <a:rPr lang="ar-EG" sz="2800" dirty="0" smtClean="0"/>
              <a:t>* يحتاج المتقدمون إلى شهادة الثانوية العامة ، وقد يكون لبعض البرامج خبرة معينة أو متطلبات عمرية (مثل أن يكون عمرك </a:t>
            </a:r>
            <a:r>
              <a:rPr lang="ar-EG" sz="2800" dirty="0" smtClean="0">
                <a:solidFill>
                  <a:srgbClr val="C00000"/>
                </a:solidFill>
              </a:rPr>
              <a:t>خمسة وعشرون عامًا </a:t>
            </a:r>
            <a:r>
              <a:rPr lang="ar-EG" sz="2800" dirty="0" smtClean="0"/>
              <a:t>على الأقل وأن يكون لديك ثلاث سنوات على الأقل من الخبرة في العمل في الكنيسة).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894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4308" y="41702"/>
            <a:ext cx="70087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i="1" dirty="0">
                <a:solidFill>
                  <a:srgbClr val="FF0066"/>
                </a:solidFill>
              </a:rPr>
              <a:t>Associate </a:t>
            </a:r>
            <a:r>
              <a:rPr lang="en-US" sz="4800" b="1" i="1" dirty="0" smtClean="0">
                <a:solidFill>
                  <a:srgbClr val="FF0066"/>
                </a:solidFill>
              </a:rPr>
              <a:t>Degrees courses 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4308" y="805239"/>
            <a:ext cx="952440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2400" b="1" dirty="0" smtClean="0">
                <a:solidFill>
                  <a:schemeClr val="accent2">
                    <a:lumMod val="50000"/>
                  </a:schemeClr>
                </a:solidFill>
              </a:rPr>
              <a:t>العهد الجديد</a:t>
            </a:r>
          </a:p>
          <a:p>
            <a:pPr algn="r"/>
            <a:r>
              <a:rPr lang="ar-EG" dirty="0" smtClean="0"/>
              <a:t>يستكشف هذا المقرر الموضوعات والروايات والأنواع في العهد الجديد. كما أنها تحدد تعاليم الكتب في الوقت والمكان اللذين كُتبت فيهما.</a:t>
            </a:r>
          </a:p>
          <a:p>
            <a:pPr algn="r"/>
            <a:endParaRPr lang="ar-EG" dirty="0" smtClean="0"/>
          </a:p>
          <a:p>
            <a:pPr algn="r"/>
            <a:r>
              <a:rPr lang="ar-EG" dirty="0" smtClean="0"/>
              <a:t> </a:t>
            </a:r>
          </a:p>
          <a:p>
            <a:pPr algn="r"/>
            <a:r>
              <a:rPr lang="ar-EG" sz="2400" b="1" dirty="0" smtClean="0">
                <a:solidFill>
                  <a:schemeClr val="accent2">
                    <a:lumMod val="75000"/>
                  </a:schemeClr>
                </a:solidFill>
              </a:rPr>
              <a:t>الأنبياء العبرية</a:t>
            </a:r>
          </a:p>
          <a:p>
            <a:pPr algn="r"/>
            <a:r>
              <a:rPr lang="ar-EG" dirty="0" smtClean="0"/>
              <a:t>يتناول هذا المقرر الأنبياء في العهد القديم. يدرس الطلاب هؤلاء الأنبياء فيما يتعلق بالمعايير الاجتماعية والسياسية والدينية للزمان والمكان.</a:t>
            </a:r>
          </a:p>
          <a:p>
            <a:pPr algn="r"/>
            <a:endParaRPr lang="ar-EG" dirty="0" smtClean="0"/>
          </a:p>
          <a:p>
            <a:pPr algn="r"/>
            <a:r>
              <a:rPr lang="ar-EG" dirty="0" smtClean="0"/>
              <a:t> </a:t>
            </a:r>
          </a:p>
          <a:p>
            <a:pPr algn="r"/>
            <a:r>
              <a:rPr lang="ar-EG" sz="2800" b="1" dirty="0" smtClean="0">
                <a:solidFill>
                  <a:schemeClr val="accent2">
                    <a:lumMod val="50000"/>
                  </a:schemeClr>
                </a:solidFill>
              </a:rPr>
              <a:t>الترجمه</a:t>
            </a:r>
          </a:p>
          <a:p>
            <a:pPr algn="r"/>
            <a:r>
              <a:rPr lang="ar-EG" dirty="0" smtClean="0"/>
              <a:t>يقدم هذا المقرر لمحة عامة عن تاريخ الكتاب المقدس ، بما في ذلك الترجمات والتفسيرات المختلفة ، والمصطلحات المستخدمة عند مناقشة الكتاب المقدس على المستوى الأكاديمي.</a:t>
            </a:r>
          </a:p>
          <a:p>
            <a:pPr algn="r"/>
            <a:endParaRPr lang="ar-EG" dirty="0" smtClean="0"/>
          </a:p>
          <a:p>
            <a:pPr algn="r"/>
            <a:r>
              <a:rPr lang="ar-EG" dirty="0" smtClean="0"/>
              <a:t> </a:t>
            </a:r>
          </a:p>
          <a:p>
            <a:pPr algn="r"/>
            <a:r>
              <a:rPr lang="ar-EG" sz="2800" b="1" dirty="0" smtClean="0">
                <a:solidFill>
                  <a:schemeClr val="accent2">
                    <a:lumMod val="75000"/>
                  </a:schemeClr>
                </a:solidFill>
              </a:rPr>
              <a:t>تاريخ الكنيسة</a:t>
            </a:r>
          </a:p>
          <a:p>
            <a:pPr algn="r"/>
            <a:r>
              <a:rPr lang="ar-EG" dirty="0" smtClean="0"/>
              <a:t>إذا كان الطلاب يخططون للانخراط بشكل احترافي في الكنيسة ، فيجب عليهم أولاً معرفة تاريخ الكنيسة. يعتمد الموضوع على فئة المدرسة. تقدم بعض المدارس لمحة عامة عن تاريخ الكنيسة المتعددة لإجراء مقارنات.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7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7165" y="861355"/>
            <a:ext cx="85266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800" b="1" i="1" dirty="0" smtClean="0">
                <a:solidFill>
                  <a:srgbClr val="FF0066"/>
                </a:solidFill>
              </a:rPr>
              <a:t>كليات اللاهوت على مستوي العالم </a:t>
            </a:r>
            <a:endParaRPr lang="en-US" sz="4800" b="1" i="1" dirty="0" smtClean="0">
              <a:solidFill>
                <a:srgbClr val="FF0066"/>
              </a:solidFill>
            </a:endParaRPr>
          </a:p>
          <a:p>
            <a:pPr algn="ctr"/>
            <a:r>
              <a:rPr lang="ar-EG" sz="4800" b="1" i="1" dirty="0" smtClean="0">
                <a:solidFill>
                  <a:srgbClr val="FF0066"/>
                </a:solidFill>
              </a:rPr>
              <a:t>و ما تقدمه من درجات علميه في اللاهوت 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7155" y="2835172"/>
            <a:ext cx="65038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3200" dirty="0" smtClean="0"/>
              <a:t>* أنواع الدرجات العلميه</a:t>
            </a:r>
          </a:p>
          <a:p>
            <a:pPr algn="r"/>
            <a:r>
              <a:rPr lang="ar-EG" sz="3200" dirty="0" smtClean="0"/>
              <a:t>* معايير قبول الدارسين</a:t>
            </a:r>
          </a:p>
          <a:p>
            <a:pPr algn="r"/>
            <a:r>
              <a:rPr lang="ar-EG" sz="3200" dirty="0" smtClean="0"/>
              <a:t>* اللوائح و القوانين </a:t>
            </a:r>
          </a:p>
          <a:p>
            <a:pPr algn="r"/>
            <a:r>
              <a:rPr lang="ar-EG" sz="3200" dirty="0" smtClean="0"/>
              <a:t>* المتطلبات و التوقعات</a:t>
            </a:r>
            <a:endParaRPr lang="en-US" sz="3200" dirty="0" smtClean="0"/>
          </a:p>
          <a:p>
            <a:pPr algn="r"/>
            <a:r>
              <a:rPr lang="ar-EG" sz="3200" dirty="0" smtClean="0"/>
              <a:t> * الأقسام الدراسية والمناهج</a:t>
            </a:r>
          </a:p>
          <a:p>
            <a:pPr algn="r"/>
            <a:r>
              <a:rPr lang="ar-EG" sz="3200" dirty="0" smtClean="0"/>
              <a:t> * التواصل مع الكلية عن طريق مندوبي الفروع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4095482"/>
            <a:ext cx="3736959" cy="2608809"/>
          </a:xfrm>
          <a:prstGeom prst="rect">
            <a:avLst/>
          </a:prstGeom>
        </p:spPr>
      </p:pic>
      <p:pic>
        <p:nvPicPr>
          <p:cNvPr id="12" name="Picture 1" descr="C:\Users\Abona_Boles\Desktop\image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7792" y="296214"/>
            <a:ext cx="2060619" cy="2134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829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520" y="460862"/>
            <a:ext cx="45111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800" b="1" i="1" dirty="0" smtClean="0">
                <a:solidFill>
                  <a:srgbClr val="FF0066"/>
                </a:solidFill>
              </a:rPr>
              <a:t>أنواع الدرجات العلميه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3" y="3558214"/>
            <a:ext cx="3884544" cy="271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2750" y="2099785"/>
            <a:ext cx="4022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solidFill>
                  <a:srgbClr val="24505C"/>
                </a:solidFill>
                <a:effectLst/>
                <a:latin typeface="Open Sans"/>
              </a:rPr>
              <a:t>Associate's Degrees </a:t>
            </a:r>
            <a:endParaRPr lang="en-US" sz="3200" b="0" i="0" dirty="0">
              <a:solidFill>
                <a:srgbClr val="24505C"/>
              </a:solidFill>
              <a:effectLst/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2750" y="2879235"/>
            <a:ext cx="3861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solidFill>
                  <a:srgbClr val="24505C"/>
                </a:solidFill>
                <a:effectLst/>
                <a:latin typeface="Open Sans"/>
              </a:rPr>
              <a:t>Bachelor's Degrees </a:t>
            </a:r>
            <a:endParaRPr lang="en-US" sz="3200" b="0" i="0" dirty="0">
              <a:solidFill>
                <a:srgbClr val="24505C"/>
              </a:solidFill>
              <a:effectLst/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2750" y="3677724"/>
            <a:ext cx="3496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solidFill>
                  <a:srgbClr val="24505C"/>
                </a:solidFill>
                <a:effectLst/>
                <a:latin typeface="Open Sans"/>
              </a:rPr>
              <a:t>Master's Degrees </a:t>
            </a:r>
            <a:endParaRPr lang="en-US" sz="3200" b="0" i="0" dirty="0">
              <a:solidFill>
                <a:srgbClr val="24505C"/>
              </a:solidFill>
              <a:effectLst/>
              <a:latin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2750" y="4599023"/>
            <a:ext cx="3373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solidFill>
                  <a:srgbClr val="24505C"/>
                </a:solidFill>
                <a:effectLst/>
                <a:latin typeface="Open Sans"/>
              </a:rPr>
              <a:t>Doctoral Degrees</a:t>
            </a:r>
            <a:endParaRPr lang="en-US" sz="3200" b="0" i="0" dirty="0">
              <a:solidFill>
                <a:srgbClr val="24505C"/>
              </a:solidFill>
              <a:effectLst/>
              <a:latin typeface="Open Sans"/>
            </a:endParaRPr>
          </a:p>
        </p:txBody>
      </p:sp>
      <p:pic>
        <p:nvPicPr>
          <p:cNvPr id="11" name="Picture 1" descr="C:\Users\Abona_Boles\Desktop\image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7078" y="525125"/>
            <a:ext cx="2064403" cy="2258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404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43438" y="399691"/>
            <a:ext cx="45111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800" b="1" i="1" dirty="0">
                <a:solidFill>
                  <a:srgbClr val="FF0066"/>
                </a:solidFill>
              </a:rPr>
              <a:t>أنواع الدرجات العلميه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" y="3876541"/>
            <a:ext cx="4050578" cy="28277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2974"/>
              </p:ext>
            </p:extLst>
          </p:nvPr>
        </p:nvGraphicFramePr>
        <p:xfrm>
          <a:off x="3928057" y="1630380"/>
          <a:ext cx="7826550" cy="418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850"/>
                <a:gridCol w="2608850"/>
                <a:gridCol w="2608850"/>
              </a:tblGrid>
              <a:tr h="803556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Degree Level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Average Completion Time (full-time)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Common Prerequisite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610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2"/>
                          </a:solidFill>
                          <a:effectLst/>
                          <a:latin typeface="Open Sans"/>
                        </a:rPr>
                        <a:t>Associate's Degrees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rgbClr val="24505C"/>
                          </a:solidFill>
                          <a:effectLst/>
                          <a:latin typeface="Open Sans"/>
                        </a:rPr>
                        <a:t>2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school diploma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67610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2"/>
                          </a:solidFill>
                          <a:effectLst/>
                          <a:latin typeface="Open Sans"/>
                        </a:rPr>
                        <a:t>Bachelor's Degrees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rgbClr val="24505C"/>
                          </a:solidFill>
                          <a:effectLst/>
                          <a:latin typeface="Open Sans"/>
                        </a:rPr>
                        <a:t>4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school diploma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67610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2"/>
                          </a:solidFill>
                          <a:effectLst/>
                          <a:latin typeface="Open Sans"/>
                        </a:rPr>
                        <a:t>Master's Degrees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rgbClr val="24505C"/>
                          </a:solidFill>
                          <a:effectLst/>
                          <a:latin typeface="Open Sans"/>
                        </a:rPr>
                        <a:t>1-2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Bachelor's degree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15292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2"/>
                          </a:solidFill>
                          <a:effectLst/>
                          <a:latin typeface="Open Sans"/>
                        </a:rPr>
                        <a:t>Doctoral Degrees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rgbClr val="24505C"/>
                          </a:solidFill>
                          <a:effectLst/>
                          <a:latin typeface="Open Sans"/>
                        </a:rPr>
                        <a:t>2+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Master's degree (sometimes bachelor's degree is acceptable)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3858" y="228600"/>
            <a:ext cx="6439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800" b="1" i="1" dirty="0" smtClean="0">
                <a:solidFill>
                  <a:srgbClr val="FF0066"/>
                </a:solidFill>
              </a:rPr>
              <a:t>أهداف وتوقعاتها و رؤيه الكليه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3972" y="1059597"/>
            <a:ext cx="118640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b="1" dirty="0" smtClean="0"/>
              <a:t> </a:t>
            </a:r>
            <a:r>
              <a:rPr lang="ar-EG" sz="3200" b="1" dirty="0" smtClean="0"/>
              <a:t>تصميم  الدراسه في الكلية اللاهوت الأرثوذكسية  لتحقيق الأهداف التالية: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3200" dirty="0" smtClean="0"/>
              <a:t>توفير معلومات كافية ومختصة ومفصلة حول تاريخ الكنيسة ، والطقوس الدينية ، واللاهوت ، والالحان ، والكتاب المقدس ومكانته في الأرثوذكسية ، والعقيدة واللاهوت ، </a:t>
            </a:r>
            <a:r>
              <a:rPr lang="ar-EG" sz="3200" dirty="0" err="1" smtClean="0"/>
              <a:t>والمباديء</a:t>
            </a:r>
            <a:r>
              <a:rPr lang="ar-EG" sz="3200" dirty="0" smtClean="0"/>
              <a:t> الروحية ، والأخلاق ، وأن تكون أرثوذكسية في العالم الحديث.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EG" sz="3200" dirty="0" smtClean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3200" dirty="0"/>
              <a:t> توفير طرق التفكير النقدي المناسبة للسماح للطلاب بالحصول على بعض </a:t>
            </a:r>
            <a:r>
              <a:rPr lang="ar-EG" sz="3200" dirty="0" err="1"/>
              <a:t>البصيره</a:t>
            </a:r>
            <a:r>
              <a:rPr lang="ar-EG" sz="3200" dirty="0"/>
              <a:t> و </a:t>
            </a:r>
            <a:r>
              <a:rPr lang="ar-EG" sz="3200" dirty="0" err="1"/>
              <a:t>الاستناره</a:t>
            </a:r>
            <a:r>
              <a:rPr lang="ar-EG" sz="3200" dirty="0"/>
              <a:t> لفهم المعلومات ، وأن يكونوا قادرين على المساهمة النقدية المستقلة في البحث الأرثوذكسي المستمر عن معنى الحياة والإيمان في خلق الله</a:t>
            </a:r>
            <a:r>
              <a:rPr lang="ar-EG" sz="3200" dirty="0" smtClean="0"/>
              <a:t>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EG" sz="3200" dirty="0" smtClean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3200" dirty="0" smtClean="0"/>
              <a:t> الاحترام الكامل للتقليد الأرثوذكسي المسلم من القديسين ، و مساعدة كل طالب على فهم - وتقوية - الادراك الشخصي لعلاقتهم بهذا التقليد. </a:t>
            </a:r>
            <a:r>
              <a:rPr lang="ar-EG" dirty="0" smtClean="0"/>
              <a:t>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5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851" y="228600"/>
            <a:ext cx="11719773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endParaRPr lang="ar-EG" sz="3600" b="1" i="1" dirty="0" smtClean="0">
              <a:solidFill>
                <a:srgbClr val="FF0066"/>
              </a:solidFill>
            </a:endParaRPr>
          </a:p>
          <a:p>
            <a:pPr algn="ctr" rtl="1"/>
            <a:r>
              <a:rPr lang="en-US" sz="5400" b="1" i="1" dirty="0" smtClean="0">
                <a:solidFill>
                  <a:srgbClr val="FF0066"/>
                </a:solidFill>
              </a:rPr>
              <a:t>Visions and expecting Learning outcomes</a:t>
            </a:r>
            <a:endParaRPr lang="ar-EG" sz="5400" b="1" i="1" dirty="0" smtClean="0">
              <a:solidFill>
                <a:srgbClr val="FF0066"/>
              </a:solidFill>
            </a:endParaRPr>
          </a:p>
          <a:p>
            <a:pPr algn="ctr" rtl="1"/>
            <a:endParaRPr lang="en-US" sz="5400" b="1" i="1" dirty="0" smtClean="0">
              <a:solidFill>
                <a:srgbClr val="FF0066"/>
              </a:solidFill>
            </a:endParaRPr>
          </a:p>
          <a:p>
            <a:pPr algn="r" rtl="1"/>
            <a:r>
              <a:rPr lang="ar-EG" sz="4000" i="1" dirty="0" smtClean="0">
                <a:solidFill>
                  <a:schemeClr val="accent6">
                    <a:lumMod val="50000"/>
                  </a:schemeClr>
                </a:solidFill>
              </a:rPr>
              <a:t>«هذه </a:t>
            </a:r>
            <a:r>
              <a:rPr lang="ar-EG" sz="4000" i="1" dirty="0">
                <a:solidFill>
                  <a:schemeClr val="accent6">
                    <a:lumMod val="50000"/>
                  </a:schemeClr>
                </a:solidFill>
              </a:rPr>
              <a:t>هي الحياة الأبدية ان يعرفوك انت</a:t>
            </a:r>
            <a:r>
              <a:rPr lang="ar-EG" sz="4000" i="1" dirty="0" smtClean="0">
                <a:solidFill>
                  <a:schemeClr val="accent6">
                    <a:lumMod val="50000"/>
                  </a:schemeClr>
                </a:solidFill>
              </a:rPr>
              <a:t>....»       </a:t>
            </a:r>
            <a:r>
              <a:rPr lang="en-US" sz="4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000" i="1" dirty="0">
                <a:solidFill>
                  <a:schemeClr val="accent6">
                    <a:lumMod val="50000"/>
                  </a:schemeClr>
                </a:solidFill>
              </a:rPr>
              <a:t>1- Knowing </a:t>
            </a:r>
            <a:r>
              <a:rPr lang="en-US" sz="4000" i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ar-EG" sz="4000" i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algn="r" rtl="1"/>
            <a:r>
              <a:rPr lang="ar-EG" sz="4800" i="1" dirty="0" smtClean="0">
                <a:solidFill>
                  <a:schemeClr val="accent6">
                    <a:lumMod val="50000"/>
                  </a:schemeClr>
                </a:solidFill>
              </a:rPr>
              <a:t>« </a:t>
            </a:r>
            <a:r>
              <a:rPr lang="ar-EG" sz="4000" i="1" dirty="0" smtClean="0">
                <a:solidFill>
                  <a:schemeClr val="accent6">
                    <a:lumMod val="50000"/>
                  </a:schemeClr>
                </a:solidFill>
              </a:rPr>
              <a:t>ماذا يقول الناس في ابن البشر من هو..»              </a:t>
            </a:r>
            <a:r>
              <a:rPr lang="en-US" sz="4000" i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4800" i="1" dirty="0" smtClean="0">
                <a:solidFill>
                  <a:schemeClr val="accent6">
                    <a:lumMod val="50000"/>
                  </a:schemeClr>
                </a:solidFill>
              </a:rPr>
              <a:t>- Being</a:t>
            </a:r>
          </a:p>
          <a:p>
            <a:pPr lvl="0" algn="r" rtl="1"/>
            <a:r>
              <a:rPr lang="en-US" sz="40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ar-EG" sz="4000" i="1" dirty="0" smtClean="0">
                <a:solidFill>
                  <a:schemeClr val="accent6">
                    <a:lumMod val="50000"/>
                  </a:schemeClr>
                </a:solidFill>
              </a:rPr>
              <a:t>«</a:t>
            </a:r>
            <a:r>
              <a:rPr lang="en-US" sz="4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ar-EG" sz="4000" i="1" dirty="0" err="1">
                <a:solidFill>
                  <a:schemeClr val="accent6">
                    <a:lumMod val="50000"/>
                  </a:schemeClr>
                </a:solidFill>
              </a:rPr>
              <a:t>اتحبني</a:t>
            </a:r>
            <a:r>
              <a:rPr lang="ar-EG" sz="4000" i="1" dirty="0">
                <a:solidFill>
                  <a:schemeClr val="accent6">
                    <a:lumMod val="50000"/>
                  </a:schemeClr>
                </a:solidFill>
              </a:rPr>
              <a:t>؟ ارع </a:t>
            </a:r>
            <a:r>
              <a:rPr lang="ar-EG" sz="4000" i="1" dirty="0" smtClean="0">
                <a:solidFill>
                  <a:schemeClr val="accent6">
                    <a:lumMod val="50000"/>
                  </a:schemeClr>
                </a:solidFill>
              </a:rPr>
              <a:t>خرافي..»                                 </a:t>
            </a:r>
            <a:r>
              <a:rPr lang="en-US" sz="4400" i="1" dirty="0" smtClean="0">
                <a:solidFill>
                  <a:schemeClr val="accent6">
                    <a:lumMod val="50000"/>
                  </a:schemeClr>
                </a:solidFill>
              </a:rPr>
              <a:t>3- Doing </a:t>
            </a:r>
          </a:p>
          <a:p>
            <a:pPr lvl="0" algn="r" rtl="1"/>
            <a:r>
              <a:rPr lang="en-US" sz="28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sz="3600" i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0" algn="r" rtl="1"/>
            <a:endParaRPr lang="en-US" sz="4000" i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 rtl="1"/>
            <a:endParaRPr lang="en-US" sz="4000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0933"/>
            <a:ext cx="2630067" cy="18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5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1325" y="41702"/>
            <a:ext cx="51347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800" b="1" i="1" dirty="0" smtClean="0">
                <a:solidFill>
                  <a:srgbClr val="FF0066"/>
                </a:solidFill>
              </a:rPr>
              <a:t>الرؤى وتوقع نتائج التعلم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6" y="2786203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9555" y="914400"/>
            <a:ext cx="1017431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3200" u="sng" dirty="0" smtClean="0">
                <a:solidFill>
                  <a:schemeClr val="accent6">
                    <a:lumMod val="50000"/>
                  </a:schemeClr>
                </a:solidFill>
              </a:rPr>
              <a:t>1- المعرفه</a:t>
            </a:r>
          </a:p>
          <a:p>
            <a:pPr algn="r"/>
            <a:r>
              <a:rPr lang="ar-EG" sz="3200" dirty="0" smtClean="0"/>
              <a:t>      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 تفسير الكتاب المقدس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 فهم التاريخ والثقافة</a:t>
            </a:r>
          </a:p>
          <a:p>
            <a:pPr algn="r"/>
            <a:r>
              <a:rPr lang="ar-EG" sz="3200" dirty="0" smtClean="0"/>
              <a:t>      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 التفكير اللاهوتي والأخلاقي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 تكوين الشخصية</a:t>
            </a:r>
          </a:p>
          <a:p>
            <a:pPr algn="r"/>
            <a:r>
              <a:rPr lang="ar-EG" sz="3200" u="sng" dirty="0" smtClean="0">
                <a:solidFill>
                  <a:schemeClr val="accent6">
                    <a:lumMod val="50000"/>
                  </a:schemeClr>
                </a:solidFill>
              </a:rPr>
              <a:t>2- الوجود</a:t>
            </a:r>
          </a:p>
          <a:p>
            <a:pPr lvl="0" algn="r"/>
            <a:r>
              <a:rPr lang="ar-EG" sz="3200" dirty="0" smtClean="0"/>
              <a:t>    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 القيادة     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 تشكيل الشخصية 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فهم دور الروح القدس في الحياة المسيحية والخدمة 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 فهم أعمق لهوية الروح القدس وعمله</a:t>
            </a:r>
          </a:p>
          <a:p>
            <a:pPr lvl="0" algn="r"/>
            <a:r>
              <a:rPr lang="ar-EG" sz="3200" dirty="0" smtClean="0"/>
              <a:t>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الإحساس بعمل الروح في العالم. </a:t>
            </a:r>
            <a:endParaRPr lang="ar-EG" sz="3200" dirty="0"/>
          </a:p>
          <a:p>
            <a:pPr algn="r"/>
            <a:r>
              <a:rPr lang="ar-EG" sz="3200" dirty="0" smtClean="0"/>
              <a:t> </a:t>
            </a:r>
          </a:p>
          <a:p>
            <a:pPr algn="r"/>
            <a:r>
              <a:rPr lang="ar-EG" sz="3200" u="sng" dirty="0" smtClean="0">
                <a:solidFill>
                  <a:schemeClr val="accent6">
                    <a:lumMod val="50000"/>
                  </a:schemeClr>
                </a:solidFill>
              </a:rPr>
              <a:t>3- العمل</a:t>
            </a:r>
          </a:p>
          <a:p>
            <a:pPr algn="r"/>
            <a:r>
              <a:rPr lang="ar-EG" sz="3200" dirty="0" smtClean="0"/>
              <a:t>     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الوعظ الفعال </a:t>
            </a:r>
            <a:endParaRPr lang="en-US" sz="3200" dirty="0" smtClean="0"/>
          </a:p>
          <a:p>
            <a:pPr algn="r"/>
            <a:r>
              <a:rPr lang="en-US" sz="3200" dirty="0"/>
              <a:t> </a:t>
            </a:r>
            <a:r>
              <a:rPr lang="ar-EG" sz="3200" dirty="0" smtClean="0"/>
              <a:t>     </a:t>
            </a:r>
            <a:r>
              <a:rPr lang="ar-EG" sz="3200" dirty="0" smtClean="0">
                <a:solidFill>
                  <a:srgbClr val="E329BB"/>
                </a:solidFill>
              </a:rPr>
              <a:t> *</a:t>
            </a:r>
            <a:r>
              <a:rPr lang="ar-EG" sz="3200" dirty="0" smtClean="0"/>
              <a:t>توضيح الطرق التي تخدم بها الدراسة اللاهوتية حياة الكنيسة</a:t>
            </a:r>
          </a:p>
          <a:p>
            <a:pPr algn="r"/>
            <a:r>
              <a:rPr lang="ar-EG" sz="3200" dirty="0" smtClean="0"/>
              <a:t>      </a:t>
            </a:r>
            <a:r>
              <a:rPr lang="ar-EG" sz="3200" dirty="0" smtClean="0">
                <a:solidFill>
                  <a:srgbClr val="E329BB"/>
                </a:solidFill>
              </a:rPr>
              <a:t>*</a:t>
            </a:r>
            <a:r>
              <a:rPr lang="ar-EG" sz="3200" dirty="0" smtClean="0"/>
              <a:t> يدمج المواهب الكتابية والليتورجية في خدمه الكنيسه و المجتمع</a:t>
            </a:r>
          </a:p>
          <a:p>
            <a:pPr algn="r"/>
            <a:r>
              <a:rPr lang="ar-EG" sz="3200" dirty="0" smtClean="0"/>
              <a:t>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7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4559" y="205908"/>
            <a:ext cx="6487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4800" b="1" i="1" dirty="0" smtClean="0">
                <a:solidFill>
                  <a:srgbClr val="FF0066"/>
                </a:solidFill>
              </a:rPr>
              <a:t>رؤيه اخري  </a:t>
            </a:r>
            <a:r>
              <a:rPr lang="ar-EG" sz="4800" b="1" i="1" dirty="0">
                <a:solidFill>
                  <a:srgbClr val="FF0066"/>
                </a:solidFill>
              </a:rPr>
              <a:t>وتوقع نتائج التعلم</a:t>
            </a:r>
            <a:endParaRPr lang="en-US" sz="4800" b="1" i="1" dirty="0">
              <a:solidFill>
                <a:srgbClr val="FF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953814"/>
            <a:ext cx="3939889" cy="275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9555" y="914400"/>
            <a:ext cx="9427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prstClr val="black"/>
                </a:solidFill>
              </a:rPr>
              <a:t>	   </a:t>
            </a:r>
            <a:endParaRPr lang="ar-EG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338" y="1036905"/>
            <a:ext cx="113591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2000" dirty="0" smtClean="0">
                <a:solidFill>
                  <a:srgbClr val="E329BB"/>
                </a:solidFill>
              </a:rPr>
              <a:t>التراث الديني: </a:t>
            </a:r>
          </a:p>
          <a:p>
            <a:pPr algn="r"/>
            <a:r>
              <a:rPr lang="ar-EG" sz="2000" dirty="0" smtClean="0"/>
              <a:t>مستوى الدراسات وفهم التراث  الديني للعالم المسيحي ، وخاصة الكنيسة الأرثوذكسية ، من خلال إظهار</a:t>
            </a:r>
          </a:p>
          <a:p>
            <a:pPr algn="r"/>
            <a:r>
              <a:rPr lang="ar-EG" sz="2000" dirty="0" smtClean="0"/>
              <a:t> (أ) معرفة نقدية وواسعة بالعهد القديم والعهد الجديد ، </a:t>
            </a:r>
          </a:p>
          <a:p>
            <a:pPr algn="r"/>
            <a:r>
              <a:rPr lang="ar-EG" sz="2000" dirty="0" smtClean="0"/>
              <a:t>(ب) أ حساب منطقي لتعاليم المسيحية والتقليد المسيحي الأرثوذكسي ،</a:t>
            </a:r>
          </a:p>
          <a:p>
            <a:pPr algn="r"/>
            <a:r>
              <a:rPr lang="ar-EG" sz="2000" dirty="0" smtClean="0"/>
              <a:t> (ج) معرفة نقدية وواسعة بتاريخ المسيحية ، ومعرفة تاريخ الكنائس </a:t>
            </a:r>
            <a:r>
              <a:rPr lang="ar-EG" sz="2000" dirty="0" err="1" smtClean="0"/>
              <a:t>الاخري</a:t>
            </a:r>
            <a:r>
              <a:rPr lang="ar-EG" sz="2000" dirty="0" smtClean="0"/>
              <a:t>.</a:t>
            </a:r>
          </a:p>
          <a:p>
            <a:pPr algn="r"/>
            <a:endParaRPr lang="ar-EG" sz="2000" dirty="0" smtClean="0"/>
          </a:p>
          <a:p>
            <a:pPr algn="r"/>
            <a:r>
              <a:rPr lang="ar-EG" sz="2000" dirty="0" smtClean="0">
                <a:solidFill>
                  <a:srgbClr val="E329BB"/>
                </a:solidFill>
              </a:rPr>
              <a:t>السياق الثقافي: </a:t>
            </a:r>
          </a:p>
          <a:p>
            <a:pPr algn="r"/>
            <a:r>
              <a:rPr lang="ar-EG" sz="2000" dirty="0" smtClean="0"/>
              <a:t>معرفة وفهم سياقها الثقافي ، بما في ذلك مبادئ وقضايا الأخلاق الاجتماعية المعاصرة ، ومنظور نقدي حول الجوانب العالمية والمتعددة الثقافات والمتعددة الثقافات في ذلك السياق ، والقدرة المتطورة على فهم ثقافتهم الخاصة وعلى الأقل ثقافة أخرى اختبروا فيها الخدمة.</a:t>
            </a:r>
          </a:p>
          <a:p>
            <a:pPr algn="r"/>
            <a:endParaRPr lang="ar-EG" sz="2000" dirty="0" smtClean="0"/>
          </a:p>
          <a:p>
            <a:pPr algn="r"/>
            <a:r>
              <a:rPr lang="ar-EG" sz="2000" dirty="0" smtClean="0">
                <a:solidFill>
                  <a:srgbClr val="E329BB"/>
                </a:solidFill>
              </a:rPr>
              <a:t>القيادة:</a:t>
            </a:r>
          </a:p>
          <a:p>
            <a:pPr algn="r"/>
            <a:r>
              <a:rPr lang="ar-EG" sz="2000" dirty="0" smtClean="0"/>
              <a:t> معرفة تعكس تكوينهم الشخصي والروحي ، ونهجهم في تقديم المشورة والتفكير ؛ وتقييمهم لمجموعة متنوعة من التقاليد الروحية الأرثوذكسية.</a:t>
            </a:r>
          </a:p>
          <a:p>
            <a:pPr algn="r"/>
            <a:endParaRPr lang="ar-EG" sz="2000" dirty="0" smtClean="0"/>
          </a:p>
          <a:p>
            <a:pPr algn="r"/>
            <a:r>
              <a:rPr lang="ar-EG" sz="2000" dirty="0" smtClean="0">
                <a:solidFill>
                  <a:srgbClr val="E329BB"/>
                </a:solidFill>
              </a:rPr>
              <a:t>تشكيل الشخصية: </a:t>
            </a:r>
          </a:p>
          <a:p>
            <a:pPr algn="r"/>
            <a:r>
              <a:rPr lang="ar-EG" sz="2000" dirty="0" smtClean="0"/>
              <a:t>تقييمهم لـ (أ) قدرتهم على القيادة العامة والخدمة ، </a:t>
            </a:r>
          </a:p>
          <a:p>
            <a:pPr algn="r"/>
            <a:r>
              <a:rPr lang="ar-EG" sz="2000" dirty="0" smtClean="0"/>
              <a:t>(ب) مبادئ الممارسة الليتورجية الأرثوذكسية ، </a:t>
            </a:r>
          </a:p>
          <a:p>
            <a:pPr algn="r"/>
            <a:r>
              <a:rPr lang="ar-EG" sz="2000" dirty="0" smtClean="0"/>
              <a:t>(ج) علاقة الخدمة العملية بالتخصصات الأخرى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76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1485</Words>
  <Application>Microsoft Office PowerPoint</Application>
  <PresentationFormat>Widescreen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DecoType Naskh Swashes</vt:lpstr>
      <vt:lpstr>MoolBoran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Habib, Gehan (O L of Guadalupe)</dc:creator>
  <cp:lastModifiedBy>Bishop Mikhail</cp:lastModifiedBy>
  <cp:revision>85</cp:revision>
  <cp:lastPrinted>2020-07-29T22:54:10Z</cp:lastPrinted>
  <dcterms:created xsi:type="dcterms:W3CDTF">2020-07-13T01:51:07Z</dcterms:created>
  <dcterms:modified xsi:type="dcterms:W3CDTF">2020-07-29T23:00:41Z</dcterms:modified>
</cp:coreProperties>
</file>