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0" r:id="rId7"/>
    <p:sldId id="281" r:id="rId8"/>
    <p:sldId id="282" r:id="rId9"/>
    <p:sldId id="284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Predicting Loan Application Status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By Johnathan Jack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Overview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Hypothesis</a:t>
            </a:r>
          </a:p>
          <a:p>
            <a:pPr marL="36900" lvl="0" indent="0">
              <a:buNone/>
            </a:pPr>
            <a:r>
              <a:rPr lang="en-US" sz="2400" dirty="0"/>
              <a:t>Exploratory Data Analysis</a:t>
            </a:r>
          </a:p>
          <a:p>
            <a:pPr marL="36900" lvl="0" indent="0">
              <a:buNone/>
            </a:pPr>
            <a:r>
              <a:rPr lang="en-US" sz="2400" dirty="0"/>
              <a:t>Results</a:t>
            </a:r>
          </a:p>
          <a:p>
            <a:pPr marL="36900" lvl="0" indent="0">
              <a:buNone/>
            </a:pPr>
            <a:r>
              <a:rPr lang="en-US" sz="2400" dirty="0"/>
              <a:t>Challenges</a:t>
            </a:r>
          </a:p>
          <a:p>
            <a:pPr marL="36900" lvl="0" indent="0">
              <a:buNone/>
            </a:pPr>
            <a:r>
              <a:rPr lang="en-US" sz="2400" dirty="0"/>
              <a:t>Future Goals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8FBB-B824-C8A7-B0B4-84C60872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3EAD1-ADC8-CF25-B294-5426E2D6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1. Applicants with a higher combined income will have a higher chance of obtaining a loan</a:t>
            </a:r>
          </a:p>
          <a:p>
            <a:pPr marL="36900" indent="0" algn="ctr">
              <a:buNone/>
            </a:pPr>
            <a:endParaRPr lang="en-US" dirty="0"/>
          </a:p>
          <a:p>
            <a:pPr marL="36900" indent="0">
              <a:buNone/>
            </a:pPr>
            <a:r>
              <a:rPr lang="en-CA" dirty="0"/>
              <a:t>2. Credit history will also impact this decision even if their income are the same</a:t>
            </a:r>
          </a:p>
        </p:txBody>
      </p:sp>
    </p:spTree>
    <p:extLst>
      <p:ext uri="{BB962C8B-B14F-4D97-AF65-F5344CB8AC3E}">
        <p14:creationId xmlns:p14="http://schemas.microsoft.com/office/powerpoint/2010/main" val="101761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5535-831A-60D5-4A57-75DFF1EA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011" y="609600"/>
            <a:ext cx="6310546" cy="1296202"/>
          </a:xfrm>
        </p:spPr>
        <p:txBody>
          <a:bodyPr>
            <a:normAutofit/>
          </a:bodyPr>
          <a:lstStyle/>
          <a:p>
            <a:r>
              <a:rPr lang="en-US"/>
              <a:t>Distribution of Income</a:t>
            </a:r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571A55B-8C56-492F-B317-105830ECF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0" y="1"/>
            <a:ext cx="4690532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94843BA-DEF9-406F-8134-09F810F0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32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B69775-C0C1-D65F-14E7-306259BA0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90" y="3848501"/>
            <a:ext cx="3824952" cy="25499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922226-94B7-B081-0143-76A767208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21" y="839002"/>
            <a:ext cx="3786021" cy="254996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541580-681E-5CF4-C44A-46B9C19D8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011" y="1905802"/>
            <a:ext cx="6310546" cy="3885398"/>
          </a:xfrm>
        </p:spPr>
        <p:txBody>
          <a:bodyPr>
            <a:normAutofit/>
          </a:bodyPr>
          <a:lstStyle/>
          <a:p>
            <a:r>
              <a:rPr lang="en-US" dirty="0"/>
              <a:t>Combined both Applicant and Co-applicant income</a:t>
            </a:r>
          </a:p>
          <a:p>
            <a:r>
              <a:rPr lang="en-US" dirty="0"/>
              <a:t>Extreme Outliers present</a:t>
            </a:r>
          </a:p>
          <a:p>
            <a:r>
              <a:rPr lang="en-US" dirty="0"/>
              <a:t>Performed log transformation for better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0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0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52EA7-9CFA-61F6-9528-A2C83973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Pivot Tables</a:t>
            </a:r>
            <a:endParaRPr lang="en-CA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DA5792-0C88-9BEA-75CC-A861EA0E6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3959785"/>
            <a:ext cx="4010825" cy="1092949"/>
          </a:xfrm>
          <a:prstGeom prst="rect">
            <a:avLst/>
          </a:prstGeom>
        </p:spPr>
      </p:pic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950C7260-B0EA-4B69-927F-A414658E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659" y="3820460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47D563D-1458-8C24-89B2-B881C4275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768" y="3839090"/>
            <a:ext cx="6430560" cy="13343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051AA0A-1B52-E35F-E401-67F947621987}"/>
              </a:ext>
            </a:extLst>
          </p:cNvPr>
          <p:cNvSpPr txBox="1"/>
          <p:nvPr/>
        </p:nvSpPr>
        <p:spPr>
          <a:xfrm>
            <a:off x="569167" y="5439747"/>
            <a:ext cx="401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Males on average have higher income than females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0FF170-8755-DD8F-86C7-FFCCE4C43D93}"/>
              </a:ext>
            </a:extLst>
          </p:cNvPr>
          <p:cNvSpPr txBox="1"/>
          <p:nvPr/>
        </p:nvSpPr>
        <p:spPr>
          <a:xfrm>
            <a:off x="5271796" y="5523722"/>
            <a:ext cx="6298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 applicants that have one dependent have a higher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applicants that have 3+ dependents have a higher income</a:t>
            </a:r>
            <a:endParaRPr lang="en-CA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9479B9E-8C45-1B90-9CD2-ED5206B57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695" y="643467"/>
            <a:ext cx="4666705" cy="17521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A7D5BC3-DFA8-7FD9-1DA2-7A3521900D46}"/>
              </a:ext>
            </a:extLst>
          </p:cNvPr>
          <p:cNvSpPr txBox="1"/>
          <p:nvPr/>
        </p:nvSpPr>
        <p:spPr>
          <a:xfrm>
            <a:off x="6089794" y="2487753"/>
            <a:ext cx="4666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Graduates tend to have a higher overall income</a:t>
            </a:r>
            <a:r>
              <a:rPr lang="en-CA" dirty="0"/>
              <a:t> except for co-applicant males with no credit history being the only one 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9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91E3E68-B79D-4D0B-9917-2CDE4CDF5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55535-831A-60D5-4A57-75DFF1EA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598"/>
            <a:ext cx="5844759" cy="159854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endParaRPr lang="en-CA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541580-681E-5CF4-C44A-46B9C19D8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2396565"/>
            <a:ext cx="5844760" cy="3298283"/>
          </a:xfrm>
        </p:spPr>
        <p:txBody>
          <a:bodyPr anchor="ctr">
            <a:normAutofit/>
          </a:bodyPr>
          <a:lstStyle/>
          <a:p>
            <a:r>
              <a:rPr lang="en-US" dirty="0"/>
              <a:t>Model: Random Forest Classifier</a:t>
            </a:r>
          </a:p>
          <a:p>
            <a:r>
              <a:rPr lang="en-US" dirty="0"/>
              <a:t>Accuracy: 81%</a:t>
            </a:r>
          </a:p>
          <a:p>
            <a:r>
              <a:rPr lang="en-US" dirty="0"/>
              <a:t>Precision: 41%</a:t>
            </a:r>
          </a:p>
          <a:p>
            <a:r>
              <a:rPr lang="en-US" dirty="0"/>
              <a:t>Negative Prediction: 98%</a:t>
            </a:r>
          </a:p>
          <a:p>
            <a:r>
              <a:rPr lang="en-US" dirty="0"/>
              <a:t>Model is poor for approving loans but excellent in declining loan!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8EA15B-CB30-7950-766A-38A5BF83C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4" y="1766655"/>
            <a:ext cx="4858428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9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7B93-CC75-F18A-A648-B46C5D41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Challenges/Future Goals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B8C3C-CC5D-D7CE-17FB-5F32932D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many features that could be engineered with the data</a:t>
            </a:r>
          </a:p>
          <a:p>
            <a:r>
              <a:rPr lang="en-CA" dirty="0"/>
              <a:t>There was a very high bias for males, marital status, education, credit history and employment type leading to model bias for these features</a:t>
            </a:r>
          </a:p>
          <a:p>
            <a:pPr marL="36900" indent="0">
              <a:buNone/>
            </a:pPr>
            <a:endParaRPr lang="en-CA" dirty="0"/>
          </a:p>
          <a:p>
            <a:r>
              <a:rPr lang="en-CA" dirty="0"/>
              <a:t>Model is poor at predictions where applicants have no credit history</a:t>
            </a:r>
          </a:p>
          <a:p>
            <a:r>
              <a:rPr lang="en-CA" dirty="0"/>
              <a:t>If applicants have credit history, if they have a log of combined total income &gt; 8, it is always approved</a:t>
            </a:r>
          </a:p>
          <a:p>
            <a:pPr marL="3690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1624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{2DA99682-BB85-42DE-AD9E-D3AB621FFB1C}tf55705232_win32</Template>
  <TotalTime>82</TotalTime>
  <Words>225</Words>
  <Application>Microsoft Office PowerPoint</Application>
  <PresentationFormat>Widescreen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Goudy Old Style</vt:lpstr>
      <vt:lpstr>Wingdings 2</vt:lpstr>
      <vt:lpstr>SlateVTI</vt:lpstr>
      <vt:lpstr>Predicting Loan Application Status</vt:lpstr>
      <vt:lpstr>Overview</vt:lpstr>
      <vt:lpstr>Hypothesis</vt:lpstr>
      <vt:lpstr>Distribution of Income</vt:lpstr>
      <vt:lpstr>Pivot Tables</vt:lpstr>
      <vt:lpstr>Results</vt:lpstr>
      <vt:lpstr>Challenges/Future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Loan Application Status</dc:title>
  <dc:creator>johnathan jack</dc:creator>
  <cp:lastModifiedBy>johnathan jack</cp:lastModifiedBy>
  <cp:revision>2</cp:revision>
  <dcterms:created xsi:type="dcterms:W3CDTF">2023-03-03T15:28:31Z</dcterms:created>
  <dcterms:modified xsi:type="dcterms:W3CDTF">2023-03-03T19:03:01Z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