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61" r:id="rId6"/>
    <p:sldId id="277" r:id="rId7"/>
    <p:sldId id="266" r:id="rId8"/>
    <p:sldId id="296" r:id="rId9"/>
    <p:sldId id="298" r:id="rId10"/>
    <p:sldId id="278" r:id="rId11"/>
    <p:sldId id="299" r:id="rId12"/>
    <p:sldId id="27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85781" autoAdjust="0"/>
  </p:normalViewPr>
  <p:slideViewPr>
    <p:cSldViewPr snapToGrid="0">
      <p:cViewPr varScale="1">
        <p:scale>
          <a:sx n="98" d="100"/>
          <a:sy n="98" d="100"/>
        </p:scale>
        <p:origin x="900"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Boardgames are a vessel to involve people of all ages to get together and create wonderful memories. They increase our social communities, enable friendly competition and through teamwork, we can feel a sense of comradery to strangers who we just met. But after the game is done, their replayability is often an issue as they can become stale and repetitive over time. A solution is to discover new games that have similar attributes but in a different setting/environment that satisfies/exceeds our expectations! </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11961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shows the overall trend of the number of boardgames released each year. Overall, it is increasing but there is a significant drop after 2019. This could be related to covid19 as the world was on lockdown. </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94429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graphs show a similar distribution between each other. They are both dependent on one another as the user rates increase or decrease, the average rating for the game will fluctuate. It is seen that users will rate games higher and lower but it averages out around 6.5-7. This could be due to users being harsh critics or lenient ones!</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4292431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games have an optimum number of players at 4 with a game length that is shorter than 30minutes. Following the optimum number of 4, the next highest is 2, which can indicate competitive games between two players. From the game length graph, it shows that there is not a market for games that are between 60-90minutes long. This could be a gray area where players rather play a longer intense game or a shorter fast paced game. </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464718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66887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is successful in predicting a user’s top n number of boardgames that they have not played. This is done by utilizing the content-based features and the collaborative filtering method combined into a neural network. This model has the lowest RMSE value compared to the rest. </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051592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Boardgame recommender</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483170"/>
          </a:xfrm>
        </p:spPr>
        <p:txBody>
          <a:bodyPr/>
          <a:lstStyle/>
          <a:p>
            <a:r>
              <a:rPr lang="en-US" dirty="0"/>
              <a:t>By: Johnathan Jack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Johnathan Jack</a:t>
            </a:r>
          </a:p>
          <a:p>
            <a:r>
              <a:rPr lang="en-US" dirty="0"/>
              <a:t>https://github.com/JohnathanJack/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054929" y="436940"/>
            <a:ext cx="4082142" cy="585788"/>
          </a:xfrm>
        </p:spPr>
        <p:txBody>
          <a:bodyPr/>
          <a:lstStyle/>
          <a:p>
            <a:pPr algn="ctr"/>
            <a:r>
              <a:rPr lang="en-US" dirty="0"/>
              <a:t>Overview</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Motivation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Exploratory Data analysis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Results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Future goals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Why boardgames?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What kind of information and insight can be discovered?</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Which model provided the best “recommendations”?</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Next steps to elevate the project</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Motivation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Boardgames:</a:t>
            </a:r>
          </a:p>
          <a:p>
            <a:pPr marL="285750" indent="-285750">
              <a:buFont typeface="Arial" panose="020B0604020202020204" pitchFamily="34" charset="0"/>
              <a:buChar char="•"/>
            </a:pPr>
            <a:r>
              <a:rPr lang="en-US" dirty="0"/>
              <a:t>Fun for all ages</a:t>
            </a:r>
          </a:p>
          <a:p>
            <a:pPr marL="285750" indent="-285750">
              <a:buFont typeface="Arial" panose="020B0604020202020204" pitchFamily="34" charset="0"/>
              <a:buChar char="•"/>
            </a:pPr>
            <a:r>
              <a:rPr lang="en-US" dirty="0"/>
              <a:t>Increase social community</a:t>
            </a:r>
          </a:p>
          <a:p>
            <a:pPr marL="285750" indent="-285750">
              <a:buFont typeface="Arial" panose="020B0604020202020204" pitchFamily="34" charset="0"/>
              <a:buChar char="•"/>
            </a:pPr>
            <a:r>
              <a:rPr lang="en-US" dirty="0"/>
              <a:t>Feel a sense of comradery </a:t>
            </a:r>
          </a:p>
          <a:p>
            <a:pPr marL="285750" indent="-285750">
              <a:buFont typeface="Arial" panose="020B0604020202020204" pitchFamily="34" charset="0"/>
              <a:buChar char="•"/>
            </a:pPr>
            <a:r>
              <a:rPr lang="en-US" dirty="0"/>
              <a:t>Enable friendly competition</a:t>
            </a: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Exploratory Data Analysis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563581" y="2605088"/>
            <a:ext cx="2882475" cy="823912"/>
          </a:xfrm>
        </p:spPr>
        <p:txBody>
          <a:bodyPr/>
          <a:lstStyle/>
          <a:p>
            <a:r>
              <a:rPr lang="en-ZA" dirty="0"/>
              <a:t>Number of boardgames released each year from 1990</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563581" y="3429000"/>
            <a:ext cx="2882475" cy="1997867"/>
          </a:xfrm>
        </p:spPr>
        <p:txBody>
          <a:bodyPr vert="horz" lIns="91440" tIns="45720" rIns="91440" bIns="45720" rtlCol="0" anchor="t">
            <a:normAutofit/>
          </a:bodyPr>
          <a:lstStyle/>
          <a:p>
            <a:pPr marL="285750" indent="-285750">
              <a:buFont typeface="Arial" panose="020B0604020202020204" pitchFamily="34" charset="0"/>
              <a:buChar char="•"/>
            </a:pPr>
            <a:r>
              <a:rPr lang="en-US" noProof="1"/>
              <a:t>Overall trend has been increasing</a:t>
            </a:r>
          </a:p>
          <a:p>
            <a:pPr marL="285750" indent="-285750">
              <a:buFont typeface="Arial" panose="020B0604020202020204" pitchFamily="34" charset="0"/>
              <a:buChar char="•"/>
            </a:pPr>
            <a:r>
              <a:rPr lang="en-US" noProof="1"/>
              <a:t>Large dropoff after 2019</a:t>
            </a:r>
          </a:p>
        </p:txBody>
      </p:sp>
      <p:pic>
        <p:nvPicPr>
          <p:cNvPr id="22" name="Picture 21">
            <a:extLst>
              <a:ext uri="{FF2B5EF4-FFF2-40B4-BE49-F238E27FC236}">
                <a16:creationId xmlns:a16="http://schemas.microsoft.com/office/drawing/2014/main" id="{08EFB058-4C67-02DF-D1E8-C1987AE0C6E9}"/>
              </a:ext>
            </a:extLst>
          </p:cNvPr>
          <p:cNvPicPr>
            <a:picLocks noChangeAspect="1"/>
          </p:cNvPicPr>
          <p:nvPr/>
        </p:nvPicPr>
        <p:blipFill>
          <a:blip r:embed="rId3"/>
          <a:stretch>
            <a:fillRect/>
          </a:stretch>
        </p:blipFill>
        <p:spPr>
          <a:xfrm>
            <a:off x="3446056" y="2058941"/>
            <a:ext cx="8277187" cy="4266520"/>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Exploratory Data Analysis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387537" y="2401974"/>
            <a:ext cx="2882475" cy="823912"/>
          </a:xfrm>
        </p:spPr>
        <p:txBody>
          <a:bodyPr/>
          <a:lstStyle/>
          <a:p>
            <a:r>
              <a:rPr lang="en-ZA" dirty="0"/>
              <a:t>User ratings for games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387538" y="3225886"/>
            <a:ext cx="2569672" cy="1997867"/>
          </a:xfrm>
        </p:spPr>
        <p:txBody>
          <a:bodyPr vert="horz" lIns="91440" tIns="45720" rIns="91440" bIns="45720" rtlCol="0" anchor="t">
            <a:normAutofit/>
          </a:bodyPr>
          <a:lstStyle/>
          <a:p>
            <a:pPr marL="285750" indent="-285750">
              <a:buFont typeface="Arial" panose="020B0604020202020204" pitchFamily="34" charset="0"/>
              <a:buChar char="•"/>
            </a:pPr>
            <a:r>
              <a:rPr lang="en-US" noProof="1"/>
              <a:t>Similar distribution between each other</a:t>
            </a:r>
          </a:p>
          <a:p>
            <a:pPr marL="285750" indent="-285750">
              <a:buFont typeface="Arial" panose="020B0604020202020204" pitchFamily="34" charset="0"/>
              <a:buChar char="•"/>
            </a:pPr>
            <a:r>
              <a:rPr lang="en-US" noProof="1"/>
              <a:t>Average Rating Count is dependent on the User Ratings </a:t>
            </a:r>
          </a:p>
          <a:p>
            <a:pPr marL="285750" indent="-285750">
              <a:buFont typeface="Arial" panose="020B0604020202020204" pitchFamily="34" charset="0"/>
              <a:buChar char="•"/>
            </a:pPr>
            <a:endParaRPr lang="en-US" noProof="1"/>
          </a:p>
        </p:txBody>
      </p:sp>
      <p:pic>
        <p:nvPicPr>
          <p:cNvPr id="5" name="Picture 4">
            <a:extLst>
              <a:ext uri="{FF2B5EF4-FFF2-40B4-BE49-F238E27FC236}">
                <a16:creationId xmlns:a16="http://schemas.microsoft.com/office/drawing/2014/main" id="{B686F24A-E957-B8BF-94EB-E7E86BD2955A}"/>
              </a:ext>
            </a:extLst>
          </p:cNvPr>
          <p:cNvPicPr>
            <a:picLocks noChangeAspect="1"/>
          </p:cNvPicPr>
          <p:nvPr/>
        </p:nvPicPr>
        <p:blipFill>
          <a:blip r:embed="rId3"/>
          <a:stretch>
            <a:fillRect/>
          </a:stretch>
        </p:blipFill>
        <p:spPr>
          <a:xfrm>
            <a:off x="3270012" y="2177186"/>
            <a:ext cx="4364050" cy="3046567"/>
          </a:xfrm>
          <a:prstGeom prst="rect">
            <a:avLst/>
          </a:prstGeom>
        </p:spPr>
      </p:pic>
      <p:pic>
        <p:nvPicPr>
          <p:cNvPr id="10" name="Picture 9">
            <a:extLst>
              <a:ext uri="{FF2B5EF4-FFF2-40B4-BE49-F238E27FC236}">
                <a16:creationId xmlns:a16="http://schemas.microsoft.com/office/drawing/2014/main" id="{F80DCC79-1BCC-0917-A1F5-910C1B384066}"/>
              </a:ext>
            </a:extLst>
          </p:cNvPr>
          <p:cNvPicPr>
            <a:picLocks noChangeAspect="1"/>
          </p:cNvPicPr>
          <p:nvPr/>
        </p:nvPicPr>
        <p:blipFill>
          <a:blip r:embed="rId4"/>
          <a:stretch>
            <a:fillRect/>
          </a:stretch>
        </p:blipFill>
        <p:spPr>
          <a:xfrm>
            <a:off x="7649446" y="2139907"/>
            <a:ext cx="4357727" cy="3123038"/>
          </a:xfrm>
          <a:prstGeom prst="rect">
            <a:avLst/>
          </a:prstGeom>
        </p:spPr>
      </p:pic>
    </p:spTree>
    <p:extLst>
      <p:ext uri="{BB962C8B-B14F-4D97-AF65-F5344CB8AC3E}">
        <p14:creationId xmlns:p14="http://schemas.microsoft.com/office/powerpoint/2010/main" val="170877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Exploratory Data Analysis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443918" y="2329453"/>
            <a:ext cx="2882475" cy="823912"/>
          </a:xfrm>
        </p:spPr>
        <p:txBody>
          <a:bodyPr/>
          <a:lstStyle/>
          <a:p>
            <a:r>
              <a:rPr lang="en-ZA" dirty="0"/>
              <a:t>Game features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443919" y="3153365"/>
            <a:ext cx="2569672" cy="1997867"/>
          </a:xfrm>
        </p:spPr>
        <p:txBody>
          <a:bodyPr vert="horz" lIns="91440" tIns="45720" rIns="91440" bIns="45720" rtlCol="0" anchor="t">
            <a:normAutofit fontScale="92500"/>
          </a:bodyPr>
          <a:lstStyle/>
          <a:p>
            <a:pPr marL="285750" indent="-285750">
              <a:buFont typeface="Arial" panose="020B0604020202020204" pitchFamily="34" charset="0"/>
              <a:buChar char="•"/>
            </a:pPr>
            <a:r>
              <a:rPr lang="en-US" noProof="1"/>
              <a:t>Best Number of players is 4</a:t>
            </a:r>
          </a:p>
          <a:p>
            <a:pPr marL="285750" indent="-285750">
              <a:buFont typeface="Arial" panose="020B0604020202020204" pitchFamily="34" charset="0"/>
              <a:buChar char="•"/>
            </a:pPr>
            <a:r>
              <a:rPr lang="en-US" noProof="1"/>
              <a:t>Game length</a:t>
            </a:r>
          </a:p>
          <a:p>
            <a:pPr marL="742950" lvl="1" indent="-285750">
              <a:buFont typeface="Arial" panose="020B0604020202020204" pitchFamily="34" charset="0"/>
              <a:buChar char="•"/>
            </a:pPr>
            <a:r>
              <a:rPr lang="en-US" noProof="1"/>
              <a:t>Short (&lt;30mins)</a:t>
            </a:r>
          </a:p>
          <a:p>
            <a:pPr marL="742950" lvl="1" indent="-285750">
              <a:buFont typeface="Arial" panose="020B0604020202020204" pitchFamily="34" charset="0"/>
              <a:buChar char="•"/>
            </a:pPr>
            <a:r>
              <a:rPr lang="en-US" noProof="1"/>
              <a:t>Medium (&lt;60mins)</a:t>
            </a:r>
          </a:p>
          <a:p>
            <a:pPr marL="742950" lvl="1" indent="-285750">
              <a:buFont typeface="Arial" panose="020B0604020202020204" pitchFamily="34" charset="0"/>
              <a:buChar char="•"/>
            </a:pPr>
            <a:r>
              <a:rPr lang="en-US" noProof="1"/>
              <a:t>Long (&lt;90mins)</a:t>
            </a:r>
          </a:p>
          <a:p>
            <a:pPr marL="742950" lvl="1" indent="-285750">
              <a:buFont typeface="Arial" panose="020B0604020202020204" pitchFamily="34" charset="0"/>
              <a:buChar char="•"/>
            </a:pPr>
            <a:r>
              <a:rPr lang="en-US" noProof="1"/>
              <a:t>Very long (&gt;90mins)</a:t>
            </a:r>
          </a:p>
          <a:p>
            <a:endParaRPr lang="en-US" noProof="1"/>
          </a:p>
        </p:txBody>
      </p:sp>
      <p:pic>
        <p:nvPicPr>
          <p:cNvPr id="6" name="Picture 5">
            <a:extLst>
              <a:ext uri="{FF2B5EF4-FFF2-40B4-BE49-F238E27FC236}">
                <a16:creationId xmlns:a16="http://schemas.microsoft.com/office/drawing/2014/main" id="{B260656B-371E-AC13-3BCB-FA20903018E0}"/>
              </a:ext>
            </a:extLst>
          </p:cNvPr>
          <p:cNvPicPr>
            <a:picLocks noChangeAspect="1"/>
          </p:cNvPicPr>
          <p:nvPr/>
        </p:nvPicPr>
        <p:blipFill>
          <a:blip r:embed="rId3"/>
          <a:stretch>
            <a:fillRect/>
          </a:stretch>
        </p:blipFill>
        <p:spPr>
          <a:xfrm>
            <a:off x="3270012" y="2139907"/>
            <a:ext cx="4554863" cy="3123038"/>
          </a:xfrm>
          <a:prstGeom prst="rect">
            <a:avLst/>
          </a:prstGeom>
        </p:spPr>
      </p:pic>
      <p:pic>
        <p:nvPicPr>
          <p:cNvPr id="9" name="Picture 8">
            <a:extLst>
              <a:ext uri="{FF2B5EF4-FFF2-40B4-BE49-F238E27FC236}">
                <a16:creationId xmlns:a16="http://schemas.microsoft.com/office/drawing/2014/main" id="{BD9D7904-E69F-6A3D-69F2-46C15EB29836}"/>
              </a:ext>
            </a:extLst>
          </p:cNvPr>
          <p:cNvPicPr>
            <a:picLocks noChangeAspect="1"/>
          </p:cNvPicPr>
          <p:nvPr/>
        </p:nvPicPr>
        <p:blipFill>
          <a:blip r:embed="rId4"/>
          <a:stretch>
            <a:fillRect/>
          </a:stretch>
        </p:blipFill>
        <p:spPr>
          <a:xfrm>
            <a:off x="7508921" y="2139907"/>
            <a:ext cx="4295541" cy="3123038"/>
          </a:xfrm>
          <a:prstGeom prst="rect">
            <a:avLst/>
          </a:prstGeom>
        </p:spPr>
      </p:pic>
    </p:spTree>
    <p:extLst>
      <p:ext uri="{BB962C8B-B14F-4D97-AF65-F5344CB8AC3E}">
        <p14:creationId xmlns:p14="http://schemas.microsoft.com/office/powerpoint/2010/main" val="1338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a:bodyPr>
          <a:lstStyle/>
          <a:p>
            <a:r>
              <a:rPr lang="en-ZA" dirty="0"/>
              <a:t>Results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dirty="0"/>
              <a:t>content based recommender</a:t>
            </a:r>
            <a:endParaRPr lang="en-ZA"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pPr marL="285750" indent="-285750">
              <a:buFont typeface="Arial" panose="020B0604020202020204" pitchFamily="34" charset="0"/>
              <a:buChar char="•"/>
            </a:pPr>
            <a:r>
              <a:rPr lang="en-ZA" noProof="1"/>
              <a:t>Utilized game description with TfidfVectorizer to determine cosine similarities </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18447" y="3435452"/>
            <a:ext cx="5433204" cy="365125"/>
          </a:xfrm>
        </p:spPr>
        <p:txBody>
          <a:bodyPr vert="horz" lIns="91440" tIns="45720" rIns="91440" bIns="45720" rtlCol="0" anchor="t">
            <a:noAutofit/>
          </a:bodyPr>
          <a:lstStyle/>
          <a:p>
            <a:r>
              <a:rPr lang="en-ZA" noProof="1"/>
              <a:t>Collaborative filtering based recommender</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19680" y="4015376"/>
            <a:ext cx="5431971" cy="557950"/>
          </a:xfrm>
        </p:spPr>
        <p:txBody>
          <a:bodyPr>
            <a:normAutofit/>
          </a:bodyPr>
          <a:lstStyle/>
          <a:p>
            <a:pPr marL="285750" indent="-285750">
              <a:buFont typeface="Arial" panose="020B0604020202020204" pitchFamily="34" charset="0"/>
              <a:buChar char="•"/>
            </a:pPr>
            <a:r>
              <a:rPr lang="en-ZA" noProof="1"/>
              <a:t>Utilized Matrix Factorization with Tensorflow to create recommendations between users</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Hybrid based recommender</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pPr marL="285750" indent="-285750">
              <a:buFont typeface="Arial" panose="020B0604020202020204" pitchFamily="34" charset="0"/>
              <a:buChar char="•"/>
            </a:pPr>
            <a:r>
              <a:rPr lang="en-ZA" noProof="1"/>
              <a:t>Combined both content based features and neural collaborative filtering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7</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Hybrid recommender system</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443918" y="2329453"/>
            <a:ext cx="2882475" cy="823912"/>
          </a:xfrm>
        </p:spPr>
        <p:txBody>
          <a:bodyPr/>
          <a:lstStyle/>
          <a:p>
            <a:r>
              <a:rPr lang="en-ZA" dirty="0"/>
              <a:t>Results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443919" y="3153365"/>
            <a:ext cx="2569672" cy="1997867"/>
          </a:xfrm>
        </p:spPr>
        <p:txBody>
          <a:bodyPr vert="horz" lIns="91440" tIns="45720" rIns="91440" bIns="45720" rtlCol="0" anchor="t">
            <a:normAutofit/>
          </a:bodyPr>
          <a:lstStyle/>
          <a:p>
            <a:pPr marL="285750" indent="-285750">
              <a:buFont typeface="Arial" panose="020B0604020202020204" pitchFamily="34" charset="0"/>
              <a:buChar char="•"/>
            </a:pPr>
            <a:r>
              <a:rPr lang="en-US" noProof="1"/>
              <a:t>Able to predict top n boardgames given the user and n number of boardgames</a:t>
            </a:r>
          </a:p>
          <a:p>
            <a:pPr marL="285750" indent="-285750">
              <a:buFont typeface="Arial" panose="020B0604020202020204" pitchFamily="34" charset="0"/>
              <a:buChar char="•"/>
            </a:pPr>
            <a:r>
              <a:rPr lang="en-US" noProof="1"/>
              <a:t>RMSE  = 0.082</a:t>
            </a:r>
          </a:p>
          <a:p>
            <a:endParaRPr lang="en-US" noProof="1"/>
          </a:p>
        </p:txBody>
      </p:sp>
      <p:pic>
        <p:nvPicPr>
          <p:cNvPr id="5" name="Picture 4">
            <a:extLst>
              <a:ext uri="{FF2B5EF4-FFF2-40B4-BE49-F238E27FC236}">
                <a16:creationId xmlns:a16="http://schemas.microsoft.com/office/drawing/2014/main" id="{11679DA9-82E7-6056-51CD-4243EC8D75D1}"/>
              </a:ext>
            </a:extLst>
          </p:cNvPr>
          <p:cNvPicPr>
            <a:picLocks noChangeAspect="1"/>
          </p:cNvPicPr>
          <p:nvPr/>
        </p:nvPicPr>
        <p:blipFill>
          <a:blip r:embed="rId3"/>
          <a:stretch>
            <a:fillRect/>
          </a:stretch>
        </p:blipFill>
        <p:spPr>
          <a:xfrm>
            <a:off x="7878035" y="2741409"/>
            <a:ext cx="3938140" cy="2632124"/>
          </a:xfrm>
          <a:prstGeom prst="rect">
            <a:avLst/>
          </a:prstGeom>
        </p:spPr>
      </p:pic>
      <p:pic>
        <p:nvPicPr>
          <p:cNvPr id="6" name="Picture 5" descr="Diagram&#10;&#10;Description automatically generated">
            <a:extLst>
              <a:ext uri="{FF2B5EF4-FFF2-40B4-BE49-F238E27FC236}">
                <a16:creationId xmlns:a16="http://schemas.microsoft.com/office/drawing/2014/main" id="{6DAAF3AD-841B-7157-3813-3370D61BA639}"/>
              </a:ext>
            </a:extLst>
          </p:cNvPr>
          <p:cNvPicPr>
            <a:picLocks noChangeAspect="1"/>
          </p:cNvPicPr>
          <p:nvPr/>
        </p:nvPicPr>
        <p:blipFill>
          <a:blip r:embed="rId4"/>
          <a:stretch>
            <a:fillRect/>
          </a:stretch>
        </p:blipFill>
        <p:spPr>
          <a:xfrm>
            <a:off x="3536050" y="2146298"/>
            <a:ext cx="3819525" cy="3819525"/>
          </a:xfrm>
          <a:prstGeom prst="rect">
            <a:avLst/>
          </a:prstGeom>
        </p:spPr>
      </p:pic>
      <p:sp>
        <p:nvSpPr>
          <p:cNvPr id="8" name="TextBox 7">
            <a:extLst>
              <a:ext uri="{FF2B5EF4-FFF2-40B4-BE49-F238E27FC236}">
                <a16:creationId xmlns:a16="http://schemas.microsoft.com/office/drawing/2014/main" id="{CD34C4A3-385A-E295-BEC7-3E76D9FED485}"/>
              </a:ext>
            </a:extLst>
          </p:cNvPr>
          <p:cNvSpPr txBox="1"/>
          <p:nvPr/>
        </p:nvSpPr>
        <p:spPr>
          <a:xfrm>
            <a:off x="8394970" y="2422187"/>
            <a:ext cx="3353112" cy="369332"/>
          </a:xfrm>
          <a:prstGeom prst="rect">
            <a:avLst/>
          </a:prstGeom>
          <a:noFill/>
        </p:spPr>
        <p:txBody>
          <a:bodyPr wrap="square" rtlCol="0">
            <a:spAutoFit/>
          </a:bodyPr>
          <a:lstStyle/>
          <a:p>
            <a:pPr algn="ctr"/>
            <a:r>
              <a:rPr lang="en-US" dirty="0"/>
              <a:t>Training Loss per Epoch</a:t>
            </a:r>
            <a:endParaRPr lang="en-CA" dirty="0"/>
          </a:p>
        </p:txBody>
      </p:sp>
    </p:spTree>
    <p:extLst>
      <p:ext uri="{BB962C8B-B14F-4D97-AF65-F5344CB8AC3E}">
        <p14:creationId xmlns:p14="http://schemas.microsoft.com/office/powerpoint/2010/main" val="404491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Future goals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Deployment</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pPr marL="285750" indent="-285750">
              <a:buFont typeface="Arial" panose="020B0604020202020204" pitchFamily="34" charset="0"/>
              <a:buChar char="•"/>
            </a:pPr>
            <a:r>
              <a:rPr lang="en-US" dirty="0"/>
              <a:t>Would like to return the top n recommendations with a picture of the boardgame instead of just the text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Increase speed of result</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pPr marL="285750" indent="-285750">
              <a:buFont typeface="Arial" panose="020B0604020202020204" pitchFamily="34" charset="0"/>
              <a:buChar char="•"/>
            </a:pPr>
            <a:r>
              <a:rPr lang="en-US" dirty="0"/>
              <a:t>Current turn around time is around 10seconds, would like to make it less than a second!</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fontScale="77500" lnSpcReduction="20000"/>
          </a:bodyPr>
          <a:lstStyle/>
          <a:p>
            <a:r>
              <a:rPr lang="en-US" dirty="0"/>
              <a:t>Continue experimentation on hidden layers</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pPr marL="285750" indent="-285750">
              <a:buFont typeface="Arial" panose="020B0604020202020204" pitchFamily="34" charset="0"/>
              <a:buChar char="•"/>
            </a:pPr>
            <a:r>
              <a:rPr lang="en-US" dirty="0"/>
              <a:t>Add more custom features and hidden layers for better user recommendations</a:t>
            </a:r>
          </a:p>
          <a:p>
            <a:endParaRPr lang="en-US" dirty="0"/>
          </a:p>
        </p:txBody>
      </p:sp>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{271489E5-995E-4ECA-9016-6533F10FC18F}tf56180624_win32</Template>
  <TotalTime>381</TotalTime>
  <Words>609</Words>
  <Application>Microsoft Office PowerPoint</Application>
  <PresentationFormat>Widescreen</PresentationFormat>
  <Paragraphs>69</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Monoline</vt:lpstr>
      <vt:lpstr>Boardgame recommender</vt:lpstr>
      <vt:lpstr>Overview</vt:lpstr>
      <vt:lpstr>Motivation</vt:lpstr>
      <vt:lpstr>Exploratory Data Analysis</vt:lpstr>
      <vt:lpstr>Exploratory Data Analysis</vt:lpstr>
      <vt:lpstr>Exploratory Data Analysis</vt:lpstr>
      <vt:lpstr>Results</vt:lpstr>
      <vt:lpstr>Hybrid recommender system</vt:lpstr>
      <vt:lpstr>Future goals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Boardgame recommender</dc:title>
  <dc:creator>johnathan jack</dc:creator>
  <cp:lastModifiedBy>johnathan jack</cp:lastModifiedBy>
  <cp:revision>10</cp:revision>
  <dcterms:created xsi:type="dcterms:W3CDTF">2023-03-26T20:43:08Z</dcterms:created>
  <dcterms:modified xsi:type="dcterms:W3CDTF">2023-03-27T03:17:11Z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