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8" r:id="rId10"/>
    <p:sldId id="266" r:id="rId11"/>
    <p:sldId id="264" r:id="rId12"/>
    <p:sldId id="265"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67946F-9A13-40DE-944E-4F172A0B5194}"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FD398-8D23-41CC-AE32-E92D49D87D1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063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67946F-9A13-40DE-944E-4F172A0B5194}"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FD398-8D23-41CC-AE32-E92D49D87D19}" type="slidenum">
              <a:rPr lang="en-US" smtClean="0"/>
              <a:t>‹#›</a:t>
            </a:fld>
            <a:endParaRPr lang="en-US"/>
          </a:p>
        </p:txBody>
      </p:sp>
    </p:spTree>
    <p:extLst>
      <p:ext uri="{BB962C8B-B14F-4D97-AF65-F5344CB8AC3E}">
        <p14:creationId xmlns:p14="http://schemas.microsoft.com/office/powerpoint/2010/main" val="370721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67946F-9A13-40DE-944E-4F172A0B5194}"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FD398-8D23-41CC-AE32-E92D49D87D19}" type="slidenum">
              <a:rPr lang="en-US" smtClean="0"/>
              <a:t>‹#›</a:t>
            </a:fld>
            <a:endParaRPr lang="en-US"/>
          </a:p>
        </p:txBody>
      </p:sp>
    </p:spTree>
    <p:extLst>
      <p:ext uri="{BB962C8B-B14F-4D97-AF65-F5344CB8AC3E}">
        <p14:creationId xmlns:p14="http://schemas.microsoft.com/office/powerpoint/2010/main" val="3963690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67946F-9A13-40DE-944E-4F172A0B5194}"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FD398-8D23-41CC-AE32-E92D49D87D19}" type="slidenum">
              <a:rPr lang="en-US" smtClean="0"/>
              <a:t>‹#›</a:t>
            </a:fld>
            <a:endParaRPr lang="en-US"/>
          </a:p>
        </p:txBody>
      </p:sp>
    </p:spTree>
    <p:extLst>
      <p:ext uri="{BB962C8B-B14F-4D97-AF65-F5344CB8AC3E}">
        <p14:creationId xmlns:p14="http://schemas.microsoft.com/office/powerpoint/2010/main" val="3674459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67946F-9A13-40DE-944E-4F172A0B5194}"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FD398-8D23-41CC-AE32-E92D49D87D1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528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67946F-9A13-40DE-944E-4F172A0B5194}"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FD398-8D23-41CC-AE32-E92D49D87D19}" type="slidenum">
              <a:rPr lang="en-US" smtClean="0"/>
              <a:t>‹#›</a:t>
            </a:fld>
            <a:endParaRPr lang="en-US"/>
          </a:p>
        </p:txBody>
      </p:sp>
    </p:spTree>
    <p:extLst>
      <p:ext uri="{BB962C8B-B14F-4D97-AF65-F5344CB8AC3E}">
        <p14:creationId xmlns:p14="http://schemas.microsoft.com/office/powerpoint/2010/main" val="3927297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67946F-9A13-40DE-944E-4F172A0B5194}" type="datetimeFigureOut">
              <a:rPr lang="en-US" smtClean="0"/>
              <a:t>5/9/2019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3FD398-8D23-41CC-AE32-E92D49D87D19}" type="slidenum">
              <a:rPr lang="en-US" smtClean="0"/>
              <a:t>‹#›</a:t>
            </a:fld>
            <a:endParaRPr lang="en-US"/>
          </a:p>
        </p:txBody>
      </p:sp>
    </p:spTree>
    <p:extLst>
      <p:ext uri="{BB962C8B-B14F-4D97-AF65-F5344CB8AC3E}">
        <p14:creationId xmlns:p14="http://schemas.microsoft.com/office/powerpoint/2010/main" val="697441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67946F-9A13-40DE-944E-4F172A0B5194}" type="datetimeFigureOut">
              <a:rPr lang="en-US" smtClean="0"/>
              <a:t>5/9/2019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3FD398-8D23-41CC-AE32-E92D49D87D19}" type="slidenum">
              <a:rPr lang="en-US" smtClean="0"/>
              <a:t>‹#›</a:t>
            </a:fld>
            <a:endParaRPr lang="en-US"/>
          </a:p>
        </p:txBody>
      </p:sp>
    </p:spTree>
    <p:extLst>
      <p:ext uri="{BB962C8B-B14F-4D97-AF65-F5344CB8AC3E}">
        <p14:creationId xmlns:p14="http://schemas.microsoft.com/office/powerpoint/2010/main" val="3104598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667946F-9A13-40DE-944E-4F172A0B5194}" type="datetimeFigureOut">
              <a:rPr lang="en-US" smtClean="0"/>
              <a:t>5/9/2019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83FD398-8D23-41CC-AE32-E92D49D87D19}" type="slidenum">
              <a:rPr lang="en-US" smtClean="0"/>
              <a:t>‹#›</a:t>
            </a:fld>
            <a:endParaRPr lang="en-US"/>
          </a:p>
        </p:txBody>
      </p:sp>
    </p:spTree>
    <p:extLst>
      <p:ext uri="{BB962C8B-B14F-4D97-AF65-F5344CB8AC3E}">
        <p14:creationId xmlns:p14="http://schemas.microsoft.com/office/powerpoint/2010/main" val="1473426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667946F-9A13-40DE-944E-4F172A0B5194}" type="datetimeFigureOut">
              <a:rPr lang="en-US" smtClean="0"/>
              <a:t>5/9/2019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3FD398-8D23-41CC-AE32-E92D49D87D19}" type="slidenum">
              <a:rPr lang="en-US" smtClean="0"/>
              <a:t>‹#›</a:t>
            </a:fld>
            <a:endParaRPr lang="en-US"/>
          </a:p>
        </p:txBody>
      </p:sp>
    </p:spTree>
    <p:extLst>
      <p:ext uri="{BB962C8B-B14F-4D97-AF65-F5344CB8AC3E}">
        <p14:creationId xmlns:p14="http://schemas.microsoft.com/office/powerpoint/2010/main" val="329188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667946F-9A13-40DE-944E-4F172A0B5194}"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FD398-8D23-41CC-AE32-E92D49D87D19}" type="slidenum">
              <a:rPr lang="en-US" smtClean="0"/>
              <a:t>‹#›</a:t>
            </a:fld>
            <a:endParaRPr lang="en-US"/>
          </a:p>
        </p:txBody>
      </p:sp>
    </p:spTree>
    <p:extLst>
      <p:ext uri="{BB962C8B-B14F-4D97-AF65-F5344CB8AC3E}">
        <p14:creationId xmlns:p14="http://schemas.microsoft.com/office/powerpoint/2010/main" val="11321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667946F-9A13-40DE-944E-4F172A0B5194}" type="datetimeFigureOut">
              <a:rPr lang="en-US" smtClean="0"/>
              <a:t>5/9/2019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3FD398-8D23-41CC-AE32-E92D49D87D1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191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netsoftware.de/other-products/jortho" TargetMode="External"/><Relationship Id="rId7" Type="http://schemas.openxmlformats.org/officeDocument/2006/relationships/hyperlink" Target="https://stackoverflow.com/questions/8147284/how-to-use-google-translate-api-in-my-java-application" TargetMode="External"/><Relationship Id="rId2" Type="http://schemas.openxmlformats.org/officeDocument/2006/relationships/hyperlink" Target="http://code.google.com/p/stop-words/" TargetMode="External"/><Relationship Id="rId1" Type="http://schemas.openxmlformats.org/officeDocument/2006/relationships/slideLayout" Target="../slideLayouts/slideLayout2.xml"/><Relationship Id="rId6" Type="http://schemas.openxmlformats.org/officeDocument/2006/relationships/hyperlink" Target="https://www.google.com/script/start/" TargetMode="External"/><Relationship Id="rId5" Type="http://schemas.openxmlformats.org/officeDocument/2006/relationships/hyperlink" Target="https://developers.google.com/apps-script/reference/language/language-app" TargetMode="External"/><Relationship Id="rId4" Type="http://schemas.openxmlformats.org/officeDocument/2006/relationships/hyperlink" Target="https://babelnet.org/guid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Using Semantic Networks in a Web Crawler to find Stephen King novels in two Languages</a:t>
            </a:r>
            <a:endParaRPr lang="en-US" b="1" dirty="0"/>
          </a:p>
        </p:txBody>
      </p:sp>
      <p:sp>
        <p:nvSpPr>
          <p:cNvPr id="3" name="Subtitle 2"/>
          <p:cNvSpPr>
            <a:spLocks noGrp="1"/>
          </p:cNvSpPr>
          <p:nvPr>
            <p:ph type="subTitle" idx="1"/>
          </p:nvPr>
        </p:nvSpPr>
        <p:spPr/>
        <p:txBody>
          <a:bodyPr/>
          <a:lstStyle/>
          <a:p>
            <a:r>
              <a:rPr lang="en-US" dirty="0" smtClean="0"/>
              <a:t>By Jose A Gonzalez</a:t>
            </a:r>
            <a:endParaRPr lang="en-US" dirty="0"/>
          </a:p>
        </p:txBody>
      </p:sp>
    </p:spTree>
    <p:extLst>
      <p:ext uri="{BB962C8B-B14F-4D97-AF65-F5344CB8AC3E}">
        <p14:creationId xmlns:p14="http://schemas.microsoft.com/office/powerpoint/2010/main" val="3283997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Tools Used</a:t>
            </a:r>
            <a:endParaRPr lang="en-US" b="1" dirty="0"/>
          </a:p>
        </p:txBody>
      </p:sp>
      <p:sp>
        <p:nvSpPr>
          <p:cNvPr id="3" name="Content Placeholder 2"/>
          <p:cNvSpPr>
            <a:spLocks noGrp="1"/>
          </p:cNvSpPr>
          <p:nvPr>
            <p:ph idx="1"/>
          </p:nvPr>
        </p:nvSpPr>
        <p:spPr>
          <a:xfrm>
            <a:off x="1097280" y="1845733"/>
            <a:ext cx="10058400" cy="4389603"/>
          </a:xfrm>
        </p:spPr>
        <p:txBody>
          <a:bodyPr>
            <a:normAutofit fontScale="77500" lnSpcReduction="20000"/>
          </a:bodyPr>
          <a:lstStyle/>
          <a:p>
            <a:r>
              <a:rPr lang="en-US" b="1" dirty="0" smtClean="0"/>
              <a:t>Stop Words in multiple languages </a:t>
            </a:r>
            <a:r>
              <a:rPr lang="en-US" dirty="0" smtClean="0"/>
              <a:t>can be found as easily readable documents here: </a:t>
            </a:r>
          </a:p>
          <a:p>
            <a:r>
              <a:rPr lang="en-US" u="sng" dirty="0" smtClean="0">
                <a:hlinkClick r:id="rId2"/>
              </a:rPr>
              <a:t>http</a:t>
            </a:r>
            <a:r>
              <a:rPr lang="en-US" u="sng" dirty="0">
                <a:hlinkClick r:id="rId2"/>
              </a:rPr>
              <a:t>://code.google.com/p/stop-words/</a:t>
            </a:r>
            <a:endParaRPr lang="en-US" dirty="0"/>
          </a:p>
          <a:p>
            <a:r>
              <a:rPr lang="en-US" b="1" dirty="0" smtClean="0"/>
              <a:t>Spellchecking </a:t>
            </a:r>
            <a:r>
              <a:rPr lang="en-US" b="1" dirty="0"/>
              <a:t>(both for English and Spanish) is handled with the </a:t>
            </a:r>
            <a:r>
              <a:rPr lang="en-US" b="1" dirty="0" err="1"/>
              <a:t>Jortho</a:t>
            </a:r>
            <a:r>
              <a:rPr lang="en-US" b="1" dirty="0"/>
              <a:t> library. </a:t>
            </a:r>
          </a:p>
          <a:p>
            <a:r>
              <a:rPr lang="en-US" u="sng" dirty="0">
                <a:hlinkClick r:id="rId3"/>
              </a:rPr>
              <a:t>https://</a:t>
            </a:r>
            <a:r>
              <a:rPr lang="en-US" u="sng" dirty="0" smtClean="0">
                <a:hlinkClick r:id="rId3"/>
              </a:rPr>
              <a:t>www.inetsoftware.de/other-products/jortho</a:t>
            </a:r>
            <a:endParaRPr lang="en-US" u="sng" dirty="0" smtClean="0"/>
          </a:p>
          <a:p>
            <a:r>
              <a:rPr lang="en-US" b="1" dirty="0" smtClean="0"/>
              <a:t>Lexical Databases and Semantic Network</a:t>
            </a:r>
            <a:r>
              <a:rPr lang="en-US" dirty="0" smtClean="0"/>
              <a:t> used through the </a:t>
            </a:r>
            <a:r>
              <a:rPr lang="en-US" dirty="0" err="1" smtClean="0"/>
              <a:t>BabelNet</a:t>
            </a:r>
            <a:r>
              <a:rPr lang="en-US" dirty="0" smtClean="0"/>
              <a:t> API</a:t>
            </a:r>
          </a:p>
          <a:p>
            <a:r>
              <a:rPr lang="en-US" dirty="0">
                <a:hlinkClick r:id="rId4"/>
              </a:rPr>
              <a:t>https://babelnet.org/guide</a:t>
            </a:r>
            <a:endParaRPr lang="en-US" b="1" dirty="0"/>
          </a:p>
          <a:p>
            <a:r>
              <a:rPr lang="en-US" b="1" dirty="0" smtClean="0"/>
              <a:t>Direct translation is done through the Google </a:t>
            </a:r>
            <a:r>
              <a:rPr lang="en-US" b="1" dirty="0" err="1" smtClean="0"/>
              <a:t>LanguageApp</a:t>
            </a:r>
            <a:r>
              <a:rPr lang="en-US" b="1" dirty="0" smtClean="0"/>
              <a:t>:</a:t>
            </a:r>
            <a:r>
              <a:rPr lang="en-US" dirty="0" smtClean="0"/>
              <a:t> </a:t>
            </a:r>
            <a:endParaRPr lang="en-US" dirty="0"/>
          </a:p>
          <a:p>
            <a:r>
              <a:rPr lang="en-US" u="sng" dirty="0">
                <a:hlinkClick r:id="rId5"/>
              </a:rPr>
              <a:t>https://developers.google.com/apps-script/reference/language/language-app</a:t>
            </a:r>
            <a:endParaRPr lang="en-US" dirty="0"/>
          </a:p>
          <a:p>
            <a:r>
              <a:rPr lang="en-US" dirty="0" smtClean="0"/>
              <a:t>however, </a:t>
            </a:r>
            <a:r>
              <a:rPr lang="en-US" dirty="0"/>
              <a:t>since v1 of the Google API was deprecated and v2 is paid, a workaround had to be done using </a:t>
            </a:r>
            <a:r>
              <a:rPr lang="en-US" b="1" dirty="0"/>
              <a:t>Google Script.</a:t>
            </a:r>
          </a:p>
          <a:p>
            <a:r>
              <a:rPr lang="en-US" u="sng" dirty="0">
                <a:hlinkClick r:id="rId6"/>
              </a:rPr>
              <a:t>https://www.google.com/script/start/</a:t>
            </a:r>
            <a:r>
              <a:rPr lang="en-US" dirty="0"/>
              <a:t> </a:t>
            </a:r>
          </a:p>
          <a:p>
            <a:r>
              <a:rPr lang="en-US" dirty="0" smtClean="0"/>
              <a:t>Using one of the methods described here:</a:t>
            </a:r>
            <a:endParaRPr lang="en-US" dirty="0"/>
          </a:p>
          <a:p>
            <a:r>
              <a:rPr lang="en-US" u="sng" dirty="0">
                <a:hlinkClick r:id="rId7"/>
              </a:rPr>
              <a:t>https://</a:t>
            </a:r>
            <a:r>
              <a:rPr lang="en-US" u="sng" dirty="0" smtClean="0">
                <a:hlinkClick r:id="rId7"/>
              </a:rPr>
              <a:t>stackoverflow.com/questions/8147284/how-to-use-google-translate-api-in-my-java-application</a:t>
            </a:r>
            <a:endParaRPr lang="en-US" dirty="0"/>
          </a:p>
        </p:txBody>
      </p:sp>
    </p:spTree>
    <p:extLst>
      <p:ext uri="{BB962C8B-B14F-4D97-AF65-F5344CB8AC3E}">
        <p14:creationId xmlns:p14="http://schemas.microsoft.com/office/powerpoint/2010/main" val="2852461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Future Improvement #1 –</a:t>
            </a:r>
            <a:br>
              <a:rPr lang="en-US" b="1" dirty="0" smtClean="0"/>
            </a:br>
            <a:r>
              <a:rPr lang="en-US" dirty="0" smtClean="0"/>
              <a:t>Create a Context-sensitive Semantic Network</a:t>
            </a:r>
            <a:endParaRPr lang="en-US" b="1" dirty="0"/>
          </a:p>
        </p:txBody>
      </p:sp>
      <p:sp>
        <p:nvSpPr>
          <p:cNvPr id="3" name="Content Placeholder 2"/>
          <p:cNvSpPr>
            <a:spLocks noGrp="1"/>
          </p:cNvSpPr>
          <p:nvPr>
            <p:ph idx="1"/>
          </p:nvPr>
        </p:nvSpPr>
        <p:spPr/>
        <p:txBody>
          <a:bodyPr>
            <a:normAutofit lnSpcReduction="10000"/>
          </a:bodyPr>
          <a:lstStyle/>
          <a:p>
            <a:r>
              <a:rPr lang="en-US" sz="2800" dirty="0" smtClean="0"/>
              <a:t>One of the problems encountered by implementing a semantic </a:t>
            </a:r>
            <a:r>
              <a:rPr lang="en-US" sz="2800" dirty="0"/>
              <a:t>n</a:t>
            </a:r>
            <a:r>
              <a:rPr lang="en-US" sz="2800" dirty="0" smtClean="0"/>
              <a:t>etwork is context. Two words may be related under entirely different context, making them harder to connect. Or two words may not be considered “close enough” unless the context is taken into account.</a:t>
            </a:r>
          </a:p>
          <a:p>
            <a:r>
              <a:rPr lang="en-US" sz="2800" dirty="0" smtClean="0"/>
              <a:t>By building either a database or a semantic network that takes context into account, possibly using keywords, interpretative translation can be more accurately predicted by the search engine.</a:t>
            </a:r>
          </a:p>
          <a:p>
            <a:r>
              <a:rPr lang="en-US" sz="2800" i="1" dirty="0" smtClean="0"/>
              <a:t>Practicality Example: Associating the term “Running Man” with “Fugitive”</a:t>
            </a:r>
            <a:endParaRPr lang="en-US" sz="2800" i="1" dirty="0"/>
          </a:p>
        </p:txBody>
      </p:sp>
    </p:spTree>
    <p:extLst>
      <p:ext uri="{BB962C8B-B14F-4D97-AF65-F5344CB8AC3E}">
        <p14:creationId xmlns:p14="http://schemas.microsoft.com/office/powerpoint/2010/main" val="2364134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Future Improvement </a:t>
            </a:r>
            <a:r>
              <a:rPr lang="en-US" b="1" dirty="0" smtClean="0"/>
              <a:t>#2 </a:t>
            </a:r>
            <a:r>
              <a:rPr lang="en-US" b="1" dirty="0"/>
              <a:t>–</a:t>
            </a:r>
            <a:br>
              <a:rPr lang="en-US" b="1" dirty="0"/>
            </a:br>
            <a:r>
              <a:rPr lang="en-US" dirty="0" smtClean="0"/>
              <a:t>Build a Database of Usage</a:t>
            </a:r>
            <a:endParaRPr lang="en-US" dirty="0"/>
          </a:p>
        </p:txBody>
      </p:sp>
      <p:sp>
        <p:nvSpPr>
          <p:cNvPr id="3" name="Content Placeholder 2"/>
          <p:cNvSpPr>
            <a:spLocks noGrp="1"/>
          </p:cNvSpPr>
          <p:nvPr>
            <p:ph idx="1"/>
          </p:nvPr>
        </p:nvSpPr>
        <p:spPr/>
        <p:txBody>
          <a:bodyPr>
            <a:normAutofit/>
          </a:bodyPr>
          <a:lstStyle/>
          <a:p>
            <a:r>
              <a:rPr lang="en-US" sz="2400" dirty="0" smtClean="0"/>
              <a:t>The most popular approach used by search engine, by far, is to keep usage information from the user and take it into account to show them results related to their interest, or to calculate the popularity of certain topics and estimate the intended translation of a phrase with it.</a:t>
            </a:r>
          </a:p>
          <a:p>
            <a:r>
              <a:rPr lang="en-US" sz="2400" dirty="0" smtClean="0"/>
              <a:t>This would allow us to discard certain semantically-related terms, or relegate their importance when calculating scores, according to the personal interests of the user or general traffic overall.</a:t>
            </a:r>
          </a:p>
          <a:p>
            <a:r>
              <a:rPr lang="en-US" sz="2400" i="1" dirty="0" smtClean="0"/>
              <a:t>Practicality Example: Even though “The Stand” and “</a:t>
            </a:r>
            <a:r>
              <a:rPr lang="en-US" sz="2400" i="1" dirty="0" err="1" smtClean="0"/>
              <a:t>Apocalipsis</a:t>
            </a:r>
            <a:r>
              <a:rPr lang="en-US" sz="2400" i="1" dirty="0" smtClean="0"/>
              <a:t>” have no seeming relation in their title, we could directly make the connection by keeping track of the article users end up finding.</a:t>
            </a:r>
            <a:endParaRPr lang="en-US" sz="2400" i="1" dirty="0"/>
          </a:p>
        </p:txBody>
      </p:sp>
    </p:spTree>
    <p:extLst>
      <p:ext uri="{BB962C8B-B14F-4D97-AF65-F5344CB8AC3E}">
        <p14:creationId xmlns:p14="http://schemas.microsoft.com/office/powerpoint/2010/main" val="619123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Improvement </a:t>
            </a:r>
            <a:r>
              <a:rPr lang="en-US" b="1" dirty="0" smtClean="0"/>
              <a:t>#3 </a:t>
            </a:r>
            <a:r>
              <a:rPr lang="en-US" b="1" dirty="0"/>
              <a:t>–</a:t>
            </a:r>
            <a:br>
              <a:rPr lang="en-US" b="1" dirty="0"/>
            </a:br>
            <a:r>
              <a:rPr lang="en-US" dirty="0" smtClean="0"/>
              <a:t>A Better Searcher Overall</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Since this project was more aimed at experimenting with techniques for obtaining documents in other languages, it’s based on a very slow, inefficient, and simple web crawler. </a:t>
            </a:r>
            <a:endParaRPr lang="en-US" sz="2400" dirty="0"/>
          </a:p>
          <a:p>
            <a:r>
              <a:rPr lang="en-US" sz="2400" dirty="0" smtClean="0"/>
              <a:t>A better structured and optimized engine, capable of </a:t>
            </a:r>
            <a:r>
              <a:rPr lang="en-US" sz="2400" b="1" dirty="0" smtClean="0"/>
              <a:t>ignoring redundant links </a:t>
            </a:r>
            <a:r>
              <a:rPr lang="en-US" sz="2400" dirty="0" smtClean="0"/>
              <a:t>and </a:t>
            </a:r>
            <a:r>
              <a:rPr lang="en-US" sz="2400" b="1" dirty="0" smtClean="0"/>
              <a:t>documents in languages not desired</a:t>
            </a:r>
            <a:r>
              <a:rPr lang="en-US" sz="2400" dirty="0" smtClean="0"/>
              <a:t>, would prevent false positives.</a:t>
            </a:r>
          </a:p>
          <a:p>
            <a:r>
              <a:rPr lang="en-US" sz="2400" dirty="0" smtClean="0"/>
              <a:t>Another issue with this search engine is that it scores based on the total count of certain words, and not their frequency. So correct results are ignored in favor of longer articles.</a:t>
            </a:r>
          </a:p>
          <a:p>
            <a:r>
              <a:rPr lang="en-US" sz="2400" dirty="0" smtClean="0"/>
              <a:t>An example of this last issue is how the short story “The Sun Dog” is more likely to return an article on Richard Bachman (King’s pseudonym when he wrote the story) than the corresponding article in either language.</a:t>
            </a:r>
            <a:endParaRPr lang="en-US" sz="2400" dirty="0"/>
          </a:p>
        </p:txBody>
      </p:sp>
    </p:spTree>
    <p:extLst>
      <p:ext uri="{BB962C8B-B14F-4D97-AF65-F5344CB8AC3E}">
        <p14:creationId xmlns:p14="http://schemas.microsoft.com/office/powerpoint/2010/main" val="4150510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1" y="0"/>
            <a:ext cx="12353925" cy="6858000"/>
          </a:xfrm>
        </p:spPr>
        <p:txBody>
          <a:bodyPr anchor="ctr"/>
          <a:lstStyle/>
          <a:p>
            <a:pPr algn="ctr"/>
            <a:r>
              <a:rPr lang="en-US" b="1" dirty="0" smtClean="0"/>
              <a:t>Thank You for your Attention</a:t>
            </a:r>
            <a:endParaRPr lang="en-US" b="1" dirty="0"/>
          </a:p>
        </p:txBody>
      </p:sp>
    </p:spTree>
    <p:extLst>
      <p:ext uri="{BB962C8B-B14F-4D97-AF65-F5344CB8AC3E}">
        <p14:creationId xmlns:p14="http://schemas.microsoft.com/office/powerpoint/2010/main" val="1297887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Autofit/>
          </a:bodyPr>
          <a:lstStyle/>
          <a:p>
            <a:pPr algn="just"/>
            <a:r>
              <a:rPr lang="en-US" sz="2600" dirty="0" smtClean="0"/>
              <a:t>Search engines are majorly optimized for English, the most spoken language in the world. </a:t>
            </a:r>
          </a:p>
          <a:p>
            <a:pPr algn="just"/>
            <a:r>
              <a:rPr lang="en-US" sz="2600" dirty="0" smtClean="0"/>
              <a:t>While most resources on the internet are in said language, finding information in English can be particularly difficult if it is not your first language. </a:t>
            </a:r>
            <a:endParaRPr lang="en-US" sz="2600" dirty="0"/>
          </a:p>
          <a:p>
            <a:pPr algn="just"/>
            <a:r>
              <a:rPr lang="en-US" sz="2600" dirty="0" smtClean="0"/>
              <a:t>The aim of this project is to experiment with semantic networks to find new ways of translating queries in information retrieval. </a:t>
            </a:r>
          </a:p>
          <a:p>
            <a:pPr algn="just"/>
            <a:r>
              <a:rPr lang="en-US" sz="2600" dirty="0" smtClean="0"/>
              <a:t>For this particular proof of concept, the bibliography of the novelist Stephen King was used, since it’s varied and extensive.</a:t>
            </a:r>
            <a:endParaRPr lang="en-US" sz="2600" dirty="0"/>
          </a:p>
        </p:txBody>
      </p:sp>
    </p:spTree>
    <p:extLst>
      <p:ext uri="{BB962C8B-B14F-4D97-AF65-F5344CB8AC3E}">
        <p14:creationId xmlns:p14="http://schemas.microsoft.com/office/powerpoint/2010/main" val="3400463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Difficulties</a:t>
            </a:r>
            <a:endParaRPr lang="en-US" b="1" dirty="0"/>
          </a:p>
        </p:txBody>
      </p:sp>
      <p:sp>
        <p:nvSpPr>
          <p:cNvPr id="3" name="Content Placeholder 2"/>
          <p:cNvSpPr>
            <a:spLocks noGrp="1"/>
          </p:cNvSpPr>
          <p:nvPr>
            <p:ph idx="1"/>
          </p:nvPr>
        </p:nvSpPr>
        <p:spPr/>
        <p:txBody>
          <a:bodyPr>
            <a:noAutofit/>
          </a:bodyPr>
          <a:lstStyle/>
          <a:p>
            <a:pPr marL="0" indent="0">
              <a:buNone/>
            </a:pPr>
            <a:r>
              <a:rPr lang="en-US" sz="2400" b="1" i="1" dirty="0" smtClean="0"/>
              <a:t>Translating is a complicated job. Translators face challenges keeping the meaning and context of a text when changing its language, and this is turn gives users complications in finding said work. </a:t>
            </a:r>
          </a:p>
          <a:p>
            <a:pPr marL="0" indent="0">
              <a:buNone/>
            </a:pPr>
            <a:r>
              <a:rPr lang="en-US" sz="2400" b="1" i="1" dirty="0" smtClean="0"/>
              <a:t>Here are some of the reasons why simply putting a word through Google Translate may not find you what you’re looking for:</a:t>
            </a:r>
          </a:p>
          <a:p>
            <a:pPr>
              <a:buFont typeface="Wingdings" panose="05000000000000000000" pitchFamily="2" charset="2"/>
              <a:buChar char="§"/>
            </a:pPr>
            <a:r>
              <a:rPr lang="en-US" sz="2400" b="1" dirty="0" smtClean="0"/>
              <a:t>Similar Meaning, Different Word: </a:t>
            </a:r>
            <a:r>
              <a:rPr lang="en-US" sz="2400" dirty="0" smtClean="0"/>
              <a:t>Sometimes the sound or context of a word is more important than its specific meaning. Maybe the literal translation doesn’t convey the same feeling, or is not a well known word in the other language.</a:t>
            </a:r>
            <a:br>
              <a:rPr lang="en-US" sz="2400" dirty="0" smtClean="0"/>
            </a:br>
            <a:r>
              <a:rPr lang="en-US" i="1" dirty="0" smtClean="0"/>
              <a:t>Example: The novel “</a:t>
            </a:r>
            <a:r>
              <a:rPr lang="en-US" i="1" u="sng" dirty="0" smtClean="0"/>
              <a:t>The Shining</a:t>
            </a:r>
            <a:r>
              <a:rPr lang="en-US" i="1" dirty="0" smtClean="0"/>
              <a:t>” should literally translate to Spanish as “</a:t>
            </a:r>
            <a:r>
              <a:rPr lang="en-US" i="1" u="sng" dirty="0" smtClean="0"/>
              <a:t>El </a:t>
            </a:r>
            <a:r>
              <a:rPr lang="en-US" i="1" u="sng" dirty="0" err="1" smtClean="0"/>
              <a:t>Brillo</a:t>
            </a:r>
            <a:r>
              <a:rPr lang="en-US" i="1" dirty="0" smtClean="0"/>
              <a:t>”. However, the Spanish edition of said novel are instead named “</a:t>
            </a:r>
            <a:r>
              <a:rPr lang="en-US" i="1" u="sng" dirty="0" smtClean="0"/>
              <a:t>El </a:t>
            </a:r>
            <a:r>
              <a:rPr lang="en-US" i="1" u="sng" dirty="0" err="1" smtClean="0"/>
              <a:t>Resplandor</a:t>
            </a:r>
            <a:r>
              <a:rPr lang="en-US" i="1" dirty="0" smtClean="0"/>
              <a:t>” (The Radiance), probably since it sounded more ominous and specific. </a:t>
            </a:r>
          </a:p>
        </p:txBody>
      </p:sp>
    </p:spTree>
    <p:extLst>
      <p:ext uri="{BB962C8B-B14F-4D97-AF65-F5344CB8AC3E}">
        <p14:creationId xmlns:p14="http://schemas.microsoft.com/office/powerpoint/2010/main" val="1148029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Difficulties (cont.)</a:t>
            </a:r>
            <a:endParaRPr lang="en-US"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b="1" dirty="0" smtClean="0"/>
              <a:t> Semantic Proximity: </a:t>
            </a:r>
            <a:r>
              <a:rPr lang="en-US" sz="2400" dirty="0" smtClean="0"/>
              <a:t>Due to copyright laws, or a lack of direct translation, some titles are changed altogether, in the best of cases elements </a:t>
            </a:r>
            <a:r>
              <a:rPr lang="en-US" sz="2400" dirty="0"/>
              <a:t>of the original title are kept.</a:t>
            </a:r>
            <a:br>
              <a:rPr lang="en-US" sz="2400" dirty="0"/>
            </a:br>
            <a:r>
              <a:rPr lang="en-US" i="1" dirty="0"/>
              <a:t>Example: The word “</a:t>
            </a:r>
            <a:r>
              <a:rPr lang="en-US" i="1" u="sng" dirty="0" err="1"/>
              <a:t>Firestarter</a:t>
            </a:r>
            <a:r>
              <a:rPr lang="en-US" i="1" dirty="0"/>
              <a:t>” has no direct translation in Spanish, so the title </a:t>
            </a:r>
            <a:r>
              <a:rPr lang="en-US" i="1" dirty="0" smtClean="0"/>
              <a:t>of the short novel was </a:t>
            </a:r>
            <a:r>
              <a:rPr lang="en-US" i="1" dirty="0"/>
              <a:t>changed to “</a:t>
            </a:r>
            <a:r>
              <a:rPr lang="en-US" i="1" u="sng" dirty="0"/>
              <a:t>Ojos de Fuego</a:t>
            </a:r>
            <a:r>
              <a:rPr lang="en-US" i="1" dirty="0"/>
              <a:t>” (Eyes of Fire</a:t>
            </a:r>
            <a:r>
              <a:rPr lang="en-US" i="1" dirty="0" smtClean="0"/>
              <a:t>).</a:t>
            </a:r>
            <a:endParaRPr lang="en-US" b="1" dirty="0" smtClean="0"/>
          </a:p>
          <a:p>
            <a:pPr>
              <a:buFont typeface="Wingdings" panose="05000000000000000000" pitchFamily="2" charset="2"/>
              <a:buChar char="§"/>
            </a:pPr>
            <a:r>
              <a:rPr lang="en-US" sz="2400" b="1" dirty="0" smtClean="0"/>
              <a:t>Translation </a:t>
            </a:r>
            <a:r>
              <a:rPr lang="en-US" sz="2400" b="1" dirty="0"/>
              <a:t>by Association: </a:t>
            </a:r>
            <a:r>
              <a:rPr lang="en-US" sz="2400" dirty="0" smtClean="0"/>
              <a:t>A word may be too common in one language compared to the other, or maybe it’s historical context is not as obvious, so a sentence with some sort of association to it is picked.</a:t>
            </a:r>
            <a:r>
              <a:rPr lang="en-US" sz="2400" b="1" dirty="0" smtClean="0"/>
              <a:t/>
            </a:r>
            <a:br>
              <a:rPr lang="en-US" sz="2400" b="1" dirty="0" smtClean="0"/>
            </a:br>
            <a:r>
              <a:rPr lang="en-US" i="1" dirty="0" smtClean="0"/>
              <a:t>Example: The short novel “The Running Man” wasn’t translated to it’s counterpart “El </a:t>
            </a:r>
            <a:r>
              <a:rPr lang="en-US" i="1" dirty="0" err="1" smtClean="0"/>
              <a:t>Corredor</a:t>
            </a:r>
            <a:r>
              <a:rPr lang="en-US" i="1" dirty="0" smtClean="0"/>
              <a:t>”, but to “El </a:t>
            </a:r>
            <a:r>
              <a:rPr lang="en-US" i="1" dirty="0" err="1" smtClean="0"/>
              <a:t>Fugitivo</a:t>
            </a:r>
            <a:r>
              <a:rPr lang="en-US" i="1" dirty="0" smtClean="0"/>
              <a:t>” (The Fugitive). </a:t>
            </a:r>
          </a:p>
        </p:txBody>
      </p:sp>
    </p:spTree>
    <p:extLst>
      <p:ext uri="{BB962C8B-B14F-4D97-AF65-F5344CB8AC3E}">
        <p14:creationId xmlns:p14="http://schemas.microsoft.com/office/powerpoint/2010/main" val="2518066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Implemented Solution #1 </a:t>
            </a:r>
            <a:r>
              <a:rPr lang="en-US" dirty="0" smtClean="0"/>
              <a:t>– </a:t>
            </a:r>
            <a:br>
              <a:rPr lang="en-US" dirty="0" smtClean="0"/>
            </a:br>
            <a:r>
              <a:rPr lang="en-US" dirty="0" smtClean="0"/>
              <a:t>Keeping the Original Query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In the case of Stephen King’s works we can take advantage of the popularity of the English language. Most translations and articles about them will include the title of the original work in it’s native language. By keeping the original search terms, it’s possible to find the translated equivalent of a work.</a:t>
            </a:r>
            <a:endParaRPr lang="en-US" sz="2400" dirty="0"/>
          </a:p>
          <a:p>
            <a:pPr marL="0" indent="0">
              <a:buNone/>
            </a:pPr>
            <a:r>
              <a:rPr lang="en-US" sz="2400" i="1" dirty="0" smtClean="0"/>
              <a:t>Example: Looking for “Needful Things” will rank the correct Spanish equivalent “La </a:t>
            </a:r>
            <a:r>
              <a:rPr lang="en-US" sz="2400" i="1" dirty="0" err="1" smtClean="0"/>
              <a:t>Tienda</a:t>
            </a:r>
            <a:r>
              <a:rPr lang="en-US" sz="2400" i="1" dirty="0" smtClean="0"/>
              <a:t>” (The Store) higher, even though it’s not a translation of the title. </a:t>
            </a:r>
          </a:p>
          <a:p>
            <a:pPr marL="0" indent="0">
              <a:buNone/>
            </a:pPr>
            <a:r>
              <a:rPr lang="en-US" sz="2400" b="1" u="sng" dirty="0" smtClean="0"/>
              <a:t>Unfortunately,</a:t>
            </a:r>
            <a:r>
              <a:rPr lang="en-US" sz="2400" u="sng" dirty="0" smtClean="0"/>
              <a:t> </a:t>
            </a:r>
            <a:r>
              <a:rPr lang="en-US" sz="2400" dirty="0" smtClean="0"/>
              <a:t>this will only be effective if the search inputted by the user is in the original language of the work they are looking for. Which is why a translation is needed.</a:t>
            </a:r>
          </a:p>
        </p:txBody>
      </p:sp>
    </p:spTree>
    <p:extLst>
      <p:ext uri="{BB962C8B-B14F-4D97-AF65-F5344CB8AC3E}">
        <p14:creationId xmlns:p14="http://schemas.microsoft.com/office/powerpoint/2010/main" val="3523366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Implemented Solution </a:t>
            </a:r>
            <a:r>
              <a:rPr lang="en-US" b="1" dirty="0" smtClean="0"/>
              <a:t>#2 </a:t>
            </a:r>
            <a:r>
              <a:rPr lang="en-US" dirty="0"/>
              <a:t>– </a:t>
            </a:r>
            <a:br>
              <a:rPr lang="en-US" dirty="0"/>
            </a:br>
            <a:r>
              <a:rPr lang="en-US" dirty="0" smtClean="0"/>
              <a:t>Adding Translated Terms to the Query</a:t>
            </a:r>
            <a:endParaRPr lang="en-US" dirty="0"/>
          </a:p>
        </p:txBody>
      </p:sp>
      <p:sp>
        <p:nvSpPr>
          <p:cNvPr id="3" name="Content Placeholder 2"/>
          <p:cNvSpPr>
            <a:spLocks noGrp="1"/>
          </p:cNvSpPr>
          <p:nvPr>
            <p:ph idx="1"/>
          </p:nvPr>
        </p:nvSpPr>
        <p:spPr/>
        <p:txBody>
          <a:bodyPr>
            <a:normAutofit/>
          </a:bodyPr>
          <a:lstStyle/>
          <a:p>
            <a:r>
              <a:rPr lang="en-US" sz="2800" dirty="0" smtClean="0"/>
              <a:t>The most basic step for multilingual search is, of course, to include the translation of search terms in the query. </a:t>
            </a:r>
          </a:p>
          <a:p>
            <a:r>
              <a:rPr lang="en-US" sz="2800" i="1" dirty="0" smtClean="0"/>
              <a:t>This is how, if we search “Ojos de Fuego” we get the novel “</a:t>
            </a:r>
            <a:r>
              <a:rPr lang="en-US" sz="2800" i="1" dirty="0" err="1" smtClean="0"/>
              <a:t>Firestarter</a:t>
            </a:r>
            <a:r>
              <a:rPr lang="en-US" sz="2800" i="1" dirty="0" smtClean="0"/>
              <a:t>”. The query is transformed into “</a:t>
            </a:r>
            <a:r>
              <a:rPr lang="en-US" sz="2800" i="1" dirty="0" err="1" smtClean="0"/>
              <a:t>ojos</a:t>
            </a:r>
            <a:r>
              <a:rPr lang="en-US" sz="2800" i="1" dirty="0" smtClean="0"/>
              <a:t>, </a:t>
            </a:r>
            <a:r>
              <a:rPr lang="en-US" sz="2800" i="1" dirty="0" err="1" smtClean="0"/>
              <a:t>fuego</a:t>
            </a:r>
            <a:r>
              <a:rPr lang="en-US" sz="2800" i="1" dirty="0" smtClean="0"/>
              <a:t>, eyes, fire” and the multiple mentions of fire are linked to the novel.</a:t>
            </a:r>
          </a:p>
          <a:p>
            <a:r>
              <a:rPr lang="en-US" sz="2800" b="1" u="sng" dirty="0" smtClean="0"/>
              <a:t>Unfortunately, </a:t>
            </a:r>
            <a:r>
              <a:rPr lang="en-US" sz="2800" dirty="0" smtClean="0"/>
              <a:t>this doesn’t suffice for cases where the title isn’t present in the premise of the novel, or a direct translation doesn’t represent the one used. So we need a way to introduce other possible translations to the same word.</a:t>
            </a:r>
          </a:p>
          <a:p>
            <a:endParaRPr lang="en-US" sz="2800" dirty="0"/>
          </a:p>
        </p:txBody>
      </p:sp>
    </p:spTree>
    <p:extLst>
      <p:ext uri="{BB962C8B-B14F-4D97-AF65-F5344CB8AC3E}">
        <p14:creationId xmlns:p14="http://schemas.microsoft.com/office/powerpoint/2010/main" val="1198764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Implemented Solution </a:t>
            </a:r>
            <a:r>
              <a:rPr lang="en-US" b="1" dirty="0" smtClean="0"/>
              <a:t>#3 </a:t>
            </a:r>
            <a:r>
              <a:rPr lang="en-US" dirty="0"/>
              <a:t>– </a:t>
            </a:r>
            <a:br>
              <a:rPr lang="en-US" dirty="0"/>
            </a:br>
            <a:r>
              <a:rPr lang="en-US" dirty="0" smtClean="0"/>
              <a:t>Semantic Networks</a:t>
            </a:r>
            <a:endParaRPr lang="en-US" dirty="0"/>
          </a:p>
        </p:txBody>
      </p:sp>
      <p:sp>
        <p:nvSpPr>
          <p:cNvPr id="3" name="Content Placeholder 2"/>
          <p:cNvSpPr>
            <a:spLocks noGrp="1"/>
          </p:cNvSpPr>
          <p:nvPr>
            <p:ph idx="1"/>
          </p:nvPr>
        </p:nvSpPr>
        <p:spPr/>
        <p:txBody>
          <a:bodyPr>
            <a:normAutofit/>
          </a:bodyPr>
          <a:lstStyle/>
          <a:p>
            <a:r>
              <a:rPr lang="en-US" sz="2800" dirty="0" smtClean="0"/>
              <a:t>Adding semantically related words to the ones in the query after translation, will open a range of similar terms that might have been used to translate the term you’re looking for.</a:t>
            </a:r>
          </a:p>
          <a:p>
            <a:r>
              <a:rPr lang="en-US" sz="2800" dirty="0" smtClean="0"/>
              <a:t>This is how we get to translate “El </a:t>
            </a:r>
            <a:r>
              <a:rPr lang="en-US" sz="2800" dirty="0" err="1" smtClean="0"/>
              <a:t>Resplandor</a:t>
            </a:r>
            <a:r>
              <a:rPr lang="en-US" sz="2800" dirty="0" smtClean="0"/>
              <a:t>” to “The Shining” even though its not a direct translation.</a:t>
            </a:r>
          </a:p>
          <a:p>
            <a:r>
              <a:rPr lang="en-US" sz="2800" b="1" u="sng" dirty="0" smtClean="0"/>
              <a:t>Unfortunately, </a:t>
            </a:r>
            <a:r>
              <a:rPr lang="en-US" sz="2800" dirty="0" smtClean="0"/>
              <a:t>different semantic networks will have different connections between words, and sometimes widening our area of search will harm our results instead of improving them.</a:t>
            </a:r>
            <a:endParaRPr lang="en-US" sz="2800" dirty="0"/>
          </a:p>
        </p:txBody>
      </p:sp>
    </p:spTree>
    <p:extLst>
      <p:ext uri="{BB962C8B-B14F-4D97-AF65-F5344CB8AC3E}">
        <p14:creationId xmlns:p14="http://schemas.microsoft.com/office/powerpoint/2010/main" val="1764749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my Demo Works</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To experiment with these concepts, I made an algorithm that searches for the Spanish and English equivalents of the Wikipedia article about a requested Stephen King work, using a basic Web Crawler. The program follows a simple structure:</a:t>
            </a:r>
          </a:p>
          <a:p>
            <a:pPr marL="457200" indent="-457200">
              <a:buFont typeface="+mj-lt"/>
              <a:buAutoNum type="arabicPeriod"/>
            </a:pPr>
            <a:r>
              <a:rPr lang="en-US" dirty="0" smtClean="0"/>
              <a:t>Take the input</a:t>
            </a:r>
          </a:p>
          <a:p>
            <a:pPr marL="457200" indent="-457200">
              <a:buFont typeface="+mj-lt"/>
              <a:buAutoNum type="arabicPeriod"/>
            </a:pPr>
            <a:r>
              <a:rPr lang="en-US" dirty="0" smtClean="0"/>
              <a:t>Tokenize it and remove all “stop words”</a:t>
            </a:r>
          </a:p>
          <a:p>
            <a:pPr marL="457200" indent="-457200">
              <a:buFont typeface="+mj-lt"/>
              <a:buAutoNum type="arabicPeriod"/>
            </a:pPr>
            <a:r>
              <a:rPr lang="en-US" dirty="0" smtClean="0"/>
              <a:t>Create two lists of terms: One for English, one for Spanish.</a:t>
            </a:r>
          </a:p>
          <a:p>
            <a:pPr marL="457200" indent="-457200">
              <a:buFont typeface="+mj-lt"/>
              <a:buAutoNum type="arabicPeriod"/>
            </a:pPr>
            <a:r>
              <a:rPr lang="en-US" dirty="0" smtClean="0"/>
              <a:t>For each list, add the translation for all the terms to the language that list represents.</a:t>
            </a:r>
          </a:p>
          <a:p>
            <a:pPr marL="457200" indent="-457200">
              <a:buFont typeface="+mj-lt"/>
              <a:buAutoNum type="arabicPeriod"/>
            </a:pPr>
            <a:r>
              <a:rPr lang="en-US" dirty="0" smtClean="0"/>
              <a:t>For each list, add all semantically related words in the language that list represents.</a:t>
            </a:r>
          </a:p>
          <a:p>
            <a:pPr marL="457200" indent="-457200">
              <a:buFont typeface="+mj-lt"/>
              <a:buAutoNum type="arabicPeriod"/>
            </a:pPr>
            <a:r>
              <a:rPr lang="en-US" dirty="0" smtClean="0"/>
              <a:t>Crawl from the seed of each language, looking for the documents with more mentions of the processed terms.</a:t>
            </a:r>
          </a:p>
          <a:p>
            <a:pPr marL="457200" indent="-457200">
              <a:buFont typeface="+mj-lt"/>
              <a:buAutoNum type="arabicPeriod"/>
            </a:pPr>
            <a:r>
              <a:rPr lang="en-US" dirty="0" smtClean="0"/>
              <a:t>Score them based on frequency, and sort them.</a:t>
            </a:r>
          </a:p>
          <a:p>
            <a:pPr marL="457200" indent="-457200">
              <a:buFont typeface="+mj-lt"/>
              <a:buAutoNum type="arabicPeriod"/>
            </a:pPr>
            <a:r>
              <a:rPr lang="en-US" dirty="0" smtClean="0"/>
              <a:t>Show them to the user.</a:t>
            </a:r>
            <a:endParaRPr lang="en-US" dirty="0"/>
          </a:p>
        </p:txBody>
      </p:sp>
    </p:spTree>
    <p:extLst>
      <p:ext uri="{BB962C8B-B14F-4D97-AF65-F5344CB8AC3E}">
        <p14:creationId xmlns:p14="http://schemas.microsoft.com/office/powerpoint/2010/main" val="3863415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i.gyazo.com/df38855c579f877ef6877c549dc3dfa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535" y="75404"/>
            <a:ext cx="2697191" cy="84287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i.gyazo.com/ab7842344253d409a34d7f0a74c92ed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541" y="304482"/>
            <a:ext cx="2619375" cy="8953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gyazo.com/ef900cf3fc5096f27e64b9a864dba3a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661" y="1323385"/>
            <a:ext cx="5934075" cy="47053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i.gyazo.com/b45e73ce5dc522151df259c33074d253.png"/>
          <p:cNvPicPr/>
          <p:nvPr/>
        </p:nvPicPr>
        <p:blipFill>
          <a:blip r:embed="rId5">
            <a:extLst>
              <a:ext uri="{28A0092B-C50C-407E-A947-70E740481C1C}">
                <a14:useLocalDpi xmlns:a14="http://schemas.microsoft.com/office/drawing/2010/main" val="0"/>
              </a:ext>
            </a:extLst>
          </a:blip>
          <a:srcRect/>
          <a:stretch>
            <a:fillRect/>
          </a:stretch>
        </p:blipFill>
        <p:spPr bwMode="auto">
          <a:xfrm>
            <a:off x="4181747" y="3986417"/>
            <a:ext cx="7431460" cy="2325507"/>
          </a:xfrm>
          <a:prstGeom prst="rect">
            <a:avLst/>
          </a:prstGeom>
          <a:noFill/>
          <a:ln>
            <a:noFill/>
          </a:ln>
        </p:spPr>
      </p:pic>
      <p:cxnSp>
        <p:nvCxnSpPr>
          <p:cNvPr id="7" name="Straight Arrow Connector 6"/>
          <p:cNvCxnSpPr/>
          <p:nvPr/>
        </p:nvCxnSpPr>
        <p:spPr>
          <a:xfrm>
            <a:off x="425541" y="2438400"/>
            <a:ext cx="2450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39634" y="4981303"/>
            <a:ext cx="330926" cy="87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https://i.gyazo.com/9087c99d838cc5c4b6ae424c0e73585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4726" y="151073"/>
            <a:ext cx="4486710" cy="36823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https://i.gyazo.com/c4cc78cbeabdb18a774af0fa3dfdd0d8.png"/>
          <p:cNvPicPr/>
          <p:nvPr/>
        </p:nvPicPr>
        <p:blipFill>
          <a:blip r:embed="rId7">
            <a:extLst>
              <a:ext uri="{28A0092B-C50C-407E-A947-70E740481C1C}">
                <a14:useLocalDpi xmlns:a14="http://schemas.microsoft.com/office/drawing/2010/main" val="0"/>
              </a:ext>
            </a:extLst>
          </a:blip>
          <a:srcRect/>
          <a:stretch>
            <a:fillRect/>
          </a:stretch>
        </p:blipFill>
        <p:spPr bwMode="auto">
          <a:xfrm>
            <a:off x="9147057" y="3372383"/>
            <a:ext cx="2644140" cy="922020"/>
          </a:xfrm>
          <a:prstGeom prst="rect">
            <a:avLst/>
          </a:prstGeom>
          <a:noFill/>
          <a:ln>
            <a:noFill/>
          </a:ln>
        </p:spPr>
      </p:pic>
      <p:cxnSp>
        <p:nvCxnSpPr>
          <p:cNvPr id="8" name="Straight Connector 7"/>
          <p:cNvCxnSpPr/>
          <p:nvPr/>
        </p:nvCxnSpPr>
        <p:spPr>
          <a:xfrm>
            <a:off x="6740434" y="670560"/>
            <a:ext cx="20639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749143" y="2812869"/>
            <a:ext cx="1848938" cy="0"/>
          </a:xfrm>
          <a:prstGeom prst="line">
            <a:avLst/>
          </a:prstGeom>
        </p:spPr>
        <p:style>
          <a:lnRef idx="1">
            <a:schemeClr val="accent1"/>
          </a:lnRef>
          <a:fillRef idx="0">
            <a:schemeClr val="accent1"/>
          </a:fillRef>
          <a:effectRef idx="0">
            <a:schemeClr val="accent1"/>
          </a:effectRef>
          <a:fontRef idx="minor">
            <a:schemeClr val="tx1"/>
          </a:fontRef>
        </p:style>
      </p:cxnSp>
      <p:pic>
        <p:nvPicPr>
          <p:cNvPr id="1032" name="Picture 8" descr="https://i.gyazo.com/4e9efe19bd9736a6d0ebcbd4d02dec3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42160" y="3538945"/>
            <a:ext cx="2417463" cy="755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479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584</TotalTime>
  <Words>1199</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Retrospect</vt:lpstr>
      <vt:lpstr>Using Semantic Networks in a Web Crawler to find Stephen King novels in two Languages</vt:lpstr>
      <vt:lpstr>Introduction</vt:lpstr>
      <vt:lpstr>Difficulties</vt:lpstr>
      <vt:lpstr>Difficulties (cont.)</vt:lpstr>
      <vt:lpstr>Implemented Solution #1 –  Keeping the Original Query</vt:lpstr>
      <vt:lpstr>Implemented Solution #2 –  Adding Translated Terms to the Query</vt:lpstr>
      <vt:lpstr>Implemented Solution #3 –  Semantic Networks</vt:lpstr>
      <vt:lpstr>How my Demo Works</vt:lpstr>
      <vt:lpstr>PowerPoint Presentation</vt:lpstr>
      <vt:lpstr>Tools Used</vt:lpstr>
      <vt:lpstr>Future Improvement #1 – Create a Context-sensitive Semantic Network</vt:lpstr>
      <vt:lpstr>Future Improvement #2 – Build a Database of Usage</vt:lpstr>
      <vt:lpstr>Future Improvement #3 – A Better Searcher Overall</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Multilingual Web Crawler for Works of a Single Author</dc:title>
  <dc:creator>Jose A. Gonzalez-Belmonte</dc:creator>
  <cp:lastModifiedBy>Jose A. Gonzalez-Belmonte</cp:lastModifiedBy>
  <cp:revision>25</cp:revision>
  <dcterms:created xsi:type="dcterms:W3CDTF">2019-05-09T04:24:41Z</dcterms:created>
  <dcterms:modified xsi:type="dcterms:W3CDTF">2019-05-09T23:58:11Z</dcterms:modified>
</cp:coreProperties>
</file>