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19" r:id="rId1"/>
  </p:sldMasterIdLst>
  <p:sldIdLst>
    <p:sldId id="256" r:id="rId2"/>
    <p:sldId id="268" r:id="rId3"/>
    <p:sldId id="257" r:id="rId4"/>
    <p:sldId id="274" r:id="rId5"/>
    <p:sldId id="289" r:id="rId6"/>
    <p:sldId id="281" r:id="rId7"/>
    <p:sldId id="286" r:id="rId8"/>
    <p:sldId id="283" r:id="rId9"/>
    <p:sldId id="284" r:id="rId10"/>
    <p:sldId id="285" r:id="rId11"/>
    <p:sldId id="287" r:id="rId12"/>
    <p:sldId id="28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عماد جورج مطر حنا" initials="عماد" lastIdx="1" clrIdx="0">
    <p:extLst>
      <p:ext uri="{19B8F6BF-5375-455C-9EA6-DF929625EA0E}">
        <p15:presenceInfo xmlns:p15="http://schemas.microsoft.com/office/powerpoint/2012/main" userId="S::11410120230244@stud.cu.edu.eg::65943b1e-ead0-4a87-81fa-ad21f7714dd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003" autoAdjust="0"/>
    <p:restoredTop sz="95016" autoAdjust="0"/>
  </p:normalViewPr>
  <p:slideViewPr>
    <p:cSldViewPr snapToGrid="0">
      <p:cViewPr varScale="1">
        <p:scale>
          <a:sx n="79" d="100"/>
          <a:sy n="79" d="100"/>
        </p:scale>
        <p:origin x="76" y="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UD 20230391" userId="9c32b5e6f96e5cab" providerId="LiveId" clId="{CF0D144F-CE04-49C3-9FD1-E27A0591B35E}"/>
    <pc:docChg chg="custSel addSld modSld">
      <pc:chgData name="STUD 20230391" userId="9c32b5e6f96e5cab" providerId="LiveId" clId="{CF0D144F-CE04-49C3-9FD1-E27A0591B35E}" dt="2025-05-13T14:39:34.704" v="199" actId="20577"/>
      <pc:docMkLst>
        <pc:docMk/>
      </pc:docMkLst>
      <pc:sldChg chg="modSp mod">
        <pc:chgData name="STUD 20230391" userId="9c32b5e6f96e5cab" providerId="LiveId" clId="{CF0D144F-CE04-49C3-9FD1-E27A0591B35E}" dt="2025-05-13T02:18:51.358" v="183" actId="255"/>
        <pc:sldMkLst>
          <pc:docMk/>
          <pc:sldMk cId="1205794529" sldId="274"/>
        </pc:sldMkLst>
        <pc:spChg chg="mod">
          <ac:chgData name="STUD 20230391" userId="9c32b5e6f96e5cab" providerId="LiveId" clId="{CF0D144F-CE04-49C3-9FD1-E27A0591B35E}" dt="2025-05-13T02:18:51.358" v="183" actId="255"/>
          <ac:spMkLst>
            <pc:docMk/>
            <pc:sldMk cId="1205794529" sldId="274"/>
            <ac:spMk id="3" creationId="{6556E9B1-8807-48CD-8138-798A8E2EC4F0}"/>
          </ac:spMkLst>
        </pc:spChg>
      </pc:sldChg>
      <pc:sldChg chg="addSp modSp mod">
        <pc:chgData name="STUD 20230391" userId="9c32b5e6f96e5cab" providerId="LiveId" clId="{CF0D144F-CE04-49C3-9FD1-E27A0591B35E}" dt="2025-05-13T14:39:34.704" v="199" actId="20577"/>
        <pc:sldMkLst>
          <pc:docMk/>
          <pc:sldMk cId="2229183849" sldId="287"/>
        </pc:sldMkLst>
        <pc:spChg chg="mod">
          <ac:chgData name="STUD 20230391" userId="9c32b5e6f96e5cab" providerId="LiveId" clId="{CF0D144F-CE04-49C3-9FD1-E27A0591B35E}" dt="2025-05-13T14:39:34.704" v="199" actId="20577"/>
          <ac:spMkLst>
            <pc:docMk/>
            <pc:sldMk cId="2229183849" sldId="287"/>
            <ac:spMk id="3" creationId="{AE9B6FC9-BC5C-6935-508B-850BE36F8A78}"/>
          </ac:spMkLst>
        </pc:spChg>
        <pc:spChg chg="add">
          <ac:chgData name="STUD 20230391" userId="9c32b5e6f96e5cab" providerId="LiveId" clId="{CF0D144F-CE04-49C3-9FD1-E27A0591B35E}" dt="2025-05-13T14:38:45.281" v="189"/>
          <ac:spMkLst>
            <pc:docMk/>
            <pc:sldMk cId="2229183849" sldId="287"/>
            <ac:spMk id="4" creationId="{323019FE-8536-13F8-63AC-D937D9AB8B76}"/>
          </ac:spMkLst>
        </pc:spChg>
      </pc:sldChg>
      <pc:sldChg chg="modSp new mod modTransition">
        <pc:chgData name="STUD 20230391" userId="9c32b5e6f96e5cab" providerId="LiveId" clId="{CF0D144F-CE04-49C3-9FD1-E27A0591B35E}" dt="2025-05-13T02:12:28.133" v="22"/>
        <pc:sldMkLst>
          <pc:docMk/>
          <pc:sldMk cId="3714827649" sldId="288"/>
        </pc:sldMkLst>
        <pc:spChg chg="mod">
          <ac:chgData name="STUD 20230391" userId="9c32b5e6f96e5cab" providerId="LiveId" clId="{CF0D144F-CE04-49C3-9FD1-E27A0591B35E}" dt="2025-05-13T02:12:04.197" v="21" actId="14100"/>
          <ac:spMkLst>
            <pc:docMk/>
            <pc:sldMk cId="3714827649" sldId="288"/>
            <ac:spMk id="3" creationId="{0367E268-7DC7-A5BD-D888-53CF2D01CF3F}"/>
          </ac:spMkLst>
        </pc:spChg>
      </pc:sldChg>
      <pc:sldChg chg="modSp new mod">
        <pc:chgData name="STUD 20230391" userId="9c32b5e6f96e5cab" providerId="LiveId" clId="{CF0D144F-CE04-49C3-9FD1-E27A0591B35E}" dt="2025-05-13T02:16:53.417" v="124" actId="20577"/>
        <pc:sldMkLst>
          <pc:docMk/>
          <pc:sldMk cId="2195364975" sldId="289"/>
        </pc:sldMkLst>
        <pc:spChg chg="mod">
          <ac:chgData name="STUD 20230391" userId="9c32b5e6f96e5cab" providerId="LiveId" clId="{CF0D144F-CE04-49C3-9FD1-E27A0591B35E}" dt="2025-05-13T02:13:29.222" v="28" actId="14100"/>
          <ac:spMkLst>
            <pc:docMk/>
            <pc:sldMk cId="2195364975" sldId="289"/>
            <ac:spMk id="2" creationId="{63D4C425-927A-1D06-0CA3-657ADC99CB05}"/>
          </ac:spMkLst>
        </pc:spChg>
        <pc:spChg chg="mod">
          <ac:chgData name="STUD 20230391" userId="9c32b5e6f96e5cab" providerId="LiveId" clId="{CF0D144F-CE04-49C3-9FD1-E27A0591B35E}" dt="2025-05-13T02:16:53.417" v="124" actId="20577"/>
          <ac:spMkLst>
            <pc:docMk/>
            <pc:sldMk cId="2195364975" sldId="289"/>
            <ac:spMk id="3" creationId="{A290B8AA-1428-02DB-1C74-8AC01A7080DA}"/>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5-05-11T19:20:52.217" idx="1">
    <p:pos x="7670" y="10"/>
    <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05-11T19:20:52.217" idx="1">
    <p:pos x="7670" y="10"/>
    <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5-05-11T19:20:52.217" idx="1">
    <p:pos x="7670" y="10"/>
    <p:text/>
    <p:extLst>
      <p:ext uri="{C676402C-5697-4E1C-873F-D02D1690AC5C}">
        <p15:threadingInfo xmlns:p15="http://schemas.microsoft.com/office/powerpoint/2012/main" timeZoneBias="-1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5-05-11T19:20:52.217" idx="1">
    <p:pos x="7670" y="10"/>
    <p:text/>
    <p:extLst>
      <p:ext uri="{C676402C-5697-4E1C-873F-D02D1690AC5C}">
        <p15:threadingInfo xmlns:p15="http://schemas.microsoft.com/office/powerpoint/2012/main" timeZoneBias="-18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4AECE5ED-7552-418D-A029-667A41AA3F30}" type="datetimeFigureOut">
              <a:rPr lang="en-US" smtClean="0"/>
              <a:t>5/13/2025</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7B5DAFEF-04E5-4584-9EC3-3A42D47F6EF4}" type="slidenum">
              <a:rPr lang="en-US" smtClean="0"/>
              <a:t>‹#›</a:t>
            </a:fld>
            <a:endParaRPr lang="en-US"/>
          </a:p>
        </p:txBody>
      </p:sp>
    </p:spTree>
    <p:extLst>
      <p:ext uri="{BB962C8B-B14F-4D97-AF65-F5344CB8AC3E}">
        <p14:creationId xmlns:p14="http://schemas.microsoft.com/office/powerpoint/2010/main" val="207635969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ECE5ED-7552-418D-A029-667A41AA3F30}"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5DAFEF-04E5-4584-9EC3-3A42D47F6EF4}" type="slidenum">
              <a:rPr lang="en-US" smtClean="0"/>
              <a:t>‹#›</a:t>
            </a:fld>
            <a:endParaRPr lang="en-US"/>
          </a:p>
        </p:txBody>
      </p:sp>
    </p:spTree>
    <p:extLst>
      <p:ext uri="{BB962C8B-B14F-4D97-AF65-F5344CB8AC3E}">
        <p14:creationId xmlns:p14="http://schemas.microsoft.com/office/powerpoint/2010/main" val="2687604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ECE5ED-7552-418D-A029-667A41AA3F30}"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5DAFEF-04E5-4584-9EC3-3A42D47F6EF4}" type="slidenum">
              <a:rPr lang="en-US" smtClean="0"/>
              <a:t>‹#›</a:t>
            </a:fld>
            <a:endParaRPr lang="en-US"/>
          </a:p>
        </p:txBody>
      </p:sp>
    </p:spTree>
    <p:extLst>
      <p:ext uri="{BB962C8B-B14F-4D97-AF65-F5344CB8AC3E}">
        <p14:creationId xmlns:p14="http://schemas.microsoft.com/office/powerpoint/2010/main" val="2322460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ECE5ED-7552-418D-A029-667A41AA3F30}" type="datetimeFigureOut">
              <a:rPr lang="en-US" smtClean="0"/>
              <a:t>5/13/2025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5DAFEF-04E5-4584-9EC3-3A42D47F6EF4}" type="slidenum">
              <a:rPr lang="en-US" smtClean="0"/>
              <a:t>‹#›</a:t>
            </a:fld>
            <a:endParaRPr lang="en-US"/>
          </a:p>
        </p:txBody>
      </p:sp>
    </p:spTree>
    <p:extLst>
      <p:ext uri="{BB962C8B-B14F-4D97-AF65-F5344CB8AC3E}">
        <p14:creationId xmlns:p14="http://schemas.microsoft.com/office/powerpoint/2010/main" val="1004837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4AECE5ED-7552-418D-A029-667A41AA3F30}" type="datetimeFigureOut">
              <a:rPr lang="en-US" smtClean="0"/>
              <a:t>5/13/2025</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7B5DAFEF-04E5-4584-9EC3-3A42D47F6EF4}" type="slidenum">
              <a:rPr lang="en-US" smtClean="0"/>
              <a:t>‹#›</a:t>
            </a:fld>
            <a:endParaRPr lang="en-US"/>
          </a:p>
        </p:txBody>
      </p:sp>
    </p:spTree>
    <p:extLst>
      <p:ext uri="{BB962C8B-B14F-4D97-AF65-F5344CB8AC3E}">
        <p14:creationId xmlns:p14="http://schemas.microsoft.com/office/powerpoint/2010/main" val="206825591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ECE5ED-7552-418D-A029-667A41AA3F30}" type="datetimeFigureOut">
              <a:rPr lang="en-US" smtClean="0"/>
              <a:t>5/13/2025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5DAFEF-04E5-4584-9EC3-3A42D47F6EF4}" type="slidenum">
              <a:rPr lang="en-US" smtClean="0"/>
              <a:t>‹#›</a:t>
            </a:fld>
            <a:endParaRPr lang="en-US"/>
          </a:p>
        </p:txBody>
      </p:sp>
    </p:spTree>
    <p:extLst>
      <p:ext uri="{BB962C8B-B14F-4D97-AF65-F5344CB8AC3E}">
        <p14:creationId xmlns:p14="http://schemas.microsoft.com/office/powerpoint/2010/main" val="835328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ECE5ED-7552-418D-A029-667A41AA3F30}" type="datetimeFigureOut">
              <a:rPr lang="en-US" smtClean="0"/>
              <a:t>5/13/2025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5DAFEF-04E5-4584-9EC3-3A42D47F6EF4}" type="slidenum">
              <a:rPr lang="en-US" smtClean="0"/>
              <a:t>‹#›</a:t>
            </a:fld>
            <a:endParaRPr lang="en-US"/>
          </a:p>
        </p:txBody>
      </p:sp>
    </p:spTree>
    <p:extLst>
      <p:ext uri="{BB962C8B-B14F-4D97-AF65-F5344CB8AC3E}">
        <p14:creationId xmlns:p14="http://schemas.microsoft.com/office/powerpoint/2010/main" val="2589546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ECE5ED-7552-418D-A029-667A41AA3F30}" type="datetimeFigureOut">
              <a:rPr lang="en-US" smtClean="0"/>
              <a:t>5/13/2025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5DAFEF-04E5-4584-9EC3-3A42D47F6EF4}" type="slidenum">
              <a:rPr lang="en-US" smtClean="0"/>
              <a:t>‹#›</a:t>
            </a:fld>
            <a:endParaRPr lang="en-US"/>
          </a:p>
        </p:txBody>
      </p:sp>
    </p:spTree>
    <p:extLst>
      <p:ext uri="{BB962C8B-B14F-4D97-AF65-F5344CB8AC3E}">
        <p14:creationId xmlns:p14="http://schemas.microsoft.com/office/powerpoint/2010/main" val="494810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ECE5ED-7552-418D-A029-667A41AA3F30}" type="datetimeFigureOut">
              <a:rPr lang="en-US" smtClean="0"/>
              <a:t>5/13/2025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5DAFEF-04E5-4584-9EC3-3A42D47F6EF4}" type="slidenum">
              <a:rPr lang="en-US" smtClean="0"/>
              <a:t>‹#›</a:t>
            </a:fld>
            <a:endParaRPr lang="en-US"/>
          </a:p>
        </p:txBody>
      </p:sp>
    </p:spTree>
    <p:extLst>
      <p:ext uri="{BB962C8B-B14F-4D97-AF65-F5344CB8AC3E}">
        <p14:creationId xmlns:p14="http://schemas.microsoft.com/office/powerpoint/2010/main" val="1687884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AECE5ED-7552-418D-A029-667A41AA3F30}" type="datetimeFigureOut">
              <a:rPr lang="en-US" smtClean="0"/>
              <a:t>5/13/2025</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7B5DAFEF-04E5-4584-9EC3-3A42D47F6EF4}"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8127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4AECE5ED-7552-418D-A029-667A41AA3F30}" type="datetimeFigureOut">
              <a:rPr lang="en-US" smtClean="0"/>
              <a:t>5/13/2025</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7B5DAFEF-04E5-4584-9EC3-3A42D47F6EF4}"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81119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4AECE5ED-7552-418D-A029-667A41AA3F30}" type="datetimeFigureOut">
              <a:rPr lang="en-US" smtClean="0"/>
              <a:t>5/13/2025</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7B5DAFEF-04E5-4584-9EC3-3A42D47F6EF4}" type="slidenum">
              <a:rPr lang="en-US" smtClean="0"/>
              <a:t>‹#›</a:t>
            </a:fld>
            <a:endParaRPr lang="en-US"/>
          </a:p>
        </p:txBody>
      </p:sp>
    </p:spTree>
    <p:extLst>
      <p:ext uri="{BB962C8B-B14F-4D97-AF65-F5344CB8AC3E}">
        <p14:creationId xmlns:p14="http://schemas.microsoft.com/office/powerpoint/2010/main" val="255530696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9C6D6D6-F635-5765-0100-24E7DB58BF9F}"/>
              </a:ext>
            </a:extLst>
          </p:cNvPr>
          <p:cNvSpPr>
            <a:spLocks noGrp="1"/>
          </p:cNvSpPr>
          <p:nvPr>
            <p:ph type="ctrTitle"/>
          </p:nvPr>
        </p:nvSpPr>
        <p:spPr>
          <a:xfrm>
            <a:off x="1524001" y="1434164"/>
            <a:ext cx="9980612" cy="2935535"/>
          </a:xfrm>
        </p:spPr>
        <p:txBody>
          <a:bodyPr/>
          <a:lstStyle/>
          <a:p>
            <a:pPr marL="0" marR="0">
              <a:lnSpc>
                <a:spcPct val="107000"/>
              </a:lnSpc>
              <a:spcAft>
                <a:spcPts val="800"/>
              </a:spcAft>
            </a:pPr>
            <a:r>
              <a:rPr lang="ar-EG" sz="1800" b="1" kern="100" dirty="0">
                <a:solidFill>
                  <a:srgbClr val="000000"/>
                </a:solidFill>
                <a:effectLst/>
                <a:latin typeface="Arial" panose="020B0604020202020204" pitchFamily="34" charset="0"/>
                <a:ea typeface="Arial" panose="020B0604020202020204" pitchFamily="34" charset="0"/>
                <a:cs typeface="Arial" panose="020B0604020202020204" pitchFamily="34" charset="0"/>
              </a:rPr>
              <a:t>2</a:t>
            </a:r>
            <a:br>
              <a:rPr lang="en-US" sz="1800" kern="100" dirty="0">
                <a:effectLst/>
                <a:latin typeface="Arial" panose="020B0604020202020204" pitchFamily="34" charset="0"/>
                <a:ea typeface="Calibri" panose="020F0502020204030204" pitchFamily="34" charset="0"/>
                <a:cs typeface="Arial" panose="020B0604020202020204" pitchFamily="34" charset="0"/>
              </a:rPr>
            </a:br>
            <a:r>
              <a:rPr lang="en-US" sz="1800" b="1" kern="100"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br>
              <a:rPr lang="en-US" sz="1800" kern="100" dirty="0">
                <a:effectLst/>
                <a:latin typeface="Arial" panose="020B0604020202020204" pitchFamily="34" charset="0"/>
                <a:ea typeface="Calibri" panose="020F050202020403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p:txBody>
      </p:sp>
      <p:sp>
        <p:nvSpPr>
          <p:cNvPr id="3" name="عنوان فرعي 2">
            <a:extLst>
              <a:ext uri="{FF2B5EF4-FFF2-40B4-BE49-F238E27FC236}">
                <a16:creationId xmlns:a16="http://schemas.microsoft.com/office/drawing/2014/main" id="{0FAFEF05-3919-527E-42B3-93998719601E}"/>
              </a:ext>
            </a:extLst>
          </p:cNvPr>
          <p:cNvSpPr>
            <a:spLocks noGrp="1"/>
          </p:cNvSpPr>
          <p:nvPr>
            <p:ph type="subTitle" idx="1"/>
          </p:nvPr>
        </p:nvSpPr>
        <p:spPr>
          <a:xfrm>
            <a:off x="1524000" y="2120113"/>
            <a:ext cx="9144000" cy="2530545"/>
          </a:xfrm>
        </p:spPr>
        <p:txBody>
          <a:bodyPr>
            <a:normAutofit/>
          </a:bodyPr>
          <a:lstStyle/>
          <a:p>
            <a:r>
              <a:rPr lang="en-US" b="1" kern="100" dirty="0">
                <a:solidFill>
                  <a:srgbClr val="0D0D0D"/>
                </a:solidFill>
                <a:latin typeface="Arial" panose="020B0604020202020204" pitchFamily="34" charset="0"/>
                <a:ea typeface="Calibri" panose="020F0502020204030204" pitchFamily="34" charset="0"/>
                <a:cs typeface="Arial" panose="020B0604020202020204" pitchFamily="34" charset="0"/>
              </a:rPr>
              <a:t>Faculty of Computers and Artificial Intelligence</a:t>
            </a:r>
            <a:br>
              <a:rPr lang="en-US" b="1" kern="100">
                <a:latin typeface="Arial" panose="020B0604020202020204" pitchFamily="34" charset="0"/>
                <a:ea typeface="Calibri" panose="020F0502020204030204" pitchFamily="34" charset="0"/>
                <a:cs typeface="Arial" panose="020B0604020202020204" pitchFamily="34" charset="0"/>
              </a:rPr>
            </a:br>
            <a:r>
              <a:rPr lang="en-US" b="1" kern="100">
                <a:solidFill>
                  <a:srgbClr val="0D0D0D"/>
                </a:solidFill>
                <a:latin typeface="Arial" panose="020B0604020202020204" pitchFamily="34" charset="0"/>
                <a:ea typeface="Calibri" panose="020F0502020204030204" pitchFamily="34" charset="0"/>
                <a:cs typeface="Arial" panose="020B0604020202020204" pitchFamily="34" charset="0"/>
              </a:rPr>
              <a:t> Cairo University</a:t>
            </a:r>
            <a:br>
              <a:rPr lang="en-US" kern="100" dirty="0">
                <a:latin typeface="Arial" panose="020B0604020202020204" pitchFamily="34" charset="0"/>
                <a:ea typeface="Calibri" panose="020F0502020204030204" pitchFamily="34" charset="0"/>
                <a:cs typeface="Arial" panose="020B0604020202020204" pitchFamily="34" charset="0"/>
              </a:rPr>
            </a:br>
            <a:r>
              <a:rPr lang="en-US" b="1" kern="100" dirty="0">
                <a:solidFill>
                  <a:srgbClr val="0D0D0D"/>
                </a:solidFill>
                <a:latin typeface="Arial" panose="020B0604020202020204" pitchFamily="34" charset="0"/>
                <a:ea typeface="Calibri" panose="020F0502020204030204" pitchFamily="34" charset="0"/>
                <a:cs typeface="Arial" panose="020B0604020202020204" pitchFamily="34" charset="0"/>
              </a:rPr>
              <a:t>  </a:t>
            </a:r>
            <a:br>
              <a:rPr lang="en-US" kern="100" dirty="0">
                <a:latin typeface="Arial" panose="020B0604020202020204" pitchFamily="34" charset="0"/>
                <a:ea typeface="Calibri" panose="020F0502020204030204" pitchFamily="34" charset="0"/>
                <a:cs typeface="Arial" panose="020B0604020202020204" pitchFamily="34" charset="0"/>
              </a:rPr>
            </a:br>
            <a:r>
              <a:rPr lang="en-US" kern="100" dirty="0">
                <a:latin typeface="Arial" panose="020B0604020202020204" pitchFamily="34" charset="0"/>
                <a:ea typeface="Calibri" panose="020F0502020204030204" pitchFamily="34" charset="0"/>
                <a:cs typeface="Arial" panose="020B0604020202020204" pitchFamily="34" charset="0"/>
              </a:rPr>
              <a:t>     </a:t>
            </a:r>
            <a:r>
              <a:rPr lang="en-US" b="1" kern="100" dirty="0">
                <a:solidFill>
                  <a:srgbClr val="000000"/>
                </a:solidFill>
                <a:latin typeface="Arial" panose="020B0604020202020204" pitchFamily="34" charset="0"/>
                <a:ea typeface="Arial" panose="020B0604020202020204" pitchFamily="34" charset="0"/>
                <a:cs typeface="Arial" panose="020B0604020202020204" pitchFamily="34" charset="0"/>
              </a:rPr>
              <a:t>CS2</a:t>
            </a:r>
            <a:r>
              <a:rPr lang="ar-SA" b="1" kern="100" dirty="0">
                <a:solidFill>
                  <a:srgbClr val="000000"/>
                </a:solidFill>
                <a:latin typeface="Arial" panose="020B0604020202020204" pitchFamily="34" charset="0"/>
                <a:ea typeface="Arial" panose="020B0604020202020204" pitchFamily="34" charset="0"/>
                <a:cs typeface="Arial" panose="020B0604020202020204" pitchFamily="34" charset="0"/>
              </a:rPr>
              <a:t>51</a:t>
            </a:r>
            <a:r>
              <a:rPr lang="en-US" b="1" kern="100" dirty="0">
                <a:solidFill>
                  <a:srgbClr val="000000"/>
                </a:solidFill>
                <a:latin typeface="Arial" panose="020B0604020202020204" pitchFamily="34" charset="0"/>
                <a:ea typeface="Arial" panose="020B0604020202020204" pitchFamily="34" charset="0"/>
                <a:cs typeface="Arial" panose="020B0604020202020204" pitchFamily="34" charset="0"/>
              </a:rPr>
              <a:t>:</a:t>
            </a:r>
            <a:r>
              <a:rPr lang="en-US" b="1" kern="100" dirty="0">
                <a:solidFill>
                  <a:srgbClr val="000000"/>
                </a:solidFill>
                <a:latin typeface="Arial" panose="020B0604020202020204" pitchFamily="34" charset="0"/>
                <a:ea typeface="Calibri" panose="020F0502020204030204" pitchFamily="34" charset="0"/>
                <a:cs typeface="Arial" panose="020B0604020202020204" pitchFamily="34" charset="0"/>
              </a:rPr>
              <a:t> </a:t>
            </a:r>
            <a:r>
              <a:rPr lang="en-US" b="1" kern="100" dirty="0">
                <a:solidFill>
                  <a:srgbClr val="000000"/>
                </a:solidFill>
                <a:latin typeface="Arial" panose="020B0604020202020204" pitchFamily="34" charset="0"/>
                <a:ea typeface="Arial" panose="020B0604020202020204" pitchFamily="34" charset="0"/>
                <a:cs typeface="Arial" panose="020B0604020202020204" pitchFamily="34" charset="0"/>
              </a:rPr>
              <a:t>Intro to Software Engineering</a:t>
            </a:r>
            <a:br>
              <a:rPr lang="en-US" kern="100" dirty="0">
                <a:latin typeface="Arial" panose="020B0604020202020204" pitchFamily="34" charset="0"/>
                <a:ea typeface="Calibri" panose="020F0502020204030204" pitchFamily="34" charset="0"/>
                <a:cs typeface="Arial" panose="020B0604020202020204" pitchFamily="34" charset="0"/>
              </a:rPr>
            </a:br>
            <a:r>
              <a:rPr lang="en-US" b="1" kern="100" dirty="0">
                <a:solidFill>
                  <a:srgbClr val="000000"/>
                </a:solidFill>
                <a:latin typeface="Arial" panose="020B0604020202020204" pitchFamily="34" charset="0"/>
                <a:ea typeface="Arial" panose="020B0604020202020204" pitchFamily="34" charset="0"/>
                <a:cs typeface="Arial" panose="020B0604020202020204" pitchFamily="34" charset="0"/>
              </a:rPr>
              <a:t> </a:t>
            </a:r>
            <a:br>
              <a:rPr lang="en-US" kern="100" dirty="0">
                <a:latin typeface="Arial" panose="020B0604020202020204" pitchFamily="34" charset="0"/>
                <a:ea typeface="Calibri" panose="020F0502020204030204" pitchFamily="34" charset="0"/>
                <a:cs typeface="Arial" panose="020B0604020202020204" pitchFamily="34" charset="0"/>
              </a:rPr>
            </a:br>
            <a:r>
              <a:rPr lang="en-US" kern="100" dirty="0">
                <a:latin typeface="Arial" panose="020B0604020202020204" pitchFamily="34" charset="0"/>
                <a:ea typeface="Calibri" panose="020F0502020204030204" pitchFamily="34" charset="0"/>
                <a:cs typeface="Arial" panose="020B0604020202020204" pitchFamily="34" charset="0"/>
              </a:rPr>
              <a:t>            </a:t>
            </a:r>
            <a:r>
              <a:rPr lang="en-US" b="1" kern="100" dirty="0">
                <a:solidFill>
                  <a:srgbClr val="000000"/>
                </a:solidFill>
                <a:latin typeface="Arial" panose="020B0604020202020204" pitchFamily="34" charset="0"/>
                <a:ea typeface="Arial" panose="020B0604020202020204" pitchFamily="34" charset="0"/>
                <a:cs typeface="Arial" panose="020B0604020202020204" pitchFamily="34" charset="0"/>
              </a:rPr>
              <a:t>Assignment 2</a:t>
            </a:r>
            <a:endParaRPr lang="en-US" dirty="0"/>
          </a:p>
          <a:p>
            <a:r>
              <a:rPr lang="en-US" sz="2000" b="1" kern="100" dirty="0">
                <a:solidFill>
                  <a:srgbClr val="000000"/>
                </a:solidFill>
                <a:effectLst/>
                <a:latin typeface="+mj-lt"/>
                <a:ea typeface="Arial" panose="020B0604020202020204" pitchFamily="34" charset="0"/>
                <a:cs typeface="Arial" panose="020B0604020202020204" pitchFamily="34" charset="0"/>
              </a:rPr>
              <a:t>           Dr. Mohammed El </a:t>
            </a:r>
            <a:r>
              <a:rPr lang="en-US" sz="2000" b="1" kern="100" dirty="0" err="1">
                <a:solidFill>
                  <a:srgbClr val="000000"/>
                </a:solidFill>
                <a:effectLst/>
                <a:latin typeface="+mj-lt"/>
                <a:ea typeface="Arial" panose="020B0604020202020204" pitchFamily="34" charset="0"/>
                <a:cs typeface="Arial" panose="020B0604020202020204" pitchFamily="34" charset="0"/>
              </a:rPr>
              <a:t>Ramly</a:t>
            </a:r>
            <a:endParaRPr lang="en-US" sz="2000" b="1" kern="100" dirty="0">
              <a:effectLst/>
              <a:latin typeface="+mj-lt"/>
              <a:ea typeface="Calibri" panose="020F0502020204030204" pitchFamily="34" charset="0"/>
              <a:cs typeface="Arial" panose="020B0604020202020204" pitchFamily="34" charset="0"/>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1D4F8F64-87B2-11DC-5974-31100FB887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63277" y="143338"/>
            <a:ext cx="1380490" cy="1133475"/>
          </a:xfrm>
          <a:prstGeom prst="rect">
            <a:avLst/>
          </a:prstGeom>
        </p:spPr>
      </p:pic>
      <p:pic>
        <p:nvPicPr>
          <p:cNvPr id="5" name="Picture 4">
            <a:extLst>
              <a:ext uri="{FF2B5EF4-FFF2-40B4-BE49-F238E27FC236}">
                <a16:creationId xmlns:a16="http://schemas.microsoft.com/office/drawing/2014/main" id="{C292E374-8A8C-0212-776B-F3DE3DFBED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323" y="274828"/>
            <a:ext cx="1079500" cy="991870"/>
          </a:xfrm>
          <a:prstGeom prst="rect">
            <a:avLst/>
          </a:prstGeom>
        </p:spPr>
      </p:pic>
      <p:graphicFrame>
        <p:nvGraphicFramePr>
          <p:cNvPr id="6" name="Table 5">
            <a:extLst>
              <a:ext uri="{FF2B5EF4-FFF2-40B4-BE49-F238E27FC236}">
                <a16:creationId xmlns:a16="http://schemas.microsoft.com/office/drawing/2014/main" id="{AECE1517-81D0-EECB-F725-CE5961888D92}"/>
              </a:ext>
            </a:extLst>
          </p:cNvPr>
          <p:cNvGraphicFramePr>
            <a:graphicFrameLocks noGrp="1"/>
          </p:cNvGraphicFramePr>
          <p:nvPr>
            <p:extLst>
              <p:ext uri="{D42A27DB-BD31-4B8C-83A1-F6EECF244321}">
                <p14:modId xmlns:p14="http://schemas.microsoft.com/office/powerpoint/2010/main" val="349097404"/>
              </p:ext>
            </p:extLst>
          </p:nvPr>
        </p:nvGraphicFramePr>
        <p:xfrm>
          <a:off x="2877954" y="4650659"/>
          <a:ext cx="6506677" cy="1591588"/>
        </p:xfrm>
        <a:graphic>
          <a:graphicData uri="http://schemas.openxmlformats.org/drawingml/2006/table">
            <a:tbl>
              <a:tblPr firstRow="1" firstCol="1" bandRow="1">
                <a:tableStyleId>{5C22544A-7EE6-4342-B048-85BDC9FD1C3A}</a:tableStyleId>
              </a:tblPr>
              <a:tblGrid>
                <a:gridCol w="4484493">
                  <a:extLst>
                    <a:ext uri="{9D8B030D-6E8A-4147-A177-3AD203B41FA5}">
                      <a16:colId xmlns:a16="http://schemas.microsoft.com/office/drawing/2014/main" val="1394553349"/>
                    </a:ext>
                  </a:extLst>
                </a:gridCol>
                <a:gridCol w="2022184">
                  <a:extLst>
                    <a:ext uri="{9D8B030D-6E8A-4147-A177-3AD203B41FA5}">
                      <a16:colId xmlns:a16="http://schemas.microsoft.com/office/drawing/2014/main" val="1902499065"/>
                    </a:ext>
                  </a:extLst>
                </a:gridCol>
              </a:tblGrid>
              <a:tr h="311867">
                <a:tc>
                  <a:txBody>
                    <a:bodyPr/>
                    <a:lstStyle/>
                    <a:p>
                      <a:pPr marL="0" marR="0">
                        <a:lnSpc>
                          <a:spcPct val="107000"/>
                        </a:lnSpc>
                        <a:spcAft>
                          <a:spcPts val="800"/>
                        </a:spcAft>
                        <a:buNone/>
                      </a:pPr>
                      <a:r>
                        <a:rPr lang="en-US" sz="1600" kern="100">
                          <a:effectLst/>
                        </a:rPr>
                        <a:t>               Name</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600" kern="100">
                          <a:effectLst/>
                        </a:rPr>
                        <a:t>     ID</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98139842"/>
                  </a:ext>
                </a:extLst>
              </a:tr>
              <a:tr h="311867">
                <a:tc>
                  <a:txBody>
                    <a:bodyPr/>
                    <a:lstStyle/>
                    <a:p>
                      <a:pPr marL="0" marR="0">
                        <a:lnSpc>
                          <a:spcPct val="107000"/>
                        </a:lnSpc>
                        <a:spcAft>
                          <a:spcPts val="800"/>
                        </a:spcAft>
                        <a:buNone/>
                      </a:pPr>
                      <a:r>
                        <a:rPr lang="en-US" sz="1400" kern="100">
                          <a:effectLst/>
                        </a:rPr>
                        <a:t>Mariam Badr Yahya Abd El-Naby</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400" kern="100">
                          <a:effectLst/>
                        </a:rPr>
                        <a:t>20230391</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7110531"/>
                  </a:ext>
                </a:extLst>
              </a:tr>
              <a:tr h="665056">
                <a:tc>
                  <a:txBody>
                    <a:bodyPr/>
                    <a:lstStyle/>
                    <a:p>
                      <a:pPr marL="0" marR="0">
                        <a:lnSpc>
                          <a:spcPct val="107000"/>
                        </a:lnSpc>
                        <a:spcAft>
                          <a:spcPts val="800"/>
                        </a:spcAft>
                        <a:buNone/>
                      </a:pPr>
                      <a:r>
                        <a:rPr lang="en-US" sz="1400" kern="100" dirty="0">
                          <a:effectLst/>
                        </a:rPr>
                        <a:t>John Ayman Demian </a:t>
                      </a:r>
                      <a:endParaRPr lang="en-US" sz="1100" kern="100" dirty="0">
                        <a:effectLst/>
                      </a:endParaRPr>
                    </a:p>
                    <a:p>
                      <a:pPr marL="0" marR="0">
                        <a:lnSpc>
                          <a:spcPct val="107000"/>
                        </a:lnSpc>
                        <a:spcAft>
                          <a:spcPts val="800"/>
                        </a:spcAft>
                        <a:buNone/>
                      </a:pPr>
                      <a:r>
                        <a:rPr lang="en-US" sz="1400" kern="100" dirty="0">
                          <a:effectLst/>
                        </a:rPr>
                        <a:t> </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400" kern="100">
                          <a:effectLst/>
                        </a:rPr>
                        <a:t>20230109</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83880962"/>
                  </a:ext>
                </a:extLst>
              </a:tr>
              <a:tr h="302798">
                <a:tc>
                  <a:txBody>
                    <a:bodyPr/>
                    <a:lstStyle/>
                    <a:p>
                      <a:pPr marL="0" marR="0">
                        <a:lnSpc>
                          <a:spcPct val="107000"/>
                        </a:lnSpc>
                        <a:spcAft>
                          <a:spcPts val="800"/>
                        </a:spcAft>
                        <a:buNone/>
                      </a:pPr>
                      <a:r>
                        <a:rPr lang="en-US" sz="1400" kern="100">
                          <a:effectLst/>
                        </a:rPr>
                        <a:t>Emad George Mattar Hanna</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400" kern="100" dirty="0">
                          <a:effectLst/>
                        </a:rPr>
                        <a:t>20230244</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82284466"/>
                  </a:ext>
                </a:extLst>
              </a:tr>
            </a:tbl>
          </a:graphicData>
        </a:graphic>
      </p:graphicFrame>
    </p:spTree>
    <p:extLst>
      <p:ext uri="{BB962C8B-B14F-4D97-AF65-F5344CB8AC3E}">
        <p14:creationId xmlns:p14="http://schemas.microsoft.com/office/powerpoint/2010/main" val="3700679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62AA435-1917-F1D1-F52A-4637B610DA90}"/>
              </a:ext>
            </a:extLst>
          </p:cNvPr>
          <p:cNvSpPr>
            <a:spLocks noGrp="1"/>
          </p:cNvSpPr>
          <p:nvPr>
            <p:ph type="title"/>
          </p:nvPr>
        </p:nvSpPr>
        <p:spPr>
          <a:xfrm>
            <a:off x="-154004" y="381018"/>
            <a:ext cx="11353800" cy="711407"/>
          </a:xfrm>
        </p:spPr>
        <p:txBody>
          <a:bodyPr>
            <a:normAutofit fontScale="90000"/>
          </a:bodyPr>
          <a:lstStyle/>
          <a:p>
            <a:r>
              <a:rPr lang="en-US" dirty="0"/>
              <a:t>     				  </a:t>
            </a:r>
            <a:r>
              <a:rPr lang="en-US" sz="2200" b="1" dirty="0">
                <a:latin typeface="Arial" panose="020B0604020202020204" pitchFamily="34" charset="0"/>
                <a:cs typeface="Arial" panose="020B0604020202020204" pitchFamily="34" charset="0"/>
              </a:rPr>
              <a:t>Task 1.5: Design Patterns</a:t>
            </a:r>
          </a:p>
        </p:txBody>
      </p:sp>
      <p:sp>
        <p:nvSpPr>
          <p:cNvPr id="4" name="Rectangle 1">
            <a:extLst>
              <a:ext uri="{FF2B5EF4-FFF2-40B4-BE49-F238E27FC236}">
                <a16:creationId xmlns:a16="http://schemas.microsoft.com/office/drawing/2014/main" id="{9BBAB49F-9ECC-4312-80BC-00B7F8B6D946}"/>
              </a:ext>
            </a:extLst>
          </p:cNvPr>
          <p:cNvSpPr>
            <a:spLocks noGrp="1" noChangeArrowheads="1"/>
          </p:cNvSpPr>
          <p:nvPr>
            <p:ph idx="1"/>
          </p:nvPr>
        </p:nvSpPr>
        <p:spPr bwMode="auto">
          <a:xfrm>
            <a:off x="422787" y="1396355"/>
            <a:ext cx="11641393" cy="466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1600" b="1" dirty="0"/>
              <a:t>1. </a:t>
            </a:r>
            <a:r>
              <a:rPr lang="en-US" sz="1600" b="1" dirty="0">
                <a:latin typeface="Arial" panose="020B0604020202020204" pitchFamily="34" charset="0"/>
                <a:cs typeface="Arial" panose="020B0604020202020204" pitchFamily="34" charset="0"/>
              </a:rPr>
              <a:t>Factory Pattern (Used for Asset Creation): -</a:t>
            </a:r>
          </a:p>
          <a:p>
            <a:pPr lvl="1">
              <a:buFont typeface="Arial" panose="020B0604020202020204" pitchFamily="34" charset="0"/>
              <a:buChar char="•"/>
            </a:pPr>
            <a:r>
              <a:rPr lang="en-US" sz="1400" b="1" dirty="0">
                <a:latin typeface="Arial" panose="020B0604020202020204" pitchFamily="34" charset="0"/>
                <a:cs typeface="Arial" panose="020B0604020202020204" pitchFamily="34" charset="0"/>
              </a:rPr>
              <a:t>Purpose</a:t>
            </a:r>
            <a:r>
              <a:rPr lang="en-US" sz="1400"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Centralizes object creation for different asset types.</a:t>
            </a:r>
          </a:p>
          <a:p>
            <a:pPr lvl="1">
              <a:buFont typeface="Arial" panose="020B0604020202020204" pitchFamily="34" charset="0"/>
              <a:buChar char="•"/>
            </a:pPr>
            <a:r>
              <a:rPr lang="en-US" sz="1400" b="1" dirty="0">
                <a:latin typeface="Arial" panose="020B0604020202020204" pitchFamily="34" charset="0"/>
                <a:cs typeface="Arial" panose="020B0604020202020204" pitchFamily="34" charset="0"/>
              </a:rPr>
              <a:t>Implementation</a:t>
            </a:r>
            <a:r>
              <a:rPr lang="en-US" sz="1200" dirty="0">
                <a:latin typeface="Arial" panose="020B0604020202020204" pitchFamily="34" charset="0"/>
                <a:cs typeface="Arial" panose="020B0604020202020204" pitchFamily="34" charset="0"/>
              </a:rPr>
              <a:t>: The system uses a Factory Method to instantiate assets like Stocks, Crypto, and Gold, ensuring modularity and easy expansion.</a:t>
            </a:r>
          </a:p>
          <a:p>
            <a:pPr lvl="1">
              <a:buFont typeface="Arial" panose="020B0604020202020204" pitchFamily="34" charset="0"/>
              <a:buChar char="•"/>
            </a:pPr>
            <a:r>
              <a:rPr lang="en-US" sz="1400" b="1" dirty="0">
                <a:latin typeface="Arial" panose="020B0604020202020204" pitchFamily="34" charset="0"/>
                <a:cs typeface="Arial" panose="020B0604020202020204" pitchFamily="34" charset="0"/>
              </a:rPr>
              <a:t>Benefit</a:t>
            </a:r>
            <a:r>
              <a:rPr lang="en-US" sz="1400"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Simplifies asset management and allows seamless integration of new asset types.</a:t>
            </a:r>
          </a:p>
          <a:p>
            <a:pPr marL="274320" lvl="1" indent="0">
              <a:buNone/>
            </a:pPr>
            <a:endParaRPr lang="en-US" sz="1200" dirty="0">
              <a:latin typeface="Arial" panose="020B0604020202020204" pitchFamily="34" charset="0"/>
              <a:cs typeface="Arial" panose="020B0604020202020204" pitchFamily="34" charset="0"/>
            </a:endParaRPr>
          </a:p>
          <a:p>
            <a:pPr marL="0" indent="0">
              <a:buNone/>
            </a:pPr>
            <a:r>
              <a:rPr lang="en-US" sz="1600" b="1" dirty="0">
                <a:latin typeface="Arial" panose="020B0604020202020204" pitchFamily="34" charset="0"/>
                <a:cs typeface="Arial" panose="020B0604020202020204" pitchFamily="34" charset="0"/>
              </a:rPr>
              <a:t>2. Strategy Pattern (Used in Risk Assessment &amp; Zakat Calculation): -</a:t>
            </a:r>
          </a:p>
          <a:p>
            <a:pPr lvl="1">
              <a:buFont typeface="Arial" panose="020B0604020202020204" pitchFamily="34" charset="0"/>
              <a:buChar char="•"/>
            </a:pPr>
            <a:r>
              <a:rPr lang="en-US" sz="1200" b="1" dirty="0">
                <a:latin typeface="Arial" panose="020B0604020202020204" pitchFamily="34" charset="0"/>
                <a:cs typeface="Arial" panose="020B0604020202020204" pitchFamily="34" charset="0"/>
              </a:rPr>
              <a:t>Purpose</a:t>
            </a:r>
            <a:r>
              <a:rPr lang="en-US" sz="1200" dirty="0">
                <a:latin typeface="Arial" panose="020B0604020202020204" pitchFamily="34" charset="0"/>
                <a:cs typeface="Arial" panose="020B0604020202020204" pitchFamily="34" charset="0"/>
              </a:rPr>
              <a:t>: Enables dynamic selection of algorithms for risk analysis and zakat computation.</a:t>
            </a:r>
          </a:p>
          <a:p>
            <a:pPr lvl="1">
              <a:buFont typeface="Arial" panose="020B0604020202020204" pitchFamily="34" charset="0"/>
              <a:buChar char="•"/>
            </a:pPr>
            <a:r>
              <a:rPr lang="en-US" sz="1400" b="1" dirty="0">
                <a:latin typeface="Arial" panose="020B0604020202020204" pitchFamily="34" charset="0"/>
                <a:cs typeface="Arial" panose="020B0604020202020204" pitchFamily="34" charset="0"/>
              </a:rPr>
              <a:t>Implementation</a:t>
            </a:r>
            <a:r>
              <a:rPr lang="en-US" sz="1200" dirty="0">
                <a:latin typeface="Arial" panose="020B0604020202020204" pitchFamily="34" charset="0"/>
                <a:cs typeface="Arial" panose="020B0604020202020204" pitchFamily="34" charset="0"/>
              </a:rPr>
              <a:t>: The Risk Analyzer can plug in different strategies for conservative vs. aggressive investors, while the Zakat Calculator supports region-based zakat rules.</a:t>
            </a:r>
          </a:p>
          <a:p>
            <a:pPr lvl="1">
              <a:buFont typeface="Arial" panose="020B0604020202020204" pitchFamily="34" charset="0"/>
              <a:buChar char="•"/>
            </a:pPr>
            <a:r>
              <a:rPr lang="en-US" sz="1400" b="1" dirty="0">
                <a:latin typeface="Arial" panose="020B0604020202020204" pitchFamily="34" charset="0"/>
                <a:cs typeface="Arial" panose="020B0604020202020204" pitchFamily="34" charset="0"/>
              </a:rPr>
              <a:t>Benefit</a:t>
            </a:r>
            <a:r>
              <a:rPr lang="en-US" sz="1200" dirty="0">
                <a:latin typeface="Arial" panose="020B0604020202020204" pitchFamily="34" charset="0"/>
                <a:cs typeface="Arial" panose="020B0604020202020204" pitchFamily="34" charset="0"/>
              </a:rPr>
              <a:t>: Improves adaptability, allowing users to customize risk evaluation and financial calculations</a:t>
            </a:r>
            <a:r>
              <a:rPr lang="en-US" sz="1000" dirty="0">
                <a:latin typeface="Arial" panose="020B0604020202020204" pitchFamily="34" charset="0"/>
                <a:cs typeface="Arial" panose="020B0604020202020204" pitchFamily="34" charset="0"/>
              </a:rPr>
              <a:t>.</a:t>
            </a:r>
          </a:p>
          <a:p>
            <a:pPr lvl="1">
              <a:buFont typeface="Arial" panose="020B0604020202020204" pitchFamily="34" charset="0"/>
              <a:buChar char="•"/>
            </a:pPr>
            <a:endParaRPr lang="en-US" sz="1000" dirty="0">
              <a:latin typeface="Arial" panose="020B0604020202020204" pitchFamily="34" charset="0"/>
              <a:cs typeface="Arial" panose="020B0604020202020204" pitchFamily="34" charset="0"/>
            </a:endParaRPr>
          </a:p>
          <a:p>
            <a:pPr marL="0" indent="0">
              <a:buNone/>
            </a:pPr>
            <a:r>
              <a:rPr lang="en-US" sz="1600" b="1" dirty="0">
                <a:latin typeface="Arial" panose="020B0604020202020204" pitchFamily="34" charset="0"/>
                <a:cs typeface="Arial" panose="020B0604020202020204" pitchFamily="34" charset="0"/>
              </a:rPr>
              <a:t>3. Observer Pattern (Used in Notifications): -</a:t>
            </a:r>
          </a:p>
          <a:p>
            <a:pPr lvl="1">
              <a:buFont typeface="Arial" panose="020B0604020202020204" pitchFamily="34" charset="0"/>
              <a:buChar char="•"/>
            </a:pPr>
            <a:r>
              <a:rPr lang="en-US" sz="1400" b="1" dirty="0">
                <a:latin typeface="Arial" panose="020B0604020202020204" pitchFamily="34" charset="0"/>
                <a:cs typeface="Arial" panose="020B0604020202020204" pitchFamily="34" charset="0"/>
              </a:rPr>
              <a:t>Purpose</a:t>
            </a:r>
            <a:r>
              <a:rPr lang="en-US" sz="1200" dirty="0"/>
              <a:t>: </a:t>
            </a:r>
            <a:r>
              <a:rPr lang="en-US" sz="1200" dirty="0">
                <a:latin typeface="Arial" panose="020B0604020202020204" pitchFamily="34" charset="0"/>
                <a:cs typeface="Arial" panose="020B0604020202020204" pitchFamily="34" charset="0"/>
              </a:rPr>
              <a:t>Ensures automatic updates when key financial events occur.</a:t>
            </a:r>
          </a:p>
          <a:p>
            <a:pPr lvl="1">
              <a:buFont typeface="Arial" panose="020B0604020202020204" pitchFamily="34" charset="0"/>
              <a:buChar char="•"/>
            </a:pPr>
            <a:r>
              <a:rPr lang="en-US" sz="1400" b="1" dirty="0">
                <a:latin typeface="Arial" panose="020B0604020202020204" pitchFamily="34" charset="0"/>
                <a:cs typeface="Arial" panose="020B0604020202020204" pitchFamily="34" charset="0"/>
              </a:rPr>
              <a:t>Implementation</a:t>
            </a:r>
            <a:r>
              <a:rPr lang="en-US" sz="1200" dirty="0">
                <a:latin typeface="Arial" panose="020B0604020202020204" pitchFamily="34" charset="0"/>
                <a:cs typeface="Arial" panose="020B0604020202020204" pitchFamily="34" charset="0"/>
              </a:rPr>
              <a:t>: The Notification System observes changes in Portfolio and Zakat Calculator. When a report is generated or zakat is due, users receive alerts.</a:t>
            </a:r>
          </a:p>
          <a:p>
            <a:pPr lvl="1">
              <a:buFont typeface="Arial" panose="020B0604020202020204" pitchFamily="34" charset="0"/>
              <a:buChar char="•"/>
            </a:pPr>
            <a:r>
              <a:rPr lang="en-US" sz="1400" b="1" dirty="0">
                <a:latin typeface="Arial" panose="020B0604020202020204" pitchFamily="34" charset="0"/>
                <a:cs typeface="Arial" panose="020B0604020202020204" pitchFamily="34" charset="0"/>
              </a:rPr>
              <a:t>Benefit</a:t>
            </a:r>
            <a:r>
              <a:rPr lang="en-US" sz="1200" dirty="0">
                <a:latin typeface="Arial" panose="020B0604020202020204" pitchFamily="34" charset="0"/>
                <a:cs typeface="Arial" panose="020B0604020202020204" pitchFamily="34" charset="0"/>
              </a:rPr>
              <a:t>: Enhances user experience by providing timely financial updates.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063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4CB92-BBC5-8E7C-224B-287FE57EF591}"/>
              </a:ext>
            </a:extLst>
          </p:cNvPr>
          <p:cNvSpPr>
            <a:spLocks noGrp="1"/>
          </p:cNvSpPr>
          <p:nvPr>
            <p:ph type="title"/>
          </p:nvPr>
        </p:nvSpPr>
        <p:spPr>
          <a:xfrm>
            <a:off x="1066800" y="267037"/>
            <a:ext cx="10058400" cy="1205713"/>
          </a:xfrm>
        </p:spPr>
        <p:txBody>
          <a:bodyPr>
            <a:normAutofit/>
          </a:bodyPr>
          <a:lstStyle/>
          <a:p>
            <a:pPr algn="ctr"/>
            <a:r>
              <a:rPr lang="en-CA"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Task 5: </a:t>
            </a:r>
            <a:r>
              <a:rPr lang="en-US"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TechRadar </a:t>
            </a:r>
            <a:endParaRPr lang="en-US" sz="2000"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E9B6FC9-BC5C-6935-508B-850BE36F8A78}"/>
              </a:ext>
            </a:extLst>
          </p:cNvPr>
          <p:cNvSpPr>
            <a:spLocks noGrp="1"/>
          </p:cNvSpPr>
          <p:nvPr>
            <p:ph idx="1"/>
          </p:nvPr>
        </p:nvSpPr>
        <p:spPr>
          <a:xfrm>
            <a:off x="1066800" y="1383738"/>
            <a:ext cx="10058400" cy="4651302"/>
          </a:xfrm>
        </p:spPr>
        <p:txBody>
          <a:bodyPr>
            <a:normAutofit/>
          </a:bodyPr>
          <a:lstStyle/>
          <a:p>
            <a:pPr marL="0" indent="0">
              <a:buNone/>
            </a:pPr>
            <a:r>
              <a:rPr lang="en-US" sz="1600" b="1" dirty="0">
                <a:latin typeface="Arial" panose="020B0604020202020204" pitchFamily="34" charset="0"/>
                <a:cs typeface="Arial" panose="020B0604020202020204" pitchFamily="34" charset="0"/>
              </a:rPr>
              <a:t>1- 20230391 (Prompt Engineering):  </a:t>
            </a:r>
          </a:p>
          <a:p>
            <a:pPr marL="0" indent="0">
              <a:buNone/>
            </a:pPr>
            <a:r>
              <a:rPr lang="en-US" sz="1600" b="1"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Prompt engineering is the skill of crafting clear and effective instructions to get accurate results from AI models like ChatGPT. It includes techniques like zero-shot, few-shot, chain-of-thought, and role-based prompting to improve responses. Mastering this skill is essential for using AI efficiently and unlocking its full </a:t>
            </a:r>
            <a:r>
              <a:rPr lang="en-US" sz="1200">
                <a:latin typeface="Arial" panose="020B0604020202020204" pitchFamily="34" charset="0"/>
                <a:cs typeface="Arial" panose="020B0604020202020204" pitchFamily="34" charset="0"/>
              </a:rPr>
              <a:t>potential.</a:t>
            </a:r>
            <a:endParaRPr lang="en-US" sz="1200" dirty="0">
              <a:latin typeface="Arial" panose="020B0604020202020204" pitchFamily="34" charset="0"/>
              <a:cs typeface="Arial" panose="020B0604020202020204" pitchFamily="34" charset="0"/>
            </a:endParaRPr>
          </a:p>
          <a:p>
            <a:pPr marL="0" indent="0">
              <a:buNone/>
            </a:pPr>
            <a:endParaRPr lang="en-US" sz="1600" b="1" dirty="0">
              <a:latin typeface="Arial" panose="020B0604020202020204" pitchFamily="34" charset="0"/>
              <a:cs typeface="Arial" panose="020B0604020202020204" pitchFamily="34" charset="0"/>
            </a:endParaRPr>
          </a:p>
          <a:p>
            <a:pPr marL="0" indent="0">
              <a:buNone/>
            </a:pPr>
            <a:r>
              <a:rPr lang="en-US" sz="1600" b="1" dirty="0">
                <a:latin typeface="Arial" panose="020B0604020202020204" pitchFamily="34" charset="0"/>
                <a:cs typeface="Arial" panose="020B0604020202020204" pitchFamily="34" charset="0"/>
              </a:rPr>
              <a:t>2- 20230109 (</a:t>
            </a:r>
            <a:r>
              <a:rPr lang="en-US" sz="1800" b="1" dirty="0">
                <a:effectLst/>
                <a:latin typeface="Aptos" panose="020B0004020202020204" pitchFamily="34" charset="0"/>
                <a:ea typeface="Aptos" panose="020B0004020202020204" pitchFamily="34" charset="0"/>
                <a:cs typeface="Arial" panose="020B0604020202020204" pitchFamily="34" charset="0"/>
              </a:rPr>
              <a:t>React Hook Form): </a:t>
            </a:r>
          </a:p>
          <a:p>
            <a:pPr marL="0" indent="0">
              <a:buNone/>
            </a:pPr>
            <a:r>
              <a:rPr lang="en-US" sz="1200" b="1"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React Hook Form (RHF) is a fast and efficient library for managing form state and validation in React apps, using uncontrolled components to reduce re-renders. It links inputs using </a:t>
            </a:r>
            <a:r>
              <a:rPr lang="en-US" sz="1200" dirty="0" err="1">
                <a:latin typeface="Arial" panose="020B0604020202020204" pitchFamily="34" charset="0"/>
                <a:cs typeface="Arial" panose="020B0604020202020204" pitchFamily="34" charset="0"/>
              </a:rPr>
              <a:t>useRef</a:t>
            </a:r>
            <a:r>
              <a:rPr lang="en-US" sz="1200" dirty="0">
                <a:latin typeface="Arial" panose="020B0604020202020204" pitchFamily="34" charset="0"/>
                <a:cs typeface="Arial" panose="020B0604020202020204" pitchFamily="34" charset="0"/>
              </a:rPr>
              <a:t> and register(), resulting in lightweight and performant forms. RHF supports flexible validation, including integration with Yup or Zod and async validation for real-time checks. It works seamlessly with UI libraries like Material-UI and Chakra UI using the Controller component. With strong TypeScript support and helpful </a:t>
            </a:r>
            <a:r>
              <a:rPr lang="en-US" sz="1200" dirty="0" err="1">
                <a:latin typeface="Arial" panose="020B0604020202020204" pitchFamily="34" charset="0"/>
                <a:cs typeface="Arial" panose="020B0604020202020204" pitchFamily="34" charset="0"/>
              </a:rPr>
              <a:t>DevTools</a:t>
            </a:r>
            <a:r>
              <a:rPr lang="en-US" sz="1200" dirty="0">
                <a:latin typeface="Arial" panose="020B0604020202020204" pitchFamily="34" charset="0"/>
                <a:cs typeface="Arial" panose="020B0604020202020204" pitchFamily="34" charset="0"/>
              </a:rPr>
              <a:t>, RHF greatly improves the developer experience.</a:t>
            </a:r>
          </a:p>
          <a:p>
            <a:pPr marL="0" indent="0">
              <a:buNone/>
            </a:pPr>
            <a:endParaRPr lang="en-US" sz="1200" dirty="0">
              <a:latin typeface="Arial" panose="020B0604020202020204" pitchFamily="34" charset="0"/>
              <a:cs typeface="Arial" panose="020B0604020202020204" pitchFamily="34" charset="0"/>
            </a:endParaRPr>
          </a:p>
          <a:p>
            <a:pPr marL="0" indent="0">
              <a:buNone/>
            </a:pPr>
            <a:r>
              <a:rPr lang="en-US" sz="1600" b="1" dirty="0">
                <a:latin typeface="Arial" panose="020B0604020202020204" pitchFamily="34" charset="0"/>
                <a:cs typeface="Arial" panose="020B0604020202020204" pitchFamily="34" charset="0"/>
              </a:rPr>
              <a:t>3- 20230244(</a:t>
            </a:r>
            <a:r>
              <a:rPr lang="en-US" sz="1600" b="1" kern="100" dirty="0">
                <a:effectLst/>
                <a:latin typeface="Arial" panose="020B0604020202020204" pitchFamily="34" charset="0"/>
                <a:ea typeface="Aptos" panose="020B0004020202020204" pitchFamily="34" charset="0"/>
                <a:cs typeface="Arial" panose="020B0604020202020204" pitchFamily="34" charset="0"/>
              </a:rPr>
              <a:t>.NET Core): </a:t>
            </a:r>
          </a:p>
          <a:p>
            <a:pPr marL="0" indent="0">
              <a:buNone/>
            </a:pPr>
            <a:r>
              <a:rPr lang="en-US" sz="1600" b="1" kern="100" dirty="0">
                <a:latin typeface="Arial" panose="020B0604020202020204" pitchFamily="34" charset="0"/>
                <a:ea typeface="Aptos" panose="020B0004020202020204" pitchFamily="34" charset="0"/>
                <a:cs typeface="Arial" panose="020B0604020202020204" pitchFamily="34" charset="0"/>
              </a:rPr>
              <a:t>   </a:t>
            </a:r>
            <a:r>
              <a:rPr lang="en-US" sz="1200" kern="100" dirty="0">
                <a:effectLst/>
                <a:latin typeface="Arial" panose="020B0604020202020204" pitchFamily="34" charset="0"/>
                <a:ea typeface="Aptos" panose="020B0004020202020204" pitchFamily="34" charset="0"/>
                <a:cs typeface="Arial" panose="020B0604020202020204" pitchFamily="34" charset="0"/>
              </a:rPr>
              <a:t>.NET Core is a fast, free, and open-source platform by Microsoft for building various types of applications across Windows, Linux, and macOS. It offers excellent performance, especially for web apps and APIs, while being lightweight and easy to set up. Using C# and tools like Visual Studio, developers can quickly create functional apps with minimal code. .NET Core is part of the broader .NET ecosystem, which is continuously improved by Microsoft and the community. Overall, it’s a powerful, beginner-friendly tool ideal for modern software development.</a:t>
            </a:r>
          </a:p>
        </p:txBody>
      </p:sp>
    </p:spTree>
    <p:extLst>
      <p:ext uri="{BB962C8B-B14F-4D97-AF65-F5344CB8AC3E}">
        <p14:creationId xmlns:p14="http://schemas.microsoft.com/office/powerpoint/2010/main" val="2229183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770D5-131A-181D-25BF-9708F9A1C6E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367E268-7DC7-A5BD-D888-53CF2D01CF3F}"/>
              </a:ext>
            </a:extLst>
          </p:cNvPr>
          <p:cNvSpPr>
            <a:spLocks noGrp="1"/>
          </p:cNvSpPr>
          <p:nvPr>
            <p:ph idx="1"/>
          </p:nvPr>
        </p:nvSpPr>
        <p:spPr>
          <a:xfrm flipH="1">
            <a:off x="1066800" y="1545578"/>
            <a:ext cx="10058400" cy="4489461"/>
          </a:xfrm>
        </p:spPr>
        <p:txBody>
          <a:bodyPr>
            <a:normAutofit/>
          </a:bodyPr>
          <a:lstStyle/>
          <a:p>
            <a:pPr marL="0" indent="0" algn="ctr">
              <a:buNone/>
            </a:pPr>
            <a:r>
              <a:rPr lang="en-US" sz="9600" b="1" i="1" dirty="0">
                <a:solidFill>
                  <a:schemeClr val="accent2">
                    <a:lumMod val="60000"/>
                    <a:lumOff val="40000"/>
                  </a:schemeClr>
                </a:solidFill>
                <a:latin typeface="Andalus" panose="02020603050405020304" pitchFamily="18" charset="-78"/>
                <a:cs typeface="Andalus" panose="02020603050405020304" pitchFamily="18" charset="-78"/>
              </a:rPr>
              <a:t>Thank </a:t>
            </a:r>
          </a:p>
          <a:p>
            <a:pPr marL="0" indent="0" algn="ctr">
              <a:buNone/>
            </a:pPr>
            <a:r>
              <a:rPr lang="en-US" sz="9600" b="1" i="1" dirty="0">
                <a:solidFill>
                  <a:schemeClr val="accent2">
                    <a:lumMod val="60000"/>
                    <a:lumOff val="40000"/>
                  </a:schemeClr>
                </a:solidFill>
                <a:latin typeface="Andalus" panose="02020603050405020304" pitchFamily="18" charset="-78"/>
                <a:cs typeface="Andalus" panose="02020603050405020304" pitchFamily="18" charset="-78"/>
              </a:rPr>
              <a:t>You</a:t>
            </a:r>
          </a:p>
        </p:txBody>
      </p:sp>
    </p:spTree>
    <p:extLst>
      <p:ext uri="{BB962C8B-B14F-4D97-AF65-F5344CB8AC3E}">
        <p14:creationId xmlns:p14="http://schemas.microsoft.com/office/powerpoint/2010/main" val="3714827649"/>
      </p:ext>
    </p:extLst>
  </p:cSld>
  <p:clrMapOvr>
    <a:masterClrMapping/>
  </p:clrMapOvr>
  <mc:AlternateContent xmlns:mc="http://schemas.openxmlformats.org/markup-compatibility/2006" xmlns:p14="http://schemas.microsoft.com/office/powerpoint/2010/main">
    <mc:Choice Requires="p14">
      <p:transition spd="slow" p14:dur="3400">
        <p14:reveal thruBlk="1"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C551BFB-3889-46CE-AD37-6B137049D59E}"/>
              </a:ext>
            </a:extLst>
          </p:cNvPr>
          <p:cNvSpPr>
            <a:spLocks noGrp="1"/>
          </p:cNvSpPr>
          <p:nvPr>
            <p:ph type="title"/>
          </p:nvPr>
        </p:nvSpPr>
        <p:spPr>
          <a:xfrm>
            <a:off x="1530416" y="269507"/>
            <a:ext cx="7950468" cy="1087655"/>
          </a:xfrm>
        </p:spPr>
        <p:txBody>
          <a:bodyPr>
            <a:normAutofit/>
          </a:bodyPr>
          <a:lstStyle/>
          <a:p>
            <a:r>
              <a:rPr lang="en-US" b="1" dirty="0"/>
              <a:t>                  </a:t>
            </a:r>
            <a:r>
              <a:rPr lang="en-US" sz="3600" b="1" dirty="0">
                <a:latin typeface="Arial" panose="020B0604020202020204" pitchFamily="34" charset="0"/>
                <a:cs typeface="Arial" panose="020B0604020202020204" pitchFamily="34" charset="0"/>
              </a:rPr>
              <a:t>Overview</a:t>
            </a:r>
          </a:p>
        </p:txBody>
      </p:sp>
      <p:sp>
        <p:nvSpPr>
          <p:cNvPr id="7" name="Content Placeholder 6">
            <a:extLst>
              <a:ext uri="{FF2B5EF4-FFF2-40B4-BE49-F238E27FC236}">
                <a16:creationId xmlns:a16="http://schemas.microsoft.com/office/drawing/2014/main" id="{B0178934-0FE2-47B0-9326-25603F9DCE54}"/>
              </a:ext>
            </a:extLst>
          </p:cNvPr>
          <p:cNvSpPr>
            <a:spLocks noGrp="1"/>
          </p:cNvSpPr>
          <p:nvPr>
            <p:ph idx="1"/>
          </p:nvPr>
        </p:nvSpPr>
        <p:spPr>
          <a:xfrm>
            <a:off x="144380" y="1189704"/>
            <a:ext cx="11710452" cy="5398790"/>
          </a:xfrm>
        </p:spPr>
        <p:txBody>
          <a:bodyPr>
            <a:normAutofit/>
          </a:bodyPr>
          <a:lstStyle/>
          <a:p>
            <a:pPr marL="0" indent="0">
              <a:buNone/>
            </a:pPr>
            <a:endParaRPr lang="en-US" b="1" dirty="0">
              <a:solidFill>
                <a:schemeClr val="tx1"/>
              </a:solidFill>
              <a:latin typeface="Arial" panose="020B0604020202020204" pitchFamily="34" charset="0"/>
              <a:cs typeface="Arial" panose="020B0604020202020204" pitchFamily="34" charset="0"/>
            </a:endParaRPr>
          </a:p>
          <a:p>
            <a:pPr marL="0" indent="0">
              <a:buNone/>
            </a:pPr>
            <a:r>
              <a:rPr lang="en-US" sz="1200" b="1" dirty="0">
                <a:solidFill>
                  <a:schemeClr val="tx1"/>
                </a:solidFill>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Project: Investment</a:t>
            </a:r>
          </a:p>
          <a:p>
            <a:pPr marL="0" indent="0">
              <a:buNone/>
            </a:pPr>
            <a:r>
              <a:rPr lang="en-US" sz="1400" dirty="0">
                <a:latin typeface="Arial" panose="020B0604020202020204" pitchFamily="34" charset="0"/>
                <a:cs typeface="Arial" panose="020B0604020202020204" pitchFamily="34" charset="0"/>
              </a:rPr>
              <a:t>	     Invest is a Sharia-compliant investment management system designed for Egyptian users. It provides a structured approach to 	investment tracking, financial goal setting, and risk assessment, ensuring compliance with Islamic finance principles. The 	system facilitates portfolio management by allowing users to track assets, assess risks, and calculate zakat contributions.</a:t>
            </a:r>
          </a:p>
          <a:p>
            <a:pPr marL="0" indent="0">
              <a:buNone/>
            </a:pPr>
            <a:r>
              <a:rPr lang="en-US" sz="1200" b="1"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Project Purpose: </a:t>
            </a:r>
          </a:p>
          <a:p>
            <a:pPr marL="0" indent="0">
              <a:buNone/>
            </a:pPr>
            <a:r>
              <a:rPr lang="en-US" sz="1200" b="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The main objective of Invest is to streamline investment decisions while maintaining adherence to ethical financial practices.</a:t>
            </a:r>
          </a:p>
          <a:p>
            <a:pPr marL="0" indent="0">
              <a:buNone/>
            </a:pPr>
            <a:r>
              <a:rPr lang="en-US" sz="1400" dirty="0">
                <a:latin typeface="Arial" panose="020B0604020202020204" pitchFamily="34" charset="0"/>
                <a:cs typeface="Arial" panose="020B0604020202020204" pitchFamily="34" charset="0"/>
              </a:rPr>
              <a:t>          It offers tools to: -</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200" b="1"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1- Manage Assets – </a:t>
            </a:r>
            <a:r>
              <a:rPr lang="en-US" sz="1200" dirty="0">
                <a:latin typeface="Arial" panose="020B0604020202020204" pitchFamily="34" charset="0"/>
                <a:cs typeface="Arial" panose="020B0604020202020204" pitchFamily="34" charset="0"/>
              </a:rPr>
              <a:t>Users can track and update their investment portfolios.</a:t>
            </a:r>
          </a:p>
          <a:p>
            <a:pPr marL="0" indent="0">
              <a:buNone/>
            </a:pPr>
            <a:r>
              <a:rPr lang="en-US" sz="12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2- Assess Investment Risks – </a:t>
            </a:r>
            <a:r>
              <a:rPr lang="en-US" sz="1200" dirty="0">
                <a:latin typeface="Arial" panose="020B0604020202020204" pitchFamily="34" charset="0"/>
                <a:cs typeface="Arial" panose="020B0604020202020204" pitchFamily="34" charset="0"/>
              </a:rPr>
              <a:t>Implements dynamic risk evaluation strategies.</a:t>
            </a:r>
          </a:p>
          <a:p>
            <a:pPr marL="0" indent="0">
              <a:buNone/>
            </a:pPr>
            <a:r>
              <a:rPr lang="en-US" sz="12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3- Financial Planning – </a:t>
            </a:r>
            <a:r>
              <a:rPr lang="en-US" sz="1200" dirty="0">
                <a:latin typeface="Arial" panose="020B0604020202020204" pitchFamily="34" charset="0"/>
                <a:cs typeface="Arial" panose="020B0604020202020204" pitchFamily="34" charset="0"/>
              </a:rPr>
              <a:t>Supports setting and monitoring financial goals.</a:t>
            </a:r>
          </a:p>
          <a:p>
            <a:pPr marL="0" indent="0">
              <a:buNone/>
            </a:pPr>
            <a:r>
              <a:rPr lang="en-US" sz="12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4- Zakat Calculation – </a:t>
            </a:r>
            <a:r>
              <a:rPr lang="en-US" sz="1200" dirty="0">
                <a:latin typeface="Arial" panose="020B0604020202020204" pitchFamily="34" charset="0"/>
                <a:cs typeface="Arial" panose="020B0604020202020204" pitchFamily="34" charset="0"/>
              </a:rPr>
              <a:t>Ensures correct zakat contributions based on financial holdings.</a:t>
            </a:r>
          </a:p>
          <a:p>
            <a:pPr marL="0" indent="0">
              <a:buNone/>
            </a:pPr>
            <a:r>
              <a:rPr lang="en-US" sz="12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5- Integration with Banking Services – </a:t>
            </a:r>
            <a:r>
              <a:rPr lang="en-US" sz="1200" dirty="0">
                <a:latin typeface="Arial" panose="020B0604020202020204" pitchFamily="34" charset="0"/>
                <a:cs typeface="Arial" panose="020B0604020202020204" pitchFamily="34" charset="0"/>
              </a:rPr>
              <a:t>Allows seamless connectivity with financial institutions for real-time updates.</a:t>
            </a:r>
          </a:p>
          <a:p>
            <a:endParaRPr lang="en-US"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0161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62AA435-1917-F1D1-F52A-4637B610DA90}"/>
              </a:ext>
            </a:extLst>
          </p:cNvPr>
          <p:cNvSpPr>
            <a:spLocks noGrp="1"/>
          </p:cNvSpPr>
          <p:nvPr>
            <p:ph type="title"/>
          </p:nvPr>
        </p:nvSpPr>
        <p:spPr>
          <a:xfrm>
            <a:off x="-154004" y="381018"/>
            <a:ext cx="11353800" cy="1188838"/>
          </a:xfrm>
        </p:spPr>
        <p:txBody>
          <a:bodyPr/>
          <a:lstStyle/>
          <a:p>
            <a:r>
              <a:rPr lang="en-US" dirty="0"/>
              <a:t>       			</a:t>
            </a:r>
            <a:r>
              <a:rPr lang="en-US" sz="2000" b="1" dirty="0">
                <a:latin typeface="Arial" panose="020B0604020202020204" pitchFamily="34" charset="0"/>
                <a:cs typeface="Arial" panose="020B0604020202020204" pitchFamily="34" charset="0"/>
              </a:rPr>
              <a:t>Task 1.1: Architecture Diagram</a:t>
            </a:r>
          </a:p>
        </p:txBody>
      </p:sp>
      <p:sp>
        <p:nvSpPr>
          <p:cNvPr id="4" name="Rectangle 1">
            <a:extLst>
              <a:ext uri="{FF2B5EF4-FFF2-40B4-BE49-F238E27FC236}">
                <a16:creationId xmlns:a16="http://schemas.microsoft.com/office/drawing/2014/main" id="{82DBC086-D8A2-6796-DE7B-CB283DB175EA}"/>
              </a:ext>
            </a:extLst>
          </p:cNvPr>
          <p:cNvSpPr>
            <a:spLocks noGrp="1" noChangeArrowheads="1"/>
          </p:cNvSpPr>
          <p:nvPr>
            <p:ph idx="1"/>
          </p:nvPr>
        </p:nvSpPr>
        <p:spPr bwMode="auto">
          <a:xfrm>
            <a:off x="327258" y="1942924"/>
            <a:ext cx="11864741" cy="3972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latin typeface="Arial" panose="020B0604020202020204" pitchFamily="34" charset="0"/>
                <a:cs typeface="Arial" panose="020B0604020202020204" pitchFamily="34" charset="0"/>
              </a:rPr>
              <a:t>The </a:t>
            </a:r>
            <a:r>
              <a:rPr lang="en-US" b="1" dirty="0" err="1">
                <a:latin typeface="Arial" panose="020B0604020202020204" pitchFamily="34" charset="0"/>
                <a:cs typeface="Arial" panose="020B0604020202020204" pitchFamily="34" charset="0"/>
              </a:rPr>
              <a:t>InvestWise</a:t>
            </a:r>
            <a:r>
              <a:rPr lang="en-US" b="1" dirty="0">
                <a:latin typeface="Arial" panose="020B0604020202020204" pitchFamily="34" charset="0"/>
                <a:cs typeface="Arial" panose="020B0604020202020204" pitchFamily="34" charset="0"/>
              </a:rPr>
              <a:t> Application is structured using a layered service-oriented architecture, ensuring scalability, modularity, and efficient investment management.</a:t>
            </a:r>
          </a:p>
          <a:p>
            <a:endParaRPr lang="en-US" dirty="0"/>
          </a:p>
          <a:p>
            <a:r>
              <a:rPr lang="en-US" b="1" dirty="0">
                <a:latin typeface="Arial" panose="020B0604020202020204" pitchFamily="34" charset="0"/>
                <a:cs typeface="Arial" panose="020B0604020202020204" pitchFamily="34" charset="0"/>
              </a:rPr>
              <a:t>Key Components:</a:t>
            </a:r>
          </a:p>
          <a:p>
            <a:pPr marL="0" indent="0">
              <a:buNone/>
            </a:pPr>
            <a:r>
              <a:rPr lang="en-US" sz="1400" b="1" dirty="0">
                <a:latin typeface="Arial" panose="020B0604020202020204" pitchFamily="34" charset="0"/>
                <a:cs typeface="Arial" panose="020B0604020202020204" pitchFamily="34" charset="0"/>
              </a:rPr>
              <a:t>	A) API Gateway</a:t>
            </a:r>
            <a:r>
              <a:rPr lang="en-US" sz="1400"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 Acts as the entry point for all external requests, directing traffic to appropriate services.</a:t>
            </a:r>
          </a:p>
          <a:p>
            <a:pPr marL="0" indent="0">
              <a:buNone/>
            </a:pPr>
            <a:r>
              <a:rPr lang="en-US" sz="1200" b="1" dirty="0">
                <a:latin typeface="Arial" panose="020B0604020202020204" pitchFamily="34" charset="0"/>
                <a:cs typeface="Arial" panose="020B0604020202020204" pitchFamily="34" charset="0"/>
              </a:rPr>
              <a:t>	B) Core Services</a:t>
            </a:r>
            <a:r>
              <a:rPr lang="en-US" sz="1200" dirty="0">
                <a:latin typeface="Arial" panose="020B0604020202020204" pitchFamily="34" charset="0"/>
                <a:cs typeface="Arial" panose="020B0604020202020204" pitchFamily="34" charset="0"/>
              </a:rPr>
              <a:t>:</a:t>
            </a:r>
          </a:p>
          <a:p>
            <a:pPr marL="822960" lvl="3" indent="0">
              <a:buNone/>
            </a:pPr>
            <a:r>
              <a:rPr lang="en-US" sz="1000" b="1"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a) Asset Management Service</a:t>
            </a:r>
            <a:r>
              <a:rPr lang="en-US" dirty="0">
                <a:latin typeface="Arial" panose="020B0604020202020204" pitchFamily="34" charset="0"/>
                <a:cs typeface="Arial" panose="020B0604020202020204" pitchFamily="34" charset="0"/>
              </a:rPr>
              <a:t> – </a:t>
            </a:r>
            <a:r>
              <a:rPr lang="en-US" sz="1000" dirty="0">
                <a:latin typeface="Arial" panose="020B0604020202020204" pitchFamily="34" charset="0"/>
                <a:cs typeface="Arial" panose="020B0604020202020204" pitchFamily="34" charset="0"/>
              </a:rPr>
              <a:t>Handles investment tracking and interacts with the </a:t>
            </a:r>
            <a:r>
              <a:rPr lang="en-US" sz="1000" b="1" dirty="0">
                <a:latin typeface="Arial" panose="020B0604020202020204" pitchFamily="34" charset="0"/>
                <a:cs typeface="Arial" panose="020B0604020202020204" pitchFamily="34" charset="0"/>
              </a:rPr>
              <a:t>Asset Database</a:t>
            </a:r>
            <a:r>
              <a:rPr lang="en-US" sz="1000" dirty="0">
                <a:latin typeface="Arial" panose="020B0604020202020204" pitchFamily="34" charset="0"/>
                <a:cs typeface="Arial" panose="020B0604020202020204" pitchFamily="34" charset="0"/>
              </a:rPr>
              <a:t>.</a:t>
            </a:r>
          </a:p>
          <a:p>
            <a:pPr marL="274320" lvl="1" indent="0">
              <a:buNone/>
            </a:pPr>
            <a:r>
              <a:rPr lang="en-US" sz="1200" b="1"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b) Financial Goals Service</a:t>
            </a:r>
            <a:r>
              <a:rPr lang="en-US" sz="1400"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 Manages user-defined financial objectives, linked to the </a:t>
            </a:r>
            <a:r>
              <a:rPr lang="en-US" sz="1200" b="1" dirty="0">
                <a:latin typeface="Arial" panose="020B0604020202020204" pitchFamily="34" charset="0"/>
                <a:cs typeface="Arial" panose="020B0604020202020204" pitchFamily="34" charset="0"/>
              </a:rPr>
              <a:t>Goals Database</a:t>
            </a:r>
            <a:r>
              <a:rPr lang="en-US" sz="1200" dirty="0">
                <a:latin typeface="Arial" panose="020B0604020202020204" pitchFamily="34" charset="0"/>
                <a:cs typeface="Arial" panose="020B0604020202020204" pitchFamily="34" charset="0"/>
              </a:rPr>
              <a:t>.</a:t>
            </a:r>
          </a:p>
          <a:p>
            <a:pPr marL="274320" lvl="1" indent="0">
              <a:buNone/>
            </a:pPr>
            <a:r>
              <a:rPr lang="en-US" sz="1200" b="1" dirty="0">
                <a:latin typeface="Arial" panose="020B0604020202020204" pitchFamily="34" charset="0"/>
                <a:cs typeface="Arial" panose="020B0604020202020204" pitchFamily="34" charset="0"/>
              </a:rPr>
              <a:t>		c) User &amp; Zakat Calculator Service</a:t>
            </a:r>
            <a:r>
              <a:rPr lang="en-US" sz="1200" dirty="0">
                <a:latin typeface="Arial" panose="020B0604020202020204" pitchFamily="34" charset="0"/>
                <a:cs typeface="Arial" panose="020B0604020202020204" pitchFamily="34" charset="0"/>
              </a:rPr>
              <a:t> – Stores user profiles and computes Zakat contributions using the </a:t>
            </a:r>
            <a:r>
              <a:rPr lang="en-US" sz="1200" b="1" dirty="0">
                <a:latin typeface="Arial" panose="020B0604020202020204" pitchFamily="34" charset="0"/>
                <a:cs typeface="Arial" panose="020B0604020202020204" pitchFamily="34" charset="0"/>
              </a:rPr>
              <a:t>User Database</a:t>
            </a:r>
            <a:r>
              <a:rPr lang="en-US" sz="1200" dirty="0">
                <a:latin typeface="Arial" panose="020B0604020202020204" pitchFamily="34" charset="0"/>
                <a:cs typeface="Arial" panose="020B0604020202020204" pitchFamily="34" charset="0"/>
              </a:rPr>
              <a:t>.</a:t>
            </a:r>
          </a:p>
          <a:p>
            <a:pPr marL="274320" lvl="1" indent="0">
              <a:buNone/>
            </a:pPr>
            <a:r>
              <a:rPr lang="en-US" sz="1200" b="1" dirty="0">
                <a:latin typeface="Arial" panose="020B0604020202020204" pitchFamily="34" charset="0"/>
                <a:cs typeface="Arial" panose="020B0604020202020204" pitchFamily="34" charset="0"/>
              </a:rPr>
              <a:t>		d) Risk Assessment Service</a:t>
            </a:r>
            <a:r>
              <a:rPr lang="en-US" sz="1200" dirty="0">
                <a:latin typeface="Arial" panose="020B0604020202020204" pitchFamily="34" charset="0"/>
                <a:cs typeface="Arial" panose="020B0604020202020204" pitchFamily="34" charset="0"/>
              </a:rPr>
              <a:t> – Evaluates investment risks based on portfolio data, storing results in the </a:t>
            </a:r>
            <a:r>
              <a:rPr lang="en-US" sz="1200" b="1" dirty="0">
                <a:latin typeface="Arial" panose="020B0604020202020204" pitchFamily="34" charset="0"/>
                <a:cs typeface="Arial" panose="020B0604020202020204" pitchFamily="34" charset="0"/>
              </a:rPr>
              <a:t>Risk Database</a:t>
            </a:r>
            <a:r>
              <a:rPr lang="en-US" sz="1200" dirty="0">
                <a:latin typeface="Arial" panose="020B0604020202020204" pitchFamily="34" charset="0"/>
                <a:cs typeface="Arial" panose="020B0604020202020204" pitchFamily="34" charset="0"/>
              </a:rPr>
              <a:t>.</a:t>
            </a:r>
          </a:p>
          <a:p>
            <a:pPr marL="0" indent="0">
              <a:buNone/>
            </a:pPr>
            <a:r>
              <a:rPr lang="en-US" sz="1200" b="1" dirty="0">
                <a:latin typeface="Arial" panose="020B0604020202020204" pitchFamily="34" charset="0"/>
                <a:cs typeface="Arial" panose="020B0604020202020204" pitchFamily="34" charset="0"/>
              </a:rPr>
              <a:t>	C) Integration Service</a:t>
            </a:r>
            <a:r>
              <a:rPr lang="en-US" sz="1200" dirty="0">
                <a:latin typeface="Arial" panose="020B0604020202020204" pitchFamily="34" charset="0"/>
                <a:cs typeface="Arial" panose="020B0604020202020204" pitchFamily="34" charset="0"/>
              </a:rPr>
              <a:t> – Connects the system to external financial institutions via the </a:t>
            </a:r>
            <a:r>
              <a:rPr lang="en-US" sz="1200" b="1" dirty="0">
                <a:latin typeface="Arial" panose="020B0604020202020204" pitchFamily="34" charset="0"/>
                <a:cs typeface="Arial" panose="020B0604020202020204" pitchFamily="34" charset="0"/>
              </a:rPr>
              <a:t>Bank API</a:t>
            </a:r>
            <a:r>
              <a:rPr lang="en-US" sz="1200" dirty="0">
                <a:latin typeface="Arial" panose="020B0604020202020204" pitchFamily="34" charset="0"/>
                <a:cs typeface="Arial" panose="020B0604020202020204" pitchFamily="34" charset="0"/>
              </a:rPr>
              <a:t>, enabling real-time updates and transactions.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35869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62AA435-1917-F1D1-F52A-4637B610DA90}"/>
              </a:ext>
            </a:extLst>
          </p:cNvPr>
          <p:cNvSpPr>
            <a:spLocks noGrp="1"/>
          </p:cNvSpPr>
          <p:nvPr>
            <p:ph type="title"/>
          </p:nvPr>
        </p:nvSpPr>
        <p:spPr>
          <a:xfrm>
            <a:off x="-154004" y="234670"/>
            <a:ext cx="11353800" cy="485522"/>
          </a:xfrm>
        </p:spPr>
        <p:txBody>
          <a:bodyPr>
            <a:normAutofit/>
          </a:bodyPr>
          <a:lstStyle/>
          <a:p>
            <a:pPr algn="ct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Task 1.2 : Class Diagram</a:t>
            </a:r>
          </a:p>
        </p:txBody>
      </p:sp>
      <p:sp>
        <p:nvSpPr>
          <p:cNvPr id="3" name="Content Placeholder 2">
            <a:extLst>
              <a:ext uri="{FF2B5EF4-FFF2-40B4-BE49-F238E27FC236}">
                <a16:creationId xmlns:a16="http://schemas.microsoft.com/office/drawing/2014/main" id="{6556E9B1-8807-48CD-8138-798A8E2EC4F0}"/>
              </a:ext>
            </a:extLst>
          </p:cNvPr>
          <p:cNvSpPr>
            <a:spLocks noGrp="1"/>
          </p:cNvSpPr>
          <p:nvPr>
            <p:ph idx="1"/>
          </p:nvPr>
        </p:nvSpPr>
        <p:spPr>
          <a:xfrm>
            <a:off x="347958" y="857757"/>
            <a:ext cx="11460584" cy="5866724"/>
          </a:xfrm>
        </p:spPr>
        <p:txBody>
          <a:bodyPr>
            <a:normAutofit/>
          </a:bodyPr>
          <a:lstStyle/>
          <a:p>
            <a:r>
              <a:rPr lang="en-US" sz="1700" b="1" dirty="0">
                <a:latin typeface="Arial" panose="020B0604020202020204" pitchFamily="34" charset="0"/>
                <a:cs typeface="Arial" panose="020B0604020202020204" pitchFamily="34" charset="0"/>
              </a:rPr>
              <a:t>The Class Diagram:  </a:t>
            </a:r>
            <a:r>
              <a:rPr lang="en-US" sz="1700" dirty="0">
                <a:latin typeface="Arial" panose="020B0604020202020204" pitchFamily="34" charset="0"/>
                <a:cs typeface="Arial" panose="020B0604020202020204" pitchFamily="34" charset="0"/>
              </a:rPr>
              <a:t>represents the core structure of the investment system, showing the relationships between key components and their interactions.</a:t>
            </a:r>
          </a:p>
          <a:p>
            <a:endParaRPr lang="en-US" sz="1700" b="1" dirty="0">
              <a:latin typeface="Arial" panose="020B0604020202020204" pitchFamily="34" charset="0"/>
              <a:cs typeface="Arial" panose="020B0604020202020204" pitchFamily="34" charset="0"/>
            </a:endParaRPr>
          </a:p>
          <a:p>
            <a:r>
              <a:rPr lang="en-US" sz="1900" b="1" dirty="0">
                <a:latin typeface="Arial" panose="020B0604020202020204" pitchFamily="34" charset="0"/>
                <a:cs typeface="Arial" panose="020B0604020202020204" pitchFamily="34" charset="0"/>
              </a:rPr>
              <a:t>Key Classes &amp; Responsibilities:</a:t>
            </a:r>
          </a:p>
          <a:p>
            <a:endParaRPr lang="en-US" sz="1900" dirty="0">
              <a:latin typeface="Arial" panose="020B0604020202020204" pitchFamily="34" charset="0"/>
              <a:cs typeface="Arial" panose="020B0604020202020204" pitchFamily="34" charset="0"/>
            </a:endParaRPr>
          </a:p>
          <a:p>
            <a:pPr marL="0" indent="0">
              <a:buNone/>
            </a:pPr>
            <a:r>
              <a:rPr lang="en-US" sz="1700" b="1"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1- Register: </a:t>
            </a:r>
            <a:r>
              <a:rPr lang="en-US" sz="1400" dirty="0">
                <a:latin typeface="Arial" panose="020B0604020202020204" pitchFamily="34" charset="0"/>
                <a:cs typeface="Arial" panose="020B0604020202020204" pitchFamily="34" charset="0"/>
              </a:rPr>
              <a:t>Manages user registration by login or signup then starting program . </a:t>
            </a:r>
          </a:p>
          <a:p>
            <a:pPr marL="0" indent="0">
              <a:buNone/>
            </a:pPr>
            <a:r>
              <a:rPr lang="en-US" sz="1700" b="1"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2- Validation Service: </a:t>
            </a:r>
            <a:r>
              <a:rPr lang="en-US" sz="1400" dirty="0">
                <a:latin typeface="Arial" panose="020B0604020202020204" pitchFamily="34" charset="0"/>
                <a:cs typeface="Arial" panose="020B0604020202020204" pitchFamily="34" charset="0"/>
              </a:rPr>
              <a:t>Ensures data integrity by validating any part needs validations .</a:t>
            </a:r>
          </a:p>
          <a:p>
            <a:pPr marL="0" indent="0">
              <a:buNone/>
            </a:pPr>
            <a:r>
              <a:rPr lang="en-US" sz="1700" b="1"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3- Database Connector: </a:t>
            </a:r>
            <a:r>
              <a:rPr lang="en-US" sz="1400" dirty="0">
                <a:latin typeface="Arial" panose="020B0604020202020204" pitchFamily="34" charset="0"/>
                <a:cs typeface="Arial" panose="020B0604020202020204" pitchFamily="34" charset="0"/>
              </a:rPr>
              <a:t>Handles database operations, including connection management, queries, and transaction .</a:t>
            </a:r>
            <a:endParaRPr lang="ar-EG" sz="1400" dirty="0">
              <a:latin typeface="Arial" panose="020B0604020202020204" pitchFamily="34" charset="0"/>
              <a:cs typeface="Arial" panose="020B0604020202020204" pitchFamily="34" charset="0"/>
            </a:endParaRPr>
          </a:p>
          <a:p>
            <a:pPr marL="0" indent="0">
              <a:buNone/>
            </a:pPr>
            <a:r>
              <a:rPr lang="en-US" sz="1700" b="1"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4- Dashboard</a:t>
            </a:r>
            <a:r>
              <a:rPr lang="en-US" sz="16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View program dashboard .</a:t>
            </a:r>
          </a:p>
          <a:p>
            <a:pPr marL="0" indent="0">
              <a:buNone/>
            </a:pPr>
            <a:r>
              <a:rPr lang="en-US" sz="1700" b="1"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5- User (Abstract): </a:t>
            </a:r>
            <a:r>
              <a:rPr lang="en-US" sz="16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Defines core user attributes and authentication methods (login/signup).</a:t>
            </a:r>
          </a:p>
          <a:p>
            <a:pPr marL="0" indent="0">
              <a:buNone/>
            </a:pPr>
            <a:r>
              <a:rPr lang="en-US" sz="1700" b="1"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6- Investor: </a:t>
            </a:r>
            <a:r>
              <a:rPr lang="en-US" sz="1400" dirty="0">
                <a:latin typeface="Arial" panose="020B0604020202020204" pitchFamily="34" charset="0"/>
                <a:cs typeface="Arial" panose="020B0604020202020204" pitchFamily="34" charset="0"/>
              </a:rPr>
              <a:t>Extends the User class to manage assets, track investment progress, and estimate zakat.</a:t>
            </a:r>
          </a:p>
          <a:p>
            <a:pPr marL="0" indent="0">
              <a:buNone/>
            </a:pPr>
            <a:r>
              <a:rPr lang="en-US" sz="1700" b="1"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7- Mange Asset: </a:t>
            </a:r>
            <a:r>
              <a:rPr lang="en-US" sz="1400" dirty="0">
                <a:latin typeface="Arial" panose="020B0604020202020204" pitchFamily="34" charset="0"/>
                <a:cs typeface="Arial" panose="020B0604020202020204" pitchFamily="34" charset="0"/>
              </a:rPr>
              <a:t>Is a class to moderate asset and show many options for it . </a:t>
            </a:r>
          </a:p>
          <a:p>
            <a:pPr marL="0" indent="0">
              <a:buNone/>
            </a:pPr>
            <a:r>
              <a:rPr lang="en-US" sz="1600" b="1" dirty="0">
                <a:latin typeface="Arial" panose="020B0604020202020204" pitchFamily="34" charset="0"/>
                <a:cs typeface="Arial" panose="020B0604020202020204" pitchFamily="34" charset="0"/>
              </a:rPr>
              <a:t>	8- Asset: </a:t>
            </a:r>
            <a:r>
              <a:rPr lang="en-US" sz="1400" dirty="0">
                <a:latin typeface="Arial" panose="020B0604020202020204" pitchFamily="34" charset="0"/>
                <a:cs typeface="Arial" panose="020B0604020202020204" pitchFamily="34" charset="0"/>
              </a:rPr>
              <a:t>Represents individual investment assets, supporting operations like adding, removing, and updating them.</a:t>
            </a:r>
          </a:p>
          <a:p>
            <a:pPr marL="0" indent="0">
              <a:buNone/>
            </a:pPr>
            <a:r>
              <a:rPr lang="en-US" sz="1700" b="1" dirty="0">
                <a:latin typeface="Arial" panose="020B0604020202020204" pitchFamily="34" charset="0"/>
                <a:cs typeface="Arial" panose="020B0604020202020204" pitchFamily="34" charset="0"/>
              </a:rPr>
              <a:t>	</a:t>
            </a:r>
            <a:endParaRPr lang="en-US" dirty="0"/>
          </a:p>
        </p:txBody>
      </p:sp>
    </p:spTree>
    <p:extLst>
      <p:ext uri="{BB962C8B-B14F-4D97-AF65-F5344CB8AC3E}">
        <p14:creationId xmlns:p14="http://schemas.microsoft.com/office/powerpoint/2010/main" val="1205794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4C425-927A-1D06-0CA3-657ADC99CB05}"/>
              </a:ext>
            </a:extLst>
          </p:cNvPr>
          <p:cNvSpPr>
            <a:spLocks noGrp="1"/>
          </p:cNvSpPr>
          <p:nvPr>
            <p:ph type="title"/>
          </p:nvPr>
        </p:nvSpPr>
        <p:spPr>
          <a:xfrm>
            <a:off x="1066800" y="299405"/>
            <a:ext cx="10058400" cy="1132885"/>
          </a:xfrm>
        </p:spPr>
        <p:txBody>
          <a:bodyPr>
            <a:normAutofit/>
          </a:bodyPr>
          <a:lstStyle/>
          <a:p>
            <a:pPr algn="ct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Task 1.2 : Class Diagram</a:t>
            </a:r>
            <a:endParaRPr lang="en-US" sz="2000" dirty="0"/>
          </a:p>
        </p:txBody>
      </p:sp>
      <p:sp>
        <p:nvSpPr>
          <p:cNvPr id="3" name="Content Placeholder 2">
            <a:extLst>
              <a:ext uri="{FF2B5EF4-FFF2-40B4-BE49-F238E27FC236}">
                <a16:creationId xmlns:a16="http://schemas.microsoft.com/office/drawing/2014/main" id="{A290B8AA-1428-02DB-1C74-8AC01A7080DA}"/>
              </a:ext>
            </a:extLst>
          </p:cNvPr>
          <p:cNvSpPr>
            <a:spLocks noGrp="1"/>
          </p:cNvSpPr>
          <p:nvPr>
            <p:ph idx="1"/>
          </p:nvPr>
        </p:nvSpPr>
        <p:spPr>
          <a:xfrm>
            <a:off x="898216" y="1432290"/>
            <a:ext cx="10584382" cy="5025154"/>
          </a:xfrm>
        </p:spPr>
        <p:txBody>
          <a:bodyPr>
            <a:normAutofit/>
          </a:bodyPr>
          <a:lstStyle/>
          <a:p>
            <a:pPr marL="0" indent="0">
              <a:buNone/>
            </a:pPr>
            <a:endParaRPr lang="en-US" sz="1600" b="1" dirty="0">
              <a:latin typeface="Arial" panose="020B0604020202020204" pitchFamily="34" charset="0"/>
              <a:cs typeface="Arial" panose="020B0604020202020204" pitchFamily="34" charset="0"/>
            </a:endParaRPr>
          </a:p>
          <a:p>
            <a:pPr marL="0" indent="0">
              <a:buNone/>
            </a:pPr>
            <a:r>
              <a:rPr lang="en-US" sz="1600" b="1" dirty="0">
                <a:latin typeface="Arial" panose="020B0604020202020204" pitchFamily="34" charset="0"/>
                <a:cs typeface="Arial" panose="020B0604020202020204" pitchFamily="34" charset="0"/>
              </a:rPr>
              <a:t>9- Financial Goal : </a:t>
            </a:r>
            <a:r>
              <a:rPr lang="en-US" sz="1800" dirty="0">
                <a:latin typeface="Arial" panose="020B0604020202020204" pitchFamily="34" charset="0"/>
                <a:cs typeface="Arial" panose="020B0604020202020204" pitchFamily="34" charset="0"/>
              </a:rPr>
              <a:t>Allows users to define financial goals, track progress, and receive reminders.</a:t>
            </a:r>
          </a:p>
          <a:p>
            <a:pPr marL="0" indent="0">
              <a:buNone/>
            </a:pPr>
            <a:r>
              <a:rPr lang="en-US" sz="1600" b="1" dirty="0">
                <a:latin typeface="Arial" panose="020B0604020202020204" pitchFamily="34" charset="0"/>
                <a:cs typeface="Arial" panose="020B0604020202020204" pitchFamily="34" charset="0"/>
              </a:rPr>
              <a:t>10- Bank Account</a:t>
            </a:r>
            <a:r>
              <a:rPr lang="en-US" sz="1600" dirty="0">
                <a:latin typeface="Arial" panose="020B0604020202020204" pitchFamily="34" charset="0"/>
                <a:cs typeface="Arial" panose="020B0604020202020204" pitchFamily="34" charset="0"/>
              </a:rPr>
              <a:t> : </a:t>
            </a:r>
            <a:r>
              <a:rPr lang="en-US" sz="1800" dirty="0">
                <a:latin typeface="Arial" panose="020B0604020202020204" pitchFamily="34" charset="0"/>
                <a:cs typeface="Arial" panose="020B0604020202020204" pitchFamily="34" charset="0"/>
              </a:rPr>
              <a:t>Stores banking details and enables account linking for transactions.</a:t>
            </a:r>
          </a:p>
          <a:p>
            <a:pPr marL="0" indent="0">
              <a:buNone/>
            </a:pPr>
            <a:r>
              <a:rPr lang="en-US" sz="1600" b="1" dirty="0">
                <a:latin typeface="Arial" panose="020B0604020202020204" pitchFamily="34" charset="0"/>
                <a:cs typeface="Arial" panose="020B0604020202020204" pitchFamily="34" charset="0"/>
              </a:rPr>
              <a:t>11- Performance Metrics: </a:t>
            </a:r>
            <a:r>
              <a:rPr lang="en-US" sz="16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Monitors investment returns and volatility, helping users assess financial performance.</a:t>
            </a:r>
          </a:p>
          <a:p>
            <a:pPr marL="0" indent="0">
              <a:buNone/>
            </a:pPr>
            <a:r>
              <a:rPr lang="en-US" sz="1600" b="1" dirty="0">
                <a:latin typeface="Arial" panose="020B0604020202020204" pitchFamily="34" charset="0"/>
                <a:cs typeface="Arial" panose="020B0604020202020204" pitchFamily="34" charset="0"/>
              </a:rPr>
              <a:t>12- Zakat Calculator: </a:t>
            </a:r>
            <a:r>
              <a:rPr lang="en-US" sz="1800" dirty="0">
                <a:latin typeface="Arial" panose="020B0604020202020204" pitchFamily="34" charset="0"/>
                <a:cs typeface="Arial" panose="020B0604020202020204" pitchFamily="34" charset="0"/>
              </a:rPr>
              <a:t>Computes zakat obligations based on user-held assets.</a:t>
            </a:r>
          </a:p>
          <a:p>
            <a:pPr marL="0" indent="0">
              <a:buNone/>
            </a:pPr>
            <a:r>
              <a:rPr lang="en-US" sz="1600" b="1" dirty="0">
                <a:latin typeface="Arial" panose="020B0604020202020204" pitchFamily="34" charset="0"/>
                <a:cs typeface="Arial" panose="020B0604020202020204" pitchFamily="34" charset="0"/>
              </a:rPr>
              <a:t>13- Stock Market Account: </a:t>
            </a:r>
            <a:r>
              <a:rPr lang="en-US" sz="1800" dirty="0">
                <a:latin typeface="Arial" panose="020B0604020202020204" pitchFamily="34" charset="0"/>
                <a:cs typeface="Arial" panose="020B0604020202020204" pitchFamily="34" charset="0"/>
              </a:rPr>
              <a:t>Links external brokerage accounts, fetching holdings dynamically.</a:t>
            </a:r>
          </a:p>
          <a:p>
            <a:pPr marL="0" indent="0">
              <a:buNone/>
            </a:pPr>
            <a:r>
              <a:rPr lang="en-US" sz="1600" b="1" dirty="0">
                <a:latin typeface="Arial" panose="020B0604020202020204" pitchFamily="34" charset="0"/>
                <a:cs typeface="Arial" panose="020B0604020202020204" pitchFamily="34" charset="0"/>
              </a:rPr>
              <a:t>14- Risk Assessment: </a:t>
            </a:r>
            <a:r>
              <a:rPr lang="en-US" sz="1800" dirty="0">
                <a:latin typeface="Arial" panose="020B0604020202020204" pitchFamily="34" charset="0"/>
                <a:cs typeface="Arial" panose="020B0604020202020204" pitchFamily="34" charset="0"/>
              </a:rPr>
              <a:t>Analyzes investment risks and suggests risk mitigation strategies.</a:t>
            </a:r>
          </a:p>
          <a:p>
            <a:pPr marL="0" indent="0">
              <a:buNone/>
            </a:pPr>
            <a:r>
              <a:rPr lang="en-US" sz="1600" b="1" dirty="0">
                <a:latin typeface="Arial" panose="020B0604020202020204" pitchFamily="34" charset="0"/>
                <a:cs typeface="Arial" panose="020B0604020202020204" pitchFamily="34" charset="0"/>
              </a:rPr>
              <a:t>15- Admin: </a:t>
            </a:r>
            <a:r>
              <a:rPr lang="en-US" sz="1600"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Oversees fraud detection, system reports, and user management</a:t>
            </a:r>
            <a:r>
              <a:rPr lang="en-US" sz="2400" dirty="0">
                <a:latin typeface="Arial" panose="020B0604020202020204" pitchFamily="34" charset="0"/>
                <a:cs typeface="Arial" panose="020B0604020202020204" pitchFamily="34" charset="0"/>
              </a:rPr>
              <a:t>.</a:t>
            </a:r>
          </a:p>
          <a:p>
            <a:pPr marL="0" indent="0">
              <a:buNone/>
            </a:pPr>
            <a:r>
              <a:rPr lang="en-US" sz="1600" b="1" dirty="0">
                <a:latin typeface="Arial" panose="020B0604020202020204" pitchFamily="34" charset="0"/>
                <a:cs typeface="Arial" panose="020B0604020202020204" pitchFamily="34" charset="0"/>
              </a:rPr>
              <a:t>16- Fraudulent Activity: </a:t>
            </a:r>
            <a:r>
              <a:rPr lang="en-US" sz="1600"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Identifies and records suspicious financial behaviors.</a:t>
            </a:r>
          </a:p>
          <a:p>
            <a:pPr marL="0" indent="0">
              <a:buNone/>
            </a:pPr>
            <a:r>
              <a:rPr lang="en-US" sz="1600" b="1" dirty="0">
                <a:latin typeface="Arial" panose="020B0604020202020204" pitchFamily="34" charset="0"/>
                <a:cs typeface="Arial" panose="020B0604020202020204" pitchFamily="34" charset="0"/>
              </a:rPr>
              <a:t>17- Report: </a:t>
            </a:r>
            <a:r>
              <a:rPr lang="en-US" sz="1800" dirty="0">
                <a:latin typeface="Arial" panose="020B0604020202020204" pitchFamily="34" charset="0"/>
                <a:cs typeface="Arial" panose="020B0604020202020204" pitchFamily="34" charset="0"/>
              </a:rPr>
              <a:t>Generates investment insights and system reports for analysis</a:t>
            </a:r>
          </a:p>
          <a:p>
            <a:endParaRPr lang="en-US" dirty="0"/>
          </a:p>
        </p:txBody>
      </p:sp>
    </p:spTree>
    <p:extLst>
      <p:ext uri="{BB962C8B-B14F-4D97-AF65-F5344CB8AC3E}">
        <p14:creationId xmlns:p14="http://schemas.microsoft.com/office/powerpoint/2010/main" val="2195364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62AA435-1917-F1D1-F52A-4637B610DA90}"/>
              </a:ext>
            </a:extLst>
          </p:cNvPr>
          <p:cNvSpPr>
            <a:spLocks noGrp="1"/>
          </p:cNvSpPr>
          <p:nvPr>
            <p:ph type="title"/>
          </p:nvPr>
        </p:nvSpPr>
        <p:spPr>
          <a:xfrm>
            <a:off x="-154004" y="381018"/>
            <a:ext cx="11353800" cy="784236"/>
          </a:xfrm>
        </p:spPr>
        <p:txBody>
          <a:bodyPr>
            <a:normAutofit/>
          </a:bodyPr>
          <a:lstStyle/>
          <a:p>
            <a:pPr algn="ctr"/>
            <a:r>
              <a:rPr lang="en-US" sz="2000" b="1" dirty="0">
                <a:latin typeface="Arial" panose="020B0604020202020204" pitchFamily="34" charset="0"/>
                <a:cs typeface="Arial" panose="020B0604020202020204" pitchFamily="34" charset="0"/>
              </a:rPr>
              <a:t>       Task 1.3 : Sequence Diagram</a:t>
            </a:r>
          </a:p>
        </p:txBody>
      </p:sp>
      <p:sp>
        <p:nvSpPr>
          <p:cNvPr id="3" name="Content Placeholder 2">
            <a:extLst>
              <a:ext uri="{FF2B5EF4-FFF2-40B4-BE49-F238E27FC236}">
                <a16:creationId xmlns:a16="http://schemas.microsoft.com/office/drawing/2014/main" id="{6556E9B1-8807-48CD-8138-798A8E2EC4F0}"/>
              </a:ext>
            </a:extLst>
          </p:cNvPr>
          <p:cNvSpPr>
            <a:spLocks noGrp="1"/>
          </p:cNvSpPr>
          <p:nvPr>
            <p:ph idx="1"/>
          </p:nvPr>
        </p:nvSpPr>
        <p:spPr>
          <a:xfrm>
            <a:off x="339865" y="1100516"/>
            <a:ext cx="11450231" cy="5376465"/>
          </a:xfrm>
        </p:spPr>
        <p:txBody>
          <a:bodyPr>
            <a:normAutofit/>
          </a:bodyPr>
          <a:lstStyle/>
          <a:p>
            <a:pPr marL="0" indent="0">
              <a:buNone/>
            </a:pPr>
            <a:r>
              <a:rPr lang="en-US" sz="1600" dirty="0">
                <a:latin typeface="Arial" panose="020B0604020202020204" pitchFamily="34" charset="0"/>
                <a:cs typeface="Arial" panose="020B0604020202020204" pitchFamily="34" charset="0"/>
              </a:rPr>
              <a:t>A </a:t>
            </a:r>
            <a:r>
              <a:rPr lang="en-US" sz="1600" b="1" dirty="0">
                <a:latin typeface="Arial" panose="020B0604020202020204" pitchFamily="34" charset="0"/>
                <a:cs typeface="Arial" panose="020B0604020202020204" pitchFamily="34" charset="0"/>
              </a:rPr>
              <a:t>sequence diagram: </a:t>
            </a:r>
            <a:r>
              <a:rPr lang="en-US" sz="16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visualizes interactions between system components over time, showing the order of messages (e.g., user actions, validations, database queries). It uses </a:t>
            </a:r>
            <a:r>
              <a:rPr lang="en-US" sz="1400" b="1" dirty="0">
                <a:latin typeface="Arial" panose="020B0604020202020204" pitchFamily="34" charset="0"/>
                <a:cs typeface="Arial" panose="020B0604020202020204" pitchFamily="34" charset="0"/>
              </a:rPr>
              <a:t>lifelines, arrows, and activation bars</a:t>
            </a:r>
            <a:r>
              <a:rPr lang="en-US" sz="1400" dirty="0">
                <a:latin typeface="Arial" panose="020B0604020202020204" pitchFamily="34" charset="0"/>
                <a:cs typeface="Arial" panose="020B0604020202020204" pitchFamily="34" charset="0"/>
              </a:rPr>
              <a:t> to model workflows like login, payments, or risk assessments.</a:t>
            </a:r>
          </a:p>
          <a:p>
            <a:pPr marL="0" indent="0">
              <a:buNone/>
            </a:pPr>
            <a:endParaRPr lang="en-US" sz="1200" dirty="0">
              <a:latin typeface="Arial" panose="020B0604020202020204" pitchFamily="34" charset="0"/>
              <a:cs typeface="Arial" panose="020B0604020202020204" pitchFamily="34" charset="0"/>
            </a:endParaRPr>
          </a:p>
          <a:p>
            <a:pPr marL="0" indent="0">
              <a:buNone/>
            </a:pPr>
            <a:r>
              <a:rPr lang="en-US" sz="1400" b="1" dirty="0">
                <a:latin typeface="Arial" panose="020B0604020202020204" pitchFamily="34" charset="0"/>
                <a:cs typeface="Arial" panose="020B0604020202020204" pitchFamily="34" charset="0"/>
              </a:rPr>
              <a:t>1. Bank Account Linking:  	  </a:t>
            </a:r>
            <a:r>
              <a:rPr lang="en-US" sz="1200" b="1" dirty="0">
                <a:latin typeface="Arial" panose="020B0604020202020204" pitchFamily="34" charset="0"/>
                <a:cs typeface="Arial" panose="020B0604020202020204" pitchFamily="34" charset="0"/>
              </a:rPr>
              <a:t>{    Key Steps:  Connect → Select Bank → Enter Card → Validate → OTP → Verify → Success  }</a:t>
            </a:r>
          </a:p>
          <a:p>
            <a:pPr marL="0" indent="0">
              <a:buNone/>
            </a:pPr>
            <a:r>
              <a:rPr lang="en-US" sz="1200" b="1" dirty="0">
                <a:latin typeface="Arial" panose="020B0604020202020204" pitchFamily="34" charset="0"/>
                <a:cs typeface="Arial" panose="020B0604020202020204" pitchFamily="34" charset="0"/>
              </a:rPr>
              <a:t>     - User Action: </a:t>
            </a:r>
            <a:r>
              <a:rPr lang="en-US" sz="1200" dirty="0">
                <a:latin typeface="Arial" panose="020B0604020202020204" pitchFamily="34" charset="0"/>
                <a:cs typeface="Arial" panose="020B0604020202020204" pitchFamily="34" charset="0"/>
              </a:rPr>
              <a:t>Connects bank account, selects bank, and enters card details.               </a:t>
            </a:r>
          </a:p>
          <a:p>
            <a:pPr marL="0" indent="0">
              <a:buNone/>
            </a:pPr>
            <a:r>
              <a:rPr lang="en-US" sz="1200" b="1" dirty="0">
                <a:latin typeface="Arial" panose="020B0604020202020204" pitchFamily="34" charset="0"/>
                <a:cs typeface="Arial" panose="020B0604020202020204" pitchFamily="34" charset="0"/>
              </a:rPr>
              <a:t>     - Outcome: </a:t>
            </a:r>
            <a:r>
              <a:rPr lang="en-US" sz="1200" dirty="0">
                <a:latin typeface="Arial" panose="020B0604020202020204" pitchFamily="34" charset="0"/>
                <a:cs typeface="Arial" panose="020B0604020202020204" pitchFamily="34" charset="0"/>
              </a:rPr>
              <a:t>"Account linked successfully" upon OTP validation.  </a:t>
            </a:r>
          </a:p>
          <a:p>
            <a:pPr marL="0" indent="0">
              <a:buNone/>
            </a:pPr>
            <a:r>
              <a:rPr lang="en-US" sz="1200"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 System Process: </a:t>
            </a:r>
            <a:r>
              <a:rPr lang="en-US" sz="1200" dirty="0">
                <a:latin typeface="Arial" panose="020B0604020202020204" pitchFamily="34" charset="0"/>
                <a:cs typeface="Arial" panose="020B0604020202020204" pitchFamily="34" charset="0"/>
              </a:rPr>
              <a:t>Validates card, requests OTP via    SMS/email,   verifies OTP. </a:t>
            </a:r>
          </a:p>
          <a:p>
            <a:pPr marL="0" indent="0">
              <a:buNone/>
            </a:pPr>
            <a:endParaRPr lang="en-US" sz="1200" dirty="0">
              <a:latin typeface="Arial" panose="020B0604020202020204" pitchFamily="34" charset="0"/>
              <a:cs typeface="Arial" panose="020B0604020202020204" pitchFamily="34" charset="0"/>
            </a:endParaRPr>
          </a:p>
          <a:p>
            <a:pPr marL="0" indent="0">
              <a:buNone/>
            </a:pPr>
            <a:r>
              <a:rPr lang="en-US" sz="1400" b="1" dirty="0">
                <a:latin typeface="Arial" panose="020B0604020202020204" pitchFamily="34" charset="0"/>
                <a:cs typeface="Arial" panose="020B0604020202020204" pitchFamily="34" charset="0"/>
              </a:rPr>
              <a:t>2. Financial Goal Creation: 	   </a:t>
            </a:r>
            <a:r>
              <a:rPr lang="en-US" sz="1200" b="1" dirty="0">
                <a:latin typeface="Arial" panose="020B0604020202020204" pitchFamily="34" charset="0"/>
                <a:cs typeface="Arial" panose="020B0604020202020204" pitchFamily="34" charset="0"/>
              </a:rPr>
              <a:t>{   Key Steps:  Add Goal → Submit → Database Insert → Confirmation }</a:t>
            </a:r>
          </a:p>
          <a:p>
            <a:pPr marL="0" indent="0">
              <a:buNone/>
            </a:pPr>
            <a:r>
              <a:rPr lang="en-US" sz="1400" b="1"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 User Action: </a:t>
            </a:r>
            <a:r>
              <a:rPr lang="en-US" sz="1200" dirty="0">
                <a:latin typeface="Arial" panose="020B0604020202020204" pitchFamily="34" charset="0"/>
                <a:cs typeface="Arial" panose="020B0604020202020204" pitchFamily="34" charset="0"/>
              </a:rPr>
              <a:t>Clicks "Add New Goal," submits details (type, amount, deadline).   </a:t>
            </a:r>
          </a:p>
          <a:p>
            <a:pPr marL="0" indent="0">
              <a:buNone/>
            </a:pPr>
            <a:r>
              <a:rPr lang="en-US" sz="1200"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 System Process: </a:t>
            </a:r>
            <a:r>
              <a:rPr lang="en-US" sz="1200" dirty="0">
                <a:latin typeface="Arial" panose="020B0604020202020204" pitchFamily="34" charset="0"/>
                <a:cs typeface="Arial" panose="020B0604020202020204" pitchFamily="34" charset="0"/>
              </a:rPr>
              <a:t>Saves goal to database via </a:t>
            </a:r>
            <a:r>
              <a:rPr lang="en-US" sz="1200" dirty="0" err="1">
                <a:latin typeface="Arial" panose="020B0604020202020204" pitchFamily="34" charset="0"/>
                <a:cs typeface="Arial" panose="020B0604020202020204" pitchFamily="34" charset="0"/>
              </a:rPr>
              <a:t>addGoal</a:t>
            </a:r>
            <a:r>
              <a:rPr lang="en-US" sz="1200" dirty="0">
                <a:latin typeface="Arial" panose="020B0604020202020204" pitchFamily="34" charset="0"/>
                <a:cs typeface="Arial" panose="020B0604020202020204" pitchFamily="34" charset="0"/>
              </a:rPr>
              <a:t>(). </a:t>
            </a:r>
          </a:p>
          <a:p>
            <a:pPr marL="0" indent="0">
              <a:buNone/>
            </a:pPr>
            <a:r>
              <a:rPr lang="en-US" sz="1200" b="1" dirty="0">
                <a:latin typeface="Arial" panose="020B0604020202020204" pitchFamily="34" charset="0"/>
                <a:cs typeface="Arial" panose="020B0604020202020204" pitchFamily="34" charset="0"/>
              </a:rPr>
              <a:t>     - Outcome: </a:t>
            </a:r>
            <a:r>
              <a:rPr lang="en-US" sz="1200" dirty="0">
                <a:latin typeface="Arial" panose="020B0604020202020204" pitchFamily="34" charset="0"/>
                <a:cs typeface="Arial" panose="020B0604020202020204" pitchFamily="34" charset="0"/>
              </a:rPr>
              <a:t>Goals list updated with confirmation.</a:t>
            </a:r>
          </a:p>
          <a:p>
            <a:pPr marL="0" indent="0">
              <a:buNone/>
            </a:pPr>
            <a:endParaRPr lang="en-US" sz="1200" dirty="0">
              <a:latin typeface="Arial" panose="020B0604020202020204" pitchFamily="34" charset="0"/>
              <a:cs typeface="Arial" panose="020B0604020202020204" pitchFamily="34" charset="0"/>
            </a:endParaRPr>
          </a:p>
          <a:p>
            <a:pPr marL="0" indent="0">
              <a:buNone/>
            </a:pPr>
            <a:r>
              <a:rPr lang="en-US" sz="1500" b="1" dirty="0">
                <a:latin typeface="Arial" panose="020B0604020202020204" pitchFamily="34" charset="0"/>
                <a:cs typeface="Arial" panose="020B0604020202020204" pitchFamily="34" charset="0"/>
              </a:rPr>
              <a:t>3. Risk Assessment</a:t>
            </a:r>
            <a:r>
              <a:rPr lang="en-US" sz="1200" b="1" dirty="0">
                <a:latin typeface="Arial" panose="020B0604020202020204" pitchFamily="34" charset="0"/>
                <a:cs typeface="Arial" panose="020B0604020202020204" pitchFamily="34" charset="0"/>
              </a:rPr>
              <a:t>:	   {  Key Steps:  Assess Risk → Fetch Data → Calculate Score → Generate Strategies → Display Dashboard  } </a:t>
            </a:r>
          </a:p>
          <a:p>
            <a:pPr marL="0" indent="0">
              <a:buNone/>
            </a:pPr>
            <a:r>
              <a:rPr lang="en-US" sz="1200"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 User Action: </a:t>
            </a:r>
            <a:r>
              <a:rPr lang="en-US" sz="1200" dirty="0">
                <a:latin typeface="Arial" panose="020B0604020202020204" pitchFamily="34" charset="0"/>
                <a:cs typeface="Arial" panose="020B0604020202020204" pitchFamily="34" charset="0"/>
              </a:rPr>
              <a:t>Initiates risk assessment from dashboard. </a:t>
            </a:r>
          </a:p>
          <a:p>
            <a:pPr marL="0" indent="0">
              <a:buNone/>
            </a:pPr>
            <a:r>
              <a:rPr lang="en-US" sz="1200"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 System Process: </a:t>
            </a:r>
            <a:r>
              <a:rPr lang="en-US" sz="1200" dirty="0">
                <a:latin typeface="Arial" panose="020B0604020202020204" pitchFamily="34" charset="0"/>
                <a:cs typeface="Arial" panose="020B0604020202020204" pitchFamily="34" charset="0"/>
              </a:rPr>
              <a:t>Fetches portfolio data, calculates risk score (0–100), generates mitigation strategies.                        	</a:t>
            </a:r>
          </a:p>
          <a:p>
            <a:pPr marL="0" indent="0">
              <a:buNone/>
            </a:pPr>
            <a:r>
              <a:rPr lang="en-US" sz="1200" b="1" dirty="0">
                <a:latin typeface="Arial" panose="020B0604020202020204" pitchFamily="34" charset="0"/>
                <a:cs typeface="Arial" panose="020B0604020202020204" pitchFamily="34" charset="0"/>
              </a:rPr>
              <a:t>    - Outcome: </a:t>
            </a:r>
            <a:r>
              <a:rPr lang="en-US" sz="1200" dirty="0">
                <a:latin typeface="Arial" panose="020B0604020202020204" pitchFamily="34" charset="0"/>
                <a:cs typeface="Arial" panose="020B0604020202020204" pitchFamily="34" charset="0"/>
              </a:rPr>
              <a:t>Displays risk dashboard with score, pie chart, and strategies.  </a:t>
            </a:r>
          </a:p>
        </p:txBody>
      </p:sp>
    </p:spTree>
    <p:extLst>
      <p:ext uri="{BB962C8B-B14F-4D97-AF65-F5344CB8AC3E}">
        <p14:creationId xmlns:p14="http://schemas.microsoft.com/office/powerpoint/2010/main" val="216179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32D82-3E69-BA71-854F-E914C21453CC}"/>
              </a:ext>
            </a:extLst>
          </p:cNvPr>
          <p:cNvSpPr>
            <a:spLocks noGrp="1"/>
          </p:cNvSpPr>
          <p:nvPr>
            <p:ph type="title"/>
          </p:nvPr>
        </p:nvSpPr>
        <p:spPr>
          <a:xfrm>
            <a:off x="1066800" y="477430"/>
            <a:ext cx="10058400" cy="574535"/>
          </a:xfrm>
        </p:spPr>
        <p:txBody>
          <a:bodyPr>
            <a:normAutofit fontScale="90000"/>
          </a:bodyPr>
          <a:lstStyle/>
          <a:p>
            <a:pPr algn="ctr"/>
            <a:r>
              <a:rPr lang="en-US" sz="4800" b="1"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Task 1.3 : Sequence Diagram</a:t>
            </a:r>
            <a:endParaRPr lang="en-US" sz="2000" dirty="0"/>
          </a:p>
        </p:txBody>
      </p:sp>
      <p:sp>
        <p:nvSpPr>
          <p:cNvPr id="3" name="Content Placeholder 2">
            <a:extLst>
              <a:ext uri="{FF2B5EF4-FFF2-40B4-BE49-F238E27FC236}">
                <a16:creationId xmlns:a16="http://schemas.microsoft.com/office/drawing/2014/main" id="{4BE032E1-6663-35D5-393F-0669183AA03E}"/>
              </a:ext>
            </a:extLst>
          </p:cNvPr>
          <p:cNvSpPr>
            <a:spLocks noGrp="1"/>
          </p:cNvSpPr>
          <p:nvPr>
            <p:ph idx="1"/>
          </p:nvPr>
        </p:nvSpPr>
        <p:spPr>
          <a:xfrm>
            <a:off x="639271" y="1302817"/>
            <a:ext cx="10608658" cy="5077753"/>
          </a:xfrm>
        </p:spPr>
        <p:txBody>
          <a:bodyPr>
            <a:normAutofit/>
          </a:bodyPr>
          <a:lstStyle/>
          <a:p>
            <a:pPr marL="0" indent="0">
              <a:buNone/>
            </a:pPr>
            <a:r>
              <a:rPr lang="en-US" sz="1400" b="1" dirty="0">
                <a:latin typeface="Arial" panose="020B0604020202020204" pitchFamily="34" charset="0"/>
                <a:cs typeface="Arial" panose="020B0604020202020204" pitchFamily="34" charset="0"/>
              </a:rPr>
              <a:t>4. User Login:         </a:t>
            </a:r>
            <a:r>
              <a:rPr lang="en-US" sz="1200" b="1" dirty="0">
                <a:latin typeface="Arial" panose="020B0604020202020204" pitchFamily="34" charset="0"/>
                <a:cs typeface="Arial" panose="020B0604020202020204" pitchFamily="34" charset="0"/>
              </a:rPr>
              <a:t>{  Key Steps:  Login → Validate → Query DB → Success/Failure }</a:t>
            </a:r>
          </a:p>
          <a:p>
            <a:pPr marL="0" indent="0">
              <a:buNone/>
            </a:pPr>
            <a:r>
              <a:rPr lang="en-US" sz="1200" b="1" dirty="0">
                <a:latin typeface="Arial" panose="020B0604020202020204" pitchFamily="34" charset="0"/>
                <a:cs typeface="Arial" panose="020B0604020202020204" pitchFamily="34" charset="0"/>
              </a:rPr>
              <a:t>     - User Action: </a:t>
            </a:r>
            <a:r>
              <a:rPr lang="en-US" sz="1300" dirty="0">
                <a:latin typeface="Arial" panose="020B0604020202020204" pitchFamily="34" charset="0"/>
                <a:cs typeface="Arial" panose="020B0604020202020204" pitchFamily="34" charset="0"/>
              </a:rPr>
              <a:t>Enters credentials (username/password). </a:t>
            </a:r>
          </a:p>
          <a:p>
            <a:pPr marL="0" indent="0">
              <a:buNone/>
            </a:pPr>
            <a:r>
              <a:rPr lang="en-US" sz="1300"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 System Process: </a:t>
            </a:r>
            <a:r>
              <a:rPr lang="en-US" sz="1300" dirty="0">
                <a:latin typeface="Arial" panose="020B0604020202020204" pitchFamily="34" charset="0"/>
                <a:cs typeface="Arial" panose="020B0604020202020204" pitchFamily="34" charset="0"/>
              </a:rPr>
              <a:t>Validates fields, queries database for user match. </a:t>
            </a:r>
          </a:p>
          <a:p>
            <a:pPr marL="0" indent="0">
              <a:buNone/>
            </a:pPr>
            <a:r>
              <a:rPr lang="en-US" sz="1200" b="1" dirty="0">
                <a:latin typeface="Arial" panose="020B0604020202020204" pitchFamily="34" charset="0"/>
                <a:cs typeface="Arial" panose="020B0604020202020204" pitchFamily="34" charset="0"/>
              </a:rPr>
              <a:t>      - Outcome: </a:t>
            </a:r>
            <a:r>
              <a:rPr lang="en-US" sz="1300" dirty="0">
                <a:latin typeface="Arial" panose="020B0604020202020204" pitchFamily="34" charset="0"/>
                <a:cs typeface="Arial" panose="020B0604020202020204" pitchFamily="34" charset="0"/>
              </a:rPr>
              <a:t>Login success if credentials are valid.</a:t>
            </a:r>
          </a:p>
          <a:p>
            <a:pPr marL="0" indent="0">
              <a:buNone/>
            </a:pPr>
            <a:endParaRPr lang="en-US" sz="1300" dirty="0">
              <a:latin typeface="Arial" panose="020B0604020202020204" pitchFamily="34" charset="0"/>
              <a:cs typeface="Arial" panose="020B0604020202020204" pitchFamily="34" charset="0"/>
            </a:endParaRPr>
          </a:p>
          <a:p>
            <a:pPr marL="0" indent="0">
              <a:buNone/>
            </a:pPr>
            <a:r>
              <a:rPr lang="en-US" sz="1400" b="1" dirty="0">
                <a:latin typeface="Arial" panose="020B0604020202020204" pitchFamily="34" charset="0"/>
                <a:cs typeface="Arial" panose="020B0604020202020204" pitchFamily="34" charset="0"/>
              </a:rPr>
              <a:t>5. Set Financial Goal :    </a:t>
            </a:r>
            <a:r>
              <a:rPr lang="en-US" sz="1200" b="1" dirty="0">
                <a:latin typeface="Arial" panose="020B0604020202020204" pitchFamily="34" charset="0"/>
                <a:cs typeface="Arial" panose="020B0604020202020204" pitchFamily="34" charset="0"/>
              </a:rPr>
              <a:t> {  Key Steps:  Set Goal → Evaluate Investments → Save Portfolio }</a:t>
            </a:r>
            <a:endParaRPr lang="en-US" sz="1400" b="1" dirty="0">
              <a:latin typeface="Arial" panose="020B0604020202020204" pitchFamily="34" charset="0"/>
              <a:cs typeface="Arial" panose="020B0604020202020204" pitchFamily="34" charset="0"/>
            </a:endParaRPr>
          </a:p>
          <a:p>
            <a:pPr marL="0" indent="0">
              <a:buNone/>
            </a:pPr>
            <a:r>
              <a:rPr lang="en-US" sz="1300"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 User Action: </a:t>
            </a:r>
            <a:r>
              <a:rPr lang="en-US" sz="1300" dirty="0">
                <a:latin typeface="Arial" panose="020B0604020202020204" pitchFamily="34" charset="0"/>
                <a:cs typeface="Arial" panose="020B0604020202020204" pitchFamily="34" charset="0"/>
              </a:rPr>
              <a:t>Sets a financial goal via </a:t>
            </a:r>
            <a:r>
              <a:rPr lang="en-US" sz="1300" dirty="0" err="1">
                <a:latin typeface="Arial" panose="020B0604020202020204" pitchFamily="34" charset="0"/>
                <a:cs typeface="Arial" panose="020B0604020202020204" pitchFamily="34" charset="0"/>
              </a:rPr>
              <a:t>setFinancialGoal</a:t>
            </a:r>
            <a:r>
              <a:rPr lang="en-US" sz="1300" dirty="0">
                <a:latin typeface="Arial" panose="020B0604020202020204" pitchFamily="34" charset="0"/>
                <a:cs typeface="Arial" panose="020B0604020202020204" pitchFamily="34" charset="0"/>
              </a:rPr>
              <a:t>().  </a:t>
            </a:r>
          </a:p>
          <a:p>
            <a:pPr marL="0" indent="0">
              <a:buNone/>
            </a:pPr>
            <a:r>
              <a:rPr lang="en-US" sz="1300"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 System Process: </a:t>
            </a:r>
            <a:r>
              <a:rPr lang="en-US" sz="1300" dirty="0">
                <a:latin typeface="Arial" panose="020B0604020202020204" pitchFamily="34" charset="0"/>
                <a:cs typeface="Arial" panose="020B0604020202020204" pitchFamily="34" charset="0"/>
              </a:rPr>
              <a:t>Evaluates investments, links goal to portfolio, and saves updates. </a:t>
            </a:r>
          </a:p>
          <a:p>
            <a:pPr marL="0" indent="0">
              <a:buNone/>
            </a:pPr>
            <a:r>
              <a:rPr lang="en-US" sz="1300"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  - Outcome: </a:t>
            </a:r>
            <a:r>
              <a:rPr lang="en-US" sz="1300" dirty="0">
                <a:latin typeface="Arial" panose="020B0604020202020204" pitchFamily="34" charset="0"/>
                <a:cs typeface="Arial" panose="020B0604020202020204" pitchFamily="34" charset="0"/>
              </a:rPr>
              <a:t>Goal added to portfolio with status checks. </a:t>
            </a:r>
          </a:p>
          <a:p>
            <a:endParaRPr lang="en-US" sz="1300" dirty="0">
              <a:latin typeface="Arial" panose="020B0604020202020204" pitchFamily="34" charset="0"/>
              <a:cs typeface="Arial" panose="020B0604020202020204" pitchFamily="34" charset="0"/>
            </a:endParaRPr>
          </a:p>
          <a:p>
            <a:pPr marL="0" indent="0">
              <a:buNone/>
            </a:pPr>
            <a:r>
              <a:rPr lang="en-US" sz="1400" b="1" dirty="0">
                <a:latin typeface="Arial" panose="020B0604020202020204" pitchFamily="34" charset="0"/>
                <a:cs typeface="Arial" panose="020B0604020202020204" pitchFamily="34" charset="0"/>
              </a:rPr>
              <a:t>6. User Sign-Up:         </a:t>
            </a:r>
            <a:r>
              <a:rPr lang="en-US" sz="1200" b="1" dirty="0">
                <a:latin typeface="Arial" panose="020B0604020202020204" pitchFamily="34" charset="0"/>
                <a:cs typeface="Arial" panose="020B0604020202020204" pitchFamily="34" charset="0"/>
              </a:rPr>
              <a:t>{  Key Steps:  Sign Up → Validate → DB Transaction → Insert → Commit → Success  }</a:t>
            </a:r>
          </a:p>
          <a:p>
            <a:pPr marL="0" indent="0">
              <a:buNone/>
            </a:pPr>
            <a:r>
              <a:rPr lang="en-US" sz="1300" b="1"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 User Action: </a:t>
            </a:r>
            <a:r>
              <a:rPr lang="en-US" sz="1300" dirty="0">
                <a:latin typeface="Arial" panose="020B0604020202020204" pitchFamily="34" charset="0"/>
                <a:cs typeface="Arial" panose="020B0604020202020204" pitchFamily="34" charset="0"/>
              </a:rPr>
              <a:t>Clicks  Sign Up, enters user data.</a:t>
            </a:r>
          </a:p>
          <a:p>
            <a:pPr marL="0" indent="0">
              <a:buNone/>
            </a:pPr>
            <a:r>
              <a:rPr lang="en-US" sz="1200" b="1" dirty="0">
                <a:latin typeface="Arial" panose="020B0604020202020204" pitchFamily="34" charset="0"/>
                <a:cs typeface="Arial" panose="020B0604020202020204" pitchFamily="34" charset="0"/>
              </a:rPr>
              <a:t>    - System Process: </a:t>
            </a:r>
            <a:r>
              <a:rPr lang="en-US" sz="1300" dirty="0">
                <a:latin typeface="Arial" panose="020B0604020202020204" pitchFamily="34" charset="0"/>
                <a:cs typeface="Arial" panose="020B0604020202020204" pitchFamily="34" charset="0"/>
              </a:rPr>
              <a:t>Validates input, starts database transaction, inserts new user record.  </a:t>
            </a:r>
          </a:p>
          <a:p>
            <a:pPr marL="0" indent="0">
              <a:buNone/>
            </a:pPr>
            <a:r>
              <a:rPr lang="en-US" sz="1200" b="1" dirty="0">
                <a:latin typeface="Arial" panose="020B0604020202020204" pitchFamily="34" charset="0"/>
                <a:cs typeface="Arial" panose="020B0604020202020204" pitchFamily="34" charset="0"/>
              </a:rPr>
              <a:t>    - Outcome: </a:t>
            </a:r>
            <a:r>
              <a:rPr lang="en-US" sz="1300" dirty="0">
                <a:latin typeface="Arial" panose="020B0604020202020204" pitchFamily="34" charset="0"/>
                <a:cs typeface="Arial" panose="020B0604020202020204" pitchFamily="34" charset="0"/>
              </a:rPr>
              <a:t>"Success" shown upon commit.</a:t>
            </a:r>
          </a:p>
          <a:p>
            <a:endParaRPr lang="en-US" dirty="0"/>
          </a:p>
        </p:txBody>
      </p:sp>
    </p:spTree>
    <p:extLst>
      <p:ext uri="{BB962C8B-B14F-4D97-AF65-F5344CB8AC3E}">
        <p14:creationId xmlns:p14="http://schemas.microsoft.com/office/powerpoint/2010/main" val="1139573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62AA435-1917-F1D1-F52A-4637B610DA90}"/>
              </a:ext>
            </a:extLst>
          </p:cNvPr>
          <p:cNvSpPr>
            <a:spLocks noGrp="1"/>
          </p:cNvSpPr>
          <p:nvPr>
            <p:ph type="title"/>
          </p:nvPr>
        </p:nvSpPr>
        <p:spPr>
          <a:xfrm>
            <a:off x="-154004" y="381018"/>
            <a:ext cx="11353800" cy="719500"/>
          </a:xfrm>
        </p:spPr>
        <p:txBody>
          <a:bodyPr>
            <a:normAutofit/>
          </a:bodyPr>
          <a:lstStyle/>
          <a:p>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Task 1.4: State Diagram</a:t>
            </a:r>
          </a:p>
        </p:txBody>
      </p:sp>
      <p:sp>
        <p:nvSpPr>
          <p:cNvPr id="3" name="Content Placeholder 2">
            <a:extLst>
              <a:ext uri="{FF2B5EF4-FFF2-40B4-BE49-F238E27FC236}">
                <a16:creationId xmlns:a16="http://schemas.microsoft.com/office/drawing/2014/main" id="{6556E9B1-8807-48CD-8138-798A8E2EC4F0}"/>
              </a:ext>
            </a:extLst>
          </p:cNvPr>
          <p:cNvSpPr>
            <a:spLocks noGrp="1"/>
          </p:cNvSpPr>
          <p:nvPr>
            <p:ph idx="1"/>
          </p:nvPr>
        </p:nvSpPr>
        <p:spPr>
          <a:xfrm>
            <a:off x="493614" y="1173345"/>
            <a:ext cx="10892141" cy="4661013"/>
          </a:xfrm>
        </p:spPr>
        <p:txBody>
          <a:bodyPr>
            <a:normAutofit/>
          </a:bodyPr>
          <a:lstStyle/>
          <a:p>
            <a:r>
              <a:rPr lang="en-US" sz="1600" b="1" dirty="0">
                <a:latin typeface="Arial" panose="020B0604020202020204" pitchFamily="34" charset="0"/>
                <a:cs typeface="Arial" panose="020B0604020202020204" pitchFamily="34" charset="0"/>
              </a:rPr>
              <a:t>This state diagram illustrates the lifecycle of an investor’s journey within the Invest system, covering key states and transitions.</a:t>
            </a:r>
          </a:p>
          <a:p>
            <a:pPr marL="0" indent="0">
              <a:buNone/>
            </a:pPr>
            <a:endParaRPr lang="en-US" dirty="0"/>
          </a:p>
          <a:p>
            <a:r>
              <a:rPr lang="en-US" sz="1600" b="1" dirty="0">
                <a:latin typeface="Arial" panose="020B0604020202020204" pitchFamily="34" charset="0"/>
                <a:cs typeface="Arial" panose="020B0604020202020204" pitchFamily="34" charset="0"/>
              </a:rPr>
              <a:t>Key States &amp; Transitions: -</a:t>
            </a:r>
          </a:p>
          <a:p>
            <a:pPr marL="0" indent="0">
              <a:buNone/>
            </a:pPr>
            <a:endParaRPr lang="en-US" sz="1600" dirty="0">
              <a:latin typeface="Arial" panose="020B0604020202020204" pitchFamily="34" charset="0"/>
              <a:cs typeface="Arial" panose="020B0604020202020204" pitchFamily="34" charset="0"/>
            </a:endParaRPr>
          </a:p>
          <a:p>
            <a:pPr lvl="1">
              <a:buFont typeface="+mj-lt"/>
              <a:buAutoNum type="arabicPeriod"/>
            </a:pPr>
            <a:r>
              <a:rPr lang="en-US" b="1" dirty="0">
                <a:latin typeface="Arial" panose="020B0604020202020204" pitchFamily="34" charset="0"/>
                <a:cs typeface="Arial" panose="020B0604020202020204" pitchFamily="34" charset="0"/>
              </a:rPr>
              <a:t>Registered</a:t>
            </a:r>
            <a:r>
              <a:rPr lang="en-US" sz="1200" dirty="0">
                <a:latin typeface="Arial" panose="020B0604020202020204" pitchFamily="34" charset="0"/>
                <a:cs typeface="Arial" panose="020B0604020202020204" pitchFamily="34" charset="0"/>
              </a:rPr>
              <a:t> – User account is created.</a:t>
            </a:r>
          </a:p>
          <a:p>
            <a:pPr lvl="1">
              <a:buFont typeface="+mj-lt"/>
              <a:buAutoNum type="arabicPeriod"/>
            </a:pPr>
            <a:r>
              <a:rPr lang="en-US" b="1" dirty="0">
                <a:latin typeface="Arial" panose="020B0604020202020204" pitchFamily="34" charset="0"/>
                <a:cs typeface="Arial" panose="020B0604020202020204" pitchFamily="34" charset="0"/>
              </a:rPr>
              <a:t>Logged</a:t>
            </a:r>
            <a:r>
              <a:rPr lang="en-US" sz="1200" b="1" dirty="0">
                <a:latin typeface="Arial" panose="020B0604020202020204" pitchFamily="34" charset="0"/>
                <a:cs typeface="Arial" panose="020B0604020202020204" pitchFamily="34" charset="0"/>
              </a:rPr>
              <a:t> In</a:t>
            </a:r>
            <a:r>
              <a:rPr lang="en-US" sz="1200" dirty="0">
                <a:latin typeface="Arial" panose="020B0604020202020204" pitchFamily="34" charset="0"/>
                <a:cs typeface="Arial" panose="020B0604020202020204" pitchFamily="34" charset="0"/>
              </a:rPr>
              <a:t> – User successfully authenticates into the system.</a:t>
            </a:r>
          </a:p>
          <a:p>
            <a:pPr lvl="1">
              <a:buFont typeface="+mj-lt"/>
              <a:buAutoNum type="arabicPeriod"/>
            </a:pPr>
            <a:r>
              <a:rPr lang="en-US" b="1" dirty="0">
                <a:latin typeface="Arial" panose="020B0604020202020204" pitchFamily="34" charset="0"/>
                <a:cs typeface="Arial" panose="020B0604020202020204" pitchFamily="34" charset="0"/>
              </a:rPr>
              <a:t>Viewing Dashboard</a:t>
            </a:r>
            <a:r>
              <a:rPr lang="en-US"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 User accesses portfolio and investment details.</a:t>
            </a:r>
          </a:p>
          <a:p>
            <a:pPr lvl="1">
              <a:buFont typeface="+mj-lt"/>
              <a:buAutoNum type="arabicPeriod"/>
            </a:pPr>
            <a:r>
              <a:rPr lang="en-US" b="1" dirty="0">
                <a:latin typeface="Arial" panose="020B0604020202020204" pitchFamily="34" charset="0"/>
                <a:cs typeface="Arial" panose="020B0604020202020204" pitchFamily="34" charset="0"/>
              </a:rPr>
              <a:t>Portfolio Created</a:t>
            </a:r>
            <a:r>
              <a:rPr lang="en-US"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 First asset is added, activating investment tracking.</a:t>
            </a:r>
          </a:p>
          <a:p>
            <a:pPr lvl="1">
              <a:buFont typeface="+mj-lt"/>
              <a:buAutoNum type="arabicPeriod"/>
            </a:pPr>
            <a:r>
              <a:rPr lang="en-US" b="1" dirty="0">
                <a:latin typeface="Arial" panose="020B0604020202020204" pitchFamily="34" charset="0"/>
                <a:cs typeface="Arial" panose="020B0604020202020204" pitchFamily="34" charset="0"/>
              </a:rPr>
              <a:t>Goals Defined</a:t>
            </a:r>
            <a:r>
              <a:rPr lang="en-US"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 Financial goals are set for progress tracking.</a:t>
            </a:r>
          </a:p>
          <a:p>
            <a:pPr lvl="1">
              <a:buFont typeface="+mj-lt"/>
              <a:buAutoNum type="arabicPeriod"/>
            </a:pPr>
            <a:r>
              <a:rPr lang="en-US" b="1" dirty="0">
                <a:latin typeface="Arial" panose="020B0604020202020204" pitchFamily="34" charset="0"/>
                <a:cs typeface="Arial" panose="020B0604020202020204" pitchFamily="34" charset="0"/>
              </a:rPr>
              <a:t>Risk Assessed</a:t>
            </a:r>
            <a:r>
              <a:rPr lang="en-US"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 User evaluates investment risk and receives strategy recommendations.</a:t>
            </a:r>
          </a:p>
          <a:p>
            <a:pPr lvl="1">
              <a:buFont typeface="+mj-lt"/>
              <a:buAutoNum type="arabicPeriod"/>
            </a:pPr>
            <a:r>
              <a:rPr lang="en-US" b="1" dirty="0">
                <a:latin typeface="Arial" panose="020B0604020202020204" pitchFamily="34" charset="0"/>
                <a:cs typeface="Arial" panose="020B0604020202020204" pitchFamily="34" charset="0"/>
              </a:rPr>
              <a:t>Zakat Calculated</a:t>
            </a:r>
            <a:r>
              <a:rPr lang="en-US"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 System computes zakat obligations based on investment holdings.</a:t>
            </a:r>
          </a:p>
          <a:p>
            <a:pPr lvl="1">
              <a:buFont typeface="+mj-lt"/>
              <a:buAutoNum type="arabicPeriod"/>
            </a:pPr>
            <a:r>
              <a:rPr lang="en-US" b="1" dirty="0">
                <a:latin typeface="Arial" panose="020B0604020202020204" pitchFamily="34" charset="0"/>
                <a:cs typeface="Arial" panose="020B0604020202020204" pitchFamily="34" charset="0"/>
              </a:rPr>
              <a:t>Editing Profile</a:t>
            </a:r>
            <a:r>
              <a:rPr lang="en-US"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 User updates personal or financial details.</a:t>
            </a:r>
          </a:p>
          <a:p>
            <a:pPr lvl="1">
              <a:buFont typeface="+mj-lt"/>
              <a:buAutoNum type="arabicPeriod"/>
            </a:pPr>
            <a:r>
              <a:rPr lang="en-US" b="1" dirty="0">
                <a:latin typeface="Arial" panose="020B0604020202020204" pitchFamily="34" charset="0"/>
                <a:cs typeface="Arial" panose="020B0604020202020204" pitchFamily="34" charset="0"/>
              </a:rPr>
              <a:t>Logged Out</a:t>
            </a:r>
            <a:r>
              <a:rPr lang="en-US"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 Session ends, requiring re-authentication for access.</a:t>
            </a:r>
          </a:p>
          <a:p>
            <a:endParaRPr lang="en-US" dirty="0"/>
          </a:p>
        </p:txBody>
      </p:sp>
    </p:spTree>
    <p:extLst>
      <p:ext uri="{BB962C8B-B14F-4D97-AF65-F5344CB8AC3E}">
        <p14:creationId xmlns:p14="http://schemas.microsoft.com/office/powerpoint/2010/main" val="777864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62AA435-1917-F1D1-F52A-4637B610DA90}"/>
              </a:ext>
            </a:extLst>
          </p:cNvPr>
          <p:cNvSpPr>
            <a:spLocks noGrp="1"/>
          </p:cNvSpPr>
          <p:nvPr>
            <p:ph type="title"/>
          </p:nvPr>
        </p:nvSpPr>
        <p:spPr>
          <a:xfrm>
            <a:off x="-154004" y="381017"/>
            <a:ext cx="11353800" cy="837085"/>
          </a:xfrm>
        </p:spPr>
        <p:txBody>
          <a:bodyPr>
            <a:normAutofit/>
          </a:bodyPr>
          <a:lstStyle/>
          <a:p>
            <a:r>
              <a:rPr lang="en-US" sz="2000" dirty="0"/>
              <a:t>       				</a:t>
            </a:r>
            <a:r>
              <a:rPr lang="en-US" sz="2000" b="1" dirty="0">
                <a:latin typeface="Arial" panose="020B0604020202020204" pitchFamily="34" charset="0"/>
                <a:cs typeface="Arial" panose="020B0604020202020204" pitchFamily="34" charset="0"/>
              </a:rPr>
              <a:t>Task 1.5 : SOLID Principles</a:t>
            </a:r>
          </a:p>
        </p:txBody>
      </p:sp>
      <p:sp>
        <p:nvSpPr>
          <p:cNvPr id="4" name="Rectangle 1">
            <a:extLst>
              <a:ext uri="{FF2B5EF4-FFF2-40B4-BE49-F238E27FC236}">
                <a16:creationId xmlns:a16="http://schemas.microsoft.com/office/drawing/2014/main" id="{9BBAB49F-9ECC-4312-80BC-00B7F8B6D946}"/>
              </a:ext>
            </a:extLst>
          </p:cNvPr>
          <p:cNvSpPr>
            <a:spLocks noGrp="1" noChangeArrowheads="1"/>
          </p:cNvSpPr>
          <p:nvPr>
            <p:ph idx="1"/>
          </p:nvPr>
        </p:nvSpPr>
        <p:spPr bwMode="auto">
          <a:xfrm>
            <a:off x="422787" y="1664377"/>
            <a:ext cx="11641393" cy="4124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Single Responsibility Principle (SRP)</a:t>
            </a:r>
            <a:r>
              <a:rPr kumimoji="0" lang="en-US" altLang="en-US" sz="1600" b="0" i="0" u="none" strike="noStrike" cap="none" normalizeH="0" baseline="0" dirty="0">
                <a:ln>
                  <a:noFill/>
                </a:ln>
                <a:solidFill>
                  <a:schemeClr val="tx1"/>
                </a:solidFill>
                <a:effectLst/>
                <a:latin typeface="Arial" panose="020B0604020202020204" pitchFamily="34" charset="0"/>
              </a:rPr>
              <a:t> – Each class has a clear, single purpose: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Zakat Calculator</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rPr>
              <a:t>Computes zakat obligations.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Portfolio Manager</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rPr>
              <a:t>Manages assets and investment tracking.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Report Generator</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rPr>
              <a:t>Creates financial summaries.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1" u="none" strike="noStrike" cap="none" normalizeH="0" baseline="0" dirty="0">
                <a:ln>
                  <a:noFill/>
                </a:ln>
                <a:solidFill>
                  <a:schemeClr val="tx1"/>
                </a:solidFill>
                <a:effectLst/>
                <a:latin typeface="Arial" panose="020B0604020202020204" pitchFamily="34" charset="0"/>
              </a:rPr>
              <a:t>Ensures modularity and easier maintenance</a:t>
            </a:r>
            <a:r>
              <a:rPr kumimoji="0" lang="en-US" altLang="en-US" sz="2000" b="0" i="1"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Open/Closed Principle (OCP)</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System allows extensions </a:t>
            </a:r>
            <a:r>
              <a:rPr kumimoji="0" lang="en-US" altLang="en-US" sz="1600" i="0" u="none" strike="noStrike" cap="none" normalizeH="0" baseline="0" dirty="0">
                <a:ln>
                  <a:noFill/>
                </a:ln>
                <a:solidFill>
                  <a:schemeClr val="tx1"/>
                </a:solidFill>
                <a:effectLst/>
                <a:latin typeface="Arial" panose="020B0604020202020204" pitchFamily="34" charset="0"/>
              </a:rPr>
              <a:t>without modifying existing code: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Abstract Asset Class</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rPr>
              <a:t>Supports adding new asset types (Gold, Crypto, Stocks) seamlessly.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Flexible Risk Assessment Engine</a:t>
            </a:r>
            <a:r>
              <a:rPr kumimoji="0" lang="en-US" altLang="en-US" sz="1400" b="0" i="0" u="none" strike="noStrike" cap="none" normalizeH="0" baseline="0" dirty="0">
                <a:ln>
                  <a:noFill/>
                </a:ln>
                <a:solidFill>
                  <a:schemeClr val="tx1"/>
                </a:solidFill>
                <a:effectLst/>
                <a:latin typeface="Arial" panose="020B0604020202020204" pitchFamily="34" charset="0"/>
              </a:rPr>
              <a:t> → </a:t>
            </a:r>
            <a:r>
              <a:rPr kumimoji="0" lang="en-US" altLang="en-US" sz="1200" b="0" i="0" u="none" strike="noStrike" cap="none" normalizeH="0" baseline="0" dirty="0">
                <a:ln>
                  <a:noFill/>
                </a:ln>
                <a:solidFill>
                  <a:schemeClr val="tx1"/>
                </a:solidFill>
                <a:effectLst/>
                <a:latin typeface="Arial" panose="020B0604020202020204" pitchFamily="34" charset="0"/>
              </a:rPr>
              <a:t>Allows new risk models to be integrated.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1" u="none" strike="noStrike" cap="none" normalizeH="0" baseline="0" dirty="0">
                <a:ln>
                  <a:noFill/>
                </a:ln>
                <a:solidFill>
                  <a:schemeClr val="tx1"/>
                </a:solidFill>
                <a:effectLst/>
                <a:latin typeface="Arial" panose="020B0604020202020204" pitchFamily="34" charset="0"/>
              </a:rPr>
              <a:t>Facilitates adaptability in investment strategies.</a:t>
            </a:r>
            <a:r>
              <a:rPr kumimoji="0" lang="en-US" altLang="en-US" sz="1200" b="1"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600" b="1" dirty="0">
                <a:latin typeface="Arial" panose="020B0604020202020204" pitchFamily="34" charset="0"/>
              </a:rPr>
              <a:t>3.</a:t>
            </a:r>
            <a:r>
              <a:rPr kumimoji="0" lang="en-US" altLang="en-US" sz="1600" b="1" i="0" u="none" strike="noStrike" cap="none" normalizeH="0" baseline="0" dirty="0">
                <a:ln>
                  <a:noFill/>
                </a:ln>
                <a:solidFill>
                  <a:schemeClr val="tx1"/>
                </a:solidFill>
                <a:effectLst/>
                <a:latin typeface="Arial" panose="020B0604020202020204" pitchFamily="34" charset="0"/>
              </a:rPr>
              <a:t>Dependency Inversion Principle (DIP)</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Uses </a:t>
            </a:r>
            <a:r>
              <a:rPr kumimoji="0" lang="en-US" altLang="en-US" sz="1600" b="1" i="0" u="none" strike="noStrike" cap="none" normalizeH="0" baseline="0" dirty="0">
                <a:ln>
                  <a:noFill/>
                </a:ln>
                <a:solidFill>
                  <a:schemeClr val="tx1"/>
                </a:solidFill>
                <a:effectLst/>
                <a:latin typeface="Arial" panose="020B0604020202020204" pitchFamily="34" charset="0"/>
              </a:rPr>
              <a:t>interfaces over direct dependencies</a:t>
            </a:r>
            <a:r>
              <a:rPr kumimoji="0" lang="en-US" altLang="en-US" sz="1600" b="0" i="0" u="none" strike="noStrike" cap="none" normalizeH="0" baseline="0" dirty="0">
                <a:ln>
                  <a:noFill/>
                </a:ln>
                <a:solidFill>
                  <a:schemeClr val="tx1"/>
                </a:solidFill>
                <a:effectLst/>
                <a:latin typeface="Arial" panose="020B0604020202020204" pitchFamily="34" charset="0"/>
              </a:rPr>
              <a:t>, promoting flexibility: </a:t>
            </a:r>
          </a:p>
          <a:p>
            <a:pPr marL="274320" lvl="1" indent="0" eaLnBrk="0" fontAlgn="base" hangingPunct="0">
              <a:spcBef>
                <a:spcPct val="0"/>
              </a:spcBef>
              <a:spcAft>
                <a:spcPct val="0"/>
              </a:spcAft>
              <a:buClrTx/>
              <a:buFontTx/>
              <a:buChar char="•"/>
            </a:pPr>
            <a:r>
              <a:rPr kumimoji="0" lang="en-US" altLang="en-US" sz="1400" b="1" i="0" u="none" strike="noStrike" cap="none" normalizeH="0" baseline="0" dirty="0">
                <a:ln>
                  <a:noFill/>
                </a:ln>
                <a:solidFill>
                  <a:schemeClr val="tx1"/>
                </a:solidFill>
                <a:effectLst/>
                <a:latin typeface="Arial" panose="020B0604020202020204" pitchFamily="34" charset="0"/>
              </a:rPr>
              <a:t>Portfolio interacts with Zakat Calculator &amp; Risk Analyzer via interfaces</a:t>
            </a:r>
            <a:r>
              <a:rPr lang="en-US" altLang="en-US" sz="1200" b="1" i="0" u="none" strike="noStrike" dirty="0">
                <a:solidFill>
                  <a:srgbClr val="59533F"/>
                </a:solidFill>
                <a:effectLst/>
                <a:latin typeface="Arial" panose="020B0604020202020204" pitchFamily="34" charset="0"/>
                <a:sym typeface="Wingdings" panose="05000000000000000000" pitchFamily="2" charset="2"/>
              </a:rPr>
              <a:t></a:t>
            </a:r>
            <a:r>
              <a:rPr kumimoji="0" lang="en-US" altLang="en-US" sz="1200" b="0" i="0" u="none" strike="noStrike" cap="none" normalizeH="0" baseline="0" dirty="0">
                <a:ln>
                  <a:noFill/>
                </a:ln>
                <a:solidFill>
                  <a:schemeClr val="tx1"/>
                </a:solidFill>
                <a:effectLst/>
                <a:latin typeface="Arial" panose="020B0604020202020204" pitchFamily="34" charset="0"/>
              </a:rPr>
              <a:t> enabling easy substitutions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274320" lvl="1" indent="0" eaLnBrk="0" fontAlgn="base" hangingPunct="0">
              <a:spcBef>
                <a:spcPct val="0"/>
              </a:spcBef>
              <a:spcAft>
                <a:spcPct val="0"/>
              </a:spcAft>
              <a:buClrTx/>
              <a:buFontTx/>
              <a:buChar char="•"/>
            </a:pPr>
            <a:r>
              <a:rPr kumimoji="0" lang="en-US" altLang="en-US" sz="1200" b="1" i="0" u="none" strike="noStrike" cap="none" normalizeH="0" baseline="0" dirty="0">
                <a:ln>
                  <a:noFill/>
                </a:ln>
                <a:solidFill>
                  <a:schemeClr val="tx1"/>
                </a:solidFill>
                <a:effectLst/>
                <a:latin typeface="Arial" panose="020B0604020202020204" pitchFamily="34" charset="0"/>
              </a:rPr>
              <a:t>Report Generator depends on abstract Reporting module</a:t>
            </a:r>
            <a:r>
              <a:rPr lang="en-US" altLang="en-US" sz="1000" dirty="0">
                <a:latin typeface="Arial" panose="020B0604020202020204" pitchFamily="34" charset="0"/>
                <a:sym typeface="Wingdings" panose="05000000000000000000" pitchFamily="2" charset="2"/>
              </a:rPr>
              <a: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rPr>
              <a:t>allowing support for different formats (PDF, Excel). </a:t>
            </a:r>
          </a:p>
          <a:p>
            <a:pPr marL="274320" lvl="1" indent="0" eaLnBrk="0" fontAlgn="base" hangingPunct="0">
              <a:spcBef>
                <a:spcPct val="0"/>
              </a:spcBef>
              <a:spcAft>
                <a:spcPct val="0"/>
              </a:spcAft>
              <a:buClrTx/>
              <a:buFontTx/>
              <a:buChar char="•"/>
            </a:pPr>
            <a:r>
              <a:rPr kumimoji="0" lang="en-US" altLang="en-US" sz="1200" b="1" i="1" u="none" strike="noStrike" cap="none" normalizeH="0" baseline="0" dirty="0">
                <a:ln>
                  <a:noFill/>
                </a:ln>
                <a:solidFill>
                  <a:schemeClr val="tx1"/>
                </a:solidFill>
                <a:effectLst/>
                <a:latin typeface="Arial" panose="020B0604020202020204" pitchFamily="34" charset="0"/>
              </a:rPr>
              <a:t>Enhances scalability and testability.</a:t>
            </a:r>
            <a:r>
              <a:rPr kumimoji="0" lang="en-US" altLang="en-US" sz="1200" b="1"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4188681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TM10001114[[fn=Gallery]]</Template>
  <TotalTime>898</TotalTime>
  <Words>1917</Words>
  <Application>Microsoft Office PowerPoint</Application>
  <PresentationFormat>Widescreen</PresentationFormat>
  <Paragraphs>175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Andalus</vt:lpstr>
      <vt:lpstr>Aptos</vt:lpstr>
      <vt:lpstr>Arial</vt:lpstr>
      <vt:lpstr>Calibri</vt:lpstr>
      <vt:lpstr>Century Gothic</vt:lpstr>
      <vt:lpstr>Garamond</vt:lpstr>
      <vt:lpstr>Savon</vt:lpstr>
      <vt:lpstr>2   </vt:lpstr>
      <vt:lpstr>                  Overview</vt:lpstr>
      <vt:lpstr>          Task 1.1: Architecture Diagram</vt:lpstr>
      <vt:lpstr>       Task 1.2 : Class Diagram</vt:lpstr>
      <vt:lpstr> Task 1.2 : Class Diagram</vt:lpstr>
      <vt:lpstr>       Task 1.3 : Sequence Diagram</vt:lpstr>
      <vt:lpstr> Task 1.3 : Sequence Diagram</vt:lpstr>
      <vt:lpstr>            Task 1.4: State Diagram</vt:lpstr>
      <vt:lpstr>           Task 1.5 : SOLID Principles</vt:lpstr>
      <vt:lpstr>           Task 1.5: Design Patterns</vt:lpstr>
      <vt:lpstr>Task 5: TechRadar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dc:title>
  <dc:creator>جون ايمن دميان جاد</dc:creator>
  <cp:lastModifiedBy>STUD 20230391</cp:lastModifiedBy>
  <cp:revision>37</cp:revision>
  <dcterms:created xsi:type="dcterms:W3CDTF">2025-03-19T16:35:33Z</dcterms:created>
  <dcterms:modified xsi:type="dcterms:W3CDTF">2025-05-13T14:39:52Z</dcterms:modified>
</cp:coreProperties>
</file>