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5" r:id="rId3"/>
    <p:sldId id="266" r:id="rId4"/>
    <p:sldId id="272" r:id="rId5"/>
    <p:sldId id="279" r:id="rId6"/>
    <p:sldId id="281" r:id="rId7"/>
    <p:sldId id="282" r:id="rId8"/>
    <p:sldId id="283" r:id="rId9"/>
    <p:sldId id="284" r:id="rId10"/>
    <p:sldId id="280" r:id="rId11"/>
    <p:sldId id="270" r:id="rId12"/>
    <p:sldId id="273" r:id="rId13"/>
    <p:sldId id="285" r:id="rId14"/>
    <p:sldId id="286" r:id="rId15"/>
    <p:sldId id="288" r:id="rId16"/>
    <p:sldId id="287" r:id="rId17"/>
    <p:sldId id="277" r:id="rId18"/>
    <p:sldId id="276" r:id="rId19"/>
    <p:sldId id="267" r:id="rId20"/>
    <p:sldId id="271" r:id="rId21"/>
    <p:sldId id="274" r:id="rId22"/>
    <p:sldId id="275" r:id="rId23"/>
    <p:sldId id="268" r:id="rId24"/>
    <p:sldId id="257" r:id="rId25"/>
    <p:sldId id="278" r:id="rId26"/>
    <p:sldId id="261" r:id="rId27"/>
    <p:sldId id="262" r:id="rId28"/>
    <p:sldId id="263"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8BE04-345A-4AD9-8986-94B5446CB875}" type="datetimeFigureOut">
              <a:rPr lang="zh-TW" altLang="en-US" smtClean="0"/>
              <a:t>2016/9/19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EC337-92E5-4A5C-9D97-346576226906}" type="slidenum">
              <a:rPr lang="zh-TW" altLang="en-US" smtClean="0"/>
              <a:t>‹#›</a:t>
            </a:fld>
            <a:endParaRPr lang="zh-TW" altLang="en-US"/>
          </a:p>
        </p:txBody>
      </p:sp>
    </p:spTree>
    <p:extLst>
      <p:ext uri="{BB962C8B-B14F-4D97-AF65-F5344CB8AC3E}">
        <p14:creationId xmlns:p14="http://schemas.microsoft.com/office/powerpoint/2010/main" val="138365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TW" altLang="en-US"/>
              <a:t>按一下以編輯母片標題樣式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7E97D6BD-2F07-42C2-A2D4-6D8D9A189484}" type="datetime1">
              <a:rPr lang="zh-TW" altLang="en-US" smtClean="0"/>
              <a:t>2016/9/19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344396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5D17BAA-8F58-4034-8E29-ECBCF84008CB}" type="datetime1">
              <a:rPr lang="zh-TW" altLang="en-US" smtClean="0"/>
              <a:t>2016/9/19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325703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TW" altLang="en-US"/>
              <a:t>按一下以編輯母片標題樣式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4" name="Date Placeholder 3"/>
          <p:cNvSpPr>
            <a:spLocks noGrp="1"/>
          </p:cNvSpPr>
          <p:nvPr>
            <p:ph type="dt" sz="half" idx="10"/>
          </p:nvPr>
        </p:nvSpPr>
        <p:spPr/>
        <p:txBody>
          <a:bodyPr/>
          <a:lstStyle/>
          <a:p>
            <a:fld id="{34396D87-A29D-4900-A8F6-D983CD3E2A26}" type="datetime1">
              <a:rPr lang="zh-TW" altLang="en-US" smtClean="0"/>
              <a:t>2016/9/19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55274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TW" altLang="en-US"/>
              <a:t>按一下以編輯母片標題樣式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TW" altLang="en-US"/>
              <a:t>編輯母片文字樣式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4" name="Date Placeholder 3"/>
          <p:cNvSpPr>
            <a:spLocks noGrp="1"/>
          </p:cNvSpPr>
          <p:nvPr>
            <p:ph type="dt" sz="half" idx="10"/>
          </p:nvPr>
        </p:nvSpPr>
        <p:spPr/>
        <p:txBody>
          <a:bodyPr/>
          <a:lstStyle/>
          <a:p>
            <a:fld id="{F11D7A34-9296-4803-8753-32DD0EF57342}" type="datetime1">
              <a:rPr lang="zh-TW" altLang="en-US" smtClean="0"/>
              <a:t>2016/9/19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14111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7C8CA49-3AB5-4922-8F7C-383DD99F7AE7}" type="datetime1">
              <a:rPr lang="zh-TW" altLang="en-US" smtClean="0"/>
              <a:t>2016/9/19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1245544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589C0C-59C4-4A15-98AE-D8405947541F}" type="datetime1">
              <a:rPr lang="zh-TW" altLang="en-US" smtClean="0"/>
              <a:t>2016/9/19</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2769723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E3739C-2F79-4FC5-9ADC-28BAE113F759}" type="datetime1">
              <a:rPr lang="zh-TW" altLang="en-US" smtClean="0"/>
              <a:t>2016/9/19</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1593177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nchorCtr="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1730079-48FE-4920-A672-5922D6C9F8DC}" type="datetime1">
              <a:rPr lang="zh-TW" altLang="en-US" smtClean="0"/>
              <a:t>2016/9/19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3148942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3AB616A-B690-4310-9DA2-4884DD0EB5DC}" type="datetime1">
              <a:rPr lang="zh-TW" altLang="en-US" smtClean="0"/>
              <a:t>2016/9/19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292375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3"/>
          <p:cNvSpPr>
            <a:spLocks noGrp="1"/>
          </p:cNvSpPr>
          <p:nvPr>
            <p:ph type="dt" sz="half" idx="10"/>
          </p:nvPr>
        </p:nvSpPr>
        <p:spPr/>
        <p:txBody>
          <a:bodyPr/>
          <a:lstStyle/>
          <a:p>
            <a:fld id="{904F983A-1F1E-45EA-8401-60A5C2EE6082}" type="datetime1">
              <a:rPr lang="zh-TW" altLang="en-US" smtClean="0"/>
              <a:t>2016/9/19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296205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7B41EEB-A554-478A-8EC2-90C18F37AFEF}" type="datetime1">
              <a:rPr lang="zh-TW" altLang="en-US" smtClean="0"/>
              <a:t>2016/9/19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210520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E80C28F-6114-46CD-A3D3-0B0718E5722C}" type="datetime1">
              <a:rPr lang="zh-TW" altLang="en-US" smtClean="0"/>
              <a:t>2016/9/19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266554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930DD15-7476-483F-B53E-B6D5F494F630}" type="datetime1">
              <a:rPr lang="zh-TW" altLang="en-US" smtClean="0"/>
              <a:t>2016/9/19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124260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7" name="Date Placeholder 2"/>
          <p:cNvSpPr>
            <a:spLocks noGrp="1"/>
          </p:cNvSpPr>
          <p:nvPr>
            <p:ph type="dt" sz="half" idx="10"/>
          </p:nvPr>
        </p:nvSpPr>
        <p:spPr/>
        <p:txBody>
          <a:bodyPr/>
          <a:lstStyle/>
          <a:p>
            <a:fld id="{85849854-2C2E-4200-85DA-0B9AEE098CC1}" type="datetime1">
              <a:rPr lang="zh-TW" altLang="en-US" smtClean="0"/>
              <a:t>2016/9/19</a:t>
            </a:fld>
            <a:endParaRPr lang="zh-TW" altLang="en-US"/>
          </a:p>
        </p:txBody>
      </p:sp>
      <p:sp>
        <p:nvSpPr>
          <p:cNvPr id="5" name="Footer Placeholder 3"/>
          <p:cNvSpPr>
            <a:spLocks noGrp="1"/>
          </p:cNvSpPr>
          <p:nvPr>
            <p:ph type="ftr" sz="quarter" idx="11"/>
          </p:nvPr>
        </p:nvSpPr>
        <p:spPr/>
        <p:txBody>
          <a:bodyPr/>
          <a:lstStyle/>
          <a:p>
            <a:endParaRPr lang="zh-TW" altLang="en-US"/>
          </a:p>
        </p:txBody>
      </p:sp>
      <p:sp>
        <p:nvSpPr>
          <p:cNvPr id="6" name="Slide Number Placeholder 4"/>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36561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F5FFF74-C872-4237-94B0-9AB64320E188}" type="datetime1">
              <a:rPr lang="zh-TW" altLang="en-US" smtClean="0"/>
              <a:t>2016/9/19</a:t>
            </a:fld>
            <a:endParaRPr lang="zh-TW" altLang="en-US"/>
          </a:p>
        </p:txBody>
      </p:sp>
      <p:sp>
        <p:nvSpPr>
          <p:cNvPr id="5" name="Footer Placeholder 2"/>
          <p:cNvSpPr>
            <a:spLocks noGrp="1"/>
          </p:cNvSpPr>
          <p:nvPr>
            <p:ph type="ftr" sz="quarter" idx="11"/>
          </p:nvPr>
        </p:nvSpPr>
        <p:spPr/>
        <p:txBody>
          <a:bodyPr/>
          <a:lstStyle/>
          <a:p>
            <a:endParaRPr lang="zh-TW" altLang="en-US"/>
          </a:p>
        </p:txBody>
      </p:sp>
      <p:sp>
        <p:nvSpPr>
          <p:cNvPr id="6" name="Slide Number Placeholder 3"/>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303724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7" name="Date Placeholder 4"/>
          <p:cNvSpPr>
            <a:spLocks noGrp="1"/>
          </p:cNvSpPr>
          <p:nvPr>
            <p:ph type="dt" sz="half" idx="10"/>
          </p:nvPr>
        </p:nvSpPr>
        <p:spPr/>
        <p:txBody>
          <a:bodyPr/>
          <a:lstStyle/>
          <a:p>
            <a:fld id="{6F3334A4-7E4A-4804-AC1F-4759D5B7019F}" type="datetime1">
              <a:rPr lang="zh-TW" altLang="en-US" smtClean="0"/>
              <a:t>2016/9/19</a:t>
            </a:fld>
            <a:endParaRPr lang="zh-TW" altLang="en-US"/>
          </a:p>
        </p:txBody>
      </p:sp>
      <p:sp>
        <p:nvSpPr>
          <p:cNvPr id="5" name="Footer Placeholder 5"/>
          <p:cNvSpPr>
            <a:spLocks noGrp="1"/>
          </p:cNvSpPr>
          <p:nvPr>
            <p:ph type="ftr" sz="quarter" idx="11"/>
          </p:nvPr>
        </p:nvSpPr>
        <p:spPr/>
        <p:txBody>
          <a:bodyPr/>
          <a:lstStyle/>
          <a:p>
            <a:endParaRPr lang="zh-TW" altLang="en-US"/>
          </a:p>
        </p:txBody>
      </p:sp>
      <p:sp>
        <p:nvSpPr>
          <p:cNvPr id="6" name="Slide Number Placeholder 6"/>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175027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385464B-8495-4AEA-A164-832F070BFD59}" type="datetime1">
              <a:rPr lang="zh-TW" altLang="en-US" smtClean="0"/>
              <a:t>2016/9/19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92840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B0A19F6-665C-46D7-8A3F-A882E315E3F8}" type="datetime1">
              <a:rPr lang="zh-TW" altLang="en-US" smtClean="0"/>
              <a:t>2016/9/19</a:t>
            </a:fld>
            <a:endParaRPr lang="zh-TW"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TW"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10854526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raph.microsoft.io/en-us/docs/api-reference/v1.0/resources/directoryobject.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ev.office.com/"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portal.office.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raph.microsoft.io/en-us/docs/overview/query_parameters" TargetMode="External"/><Relationship Id="rId2" Type="http://schemas.openxmlformats.org/officeDocument/2006/relationships/hyperlink" Target="https://graph.microsoft.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hyperlink" Target="http://dev.office.com/app-registration" TargetMode="External"/><Relationship Id="rId4" Type="http://schemas.openxmlformats.org/officeDocument/2006/relationships/hyperlink" Target="https://github.com/Johndgnzj/FCULab.GraphAndBo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raph.microsoft.co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raph.microsoft.io/en-us/docs/api-reference/v1.0/resources/directoryobject.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95618" y="1447801"/>
            <a:ext cx="10519795" cy="2377580"/>
          </a:xfrm>
        </p:spPr>
        <p:txBody>
          <a:bodyPr/>
          <a:lstStyle/>
          <a:p>
            <a:r>
              <a:rPr lang="en-US" altLang="zh-TW" dirty="0">
                <a:latin typeface="微軟正黑體 Light" panose="020B0304030504040204" pitchFamily="34" charset="-120"/>
                <a:ea typeface="微軟正黑體 Light" panose="020B0304030504040204" pitchFamily="34" charset="-120"/>
              </a:rPr>
              <a:t>MS Graph API workshop</a:t>
            </a:r>
            <a:endParaRPr lang="zh-TW" altLang="en-US" dirty="0">
              <a:latin typeface="微軟正黑體 Light" panose="020B0304030504040204" pitchFamily="34" charset="-120"/>
              <a:ea typeface="微軟正黑體 Light" panose="020B0304030504040204" pitchFamily="34" charset="-120"/>
            </a:endParaRPr>
          </a:p>
        </p:txBody>
      </p:sp>
      <p:sp>
        <p:nvSpPr>
          <p:cNvPr id="3" name="副標題 2"/>
          <p:cNvSpPr>
            <a:spLocks noGrp="1"/>
          </p:cNvSpPr>
          <p:nvPr>
            <p:ph type="subTitle" idx="1"/>
          </p:nvPr>
        </p:nvSpPr>
        <p:spPr/>
        <p:txBody>
          <a:bodyPr>
            <a:normAutofit fontScale="85000" lnSpcReduction="20000"/>
          </a:bodyPr>
          <a:lstStyle/>
          <a:p>
            <a:pPr algn="ctr"/>
            <a:r>
              <a:rPr lang="en-US" altLang="zh-TW" dirty="0">
                <a:latin typeface="微軟正黑體 Light" panose="020B0304030504040204" pitchFamily="34" charset="-120"/>
                <a:ea typeface="微軟正黑體 Light" panose="020B0304030504040204" pitchFamily="34" charset="-120"/>
              </a:rPr>
              <a:t> </a:t>
            </a:r>
            <a:r>
              <a:rPr lang="zh-TW" altLang="en-US" dirty="0">
                <a:latin typeface="微軟正黑體 Light" panose="020B0304030504040204" pitchFamily="34" charset="-120"/>
                <a:ea typeface="微軟正黑體 Light" panose="020B0304030504040204" pitchFamily="34" charset="-120"/>
              </a:rPr>
              <a:t>系統整合中心</a:t>
            </a:r>
            <a:r>
              <a:rPr lang="en-US" altLang="zh-TW" dirty="0">
                <a:latin typeface="微軟正黑體 Light" panose="020B0304030504040204" pitchFamily="34" charset="-120"/>
                <a:ea typeface="微軟正黑體 Light" panose="020B0304030504040204" pitchFamily="34" charset="-120"/>
              </a:rPr>
              <a:t>-</a:t>
            </a:r>
            <a:r>
              <a:rPr lang="zh-TW" altLang="en-US" dirty="0">
                <a:latin typeface="微軟正黑體 Light" panose="020B0304030504040204" pitchFamily="34" charset="-120"/>
                <a:ea typeface="微軟正黑體 Light" panose="020B0304030504040204" pitchFamily="34" charset="-120"/>
              </a:rPr>
              <a:t>企業科技服務事業</a:t>
            </a:r>
            <a:endParaRPr lang="en-US" altLang="zh-TW" dirty="0">
              <a:latin typeface="微軟正黑體 Light" panose="020B0304030504040204" pitchFamily="34" charset="-120"/>
              <a:ea typeface="微軟正黑體 Light" panose="020B0304030504040204" pitchFamily="34" charset="-120"/>
            </a:endParaRPr>
          </a:p>
          <a:p>
            <a:pPr algn="ctr"/>
            <a:r>
              <a:rPr lang="zh-TW" altLang="en-US" sz="1800" dirty="0">
                <a:latin typeface="微軟正黑體 Light" panose="020B0304030504040204" pitchFamily="34" charset="-120"/>
                <a:ea typeface="微軟正黑體 Light" panose="020B0304030504040204" pitchFamily="34" charset="-120"/>
              </a:rPr>
              <a:t>簡報者：周祖昊</a:t>
            </a:r>
            <a:endParaRPr lang="en-US" altLang="zh-TW" sz="1800" dirty="0">
              <a:latin typeface="微軟正黑體 Light" panose="020B0304030504040204" pitchFamily="34" charset="-120"/>
              <a:ea typeface="微軟正黑體 Light" panose="020B0304030504040204" pitchFamily="34" charset="-120"/>
            </a:endParaRPr>
          </a:p>
          <a:p>
            <a:pPr algn="ctr"/>
            <a:r>
              <a:rPr lang="en-US" altLang="zh-TW" sz="1200" dirty="0" err="1">
                <a:latin typeface="微軟正黑體 Light" panose="020B0304030504040204" pitchFamily="34" charset="-120"/>
                <a:ea typeface="微軟正黑體 Light" panose="020B0304030504040204" pitchFamily="34" charset="-120"/>
              </a:rPr>
              <a:t>Email:john_th_chou@wistron.com</a:t>
            </a:r>
            <a:endParaRPr lang="zh-TW" altLang="en-US" sz="1200" dirty="0">
              <a:latin typeface="微軟正黑體 Light" panose="020B0304030504040204" pitchFamily="34" charset="-120"/>
              <a:ea typeface="微軟正黑體 Light" panose="020B0304030504040204" pitchFamily="34" charset="-120"/>
            </a:endParaRPr>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latin typeface="微軟正黑體 Light" panose="020B0304030504040204" pitchFamily="34" charset="-120"/>
                <a:ea typeface="微軟正黑體 Light" panose="020B0304030504040204" pitchFamily="34" charset="-120"/>
              </a:rPr>
              <a:t>1</a:t>
            </a:fld>
            <a:endParaRPr lang="zh-TW" altLang="en-US">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74335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Graph API - User</a:t>
            </a:r>
            <a:endParaRPr lang="zh-TW" altLang="en-US" dirty="0"/>
          </a:p>
        </p:txBody>
      </p:sp>
      <p:sp>
        <p:nvSpPr>
          <p:cNvPr id="3" name="內容版面配置區 2"/>
          <p:cNvSpPr>
            <a:spLocks noGrp="1"/>
          </p:cNvSpPr>
          <p:nvPr>
            <p:ph idx="1"/>
          </p:nvPr>
        </p:nvSpPr>
        <p:spPr/>
        <p:txBody>
          <a:bodyPr/>
          <a:lstStyle/>
          <a:p>
            <a:r>
              <a:rPr lang="en-US" altLang="zh-TW" dirty="0"/>
              <a:t>Represents an Azure AD user account. Inherits from </a:t>
            </a:r>
            <a:r>
              <a:rPr lang="en-US" altLang="zh-TW" dirty="0" err="1">
                <a:hlinkClick r:id="rId2"/>
              </a:rPr>
              <a:t>directoryObject</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10</a:t>
            </a:fld>
            <a:endParaRPr lang="zh-TW" altLang="en-US"/>
          </a:p>
        </p:txBody>
      </p:sp>
    </p:spTree>
    <p:extLst>
      <p:ext uri="{BB962C8B-B14F-4D97-AF65-F5344CB8AC3E}">
        <p14:creationId xmlns:p14="http://schemas.microsoft.com/office/powerpoint/2010/main" val="259193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圖片 5"/>
          <p:cNvPicPr>
            <a:picLocks noChangeAspect="1"/>
          </p:cNvPicPr>
          <p:nvPr/>
        </p:nvPicPr>
        <p:blipFill>
          <a:blip r:embed="rId2"/>
          <a:stretch>
            <a:fillRect/>
          </a:stretch>
        </p:blipFill>
        <p:spPr>
          <a:xfrm>
            <a:off x="6093992" y="874363"/>
            <a:ext cx="5449889" cy="5109271"/>
          </a:xfrm>
          <a:prstGeom prst="rect">
            <a:avLst/>
          </a:prstGeom>
          <a:effectLst/>
        </p:spPr>
      </p:pic>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648931" y="629266"/>
            <a:ext cx="4166510" cy="1622321"/>
          </a:xfrm>
        </p:spPr>
        <p:txBody>
          <a:bodyPr>
            <a:normAutofit/>
          </a:bodyPr>
          <a:lstStyle/>
          <a:p>
            <a:r>
              <a:rPr lang="en-US" altLang="zh-TW" dirty="0"/>
              <a:t>How to use it</a:t>
            </a:r>
            <a:endParaRPr lang="zh-TW" altLang="en-US" dirty="0"/>
          </a:p>
        </p:txBody>
      </p:sp>
      <p:sp>
        <p:nvSpPr>
          <p:cNvPr id="3" name="內容版面配置區 2"/>
          <p:cNvSpPr>
            <a:spLocks noGrp="1"/>
          </p:cNvSpPr>
          <p:nvPr>
            <p:ph idx="1"/>
          </p:nvPr>
        </p:nvSpPr>
        <p:spPr>
          <a:xfrm>
            <a:off x="648931" y="2438400"/>
            <a:ext cx="4166509" cy="3785419"/>
          </a:xfrm>
        </p:spPr>
        <p:txBody>
          <a:bodyPr>
            <a:normAutofit/>
          </a:bodyPr>
          <a:lstStyle/>
          <a:p>
            <a:r>
              <a:rPr lang="en-US" altLang="zh-TW" dirty="0"/>
              <a:t>By Graph</a:t>
            </a:r>
            <a:r>
              <a:rPr lang="zh-TW" altLang="en-US" dirty="0"/>
              <a:t> </a:t>
            </a:r>
            <a:r>
              <a:rPr lang="en-US" altLang="zh-TW" dirty="0"/>
              <a:t>RESTful API</a:t>
            </a:r>
          </a:p>
          <a:p>
            <a:r>
              <a:rPr lang="en-US" altLang="zh-TW" dirty="0"/>
              <a:t>By Microsoft Graph API SDKs</a:t>
            </a:r>
            <a:endParaRPr lang="zh-TW" altLang="en-US"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11</a:t>
            </a:fld>
            <a:endParaRPr lang="zh-TW" altLang="en-US"/>
          </a:p>
        </p:txBody>
      </p:sp>
    </p:spTree>
    <p:extLst>
      <p:ext uri="{BB962C8B-B14F-4D97-AF65-F5344CB8AC3E}">
        <p14:creationId xmlns:p14="http://schemas.microsoft.com/office/powerpoint/2010/main" val="162214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4"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圖片 10"/>
          <p:cNvPicPr>
            <a:picLocks noChangeAspect="1"/>
          </p:cNvPicPr>
          <p:nvPr/>
        </p:nvPicPr>
        <p:blipFill>
          <a:blip r:embed="rId2"/>
          <a:stretch>
            <a:fillRect/>
          </a:stretch>
        </p:blipFill>
        <p:spPr>
          <a:xfrm>
            <a:off x="6939608" y="647699"/>
            <a:ext cx="3759074" cy="3242202"/>
          </a:xfrm>
          <a:prstGeom prst="rect">
            <a:avLst/>
          </a:prstGeom>
          <a:effectLst/>
        </p:spPr>
      </p:pic>
      <p:sp>
        <p:nvSpPr>
          <p:cNvPr id="25"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圖片 4"/>
          <p:cNvPicPr>
            <a:picLocks noChangeAspect="1"/>
          </p:cNvPicPr>
          <p:nvPr/>
        </p:nvPicPr>
        <p:blipFill>
          <a:blip r:embed="rId3"/>
          <a:stretch>
            <a:fillRect/>
          </a:stretch>
        </p:blipFill>
        <p:spPr>
          <a:xfrm>
            <a:off x="7053793" y="4085841"/>
            <a:ext cx="3530705" cy="2162557"/>
          </a:xfrm>
          <a:prstGeom prst="rect">
            <a:avLst/>
          </a:prstGeom>
          <a:effectLst/>
        </p:spPr>
      </p:pic>
      <p:sp>
        <p:nvSpPr>
          <p:cNvPr id="2" name="標題 1"/>
          <p:cNvSpPr>
            <a:spLocks noGrp="1"/>
          </p:cNvSpPr>
          <p:nvPr>
            <p:ph type="title"/>
          </p:nvPr>
        </p:nvSpPr>
        <p:spPr>
          <a:xfrm>
            <a:off x="646112" y="452718"/>
            <a:ext cx="4165580" cy="1400530"/>
          </a:xfrm>
        </p:spPr>
        <p:txBody>
          <a:bodyPr>
            <a:normAutofit/>
          </a:bodyPr>
          <a:lstStyle/>
          <a:p>
            <a:r>
              <a:rPr lang="en-US" altLang="zh-TW" sz="3900"/>
              <a:t>Some Common Queries</a:t>
            </a:r>
            <a:endParaRPr lang="zh-TW" altLang="en-US" sz="3900"/>
          </a:p>
        </p:txBody>
      </p:sp>
      <p:sp>
        <p:nvSpPr>
          <p:cNvPr id="3" name="內容版面配置區 2"/>
          <p:cNvSpPr>
            <a:spLocks noGrp="1"/>
          </p:cNvSpPr>
          <p:nvPr>
            <p:ph idx="1"/>
          </p:nvPr>
        </p:nvSpPr>
        <p:spPr>
          <a:xfrm>
            <a:off x="646113" y="2052918"/>
            <a:ext cx="4165146" cy="4195481"/>
          </a:xfrm>
        </p:spPr>
        <p:txBody>
          <a:bodyPr>
            <a:normAutofit/>
          </a:bodyPr>
          <a:lstStyle/>
          <a:p>
            <a:r>
              <a:rPr lang="en-US" altLang="zh-TW" dirty="0"/>
              <a:t>Get my profile</a:t>
            </a:r>
          </a:p>
          <a:p>
            <a:r>
              <a:rPr lang="en-US" altLang="zh-TW" dirty="0"/>
              <a:t>Get my files</a:t>
            </a:r>
          </a:p>
          <a:p>
            <a:r>
              <a:rPr lang="en-US" altLang="zh-TW" dirty="0"/>
              <a:t>…</a:t>
            </a:r>
            <a:endParaRPr lang="zh-TW" altLang="en-US"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12</a:t>
            </a:fld>
            <a:endParaRPr lang="zh-TW" altLang="en-US"/>
          </a:p>
        </p:txBody>
      </p:sp>
    </p:spTree>
    <p:extLst>
      <p:ext uri="{BB962C8B-B14F-4D97-AF65-F5344CB8AC3E}">
        <p14:creationId xmlns:p14="http://schemas.microsoft.com/office/powerpoint/2010/main" val="118801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REST, RESTful API </a:t>
            </a:r>
            <a:r>
              <a:rPr lang="zh-TW" altLang="en-US" dirty="0"/>
              <a:t>？</a:t>
            </a:r>
          </a:p>
        </p:txBody>
      </p:sp>
      <p:sp>
        <p:nvSpPr>
          <p:cNvPr id="3" name="內容版面配置區 2"/>
          <p:cNvSpPr>
            <a:spLocks noGrp="1"/>
          </p:cNvSpPr>
          <p:nvPr>
            <p:ph idx="1"/>
          </p:nvPr>
        </p:nvSpPr>
        <p:spPr/>
        <p:txBody>
          <a:bodyPr/>
          <a:lstStyle/>
          <a:p>
            <a:r>
              <a:rPr lang="zh-TW" altLang="en-US" dirty="0"/>
              <a:t>具象狀態傳輸（英文：</a:t>
            </a:r>
            <a:r>
              <a:rPr lang="en-US" altLang="zh-TW" dirty="0"/>
              <a:t>Representational State Transfer</a:t>
            </a:r>
            <a:r>
              <a:rPr lang="zh-TW" altLang="en-US" dirty="0"/>
              <a:t>，簡稱</a:t>
            </a:r>
            <a:r>
              <a:rPr lang="en-US" altLang="zh-TW" dirty="0"/>
              <a:t>REST</a:t>
            </a:r>
            <a:r>
              <a:rPr lang="zh-TW" altLang="en-US" dirty="0"/>
              <a:t>）是</a:t>
            </a:r>
            <a:r>
              <a:rPr lang="en-US" altLang="zh-TW" dirty="0"/>
              <a:t>Roy Thomas Fielding</a:t>
            </a:r>
            <a:r>
              <a:rPr lang="zh-TW" altLang="en-US" dirty="0"/>
              <a:t>博士於</a:t>
            </a:r>
            <a:r>
              <a:rPr lang="en-US" altLang="zh-TW" dirty="0"/>
              <a:t>2000</a:t>
            </a:r>
            <a:r>
              <a:rPr lang="zh-TW" altLang="en-US" dirty="0"/>
              <a:t>年在他的博士論文 </a:t>
            </a:r>
            <a:r>
              <a:rPr lang="en-US" altLang="zh-TW" dirty="0"/>
              <a:t>"Architectural Styles and the Design of Network-based Software Architectures" </a:t>
            </a:r>
            <a:r>
              <a:rPr lang="zh-TW" altLang="en-US" dirty="0"/>
              <a:t>中提出來的一種全球資訊網軟體架構風格。</a:t>
            </a:r>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13</a:t>
            </a:fld>
            <a:endParaRPr lang="zh-TW" altLang="en-US"/>
          </a:p>
        </p:txBody>
      </p:sp>
    </p:spTree>
    <p:extLst>
      <p:ext uri="{BB962C8B-B14F-4D97-AF65-F5344CB8AC3E}">
        <p14:creationId xmlns:p14="http://schemas.microsoft.com/office/powerpoint/2010/main" val="3800811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REST</a:t>
            </a:r>
            <a:r>
              <a:rPr lang="zh-TW" altLang="en-US" dirty="0"/>
              <a:t>是設計風格而不是標準</a:t>
            </a:r>
          </a:p>
        </p:txBody>
      </p:sp>
      <p:sp>
        <p:nvSpPr>
          <p:cNvPr id="3" name="內容版面配置區 2"/>
          <p:cNvSpPr>
            <a:spLocks noGrp="1"/>
          </p:cNvSpPr>
          <p:nvPr>
            <p:ph idx="1"/>
          </p:nvPr>
        </p:nvSpPr>
        <p:spPr/>
        <p:txBody>
          <a:bodyPr/>
          <a:lstStyle/>
          <a:p>
            <a:endParaRPr lang="zh-TW" altLang="en-US" dirty="0"/>
          </a:p>
          <a:p>
            <a:r>
              <a:rPr lang="zh-TW" altLang="en-US" dirty="0"/>
              <a:t>資源是由</a:t>
            </a:r>
            <a:r>
              <a:rPr lang="en-US" altLang="zh-TW" dirty="0"/>
              <a:t>URI</a:t>
            </a:r>
            <a:r>
              <a:rPr lang="zh-TW" altLang="en-US" dirty="0"/>
              <a:t>來指定。</a:t>
            </a:r>
          </a:p>
          <a:p>
            <a:r>
              <a:rPr lang="zh-TW" altLang="en-US" dirty="0"/>
              <a:t>對資源的操作包括獲取、創建、修改和刪除資源，這些操作正好對應</a:t>
            </a:r>
            <a:r>
              <a:rPr lang="en-US" altLang="zh-TW" dirty="0"/>
              <a:t>HTTP</a:t>
            </a:r>
            <a:r>
              <a:rPr lang="zh-TW" altLang="en-US" dirty="0"/>
              <a:t>協議提供的</a:t>
            </a:r>
            <a:r>
              <a:rPr lang="en-US" altLang="zh-TW" dirty="0"/>
              <a:t>GET</a:t>
            </a:r>
            <a:r>
              <a:rPr lang="zh-TW" altLang="en-US" dirty="0"/>
              <a:t>、</a:t>
            </a:r>
            <a:r>
              <a:rPr lang="en-US" altLang="zh-TW" dirty="0"/>
              <a:t>POST</a:t>
            </a:r>
            <a:r>
              <a:rPr lang="zh-TW" altLang="en-US" dirty="0"/>
              <a:t>、</a:t>
            </a:r>
            <a:r>
              <a:rPr lang="en-US" altLang="zh-TW" dirty="0"/>
              <a:t>PUT</a:t>
            </a:r>
            <a:r>
              <a:rPr lang="zh-TW" altLang="en-US" dirty="0"/>
              <a:t>和</a:t>
            </a:r>
            <a:r>
              <a:rPr lang="en-US" altLang="zh-TW" dirty="0"/>
              <a:t>DELETE</a:t>
            </a:r>
            <a:r>
              <a:rPr lang="zh-TW" altLang="en-US" dirty="0"/>
              <a:t>方法。</a:t>
            </a:r>
          </a:p>
          <a:p>
            <a:r>
              <a:rPr lang="zh-TW" altLang="en-US" dirty="0"/>
              <a:t>通過操作資源的表現形式來操作資源。</a:t>
            </a:r>
          </a:p>
          <a:p>
            <a:r>
              <a:rPr lang="zh-TW" altLang="en-US" dirty="0"/>
              <a:t>資源的表現形式則是</a:t>
            </a:r>
            <a:r>
              <a:rPr lang="en-US" altLang="zh-TW" dirty="0"/>
              <a:t>XML</a:t>
            </a:r>
            <a:r>
              <a:rPr lang="zh-TW" altLang="en-US" dirty="0"/>
              <a:t>或者</a:t>
            </a:r>
            <a:r>
              <a:rPr lang="en-US" altLang="zh-TW" dirty="0"/>
              <a:t>HTML</a:t>
            </a:r>
            <a:r>
              <a:rPr lang="zh-TW" altLang="en-US" dirty="0"/>
              <a:t>，取決於讀者是機器還是人，是消費</a:t>
            </a:r>
            <a:r>
              <a:rPr lang="en-US" altLang="zh-TW" dirty="0"/>
              <a:t>web</a:t>
            </a:r>
            <a:r>
              <a:rPr lang="zh-TW" altLang="en-US" dirty="0"/>
              <a:t>服務的客戶軟體還是</a:t>
            </a:r>
            <a:r>
              <a:rPr lang="en-US" altLang="zh-TW" dirty="0"/>
              <a:t>web</a:t>
            </a:r>
            <a:r>
              <a:rPr lang="zh-TW" altLang="en-US" dirty="0"/>
              <a:t>瀏覽器。當然也可以是任何其他的格式。</a:t>
            </a:r>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14</a:t>
            </a:fld>
            <a:endParaRPr lang="zh-TW" altLang="en-US"/>
          </a:p>
        </p:txBody>
      </p:sp>
    </p:spTree>
    <p:extLst>
      <p:ext uri="{BB962C8B-B14F-4D97-AF65-F5344CB8AC3E}">
        <p14:creationId xmlns:p14="http://schemas.microsoft.com/office/powerpoint/2010/main" val="217540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符合</a:t>
            </a:r>
            <a:r>
              <a:rPr lang="en-US" altLang="zh-TW" dirty="0"/>
              <a:t>REST</a:t>
            </a:r>
            <a:r>
              <a:rPr lang="zh-TW" altLang="en-US" dirty="0"/>
              <a:t>設計風格的</a:t>
            </a:r>
            <a:r>
              <a:rPr lang="en-US" altLang="zh-TW" dirty="0"/>
              <a:t>Web API</a:t>
            </a:r>
            <a:r>
              <a:rPr lang="zh-TW" altLang="en-US" dirty="0"/>
              <a:t>稱為</a:t>
            </a:r>
            <a:r>
              <a:rPr lang="en-US" altLang="zh-TW" dirty="0"/>
              <a:t>RESTful API</a:t>
            </a:r>
            <a:endParaRPr lang="zh-TW" altLang="en-US" dirty="0"/>
          </a:p>
        </p:txBody>
      </p:sp>
      <p:sp>
        <p:nvSpPr>
          <p:cNvPr id="3" name="內容版面配置區 2"/>
          <p:cNvSpPr>
            <a:spLocks noGrp="1"/>
          </p:cNvSpPr>
          <p:nvPr>
            <p:ph idx="1"/>
          </p:nvPr>
        </p:nvSpPr>
        <p:spPr/>
        <p:txBody>
          <a:bodyPr/>
          <a:lstStyle/>
          <a:p>
            <a:pPr marL="0" indent="0">
              <a:buNone/>
            </a:pPr>
            <a:r>
              <a:rPr lang="zh-TW" altLang="en-US" dirty="0"/>
              <a:t>它從以下三個方面資源進行定義：</a:t>
            </a:r>
          </a:p>
          <a:p>
            <a:r>
              <a:rPr lang="zh-TW" altLang="en-US" dirty="0"/>
              <a:t>直觀簡短的資源地址：</a:t>
            </a:r>
            <a:r>
              <a:rPr lang="en-US" altLang="zh-TW" dirty="0"/>
              <a:t>URI</a:t>
            </a:r>
            <a:r>
              <a:rPr lang="zh-TW" altLang="en-US" dirty="0"/>
              <a:t>，比如：</a:t>
            </a:r>
            <a:r>
              <a:rPr lang="en-US" altLang="zh-TW" dirty="0"/>
              <a:t>http://example.com/resources/</a:t>
            </a:r>
            <a:r>
              <a:rPr lang="zh-TW" altLang="en-US" dirty="0"/>
              <a:t>。</a:t>
            </a:r>
          </a:p>
          <a:p>
            <a:r>
              <a:rPr lang="zh-TW" altLang="en-US" dirty="0"/>
              <a:t>傳輸的資源：</a:t>
            </a:r>
            <a:r>
              <a:rPr lang="en-US" altLang="zh-TW" dirty="0"/>
              <a:t>Web</a:t>
            </a:r>
            <a:r>
              <a:rPr lang="zh-TW" altLang="en-US" dirty="0"/>
              <a:t>服務接受與返回的網際網路媒體類型，比如：</a:t>
            </a:r>
            <a:r>
              <a:rPr lang="en-US" altLang="zh-TW" dirty="0"/>
              <a:t>JSON</a:t>
            </a:r>
            <a:r>
              <a:rPr lang="zh-TW" altLang="en-US" dirty="0"/>
              <a:t>，</a:t>
            </a:r>
            <a:r>
              <a:rPr lang="en-US" altLang="zh-TW" dirty="0"/>
              <a:t>XML</a:t>
            </a:r>
            <a:r>
              <a:rPr lang="zh-TW" altLang="en-US" dirty="0"/>
              <a:t>，</a:t>
            </a:r>
            <a:r>
              <a:rPr lang="en-US" altLang="zh-TW" dirty="0"/>
              <a:t>YAML</a:t>
            </a:r>
            <a:r>
              <a:rPr lang="zh-TW" altLang="en-US" dirty="0"/>
              <a:t>等。</a:t>
            </a:r>
          </a:p>
          <a:p>
            <a:r>
              <a:rPr lang="zh-TW" altLang="en-US" dirty="0"/>
              <a:t>對資源的操作：</a:t>
            </a:r>
            <a:r>
              <a:rPr lang="en-US" altLang="zh-TW" dirty="0"/>
              <a:t>Web</a:t>
            </a:r>
            <a:r>
              <a:rPr lang="zh-TW" altLang="en-US" dirty="0"/>
              <a:t>服務在該資源上所支持的一系列請求方法（比如：</a:t>
            </a:r>
            <a:r>
              <a:rPr lang="en-US" altLang="zh-TW" dirty="0"/>
              <a:t>POST</a:t>
            </a:r>
            <a:r>
              <a:rPr lang="zh-TW" altLang="en-US" dirty="0"/>
              <a:t>，</a:t>
            </a:r>
            <a:r>
              <a:rPr lang="en-US" altLang="zh-TW" dirty="0"/>
              <a:t>GET</a:t>
            </a:r>
            <a:r>
              <a:rPr lang="zh-TW" altLang="en-US" dirty="0"/>
              <a:t>，</a:t>
            </a:r>
            <a:r>
              <a:rPr lang="en-US" altLang="zh-TW" dirty="0"/>
              <a:t>PUT</a:t>
            </a:r>
            <a:r>
              <a:rPr lang="zh-TW" altLang="en-US" dirty="0"/>
              <a:t>或</a:t>
            </a:r>
            <a:r>
              <a:rPr lang="en-US" altLang="zh-TW" dirty="0"/>
              <a:t>DELETE</a:t>
            </a:r>
            <a:r>
              <a:rPr lang="zh-TW" altLang="en-US" dirty="0"/>
              <a:t>）。</a:t>
            </a:r>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15</a:t>
            </a:fld>
            <a:endParaRPr lang="zh-TW" altLang="en-US"/>
          </a:p>
        </p:txBody>
      </p:sp>
    </p:spTree>
    <p:extLst>
      <p:ext uri="{BB962C8B-B14F-4D97-AF65-F5344CB8AC3E}">
        <p14:creationId xmlns:p14="http://schemas.microsoft.com/office/powerpoint/2010/main" val="406477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REST</a:t>
            </a:r>
            <a:r>
              <a:rPr lang="zh-TW" altLang="en-US" dirty="0"/>
              <a:t>的優點</a:t>
            </a:r>
          </a:p>
        </p:txBody>
      </p:sp>
      <p:sp>
        <p:nvSpPr>
          <p:cNvPr id="3" name="內容版面配置區 2"/>
          <p:cNvSpPr>
            <a:spLocks noGrp="1"/>
          </p:cNvSpPr>
          <p:nvPr>
            <p:ph idx="1"/>
          </p:nvPr>
        </p:nvSpPr>
        <p:spPr/>
        <p:txBody>
          <a:bodyPr/>
          <a:lstStyle/>
          <a:p>
            <a:r>
              <a:rPr lang="zh-TW" altLang="en-US" dirty="0"/>
              <a:t>可更高效利用快取來提高響應速度</a:t>
            </a:r>
          </a:p>
          <a:p>
            <a:r>
              <a:rPr lang="zh-TW" altLang="en-US" dirty="0"/>
              <a:t>通訊本身的無狀態性可以讓不同的伺服器的處理一系列請求中的不同請求，提高伺服器的擴展性</a:t>
            </a:r>
          </a:p>
          <a:p>
            <a:r>
              <a:rPr lang="zh-TW" altLang="en-US" dirty="0"/>
              <a:t>瀏覽器即可作為客戶端，簡化軟體需求</a:t>
            </a:r>
          </a:p>
          <a:p>
            <a:r>
              <a:rPr lang="zh-TW" altLang="en-US" dirty="0"/>
              <a:t>相對於其他疊加在</a:t>
            </a:r>
            <a:r>
              <a:rPr lang="en-US" altLang="zh-TW" dirty="0"/>
              <a:t>HTTP</a:t>
            </a:r>
            <a:r>
              <a:rPr lang="zh-TW" altLang="en-US" dirty="0"/>
              <a:t>協議之上的機制，</a:t>
            </a:r>
            <a:r>
              <a:rPr lang="en-US" altLang="zh-TW" dirty="0"/>
              <a:t>REST</a:t>
            </a:r>
            <a:r>
              <a:rPr lang="zh-TW" altLang="en-US" dirty="0"/>
              <a:t>的軟體相依性更小</a:t>
            </a:r>
          </a:p>
          <a:p>
            <a:r>
              <a:rPr lang="zh-TW" altLang="en-US" dirty="0"/>
              <a:t>不需要額外的資源發現機制</a:t>
            </a:r>
          </a:p>
          <a:p>
            <a:r>
              <a:rPr lang="zh-TW" altLang="en-US" dirty="0"/>
              <a:t>在軟體技術演進中的長期的相容性更好</a:t>
            </a:r>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16</a:t>
            </a:fld>
            <a:endParaRPr lang="zh-TW" altLang="en-US"/>
          </a:p>
        </p:txBody>
      </p:sp>
    </p:spTree>
    <p:extLst>
      <p:ext uri="{BB962C8B-B14F-4D97-AF65-F5344CB8AC3E}">
        <p14:creationId xmlns:p14="http://schemas.microsoft.com/office/powerpoint/2010/main" val="388836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6111" y="2910693"/>
            <a:ext cx="9404723" cy="1400530"/>
          </a:xfrm>
        </p:spPr>
        <p:txBody>
          <a:bodyPr/>
          <a:lstStyle/>
          <a:p>
            <a:pPr algn="ctr"/>
            <a:r>
              <a:rPr lang="en-US" altLang="zh-TW" dirty="0"/>
              <a:t>Break time</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17</a:t>
            </a:fld>
            <a:endParaRPr lang="zh-TW" altLang="en-US"/>
          </a:p>
        </p:txBody>
      </p:sp>
    </p:spTree>
    <p:extLst>
      <p:ext uri="{BB962C8B-B14F-4D97-AF65-F5344CB8AC3E}">
        <p14:creationId xmlns:p14="http://schemas.microsoft.com/office/powerpoint/2010/main" val="3595162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圖片 4"/>
          <p:cNvPicPr>
            <a:picLocks noChangeAspect="1"/>
          </p:cNvPicPr>
          <p:nvPr/>
        </p:nvPicPr>
        <p:blipFill>
          <a:blip r:embed="rId2"/>
          <a:stretch>
            <a:fillRect/>
          </a:stretch>
        </p:blipFill>
        <p:spPr>
          <a:xfrm>
            <a:off x="6093992" y="1480663"/>
            <a:ext cx="5449889" cy="3896670"/>
          </a:xfrm>
          <a:prstGeom prst="rect">
            <a:avLst/>
          </a:prstGeom>
          <a:effectLst/>
        </p:spPr>
      </p:pic>
      <p:sp>
        <p:nvSpPr>
          <p:cNvPr id="14"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648931" y="629266"/>
            <a:ext cx="4166510" cy="1622321"/>
          </a:xfrm>
        </p:spPr>
        <p:txBody>
          <a:bodyPr>
            <a:normAutofit/>
          </a:bodyPr>
          <a:lstStyle/>
          <a:p>
            <a:r>
              <a:rPr lang="en-US" altLang="zh-TW" dirty="0"/>
              <a:t>Setting</a:t>
            </a:r>
            <a:endParaRPr lang="zh-TW" altLang="en-US" dirty="0"/>
          </a:p>
        </p:txBody>
      </p:sp>
      <p:sp>
        <p:nvSpPr>
          <p:cNvPr id="3" name="內容版面配置區 2"/>
          <p:cNvSpPr>
            <a:spLocks noGrp="1"/>
          </p:cNvSpPr>
          <p:nvPr>
            <p:ph idx="1"/>
          </p:nvPr>
        </p:nvSpPr>
        <p:spPr>
          <a:xfrm>
            <a:off x="648931" y="2438400"/>
            <a:ext cx="4166509" cy="3785419"/>
          </a:xfrm>
        </p:spPr>
        <p:txBody>
          <a:bodyPr>
            <a:normAutofit/>
          </a:bodyPr>
          <a:lstStyle/>
          <a:p>
            <a:r>
              <a:rPr lang="en-US" altLang="zh-TW" dirty="0"/>
              <a:t>Sign up a developer account (</a:t>
            </a:r>
            <a:r>
              <a:rPr lang="en-US" altLang="zh-TW" dirty="0" err="1">
                <a:hlinkClick r:id="rId3"/>
              </a:rPr>
              <a:t>gotoLink</a:t>
            </a:r>
            <a:r>
              <a:rPr lang="en-US" altLang="zh-TW" dirty="0"/>
              <a:t>)</a:t>
            </a:r>
          </a:p>
          <a:p>
            <a:r>
              <a:rPr lang="en-US" altLang="zh-TW" dirty="0"/>
              <a:t>Login Office365:prepare email , Calendar and </a:t>
            </a:r>
            <a:r>
              <a:rPr lang="en-US" altLang="zh-TW" dirty="0" err="1"/>
              <a:t>onedrive</a:t>
            </a:r>
            <a:r>
              <a:rPr lang="en-US" altLang="zh-TW" dirty="0"/>
              <a:t> (</a:t>
            </a:r>
            <a:r>
              <a:rPr lang="en-US" altLang="zh-TW" dirty="0" err="1">
                <a:hlinkClick r:id="rId4"/>
              </a:rPr>
              <a:t>gotoLink</a:t>
            </a:r>
            <a:r>
              <a:rPr lang="en-US" altLang="zh-TW" dirty="0"/>
              <a:t>)</a:t>
            </a:r>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18</a:t>
            </a:fld>
            <a:endParaRPr lang="zh-TW" altLang="en-US"/>
          </a:p>
        </p:txBody>
      </p:sp>
    </p:spTree>
    <p:extLst>
      <p:ext uri="{BB962C8B-B14F-4D97-AF65-F5344CB8AC3E}">
        <p14:creationId xmlns:p14="http://schemas.microsoft.com/office/powerpoint/2010/main" val="3108244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Graph API Explorer</a:t>
            </a:r>
            <a:endParaRPr lang="zh-TW" altLang="en-US" dirty="0"/>
          </a:p>
        </p:txBody>
      </p:sp>
      <p:sp>
        <p:nvSpPr>
          <p:cNvPr id="3" name="內容版面配置區 2"/>
          <p:cNvSpPr>
            <a:spLocks noGrp="1"/>
          </p:cNvSpPr>
          <p:nvPr>
            <p:ph idx="1"/>
          </p:nvPr>
        </p:nvSpPr>
        <p:spPr/>
        <p:txBody>
          <a:bodyPr/>
          <a:lstStyle/>
          <a:p>
            <a:r>
              <a:rPr lang="en-US" altLang="zh-TW" dirty="0"/>
              <a:t>Login with dev account &amp; get start( </a:t>
            </a:r>
            <a:r>
              <a:rPr lang="en-US" altLang="zh-TW" dirty="0">
                <a:hlinkClick r:id="rId2"/>
              </a:rPr>
              <a:t>https://graph.microsoft.io/</a:t>
            </a:r>
            <a:r>
              <a:rPr lang="en-US" altLang="zh-TW" dirty="0"/>
              <a:t> )</a:t>
            </a:r>
          </a:p>
          <a:p>
            <a:r>
              <a:rPr lang="en-US" altLang="zh-TW" dirty="0"/>
              <a:t>Query parameters( </a:t>
            </a:r>
            <a:r>
              <a:rPr lang="en-US" altLang="zh-TW" dirty="0" err="1">
                <a:hlinkClick r:id="rId3"/>
              </a:rPr>
              <a:t>gotoLink</a:t>
            </a:r>
            <a:r>
              <a:rPr lang="en-US" altLang="zh-TW" dirty="0"/>
              <a:t> )</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19</a:t>
            </a:fld>
            <a:endParaRPr lang="zh-TW" altLang="en-US"/>
          </a:p>
        </p:txBody>
      </p:sp>
    </p:spTree>
    <p:extLst>
      <p:ext uri="{BB962C8B-B14F-4D97-AF65-F5344CB8AC3E}">
        <p14:creationId xmlns:p14="http://schemas.microsoft.com/office/powerpoint/2010/main" val="278213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t>09:30 ~ 10:30        Microsoft Graph API</a:t>
            </a:r>
            <a:r>
              <a:rPr lang="zh-TW" altLang="en-US" dirty="0"/>
              <a:t> </a:t>
            </a:r>
            <a:r>
              <a:rPr lang="en-US" altLang="zh-TW" dirty="0"/>
              <a:t>intro</a:t>
            </a:r>
            <a:endParaRPr lang="zh-TW" altLang="en-US" dirty="0"/>
          </a:p>
          <a:p>
            <a:r>
              <a:rPr lang="en-US" altLang="zh-TW" dirty="0"/>
              <a:t>10:45 ~ 12:00        </a:t>
            </a:r>
            <a:r>
              <a:rPr lang="zh-TW" altLang="en-US" dirty="0"/>
              <a:t>使用</a:t>
            </a:r>
            <a:r>
              <a:rPr lang="en-US" altLang="zh-TW" dirty="0"/>
              <a:t>API Explorer </a:t>
            </a:r>
            <a:r>
              <a:rPr lang="zh-TW" altLang="en-US" dirty="0"/>
              <a:t>測試 </a:t>
            </a:r>
            <a:r>
              <a:rPr lang="en-US" altLang="zh-TW" dirty="0"/>
              <a:t>API</a:t>
            </a:r>
          </a:p>
          <a:p>
            <a:r>
              <a:rPr lang="en-US" altLang="zh-TW" dirty="0"/>
              <a:t>12:00 ~ 13:00        </a:t>
            </a:r>
            <a:r>
              <a:rPr lang="zh-TW" altLang="en-US" dirty="0"/>
              <a:t>午餐</a:t>
            </a:r>
          </a:p>
          <a:p>
            <a:r>
              <a:rPr lang="en-US" altLang="zh-TW" dirty="0"/>
              <a:t>13:20 ~ 14:30        Hands-On Lab 1</a:t>
            </a:r>
          </a:p>
          <a:p>
            <a:r>
              <a:rPr lang="en-US" altLang="zh-TW" dirty="0"/>
              <a:t>14:30 ~ 15:30        Hands-On Lab 2</a:t>
            </a:r>
          </a:p>
          <a:p>
            <a:r>
              <a:rPr lang="en-US" altLang="zh-TW" dirty="0"/>
              <a:t>15:30 ~ 16:00        Break</a:t>
            </a:r>
          </a:p>
          <a:p>
            <a:r>
              <a:rPr lang="en-US" altLang="zh-TW" dirty="0"/>
              <a:t>16:00 ~ 17:30        Hands-On Lab 3</a:t>
            </a:r>
          </a:p>
          <a:p>
            <a:r>
              <a:rPr lang="en-US" altLang="zh-TW" dirty="0"/>
              <a:t>17:30 ~ 18:00        Q &amp; A</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2</a:t>
            </a:fld>
            <a:endParaRPr lang="zh-TW" altLang="en-US"/>
          </a:p>
        </p:txBody>
      </p:sp>
    </p:spTree>
    <p:extLst>
      <p:ext uri="{BB962C8B-B14F-4D97-AF65-F5344CB8AC3E}">
        <p14:creationId xmlns:p14="http://schemas.microsoft.com/office/powerpoint/2010/main" val="3225189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6111" y="452718"/>
            <a:ext cx="9404723" cy="1400530"/>
          </a:xfrm>
        </p:spPr>
        <p:txBody>
          <a:bodyPr/>
          <a:lstStyle/>
          <a:p>
            <a:r>
              <a:rPr lang="en-US" altLang="zh-TW" dirty="0"/>
              <a:t>Example</a:t>
            </a:r>
            <a:endParaRPr lang="zh-TW" altLang="en-US" dirty="0"/>
          </a:p>
        </p:txBody>
      </p:sp>
      <p:sp>
        <p:nvSpPr>
          <p:cNvPr id="3" name="內容版面配置區 2"/>
          <p:cNvSpPr>
            <a:spLocks noGrp="1"/>
          </p:cNvSpPr>
          <p:nvPr>
            <p:ph idx="1"/>
          </p:nvPr>
        </p:nvSpPr>
        <p:spPr>
          <a:xfrm>
            <a:off x="1103312" y="2052918"/>
            <a:ext cx="8946541" cy="4195481"/>
          </a:xfrm>
        </p:spPr>
        <p:txBody>
          <a:bodyPr/>
          <a:lstStyle/>
          <a:p>
            <a:r>
              <a:rPr lang="en-US" altLang="zh-TW" dirty="0"/>
              <a:t>Get my contacts data</a:t>
            </a:r>
          </a:p>
          <a:p>
            <a:pPr lvl="1"/>
            <a:r>
              <a:rPr lang="en-US" altLang="zh-TW" dirty="0"/>
              <a:t>https://graph.microsoft.com/v1.0/me/contacts</a:t>
            </a:r>
          </a:p>
          <a:p>
            <a:r>
              <a:rPr lang="en-US" altLang="zh-TW" dirty="0"/>
              <a:t>Get calendar events list</a:t>
            </a:r>
          </a:p>
          <a:p>
            <a:pPr lvl="1"/>
            <a:r>
              <a:rPr lang="en-US" altLang="zh-TW" dirty="0"/>
              <a:t>https://graph.microsoft.com/v1.0/me/events</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20</a:t>
            </a:fld>
            <a:endParaRPr lang="zh-TW" altLang="en-US"/>
          </a:p>
        </p:txBody>
      </p:sp>
    </p:spTree>
    <p:extLst>
      <p:ext uri="{BB962C8B-B14F-4D97-AF65-F5344CB8AC3E}">
        <p14:creationId xmlns:p14="http://schemas.microsoft.com/office/powerpoint/2010/main" val="268938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Get my contacts result</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21</a:t>
            </a:fld>
            <a:endParaRPr lang="zh-TW" altLang="en-US"/>
          </a:p>
        </p:txBody>
      </p:sp>
      <p:pic>
        <p:nvPicPr>
          <p:cNvPr id="5" name="圖片 4"/>
          <p:cNvPicPr>
            <a:picLocks noChangeAspect="1"/>
          </p:cNvPicPr>
          <p:nvPr/>
        </p:nvPicPr>
        <p:blipFill>
          <a:blip r:embed="rId2"/>
          <a:stretch>
            <a:fillRect/>
          </a:stretch>
        </p:blipFill>
        <p:spPr>
          <a:xfrm>
            <a:off x="1971412" y="1644195"/>
            <a:ext cx="7801761" cy="4938515"/>
          </a:xfrm>
          <a:prstGeom prst="rect">
            <a:avLst/>
          </a:prstGeom>
        </p:spPr>
      </p:pic>
    </p:spTree>
    <p:extLst>
      <p:ext uri="{BB962C8B-B14F-4D97-AF65-F5344CB8AC3E}">
        <p14:creationId xmlns:p14="http://schemas.microsoft.com/office/powerpoint/2010/main" val="57580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Get my events result</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22</a:t>
            </a:fld>
            <a:endParaRPr lang="zh-TW" altLang="en-US"/>
          </a:p>
        </p:txBody>
      </p:sp>
      <p:pic>
        <p:nvPicPr>
          <p:cNvPr id="6" name="圖片 5"/>
          <p:cNvPicPr>
            <a:picLocks noChangeAspect="1"/>
          </p:cNvPicPr>
          <p:nvPr/>
        </p:nvPicPr>
        <p:blipFill>
          <a:blip r:embed="rId2"/>
          <a:stretch>
            <a:fillRect/>
          </a:stretch>
        </p:blipFill>
        <p:spPr>
          <a:xfrm>
            <a:off x="1971411" y="1662680"/>
            <a:ext cx="7801761" cy="4920030"/>
          </a:xfrm>
          <a:prstGeom prst="rect">
            <a:avLst/>
          </a:prstGeom>
        </p:spPr>
      </p:pic>
    </p:spTree>
    <p:extLst>
      <p:ext uri="{BB962C8B-B14F-4D97-AF65-F5344CB8AC3E}">
        <p14:creationId xmlns:p14="http://schemas.microsoft.com/office/powerpoint/2010/main" val="1558745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Lunch time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23</a:t>
            </a:fld>
            <a:endParaRPr lang="zh-TW" altLang="en-US"/>
          </a:p>
        </p:txBody>
      </p:sp>
    </p:spTree>
    <p:extLst>
      <p:ext uri="{BB962C8B-B14F-4D97-AF65-F5344CB8AC3E}">
        <p14:creationId xmlns:p14="http://schemas.microsoft.com/office/powerpoint/2010/main" val="613636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p:cNvPicPr>
            <a:picLocks noChangeAspect="1"/>
          </p:cNvPicPr>
          <p:nvPr/>
        </p:nvPicPr>
        <p:blipFill>
          <a:blip r:embed="rId2"/>
          <a:stretch>
            <a:fillRect/>
          </a:stretch>
        </p:blipFill>
        <p:spPr>
          <a:xfrm>
            <a:off x="6575407" y="647699"/>
            <a:ext cx="4487477" cy="3242202"/>
          </a:xfrm>
          <a:prstGeom prst="rect">
            <a:avLst/>
          </a:prstGeom>
          <a:effectLst/>
        </p:spPr>
      </p:pic>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圖片 5"/>
          <p:cNvPicPr>
            <a:picLocks noChangeAspect="1"/>
          </p:cNvPicPr>
          <p:nvPr/>
        </p:nvPicPr>
        <p:blipFill>
          <a:blip r:embed="rId3"/>
          <a:stretch>
            <a:fillRect/>
          </a:stretch>
        </p:blipFill>
        <p:spPr>
          <a:xfrm>
            <a:off x="7306868" y="4085841"/>
            <a:ext cx="3024555" cy="2162557"/>
          </a:xfrm>
          <a:prstGeom prst="rect">
            <a:avLst/>
          </a:prstGeom>
          <a:effectLst/>
        </p:spPr>
      </p:pic>
      <p:sp>
        <p:nvSpPr>
          <p:cNvPr id="2" name="標題 1"/>
          <p:cNvSpPr>
            <a:spLocks noGrp="1"/>
          </p:cNvSpPr>
          <p:nvPr>
            <p:ph type="title"/>
          </p:nvPr>
        </p:nvSpPr>
        <p:spPr>
          <a:xfrm>
            <a:off x="646112" y="452718"/>
            <a:ext cx="4165580" cy="1400530"/>
          </a:xfrm>
        </p:spPr>
        <p:txBody>
          <a:bodyPr>
            <a:normAutofit/>
          </a:bodyPr>
          <a:lstStyle/>
          <a:p>
            <a:r>
              <a:rPr lang="en-US" altLang="zh-TW" dirty="0"/>
              <a:t>Hands-On Lab1</a:t>
            </a:r>
            <a:endParaRPr lang="zh-TW" altLang="en-US" dirty="0"/>
          </a:p>
        </p:txBody>
      </p:sp>
      <p:sp>
        <p:nvSpPr>
          <p:cNvPr id="3" name="內容版面配置區 2"/>
          <p:cNvSpPr>
            <a:spLocks noGrp="1"/>
          </p:cNvSpPr>
          <p:nvPr>
            <p:ph idx="1"/>
          </p:nvPr>
        </p:nvSpPr>
        <p:spPr>
          <a:xfrm>
            <a:off x="646113" y="2052918"/>
            <a:ext cx="4165146" cy="4195481"/>
          </a:xfrm>
        </p:spPr>
        <p:txBody>
          <a:bodyPr>
            <a:normAutofit/>
          </a:bodyPr>
          <a:lstStyle/>
          <a:p>
            <a:r>
              <a:rPr lang="en-US" altLang="zh-TW" dirty="0"/>
              <a:t>Download sample code from </a:t>
            </a:r>
            <a:r>
              <a:rPr lang="en-US" altLang="zh-TW" dirty="0" err="1"/>
              <a:t>github</a:t>
            </a:r>
            <a:r>
              <a:rPr lang="en-US" altLang="zh-TW" dirty="0"/>
              <a:t>(</a:t>
            </a:r>
            <a:r>
              <a:rPr lang="en-US" altLang="zh-TW" dirty="0" err="1">
                <a:hlinkClick r:id="rId4"/>
              </a:rPr>
              <a:t>UnifiedApiConnect</a:t>
            </a:r>
            <a:r>
              <a:rPr lang="en-US" altLang="zh-TW" dirty="0"/>
              <a:t>)</a:t>
            </a:r>
          </a:p>
          <a:p>
            <a:r>
              <a:rPr lang="en-US" altLang="zh-TW" dirty="0"/>
              <a:t>Registry a new application(</a:t>
            </a:r>
            <a:r>
              <a:rPr lang="en-US" altLang="zh-TW" dirty="0" err="1">
                <a:hlinkClick r:id="rId5"/>
              </a:rPr>
              <a:t>gotoLink</a:t>
            </a:r>
            <a:r>
              <a:rPr lang="en-US" altLang="zh-TW" dirty="0"/>
              <a:t>).</a:t>
            </a:r>
          </a:p>
          <a:p>
            <a:endParaRPr lang="zh-TW" altLang="en-US"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24</a:t>
            </a:fld>
            <a:endParaRPr lang="zh-TW" altLang="en-US"/>
          </a:p>
        </p:txBody>
      </p:sp>
    </p:spTree>
    <p:extLst>
      <p:ext uri="{BB962C8B-B14F-4D97-AF65-F5344CB8AC3E}">
        <p14:creationId xmlns:p14="http://schemas.microsoft.com/office/powerpoint/2010/main" val="4158931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7"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p:cNvPicPr>
            <a:picLocks noChangeAspect="1"/>
          </p:cNvPicPr>
          <p:nvPr/>
        </p:nvPicPr>
        <p:blipFill>
          <a:blip r:embed="rId2"/>
          <a:stretch>
            <a:fillRect/>
          </a:stretch>
        </p:blipFill>
        <p:spPr>
          <a:xfrm>
            <a:off x="6575407" y="647699"/>
            <a:ext cx="4487477" cy="3242202"/>
          </a:xfrm>
          <a:prstGeom prst="rect">
            <a:avLst/>
          </a:prstGeom>
          <a:effectLst/>
        </p:spPr>
      </p:pic>
      <p:sp>
        <p:nvSpPr>
          <p:cNvPr id="19"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圖片 5"/>
          <p:cNvPicPr>
            <a:picLocks noChangeAspect="1"/>
          </p:cNvPicPr>
          <p:nvPr/>
        </p:nvPicPr>
        <p:blipFill>
          <a:blip r:embed="rId3"/>
          <a:stretch>
            <a:fillRect/>
          </a:stretch>
        </p:blipFill>
        <p:spPr>
          <a:xfrm>
            <a:off x="7306868" y="4085841"/>
            <a:ext cx="3024555" cy="2162557"/>
          </a:xfrm>
          <a:prstGeom prst="rect">
            <a:avLst/>
          </a:prstGeom>
          <a:effectLst/>
        </p:spPr>
      </p:pic>
      <p:sp>
        <p:nvSpPr>
          <p:cNvPr id="2" name="標題 1"/>
          <p:cNvSpPr>
            <a:spLocks noGrp="1"/>
          </p:cNvSpPr>
          <p:nvPr>
            <p:ph type="title"/>
          </p:nvPr>
        </p:nvSpPr>
        <p:spPr>
          <a:xfrm>
            <a:off x="646112" y="452718"/>
            <a:ext cx="4165580" cy="1400530"/>
          </a:xfrm>
        </p:spPr>
        <p:txBody>
          <a:bodyPr>
            <a:normAutofit/>
          </a:bodyPr>
          <a:lstStyle/>
          <a:p>
            <a:r>
              <a:rPr lang="en-US" altLang="zh-TW" dirty="0"/>
              <a:t>Hands-On Lab1</a:t>
            </a:r>
            <a:endParaRPr lang="zh-TW" altLang="en-US" dirty="0"/>
          </a:p>
        </p:txBody>
      </p:sp>
      <p:sp>
        <p:nvSpPr>
          <p:cNvPr id="3" name="內容版面配置區 2"/>
          <p:cNvSpPr>
            <a:spLocks noGrp="1"/>
          </p:cNvSpPr>
          <p:nvPr>
            <p:ph idx="1"/>
          </p:nvPr>
        </p:nvSpPr>
        <p:spPr>
          <a:xfrm>
            <a:off x="646113" y="2052918"/>
            <a:ext cx="4165146" cy="4195481"/>
          </a:xfrm>
        </p:spPr>
        <p:txBody>
          <a:bodyPr>
            <a:normAutofit/>
          </a:bodyPr>
          <a:lstStyle/>
          <a:p>
            <a:r>
              <a:rPr lang="en-US" altLang="zh-TW" dirty="0"/>
              <a:t>Copy Client ID and Client Secret to your app</a:t>
            </a:r>
          </a:p>
          <a:p>
            <a:r>
              <a:rPr lang="en-US" altLang="zh-TW" dirty="0"/>
              <a:t>Run the APP!</a:t>
            </a:r>
            <a:endParaRPr lang="zh-TW" altLang="en-US"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25</a:t>
            </a:fld>
            <a:endParaRPr lang="zh-TW" altLang="en-US"/>
          </a:p>
        </p:txBody>
      </p:sp>
    </p:spTree>
    <p:extLst>
      <p:ext uri="{BB962C8B-B14F-4D97-AF65-F5344CB8AC3E}">
        <p14:creationId xmlns:p14="http://schemas.microsoft.com/office/powerpoint/2010/main" val="1744813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Hands-On Lab2</a:t>
            </a:r>
            <a:endParaRPr lang="zh-TW" altLang="en-US" dirty="0"/>
          </a:p>
        </p:txBody>
      </p:sp>
      <p:sp>
        <p:nvSpPr>
          <p:cNvPr id="3" name="內容版面配置區 2"/>
          <p:cNvSpPr>
            <a:spLocks noGrp="1"/>
          </p:cNvSpPr>
          <p:nvPr>
            <p:ph idx="1"/>
          </p:nvPr>
        </p:nvSpPr>
        <p:spPr/>
        <p:txBody>
          <a:bodyPr/>
          <a:lstStyle/>
          <a:p>
            <a:r>
              <a:rPr lang="zh-TW" altLang="en-US" dirty="0"/>
              <a:t>查詢</a:t>
            </a:r>
            <a:r>
              <a:rPr lang="en-US" altLang="zh-TW" dirty="0"/>
              <a:t>Calendar</a:t>
            </a:r>
            <a:r>
              <a:rPr lang="zh-TW" altLang="en-US" dirty="0"/>
              <a:t>內的</a:t>
            </a:r>
            <a:r>
              <a:rPr lang="en-US" altLang="zh-TW" dirty="0"/>
              <a:t>Events</a:t>
            </a:r>
          </a:p>
          <a:p>
            <a:r>
              <a:rPr lang="zh-TW" altLang="en-US" dirty="0"/>
              <a:t>動手作：為自己在</a:t>
            </a:r>
            <a:r>
              <a:rPr lang="en-US" altLang="zh-TW" dirty="0"/>
              <a:t>Office365 Calendar</a:t>
            </a:r>
            <a:r>
              <a:rPr lang="zh-TW" altLang="en-US" dirty="0"/>
              <a:t>上建立一個</a:t>
            </a:r>
            <a:r>
              <a:rPr lang="en-US" altLang="zh-TW" dirty="0"/>
              <a:t>Event</a:t>
            </a:r>
            <a:r>
              <a:rPr lang="zh-TW" altLang="en-US" dirty="0"/>
              <a:t>。</a:t>
            </a:r>
            <a:endParaRPr lang="en-US" altLang="zh-TW"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26</a:t>
            </a:fld>
            <a:endParaRPr lang="zh-TW" altLang="en-US"/>
          </a:p>
        </p:txBody>
      </p:sp>
    </p:spTree>
    <p:extLst>
      <p:ext uri="{BB962C8B-B14F-4D97-AF65-F5344CB8AC3E}">
        <p14:creationId xmlns:p14="http://schemas.microsoft.com/office/powerpoint/2010/main" val="1929928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Hands-On Lab3</a:t>
            </a:r>
            <a:endParaRPr lang="zh-TW" altLang="en-US" dirty="0"/>
          </a:p>
        </p:txBody>
      </p:sp>
      <p:sp>
        <p:nvSpPr>
          <p:cNvPr id="3" name="內容版面配置區 2"/>
          <p:cNvSpPr>
            <a:spLocks noGrp="1"/>
          </p:cNvSpPr>
          <p:nvPr>
            <p:ph idx="1"/>
          </p:nvPr>
        </p:nvSpPr>
        <p:spPr/>
        <p:txBody>
          <a:bodyPr/>
          <a:lstStyle/>
          <a:p>
            <a:r>
              <a:rPr lang="zh-TW" altLang="en-US" dirty="0"/>
              <a:t>讀取 </a:t>
            </a:r>
            <a:r>
              <a:rPr lang="en-US" altLang="zh-TW" dirty="0"/>
              <a:t>OneDrive </a:t>
            </a:r>
            <a:r>
              <a:rPr lang="zh-TW" altLang="en-US" dirty="0"/>
              <a:t>列表</a:t>
            </a:r>
            <a:endParaRPr lang="en-US" altLang="zh-TW" dirty="0"/>
          </a:p>
          <a:p>
            <a:endParaRPr lang="en-US" altLang="zh-TW" dirty="0"/>
          </a:p>
          <a:p>
            <a:r>
              <a:rPr lang="zh-TW" altLang="en-US" dirty="0"/>
              <a:t>動手做：上傳檔案、下載清單中的附件。</a:t>
            </a:r>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27</a:t>
            </a:fld>
            <a:endParaRPr lang="zh-TW" altLang="en-US"/>
          </a:p>
        </p:txBody>
      </p:sp>
    </p:spTree>
    <p:extLst>
      <p:ext uri="{BB962C8B-B14F-4D97-AF65-F5344CB8AC3E}">
        <p14:creationId xmlns:p14="http://schemas.microsoft.com/office/powerpoint/2010/main" val="2264714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D466FAAA-B4AD-4AFB-AEBE-069464B45C14}" type="slidenum">
              <a:rPr lang="zh-TW" altLang="en-US" smtClean="0"/>
              <a:t>28</a:t>
            </a:fld>
            <a:endParaRPr lang="zh-TW" altLang="en-US"/>
          </a:p>
        </p:txBody>
      </p:sp>
      <p:sp>
        <p:nvSpPr>
          <p:cNvPr id="5" name="標題 1"/>
          <p:cNvSpPr txBox="1">
            <a:spLocks/>
          </p:cNvSpPr>
          <p:nvPr/>
        </p:nvSpPr>
        <p:spPr>
          <a:xfrm>
            <a:off x="646111" y="2700967"/>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TW" sz="9600" dirty="0"/>
              <a:t>Q&amp;A</a:t>
            </a:r>
            <a:endParaRPr lang="zh-TW" altLang="en-US" sz="9600" dirty="0"/>
          </a:p>
        </p:txBody>
      </p:sp>
    </p:spTree>
    <p:extLst>
      <p:ext uri="{BB962C8B-B14F-4D97-AF65-F5344CB8AC3E}">
        <p14:creationId xmlns:p14="http://schemas.microsoft.com/office/powerpoint/2010/main" val="1995766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See you next time!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29</a:t>
            </a:fld>
            <a:endParaRPr lang="zh-TW" altLang="en-US"/>
          </a:p>
        </p:txBody>
      </p:sp>
    </p:spTree>
    <p:extLst>
      <p:ext uri="{BB962C8B-B14F-4D97-AF65-F5344CB8AC3E}">
        <p14:creationId xmlns:p14="http://schemas.microsoft.com/office/powerpoint/2010/main" val="94546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內容版面配置區 4"/>
          <p:cNvPicPr>
            <a:picLocks noChangeAspect="1"/>
          </p:cNvPicPr>
          <p:nvPr/>
        </p:nvPicPr>
        <p:blipFill>
          <a:blip r:embed="rId2"/>
          <a:stretch>
            <a:fillRect/>
          </a:stretch>
        </p:blipFill>
        <p:spPr>
          <a:xfrm>
            <a:off x="6093992" y="2175524"/>
            <a:ext cx="5449889" cy="2506949"/>
          </a:xfrm>
          <a:prstGeom prst="rect">
            <a:avLst/>
          </a:prstGeom>
          <a:effectLst/>
        </p:spPr>
      </p:pic>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648931" y="629266"/>
            <a:ext cx="4166510" cy="1622321"/>
          </a:xfrm>
        </p:spPr>
        <p:txBody>
          <a:bodyPr>
            <a:normAutofit/>
          </a:bodyPr>
          <a:lstStyle/>
          <a:p>
            <a:r>
              <a:rPr lang="en-US" altLang="zh-TW" sz="3900" dirty="0"/>
              <a:t>Microsoft Graph API</a:t>
            </a:r>
            <a:r>
              <a:rPr lang="zh-TW" altLang="en-US" sz="3900" dirty="0"/>
              <a:t> </a:t>
            </a:r>
            <a:r>
              <a:rPr lang="en-US" altLang="zh-TW" sz="3900" dirty="0"/>
              <a:t>intro</a:t>
            </a:r>
            <a:endParaRPr lang="zh-TW" altLang="en-US" sz="3900"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3</a:t>
            </a:fld>
            <a:endParaRPr lang="zh-TW" altLang="en-US"/>
          </a:p>
        </p:txBody>
      </p:sp>
      <p:sp>
        <p:nvSpPr>
          <p:cNvPr id="9" name="Content Placeholder 8"/>
          <p:cNvSpPr>
            <a:spLocks noGrp="1"/>
          </p:cNvSpPr>
          <p:nvPr>
            <p:ph idx="1"/>
          </p:nvPr>
        </p:nvSpPr>
        <p:spPr>
          <a:xfrm>
            <a:off x="648931" y="2438400"/>
            <a:ext cx="4166509" cy="3785419"/>
          </a:xfrm>
        </p:spPr>
        <p:txBody>
          <a:bodyPr>
            <a:normAutofit/>
          </a:bodyPr>
          <a:lstStyle/>
          <a:p>
            <a:r>
              <a:rPr lang="en-US" altLang="zh-TW" dirty="0"/>
              <a:t>Microsoft Graph (previously called Office 365 unified API) exposes multiple APIs from Microsoft cloud services through a single REST API endpoint (</a:t>
            </a:r>
            <a:r>
              <a:rPr lang="en-US" altLang="zh-TW" b="1" dirty="0">
                <a:hlinkClick r:id="rId3"/>
              </a:rPr>
              <a:t>https://graph.microsoft.com</a:t>
            </a:r>
            <a:r>
              <a:rPr lang="en-US" altLang="zh-TW" dirty="0"/>
              <a:t>). Using the Microsoft Graph, you can turn formerly difficult or complex queries into simple navigations.</a:t>
            </a:r>
            <a:endParaRPr lang="en-US" dirty="0"/>
          </a:p>
        </p:txBody>
      </p:sp>
    </p:spTree>
    <p:extLst>
      <p:ext uri="{BB962C8B-B14F-4D97-AF65-F5344CB8AC3E}">
        <p14:creationId xmlns:p14="http://schemas.microsoft.com/office/powerpoint/2010/main" val="165851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圖片 5"/>
          <p:cNvPicPr>
            <a:picLocks noChangeAspect="1"/>
          </p:cNvPicPr>
          <p:nvPr/>
        </p:nvPicPr>
        <p:blipFill rotWithShape="1">
          <a:blip r:embed="rId2"/>
          <a:srcRect l="46035" t="21491" b="13118"/>
          <a:stretch/>
        </p:blipFill>
        <p:spPr>
          <a:xfrm>
            <a:off x="5945271" y="1552092"/>
            <a:ext cx="5463752" cy="4026587"/>
          </a:xfrm>
          <a:prstGeom prst="rect">
            <a:avLst/>
          </a:prstGeom>
          <a:effectLst/>
        </p:spPr>
      </p:pic>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648931" y="629266"/>
            <a:ext cx="4166510" cy="1622321"/>
          </a:xfrm>
        </p:spPr>
        <p:txBody>
          <a:bodyPr>
            <a:normAutofit/>
          </a:bodyPr>
          <a:lstStyle/>
          <a:p>
            <a:r>
              <a:rPr lang="en-US" altLang="zh-TW" sz="3900" dirty="0"/>
              <a:t>Microsoft Graph API</a:t>
            </a:r>
            <a:r>
              <a:rPr lang="zh-TW" altLang="en-US" sz="3900" dirty="0"/>
              <a:t> </a:t>
            </a:r>
            <a:r>
              <a:rPr lang="en-US" altLang="zh-TW" sz="3900" dirty="0"/>
              <a:t>feature</a:t>
            </a:r>
            <a:endParaRPr lang="zh-TW" altLang="en-US" sz="3900" dirty="0"/>
          </a:p>
        </p:txBody>
      </p:sp>
      <p:sp>
        <p:nvSpPr>
          <p:cNvPr id="3" name="內容版面配置區 2"/>
          <p:cNvSpPr>
            <a:spLocks noGrp="1"/>
          </p:cNvSpPr>
          <p:nvPr>
            <p:ph idx="1"/>
          </p:nvPr>
        </p:nvSpPr>
        <p:spPr>
          <a:xfrm>
            <a:off x="648931" y="2438400"/>
            <a:ext cx="4166509" cy="3785419"/>
          </a:xfrm>
        </p:spPr>
        <p:txBody>
          <a:bodyPr>
            <a:normAutofit/>
          </a:bodyPr>
          <a:lstStyle/>
          <a:p>
            <a:pPr>
              <a:lnSpc>
                <a:spcPct val="90000"/>
              </a:lnSpc>
            </a:pPr>
            <a:r>
              <a:rPr lang="en-US" altLang="zh-TW" dirty="0"/>
              <a:t>Unified Microsoft API and SDKs</a:t>
            </a:r>
          </a:p>
          <a:p>
            <a:pPr>
              <a:lnSpc>
                <a:spcPct val="90000"/>
              </a:lnSpc>
            </a:pPr>
            <a:r>
              <a:rPr lang="en-US" altLang="zh-TW" dirty="0"/>
              <a:t>Single sign-on with Azure</a:t>
            </a:r>
          </a:p>
          <a:p>
            <a:pPr>
              <a:lnSpc>
                <a:spcPct val="90000"/>
              </a:lnSpc>
            </a:pPr>
            <a:r>
              <a:rPr lang="en-US" altLang="zh-TW" dirty="0"/>
              <a:t>Access to data in real-time</a:t>
            </a:r>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4</a:t>
            </a:fld>
            <a:endParaRPr lang="zh-TW" altLang="en-US"/>
          </a:p>
        </p:txBody>
      </p:sp>
    </p:spTree>
    <p:extLst>
      <p:ext uri="{BB962C8B-B14F-4D97-AF65-F5344CB8AC3E}">
        <p14:creationId xmlns:p14="http://schemas.microsoft.com/office/powerpoint/2010/main" val="46239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0"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026" name="Picture 2" descr="Use Microsoft Graph to get access to Users, Groups, Mail, Calendars, Contacts, Files, Tasks, People, Notes and more — all from a single endpoint."/>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3992" y="2809074"/>
            <a:ext cx="5449889" cy="1239849"/>
          </a:xfrm>
          <a:prstGeom prst="rect">
            <a:avLst/>
          </a:prstGeom>
          <a:noFill/>
          <a:effectLst/>
          <a:extLst>
            <a:ext uri="{909E8E84-426E-40DD-AFC4-6F175D3DCCD1}">
              <a14:hiddenFill xmlns:a14="http://schemas.microsoft.com/office/drawing/2010/main">
                <a:solidFill>
                  <a:srgbClr val="FFFFFF"/>
                </a:solidFill>
              </a14:hiddenFill>
            </a:ext>
          </a:extLst>
        </p:spPr>
      </p:pic>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648931" y="629266"/>
            <a:ext cx="4166510" cy="1622321"/>
          </a:xfrm>
        </p:spPr>
        <p:txBody>
          <a:bodyPr>
            <a:normAutofit/>
          </a:bodyPr>
          <a:lstStyle/>
          <a:p>
            <a:r>
              <a:rPr lang="en-US" altLang="zh-TW" dirty="0"/>
              <a:t>How many Graph APIs</a:t>
            </a:r>
            <a:endParaRPr lang="zh-TW" altLang="en-US" dirty="0"/>
          </a:p>
        </p:txBody>
      </p:sp>
      <p:sp>
        <p:nvSpPr>
          <p:cNvPr id="3" name="內容版面配置區 2"/>
          <p:cNvSpPr>
            <a:spLocks noGrp="1"/>
          </p:cNvSpPr>
          <p:nvPr>
            <p:ph idx="1"/>
          </p:nvPr>
        </p:nvSpPr>
        <p:spPr>
          <a:xfrm>
            <a:off x="648931" y="2438400"/>
            <a:ext cx="4166509" cy="3785419"/>
          </a:xfrm>
        </p:spPr>
        <p:txBody>
          <a:bodyPr>
            <a:normAutofit/>
          </a:bodyPr>
          <a:lstStyle/>
          <a:p>
            <a:pPr>
              <a:lnSpc>
                <a:spcPct val="80000"/>
              </a:lnSpc>
            </a:pPr>
            <a:r>
              <a:rPr lang="en-US" altLang="zh-TW" sz="1900" dirty="0"/>
              <a:t>User</a:t>
            </a:r>
          </a:p>
          <a:p>
            <a:pPr>
              <a:lnSpc>
                <a:spcPct val="80000"/>
              </a:lnSpc>
            </a:pPr>
            <a:r>
              <a:rPr lang="en-US" altLang="zh-TW" sz="1900" dirty="0"/>
              <a:t>OneDrive</a:t>
            </a:r>
          </a:p>
          <a:p>
            <a:pPr>
              <a:lnSpc>
                <a:spcPct val="80000"/>
              </a:lnSpc>
            </a:pPr>
            <a:r>
              <a:rPr lang="en-US" altLang="zh-TW" sz="1900" dirty="0"/>
              <a:t>Excel</a:t>
            </a:r>
          </a:p>
          <a:p>
            <a:pPr>
              <a:lnSpc>
                <a:spcPct val="80000"/>
              </a:lnSpc>
            </a:pPr>
            <a:r>
              <a:rPr lang="en-US" altLang="zh-TW" sz="1900" dirty="0"/>
              <a:t>Outlook Mail</a:t>
            </a:r>
          </a:p>
          <a:p>
            <a:pPr>
              <a:lnSpc>
                <a:spcPct val="80000"/>
              </a:lnSpc>
            </a:pPr>
            <a:r>
              <a:rPr lang="en-US" altLang="zh-TW" sz="1900" dirty="0"/>
              <a:t>Outlook Calendar</a:t>
            </a:r>
          </a:p>
          <a:p>
            <a:pPr>
              <a:lnSpc>
                <a:spcPct val="80000"/>
              </a:lnSpc>
            </a:pPr>
            <a:r>
              <a:rPr lang="en-US" altLang="zh-TW" sz="1900" dirty="0"/>
              <a:t>Personal Contact</a:t>
            </a:r>
          </a:p>
          <a:p>
            <a:pPr>
              <a:lnSpc>
                <a:spcPct val="80000"/>
              </a:lnSpc>
            </a:pPr>
            <a:r>
              <a:rPr lang="en-US" altLang="zh-TW" sz="1900" dirty="0"/>
              <a:t>Groups</a:t>
            </a:r>
          </a:p>
          <a:p>
            <a:pPr>
              <a:lnSpc>
                <a:spcPct val="80000"/>
              </a:lnSpc>
            </a:pPr>
            <a:r>
              <a:rPr lang="en-US" altLang="zh-TW" sz="1900" dirty="0"/>
              <a:t>Data </a:t>
            </a:r>
            <a:r>
              <a:rPr lang="en-US" altLang="zh-TW" sz="1900" dirty="0" err="1"/>
              <a:t>Extentions</a:t>
            </a:r>
            <a:endParaRPr lang="en-US" altLang="zh-TW" sz="1900" dirty="0"/>
          </a:p>
          <a:p>
            <a:pPr>
              <a:lnSpc>
                <a:spcPct val="80000"/>
              </a:lnSpc>
            </a:pPr>
            <a:r>
              <a:rPr lang="en-US" altLang="zh-TW" sz="1900" dirty="0" err="1"/>
              <a:t>Directary</a:t>
            </a:r>
            <a:endParaRPr lang="en-US" altLang="zh-TW" sz="1900" dirty="0"/>
          </a:p>
          <a:p>
            <a:pPr>
              <a:lnSpc>
                <a:spcPct val="80000"/>
              </a:lnSpc>
            </a:pPr>
            <a:r>
              <a:rPr lang="en-US" altLang="zh-TW" sz="1900" dirty="0" err="1"/>
              <a:t>Webhook</a:t>
            </a:r>
            <a:endParaRPr lang="zh-TW" altLang="en-US" sz="1900"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5</a:t>
            </a:fld>
            <a:endParaRPr lang="zh-TW" altLang="en-US"/>
          </a:p>
        </p:txBody>
      </p:sp>
    </p:spTree>
    <p:extLst>
      <p:ext uri="{BB962C8B-B14F-4D97-AF65-F5344CB8AC3E}">
        <p14:creationId xmlns:p14="http://schemas.microsoft.com/office/powerpoint/2010/main" val="356917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Graph API - OneDrive</a:t>
            </a:r>
            <a:endParaRPr lang="zh-TW" altLang="en-US" dirty="0"/>
          </a:p>
        </p:txBody>
      </p:sp>
      <p:sp>
        <p:nvSpPr>
          <p:cNvPr id="3" name="內容版面配置區 2"/>
          <p:cNvSpPr>
            <a:spLocks noGrp="1"/>
          </p:cNvSpPr>
          <p:nvPr>
            <p:ph idx="1"/>
          </p:nvPr>
        </p:nvSpPr>
        <p:spPr/>
        <p:txBody>
          <a:bodyPr/>
          <a:lstStyle/>
          <a:p>
            <a:r>
              <a:rPr lang="en-US" altLang="zh-TW" dirty="0"/>
              <a:t>The drive resource is the top level object within a user's OneDrive. A user will always have at least one Drive available--the default Drive. </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6</a:t>
            </a:fld>
            <a:endParaRPr lang="zh-TW" altLang="en-US"/>
          </a:p>
        </p:txBody>
      </p:sp>
    </p:spTree>
    <p:extLst>
      <p:ext uri="{BB962C8B-B14F-4D97-AF65-F5344CB8AC3E}">
        <p14:creationId xmlns:p14="http://schemas.microsoft.com/office/powerpoint/2010/main" val="228747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Graph API – Outlook Mail</a:t>
            </a:r>
            <a:endParaRPr lang="zh-TW" altLang="en-US" dirty="0"/>
          </a:p>
        </p:txBody>
      </p:sp>
      <p:sp>
        <p:nvSpPr>
          <p:cNvPr id="3" name="內容版面配置區 2"/>
          <p:cNvSpPr>
            <a:spLocks noGrp="1"/>
          </p:cNvSpPr>
          <p:nvPr>
            <p:ph idx="1"/>
          </p:nvPr>
        </p:nvSpPr>
        <p:spPr/>
        <p:txBody>
          <a:bodyPr/>
          <a:lstStyle/>
          <a:p>
            <a:r>
              <a:rPr lang="en-US" altLang="zh-TW" dirty="0"/>
              <a:t>A message in a mail Folder.</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7</a:t>
            </a:fld>
            <a:endParaRPr lang="zh-TW" altLang="en-US"/>
          </a:p>
        </p:txBody>
      </p:sp>
    </p:spTree>
    <p:extLst>
      <p:ext uri="{BB962C8B-B14F-4D97-AF65-F5344CB8AC3E}">
        <p14:creationId xmlns:p14="http://schemas.microsoft.com/office/powerpoint/2010/main" val="323537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Graph API – Outlook Calendar</a:t>
            </a:r>
            <a:endParaRPr lang="zh-TW" altLang="en-US" dirty="0"/>
          </a:p>
        </p:txBody>
      </p:sp>
      <p:sp>
        <p:nvSpPr>
          <p:cNvPr id="3" name="內容版面配置區 2"/>
          <p:cNvSpPr>
            <a:spLocks noGrp="1"/>
          </p:cNvSpPr>
          <p:nvPr>
            <p:ph idx="1"/>
          </p:nvPr>
        </p:nvSpPr>
        <p:spPr/>
        <p:txBody>
          <a:bodyPr/>
          <a:lstStyle/>
          <a:p>
            <a:r>
              <a:rPr lang="en-US" altLang="zh-TW" dirty="0"/>
              <a:t>A calendar which is a container for events.</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8</a:t>
            </a:fld>
            <a:endParaRPr lang="zh-TW" altLang="en-US"/>
          </a:p>
        </p:txBody>
      </p:sp>
    </p:spTree>
    <p:extLst>
      <p:ext uri="{BB962C8B-B14F-4D97-AF65-F5344CB8AC3E}">
        <p14:creationId xmlns:p14="http://schemas.microsoft.com/office/powerpoint/2010/main" val="97881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Graph API – Group</a:t>
            </a:r>
            <a:endParaRPr lang="zh-TW" altLang="en-US" dirty="0"/>
          </a:p>
        </p:txBody>
      </p:sp>
      <p:sp>
        <p:nvSpPr>
          <p:cNvPr id="3" name="內容版面配置區 2"/>
          <p:cNvSpPr>
            <a:spLocks noGrp="1"/>
          </p:cNvSpPr>
          <p:nvPr>
            <p:ph idx="1"/>
          </p:nvPr>
        </p:nvSpPr>
        <p:spPr/>
        <p:txBody>
          <a:bodyPr/>
          <a:lstStyle/>
          <a:p>
            <a:r>
              <a:rPr lang="en-US" altLang="zh-TW" dirty="0"/>
              <a:t>Represents an Azure Active Directory group, which can be an Office 365 group, dynamic group, or security group. Inherits from </a:t>
            </a:r>
            <a:r>
              <a:rPr lang="en-US" altLang="zh-TW" dirty="0" err="1">
                <a:hlinkClick r:id="rId2"/>
              </a:rPr>
              <a:t>directoryObject</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9</a:t>
            </a:fld>
            <a:endParaRPr lang="zh-TW" altLang="en-US"/>
          </a:p>
        </p:txBody>
      </p:sp>
    </p:spTree>
    <p:extLst>
      <p:ext uri="{BB962C8B-B14F-4D97-AF65-F5344CB8AC3E}">
        <p14:creationId xmlns:p14="http://schemas.microsoft.com/office/powerpoint/2010/main" val="1208745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離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離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離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1473</TotalTime>
  <Words>760</Words>
  <Application>Microsoft Office PowerPoint</Application>
  <PresentationFormat>寬螢幕</PresentationFormat>
  <Paragraphs>126</Paragraphs>
  <Slides>29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29</vt:i4>
      </vt:variant>
    </vt:vector>
  </HeadingPairs>
  <TitlesOfParts>
    <vt:vector size="36" baseType="lpstr">
      <vt:lpstr>微軟正黑體 Light</vt:lpstr>
      <vt:lpstr>新細明體</vt:lpstr>
      <vt:lpstr>Arial</vt:lpstr>
      <vt:lpstr>Calibri</vt:lpstr>
      <vt:lpstr>Century Gothic</vt:lpstr>
      <vt:lpstr>Wingdings 3</vt:lpstr>
      <vt:lpstr>離子</vt:lpstr>
      <vt:lpstr>MS Graph API workshop</vt:lpstr>
      <vt:lpstr>Outline</vt:lpstr>
      <vt:lpstr>Microsoft Graph API intro</vt:lpstr>
      <vt:lpstr>Microsoft Graph API feature</vt:lpstr>
      <vt:lpstr>How many Graph APIs</vt:lpstr>
      <vt:lpstr>Graph API - OneDrive</vt:lpstr>
      <vt:lpstr>Graph API – Outlook Mail</vt:lpstr>
      <vt:lpstr>Graph API – Outlook Calendar</vt:lpstr>
      <vt:lpstr>Graph API – Group</vt:lpstr>
      <vt:lpstr>Graph API - User</vt:lpstr>
      <vt:lpstr>How to use it</vt:lpstr>
      <vt:lpstr>Some Common Queries</vt:lpstr>
      <vt:lpstr>What is REST, RESTful API ？</vt:lpstr>
      <vt:lpstr>REST是設計風格而不是標準</vt:lpstr>
      <vt:lpstr>符合REST設計風格的Web API稱為RESTful API</vt:lpstr>
      <vt:lpstr>REST的優點</vt:lpstr>
      <vt:lpstr>Break time</vt:lpstr>
      <vt:lpstr>Setting</vt:lpstr>
      <vt:lpstr>Graph API Explorer</vt:lpstr>
      <vt:lpstr>Example</vt:lpstr>
      <vt:lpstr>Get my contacts result</vt:lpstr>
      <vt:lpstr>Get my events result</vt:lpstr>
      <vt:lpstr>Lunch time</vt:lpstr>
      <vt:lpstr>Hands-On Lab1</vt:lpstr>
      <vt:lpstr>Hands-On Lab1</vt:lpstr>
      <vt:lpstr>Hands-On Lab2</vt:lpstr>
      <vt:lpstr>Hands-On Lab3</vt:lpstr>
      <vt:lpstr>PowerPoint 簡報</vt:lpstr>
      <vt:lpstr>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John Chou</dc:creator>
  <cp:lastModifiedBy>John Chou</cp:lastModifiedBy>
  <cp:revision>34</cp:revision>
  <dcterms:created xsi:type="dcterms:W3CDTF">2016-09-12T04:15:34Z</dcterms:created>
  <dcterms:modified xsi:type="dcterms:W3CDTF">2016-09-19T10:17:17Z</dcterms:modified>
</cp:coreProperties>
</file>