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58"/>
  </p:notesMasterIdLst>
  <p:handoutMasterIdLst>
    <p:handoutMasterId r:id="rId59"/>
  </p:handoutMasterIdLst>
  <p:sldIdLst>
    <p:sldId id="256" r:id="rId3"/>
    <p:sldId id="267" r:id="rId4"/>
    <p:sldId id="274" r:id="rId5"/>
    <p:sldId id="311" r:id="rId6"/>
    <p:sldId id="312" r:id="rId7"/>
    <p:sldId id="314" r:id="rId8"/>
    <p:sldId id="315" r:id="rId9"/>
    <p:sldId id="316" r:id="rId10"/>
    <p:sldId id="323" r:id="rId11"/>
    <p:sldId id="324" r:id="rId12"/>
    <p:sldId id="319" r:id="rId13"/>
    <p:sldId id="322" r:id="rId14"/>
    <p:sldId id="329" r:id="rId15"/>
    <p:sldId id="330" r:id="rId16"/>
    <p:sldId id="331" r:id="rId17"/>
    <p:sldId id="332" r:id="rId18"/>
    <p:sldId id="333" r:id="rId19"/>
    <p:sldId id="356" r:id="rId20"/>
    <p:sldId id="334" r:id="rId21"/>
    <p:sldId id="325" r:id="rId22"/>
    <p:sldId id="326" r:id="rId23"/>
    <p:sldId id="327" r:id="rId24"/>
    <p:sldId id="328" r:id="rId25"/>
    <p:sldId id="335" r:id="rId26"/>
    <p:sldId id="336" r:id="rId27"/>
    <p:sldId id="337" r:id="rId28"/>
    <p:sldId id="338" r:id="rId29"/>
    <p:sldId id="339" r:id="rId30"/>
    <p:sldId id="340" r:id="rId31"/>
    <p:sldId id="357" r:id="rId32"/>
    <p:sldId id="358" r:id="rId33"/>
    <p:sldId id="359" r:id="rId34"/>
    <p:sldId id="343" r:id="rId35"/>
    <p:sldId id="342" r:id="rId36"/>
    <p:sldId id="341" r:id="rId37"/>
    <p:sldId id="344" r:id="rId38"/>
    <p:sldId id="360" r:id="rId39"/>
    <p:sldId id="345" r:id="rId40"/>
    <p:sldId id="361" r:id="rId41"/>
    <p:sldId id="362" r:id="rId42"/>
    <p:sldId id="363" r:id="rId43"/>
    <p:sldId id="365" r:id="rId44"/>
    <p:sldId id="364" r:id="rId45"/>
    <p:sldId id="366" r:id="rId46"/>
    <p:sldId id="367" r:id="rId47"/>
    <p:sldId id="368" r:id="rId48"/>
    <p:sldId id="369" r:id="rId49"/>
    <p:sldId id="370" r:id="rId50"/>
    <p:sldId id="371" r:id="rId51"/>
    <p:sldId id="372" r:id="rId52"/>
    <p:sldId id="373" r:id="rId53"/>
    <p:sldId id="374" r:id="rId54"/>
    <p:sldId id="354" r:id="rId55"/>
    <p:sldId id="355" r:id="rId56"/>
    <p:sldId id="272" r:id="rId5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888">
          <p15:clr>
            <a:srgbClr val="A4A3A4"/>
          </p15:clr>
        </p15:guide>
        <p15:guide id="4" orient="horz" pos="321">
          <p15:clr>
            <a:srgbClr val="A4A3A4"/>
          </p15:clr>
        </p15:guide>
        <p15:guide id="5" pos="3839">
          <p15:clr>
            <a:srgbClr val="A4A3A4"/>
          </p15:clr>
        </p15:guide>
        <p15:guide id="6" pos="1007">
          <p15:clr>
            <a:srgbClr val="A4A3A4"/>
          </p15:clr>
        </p15:guide>
        <p15:guide id="7" pos="71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4660"/>
  </p:normalViewPr>
  <p:slideViewPr>
    <p:cSldViewPr showGuides="1">
      <p:cViewPr varScale="1">
        <p:scale>
          <a:sx n="80" d="100"/>
          <a:sy n="80" d="100"/>
        </p:scale>
        <p:origin x="144" y="42"/>
      </p:cViewPr>
      <p:guideLst>
        <p:guide orient="horz" pos="2160"/>
        <p:guide orient="horz" pos="1008"/>
        <p:guide orient="horz" pos="3888"/>
        <p:guide orient="horz" pos="321"/>
        <p:guide pos="3839"/>
        <p:guide pos="1007"/>
        <p:guide pos="7173"/>
      </p:guideLst>
    </p:cSldViewPr>
  </p:slideViewPr>
  <p:notesTextViewPr>
    <p:cViewPr>
      <p:scale>
        <a:sx n="1" d="1"/>
        <a:sy n="1" d="1"/>
      </p:scale>
      <p:origin x="0" y="0"/>
    </p:cViewPr>
  </p:notesTextViewPr>
  <p:notesViewPr>
    <p:cSldViewPr showGuides="1">
      <p:cViewPr varScale="1">
        <p:scale>
          <a:sx n="84" d="100"/>
          <a:sy n="84" d="100"/>
        </p:scale>
        <p:origin x="1002"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12/9/2017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‹Nº›</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12/9/2017</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‹Nº›</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angle 7"/>
          <p:cNvSpPr/>
          <p:nvPr/>
        </p:nvSpPr>
        <p:spPr>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s-ES"/>
              <a:t>Haga clic para modificar el estilo de título del patrón</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a:p>
        </p:txBody>
      </p:sp>
      <p:sp>
        <p:nvSpPr>
          <p:cNvPr id="4" name="Date Placeholder 3"/>
          <p:cNvSpPr>
            <a:spLocks noGrp="1"/>
          </p:cNvSpPr>
          <p:nvPr>
            <p:ph type="dt" sz="half" idx="10"/>
          </p:nvPr>
        </p:nvSpPr>
        <p:spPr/>
        <p:txBody>
          <a:bodyPr/>
          <a:lstStyle>
            <a:lvl1pPr>
              <a:defRPr>
                <a:solidFill>
                  <a:schemeClr val="bg1"/>
                </a:solidFill>
              </a:defRPr>
            </a:lvl1pPr>
          </a:lstStyle>
          <a:p>
            <a:fld id="{E6316726-4A1F-4A6A-B725-494E303E40CC}" type="datetime1">
              <a:rPr lang="es-ES" smtClean="0"/>
              <a:t>09/12/2017</a:t>
            </a:fld>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DC1BBB0-96F0-4077-A278-0F3FB5C104D3}" type="slidenum">
              <a:rPr/>
              <a:pPr/>
              <a:t>‹Nº›</a:t>
            </a:fld>
            <a:endParaRPr/>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4" name="Date Placeholder 3"/>
          <p:cNvSpPr>
            <a:spLocks noGrp="1"/>
          </p:cNvSpPr>
          <p:nvPr>
            <p:ph type="dt" sz="half" idx="10"/>
          </p:nvPr>
        </p:nvSpPr>
        <p:spPr/>
        <p:txBody>
          <a:bodyPr/>
          <a:lstStyle/>
          <a:p>
            <a:fld id="{67F6ED4A-7D00-4EE2-B0F5-4F10D6B0CB40}" type="datetime1">
              <a:rPr lang="es-ES" smtClean="0"/>
              <a:t>09/12/2017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7DC1BBB0-96F0-4077-A278-0F3FB5C104D3}" type="slidenum">
              <a:rPr/>
              <a:t>‹Nº›</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s-ES"/>
              <a:t>Haga clic para modificar el estilo de título del patrón</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4" name="Date Placeholder 3"/>
          <p:cNvSpPr>
            <a:spLocks noGrp="1"/>
          </p:cNvSpPr>
          <p:nvPr>
            <p:ph type="dt" sz="half" idx="10"/>
          </p:nvPr>
        </p:nvSpPr>
        <p:spPr/>
        <p:txBody>
          <a:bodyPr/>
          <a:lstStyle/>
          <a:p>
            <a:fld id="{2844D903-F70A-41AD-AD1A-FEE8394C0702}" type="datetime1">
              <a:rPr lang="es-ES" smtClean="0"/>
              <a:t>09/12/2017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7DC1BBB0-96F0-4077-A278-0F3FB5C104D3}" type="slidenum">
              <a:rPr/>
              <a:t>‹Nº›</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4" name="Date Placeholder 3"/>
          <p:cNvSpPr>
            <a:spLocks noGrp="1"/>
          </p:cNvSpPr>
          <p:nvPr>
            <p:ph type="dt" sz="half" idx="10"/>
          </p:nvPr>
        </p:nvSpPr>
        <p:spPr/>
        <p:txBody>
          <a:bodyPr/>
          <a:lstStyle/>
          <a:p>
            <a:fld id="{36755F9A-AC3A-4E55-BDCB-FAE015B74340}" type="datetime1">
              <a:rPr lang="es-ES" smtClean="0"/>
              <a:t>09/12/2017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7DC1BBB0-96F0-4077-A278-0F3FB5C104D3}" type="slidenum">
              <a:rPr/>
              <a:t>‹Nº›</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9" name="Rectangle 18"/>
          <p:cNvSpPr/>
          <p:nvPr/>
        </p:nvSpPr>
        <p:spPr>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solidFill>
                  <a:schemeClr val="bg1"/>
                </a:solidFill>
              </a:defRPr>
            </a:lvl1pPr>
          </a:lstStyle>
          <a:p>
            <a:fld id="{1555CD8D-6647-4415-BD23-2DFBC133407D}" type="datetime1">
              <a:rPr lang="es-ES" smtClean="0"/>
              <a:t>09/12/2017</a:t>
            </a:fld>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DC1BBB0-96F0-4077-A278-0F3FB5C104D3}" type="slidenum">
              <a:rPr/>
              <a:pPr/>
              <a:t>‹Nº›</a:t>
            </a:fld>
            <a:endParaRPr/>
          </a:p>
        </p:txBody>
      </p: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s-ES"/>
              <a:t>Haga clic para modificar el estilo de título del patrón</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5" name="Date Placeholder 4"/>
          <p:cNvSpPr>
            <a:spLocks noGrp="1"/>
          </p:cNvSpPr>
          <p:nvPr>
            <p:ph type="dt" sz="half" idx="10"/>
          </p:nvPr>
        </p:nvSpPr>
        <p:spPr/>
        <p:txBody>
          <a:bodyPr/>
          <a:lstStyle/>
          <a:p>
            <a:fld id="{4F936891-3E3B-412D-BE9D-5A49E62BDD93}" type="datetime1">
              <a:rPr lang="es-ES" smtClean="0"/>
              <a:t>09/12/2017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7DC1BBB0-96F0-4077-A278-0F3FB5C104D3}" type="slidenum">
              <a:rPr/>
              <a:t>‹Nº›</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0"/>
            <a:ext cx="9782801" cy="1239837"/>
          </a:xfrm>
        </p:spPr>
        <p:txBody>
          <a:bodyPr/>
          <a:lstStyle>
            <a:lvl1pPr>
              <a:defRPr/>
            </a:lvl1pPr>
          </a:lstStyle>
          <a:p>
            <a:r>
              <a:rPr lang="es-ES"/>
              <a:t>Haga clic para modificar el estilo de título del patrón</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7" name="Date Placeholder 6"/>
          <p:cNvSpPr>
            <a:spLocks noGrp="1"/>
          </p:cNvSpPr>
          <p:nvPr>
            <p:ph type="dt" sz="half" idx="10"/>
          </p:nvPr>
        </p:nvSpPr>
        <p:spPr/>
        <p:txBody>
          <a:bodyPr/>
          <a:lstStyle/>
          <a:p>
            <a:fld id="{BC3A2E9C-69DC-4676-8FA4-20959F5104DB}" type="datetime1">
              <a:rPr lang="es-ES" smtClean="0"/>
              <a:t>09/12/2017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7DC1BBB0-96F0-4077-A278-0F3FB5C104D3}" type="slidenum">
              <a:rPr/>
              <a:t>‹Nº›</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a:p>
        </p:txBody>
      </p:sp>
      <p:sp>
        <p:nvSpPr>
          <p:cNvPr id="3" name="Date Placeholder 2"/>
          <p:cNvSpPr>
            <a:spLocks noGrp="1"/>
          </p:cNvSpPr>
          <p:nvPr>
            <p:ph type="dt" sz="half" idx="10"/>
          </p:nvPr>
        </p:nvSpPr>
        <p:spPr/>
        <p:txBody>
          <a:bodyPr/>
          <a:lstStyle/>
          <a:p>
            <a:fld id="{82A8E0F4-5886-4F85-A83C-A28B29E622DB}" type="datetime1">
              <a:rPr lang="es-ES" smtClean="0"/>
              <a:t>09/12/2017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7DC1BBB0-96F0-4077-A278-0F3FB5C104D3}" type="slidenum">
              <a:rPr/>
              <a:t>‹Nº›</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FCBC66FC-31B9-46FA-B7E9-FDD3BFF0D89A}" type="datetime1">
              <a:rPr lang="es-ES" smtClean="0"/>
              <a:t>09/12/2017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‹Nº›</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s-ES"/>
              <a:t>Haga clic para modificar el estilo de título del patrón</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51946E6B-F239-4E90-8A3C-BD76ABAA8F24}" type="datetime1">
              <a:rPr lang="es-ES" smtClean="0"/>
              <a:t>09/12/2017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7DC1BBB0-96F0-4077-A278-0F3FB5C104D3}" type="slidenum">
              <a:rPr/>
              <a:t>‹Nº›</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s-ES"/>
              <a:t>Haga clic para modificar el estilo de título del patrón</a:t>
            </a:r>
            <a:endParaRPr/>
          </a:p>
        </p:txBody>
      </p:sp>
      <p:sp>
        <p:nvSpPr>
          <p:cNvPr id="3" name="Picture Placeholder 2"/>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CF67E8FB-E68F-4E5A-BAA3-EDD6E123F959}" type="datetime1">
              <a:rPr lang="es-ES" smtClean="0"/>
              <a:t>09/12/2017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7DC1BBB0-96F0-4077-A278-0F3FB5C104D3}" type="slidenum">
              <a:rPr/>
              <a:t>‹Nº›</a:t>
            </a:fld>
            <a:endParaRPr/>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s-ES"/>
              <a:t>Haga clic para modificar el estilo de título del patrón</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lumMod val="60000"/>
                    <a:lumOff val="40000"/>
                  </a:schemeClr>
                </a:solidFill>
              </a:defRPr>
            </a:lvl1pPr>
          </a:lstStyle>
          <a:p>
            <a:fld id="{FA6AA8C1-B844-406D-ADD3-B10ED1192F0E}" type="datetime1">
              <a:rPr lang="es-ES" smtClean="0"/>
              <a:t>09/12/2017</a:t>
            </a:fld>
            <a:endParaRPr/>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lumMod val="60000"/>
                    <a:lumOff val="40000"/>
                  </a:schemeClr>
                </a:solidFill>
              </a:defRPr>
            </a:lvl1pPr>
          </a:lstStyle>
          <a:p>
            <a:endParaRPr/>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lumMod val="60000"/>
                    <a:lumOff val="40000"/>
                  </a:schemeClr>
                </a:solidFill>
              </a:defRPr>
            </a:lvl1pPr>
          </a:lstStyle>
          <a:p>
            <a:fld id="{7DC1BBB0-96F0-4077-A278-0F3FB5C104D3}" type="slidenum">
              <a:rPr/>
              <a:pPr/>
              <a:t>‹Nº›</a:t>
            </a:fld>
            <a:endParaRPr/>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ES" sz="4000" b="1" i="1" dirty="0" smtClean="0"/>
              <a:t>Marco metodológico ágil </a:t>
            </a:r>
            <a:r>
              <a:rPr lang="es-ES" sz="4000" b="1" i="1" dirty="0"/>
              <a:t>para el desarrollo de soluciones </a:t>
            </a:r>
            <a:r>
              <a:rPr lang="es-ES" sz="4000" b="1" i="1" dirty="0" smtClean="0"/>
              <a:t>BPM en </a:t>
            </a:r>
            <a:r>
              <a:rPr lang="es-ES" sz="4000" b="1" i="1" dirty="0" err="1" smtClean="0"/>
              <a:t>Mypes</a:t>
            </a:r>
            <a:endParaRPr lang="es-ES" sz="4000" dirty="0"/>
          </a:p>
        </p:txBody>
      </p:sp>
      <p:sp>
        <p:nvSpPr>
          <p:cNvPr id="3" name="Subtitle 2"/>
          <p:cNvSpPr>
            <a:spLocks noGrp="1"/>
          </p:cNvSpPr>
          <p:nvPr>
            <p:ph type="subTitle" idx="1"/>
          </p:nvPr>
        </p:nvSpPr>
        <p:spPr/>
        <p:txBody>
          <a:bodyPr>
            <a:normAutofit/>
          </a:bodyPr>
          <a:lstStyle/>
          <a:p>
            <a:r>
              <a:rPr lang="es-ES" dirty="0"/>
              <a:t>AUTOR:</a:t>
            </a:r>
          </a:p>
          <a:p>
            <a:r>
              <a:rPr lang="es-ES" b="1" dirty="0"/>
              <a:t>JOHN EDDIE QUISPE COILA</a:t>
            </a:r>
            <a:endParaRPr lang="es-ES" dirty="0"/>
          </a:p>
        </p:txBody>
      </p:sp>
      <p:sp>
        <p:nvSpPr>
          <p:cNvPr id="4" name="Rectángulo 3"/>
          <p:cNvSpPr/>
          <p:nvPr/>
        </p:nvSpPr>
        <p:spPr>
          <a:xfrm>
            <a:off x="2133972" y="5914533"/>
            <a:ext cx="8623728" cy="646331"/>
          </a:xfrm>
          <a:prstGeom prst="rect">
            <a:avLst/>
          </a:prstGeom>
        </p:spPr>
        <p:txBody>
          <a:bodyPr wrap="square">
            <a:spAutoFit/>
          </a:bodyPr>
          <a:lstStyle/>
          <a:p>
            <a:r>
              <a:rPr lang="es-ES" dirty="0"/>
              <a:t>TESIS PARA OBTENER EL GRADO ACADÉMICO DE:</a:t>
            </a:r>
          </a:p>
          <a:p>
            <a:r>
              <a:rPr lang="es-ES" dirty="0"/>
              <a:t>“MAGÍSTER EN INGENIERÍA DE SISTEMAS E INFORMÁTICA”</a:t>
            </a:r>
          </a:p>
        </p:txBody>
      </p:sp>
      <p:pic>
        <p:nvPicPr>
          <p:cNvPr id="5" name="Imagen 4">
            <a:extLst>
              <a:ext uri="{FF2B5EF4-FFF2-40B4-BE49-F238E27FC236}">
                <a16:creationId xmlns="" xmlns:a16="http://schemas.microsoft.com/office/drawing/2014/main" id="{D61C9729-9C5F-4C39-8526-BC949269A0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0926" y="31901"/>
            <a:ext cx="3477638" cy="958788"/>
          </a:xfrm>
          <a:prstGeom prst="rect">
            <a:avLst/>
          </a:prstGeom>
        </p:spPr>
      </p:pic>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1.3.	Objetivos</a:t>
            </a:r>
          </a:p>
        </p:txBody>
      </p:sp>
      <p:sp>
        <p:nvSpPr>
          <p:cNvPr id="5" name="Marcador de contenido 4"/>
          <p:cNvSpPr>
            <a:spLocks noGrp="1"/>
          </p:cNvSpPr>
          <p:nvPr>
            <p:ph idx="1"/>
          </p:nvPr>
        </p:nvSpPr>
        <p:spPr>
          <a:xfrm>
            <a:off x="5180251" y="260649"/>
            <a:ext cx="6195986" cy="6095702"/>
          </a:xfrm>
        </p:spPr>
        <p:style>
          <a:lnRef idx="1">
            <a:schemeClr val="accent1"/>
          </a:lnRef>
          <a:fillRef idx="2">
            <a:schemeClr val="accent1"/>
          </a:fillRef>
          <a:effectRef idx="1">
            <a:schemeClr val="accent1"/>
          </a:effectRef>
          <a:fontRef idx="minor">
            <a:schemeClr val="dk1"/>
          </a:fontRef>
        </p:style>
        <p:txBody>
          <a:bodyPr>
            <a:normAutofit fontScale="62500" lnSpcReduction="20000"/>
          </a:bodyPr>
          <a:lstStyle/>
          <a:p>
            <a:pPr marL="514350" lvl="0" indent="-514350">
              <a:buFont typeface="+mj-lt"/>
              <a:buAutoNum type="arabicPeriod"/>
            </a:pPr>
            <a:r>
              <a:rPr lang="es-ES" i="1" dirty="0">
                <a:solidFill>
                  <a:srgbClr val="0070C0"/>
                </a:solidFill>
              </a:rPr>
              <a:t>Revisar el estado del arte</a:t>
            </a:r>
            <a:r>
              <a:rPr lang="es-ES" dirty="0">
                <a:solidFill>
                  <a:srgbClr val="0070C0"/>
                </a:solidFill>
              </a:rPr>
              <a:t> </a:t>
            </a:r>
            <a:r>
              <a:rPr lang="es-ES" dirty="0"/>
              <a:t>destacando los modelos y metodologías BPM, como las metodologías Agiles. </a:t>
            </a:r>
          </a:p>
          <a:p>
            <a:pPr marL="514350" lvl="0" indent="-514350">
              <a:buFont typeface="+mj-lt"/>
              <a:buAutoNum type="arabicPeriod"/>
            </a:pPr>
            <a:r>
              <a:rPr lang="es-ES" i="1" dirty="0">
                <a:solidFill>
                  <a:srgbClr val="0070C0"/>
                </a:solidFill>
              </a:rPr>
              <a:t>Integrar el proceso de implementación de software</a:t>
            </a:r>
            <a:r>
              <a:rPr lang="es-ES" dirty="0">
                <a:solidFill>
                  <a:srgbClr val="0070C0"/>
                </a:solidFill>
              </a:rPr>
              <a:t> </a:t>
            </a:r>
            <a:r>
              <a:rPr lang="es-ES" dirty="0"/>
              <a:t>de ISO/IEC 29110-5 a una metodología de desarrollo ágil. </a:t>
            </a:r>
          </a:p>
          <a:p>
            <a:pPr marL="514350" lvl="0" indent="-514350">
              <a:buFont typeface="+mj-lt"/>
              <a:buAutoNum type="arabicPeriod"/>
            </a:pPr>
            <a:r>
              <a:rPr lang="es-ES" i="1" dirty="0">
                <a:solidFill>
                  <a:srgbClr val="0070C0"/>
                </a:solidFill>
              </a:rPr>
              <a:t>Adecuar el marco metodológico ágil</a:t>
            </a:r>
            <a:r>
              <a:rPr lang="es-ES" dirty="0">
                <a:solidFill>
                  <a:srgbClr val="0070C0"/>
                </a:solidFill>
              </a:rPr>
              <a:t> </a:t>
            </a:r>
            <a:r>
              <a:rPr lang="es-ES" dirty="0"/>
              <a:t>propuesto para obtener su aplicabilidad en  micro y pequeñas empresas de desarrollo (</a:t>
            </a:r>
            <a:r>
              <a:rPr lang="es-ES" dirty="0" err="1"/>
              <a:t>MYPEs</a:t>
            </a:r>
            <a:r>
              <a:rPr lang="es-ES" dirty="0"/>
              <a:t>).</a:t>
            </a:r>
          </a:p>
          <a:p>
            <a:pPr marL="514350" lvl="0" indent="-514350">
              <a:buFont typeface="+mj-lt"/>
              <a:buAutoNum type="arabicPeriod"/>
            </a:pPr>
            <a:r>
              <a:rPr lang="es-ES" i="1" dirty="0">
                <a:solidFill>
                  <a:srgbClr val="0070C0"/>
                </a:solidFill>
              </a:rPr>
              <a:t>Validar cualitativamente el marco metodológico ágil propuesto </a:t>
            </a:r>
            <a:r>
              <a:rPr lang="es-ES" dirty="0"/>
              <a:t>mediante un modelo de decisión jerárquico. </a:t>
            </a:r>
          </a:p>
          <a:p>
            <a:pPr marL="514350" lvl="0" indent="-514350">
              <a:buFont typeface="+mj-lt"/>
              <a:buAutoNum type="arabicPeriod"/>
            </a:pPr>
            <a:r>
              <a:rPr lang="es-ES" i="1" dirty="0">
                <a:solidFill>
                  <a:srgbClr val="0070C0"/>
                </a:solidFill>
              </a:rPr>
              <a:t>Validar cualitativamente la calidad del proceso de desarrollo</a:t>
            </a:r>
            <a:r>
              <a:rPr lang="es-ES" dirty="0">
                <a:solidFill>
                  <a:srgbClr val="0070C0"/>
                </a:solidFill>
              </a:rPr>
              <a:t> </a:t>
            </a:r>
            <a:r>
              <a:rPr lang="es-ES" dirty="0"/>
              <a:t>del marco metodológico ágil propuesto mediante un modelo de evaluación de proceso aplicado a un grupo de proyectos.</a:t>
            </a:r>
          </a:p>
          <a:p>
            <a:pPr marL="514350" lvl="0" indent="-514350">
              <a:buFont typeface="+mj-lt"/>
              <a:buAutoNum type="arabicPeriod"/>
            </a:pPr>
            <a:r>
              <a:rPr lang="es-ES" i="1" dirty="0">
                <a:solidFill>
                  <a:srgbClr val="0070C0"/>
                </a:solidFill>
              </a:rPr>
              <a:t>Validar </a:t>
            </a:r>
            <a:r>
              <a:rPr lang="es-ES" i="1" dirty="0">
                <a:solidFill>
                  <a:srgbClr val="0070C0"/>
                </a:solidFill>
              </a:rPr>
              <a:t>cuantitativamente la </a:t>
            </a:r>
            <a:r>
              <a:rPr lang="es-ES" i="1" dirty="0">
                <a:solidFill>
                  <a:srgbClr val="0070C0"/>
                </a:solidFill>
              </a:rPr>
              <a:t>calidad del proceso</a:t>
            </a:r>
            <a:r>
              <a:rPr lang="es-ES" dirty="0">
                <a:solidFill>
                  <a:srgbClr val="0070C0"/>
                </a:solidFill>
              </a:rPr>
              <a:t> </a:t>
            </a:r>
            <a:r>
              <a:rPr lang="es-ES" i="1" dirty="0">
                <a:solidFill>
                  <a:srgbClr val="0070C0"/>
                </a:solidFill>
              </a:rPr>
              <a:t>de desarrollo</a:t>
            </a:r>
            <a:r>
              <a:rPr lang="es-ES" dirty="0">
                <a:solidFill>
                  <a:srgbClr val="0070C0"/>
                </a:solidFill>
              </a:rPr>
              <a:t> </a:t>
            </a:r>
            <a:r>
              <a:rPr lang="es-ES" dirty="0"/>
              <a:t>mediante análisis estadístico de indicadores numéricos aplicado a un grupo de proyectos.</a:t>
            </a:r>
          </a:p>
          <a:p>
            <a:pPr marL="514350" lvl="0" indent="-514350">
              <a:buFont typeface="+mj-lt"/>
              <a:buAutoNum type="arabicPeriod"/>
            </a:pPr>
            <a:r>
              <a:rPr lang="es-ES" i="1" dirty="0">
                <a:solidFill>
                  <a:srgbClr val="0070C0"/>
                </a:solidFill>
              </a:rPr>
              <a:t>Obtener resultados y realizar un análisis de estos resultados </a:t>
            </a:r>
            <a:r>
              <a:rPr lang="es-ES" dirty="0"/>
              <a:t>obtenidos</a:t>
            </a:r>
            <a:r>
              <a:rPr lang="es-ES" i="1" dirty="0"/>
              <a:t> </a:t>
            </a:r>
            <a:r>
              <a:rPr lang="es-ES" dirty="0"/>
              <a:t>en el proceso de validación de marco metodológico ágil propuesto</a:t>
            </a:r>
            <a:r>
              <a:rPr lang="es-ES" dirty="0" smtClean="0"/>
              <a:t>.</a:t>
            </a:r>
            <a:endParaRPr lang="es-ES" dirty="0"/>
          </a:p>
        </p:txBody>
      </p:sp>
      <p:sp>
        <p:nvSpPr>
          <p:cNvPr id="6" name="Marcador de texto 5"/>
          <p:cNvSpPr>
            <a:spLocks noGrp="1"/>
          </p:cNvSpPr>
          <p:nvPr>
            <p:ph type="body" sz="half" idx="2"/>
          </p:nvPr>
        </p:nvSpPr>
        <p:spPr/>
        <p:txBody>
          <a:bodyPr/>
          <a:lstStyle/>
          <a:p>
            <a:r>
              <a:rPr lang="es-ES" dirty="0"/>
              <a:t>1.3.2.	Específicos</a:t>
            </a:r>
          </a:p>
        </p:txBody>
      </p:sp>
      <p:sp>
        <p:nvSpPr>
          <p:cNvPr id="4" name="Marcador de número de diapositiva 3"/>
          <p:cNvSpPr>
            <a:spLocks noGrp="1"/>
          </p:cNvSpPr>
          <p:nvPr>
            <p:ph type="sldNum" sz="quarter" idx="12"/>
          </p:nvPr>
        </p:nvSpPr>
        <p:spPr/>
        <p:txBody>
          <a:bodyPr/>
          <a:lstStyle/>
          <a:p>
            <a:fld id="{7DC1BBB0-96F0-4077-A278-0F3FB5C104D3}" type="slidenum">
              <a:rPr lang="es-ES" smtClean="0"/>
              <a:t>10</a:t>
            </a:fld>
            <a:endParaRPr lang="es-ES"/>
          </a:p>
        </p:txBody>
      </p:sp>
    </p:spTree>
    <p:extLst>
      <p:ext uri="{BB962C8B-B14F-4D97-AF65-F5344CB8AC3E}">
        <p14:creationId xmlns:p14="http://schemas.microsoft.com/office/powerpoint/2010/main" val="1516427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1.4.	Justificación</a:t>
            </a:r>
          </a:p>
        </p:txBody>
      </p:sp>
      <p:sp>
        <p:nvSpPr>
          <p:cNvPr id="3" name="Marcador de contenido 2"/>
          <p:cNvSpPr>
            <a:spLocks noGrp="1"/>
          </p:cNvSpPr>
          <p:nvPr>
            <p:ph idx="1"/>
          </p:nvPr>
        </p:nvSpPr>
        <p:spPr/>
        <p:txBody>
          <a:bodyPr>
            <a:normAutofit fontScale="92500" lnSpcReduction="10000"/>
          </a:bodyPr>
          <a:lstStyle/>
          <a:p>
            <a:r>
              <a:rPr lang="es-ES" dirty="0" smtClean="0"/>
              <a:t>Se </a:t>
            </a:r>
            <a:r>
              <a:rPr lang="es-ES" dirty="0"/>
              <a:t>espera que los </a:t>
            </a:r>
            <a:r>
              <a:rPr lang="es-ES" dirty="0">
                <a:solidFill>
                  <a:srgbClr val="00B050"/>
                </a:solidFill>
              </a:rPr>
              <a:t>profesionales del área de negocio y computacionales, así como académicos de BPM </a:t>
            </a:r>
            <a:r>
              <a:rPr lang="es-ES" i="1" dirty="0">
                <a:solidFill>
                  <a:srgbClr val="00B050"/>
                </a:solidFill>
              </a:rPr>
              <a:t>se beneficien de esta propuesta metodológica</a:t>
            </a:r>
            <a:r>
              <a:rPr lang="es-ES" i="1" dirty="0" smtClean="0"/>
              <a:t>.</a:t>
            </a:r>
          </a:p>
          <a:p>
            <a:r>
              <a:rPr lang="es-ES" dirty="0"/>
              <a:t>Con este trabajo de investigación se busca </a:t>
            </a:r>
            <a:r>
              <a:rPr lang="es-ES" dirty="0">
                <a:solidFill>
                  <a:srgbClr val="00B050"/>
                </a:solidFill>
              </a:rPr>
              <a:t>asegurar la calidad del proceso</a:t>
            </a:r>
            <a:r>
              <a:rPr lang="es-ES" dirty="0"/>
              <a:t> que posteriormente se traduce en un producto de calidad y/o una mayor rentabilidad</a:t>
            </a:r>
            <a:r>
              <a:rPr lang="es-ES" dirty="0" smtClean="0"/>
              <a:t>.</a:t>
            </a:r>
            <a:endParaRPr lang="es-ES" dirty="0"/>
          </a:p>
          <a:p>
            <a:r>
              <a:rPr lang="es-ES" dirty="0"/>
              <a:t>Se busca </a:t>
            </a:r>
            <a:r>
              <a:rPr lang="es-ES" dirty="0">
                <a:solidFill>
                  <a:srgbClr val="00B050"/>
                </a:solidFill>
              </a:rPr>
              <a:t>dar una directriz </a:t>
            </a:r>
            <a:r>
              <a:rPr lang="es-ES" dirty="0"/>
              <a:t>mediante </a:t>
            </a:r>
            <a:r>
              <a:rPr lang="es-ES" dirty="0" smtClean="0"/>
              <a:t>una metodología ágil (el </a:t>
            </a:r>
            <a:r>
              <a:rPr lang="es-ES" dirty="0"/>
              <a:t>Como) que incluye un modelo de proceso (el Que) a las pequeñas y medianas empresas de desarrollo de software, </a:t>
            </a:r>
            <a:r>
              <a:rPr lang="es-ES" i="1" dirty="0">
                <a:solidFill>
                  <a:srgbClr val="00B050"/>
                </a:solidFill>
              </a:rPr>
              <a:t>invitando y motivándoles al desarrollo de soluciones innovadoras </a:t>
            </a:r>
            <a:r>
              <a:rPr lang="es-ES" dirty="0"/>
              <a:t>como son las automatizaciones BPM, de esta forma </a:t>
            </a:r>
            <a:r>
              <a:rPr lang="es-ES" i="1" dirty="0">
                <a:solidFill>
                  <a:srgbClr val="00B050"/>
                </a:solidFill>
              </a:rPr>
              <a:t>ampliar su sector de mercado</a:t>
            </a:r>
            <a:r>
              <a:rPr lang="es-ES" i="1" dirty="0"/>
              <a:t>.</a:t>
            </a:r>
            <a:endParaRPr lang="es-ES" dirty="0"/>
          </a:p>
          <a:p>
            <a:endParaRPr lang="es-ES" dirty="0"/>
          </a:p>
        </p:txBody>
      </p:sp>
      <p:sp>
        <p:nvSpPr>
          <p:cNvPr id="4" name="Marcador de número de diapositiva 3"/>
          <p:cNvSpPr>
            <a:spLocks noGrp="1"/>
          </p:cNvSpPr>
          <p:nvPr>
            <p:ph type="sldNum" sz="quarter" idx="12"/>
          </p:nvPr>
        </p:nvSpPr>
        <p:spPr/>
        <p:txBody>
          <a:bodyPr/>
          <a:lstStyle/>
          <a:p>
            <a:fld id="{7DC1BBB0-96F0-4077-A278-0F3FB5C104D3}" type="slidenum">
              <a:rPr lang="es-ES" smtClean="0"/>
              <a:t>11</a:t>
            </a:fld>
            <a:endParaRPr lang="es-ES"/>
          </a:p>
        </p:txBody>
      </p:sp>
    </p:spTree>
    <p:extLst>
      <p:ext uri="{BB962C8B-B14F-4D97-AF65-F5344CB8AC3E}">
        <p14:creationId xmlns:p14="http://schemas.microsoft.com/office/powerpoint/2010/main" val="306166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ES" dirty="0"/>
              <a:t>1.5.	Alcance</a:t>
            </a:r>
          </a:p>
        </p:txBody>
      </p:sp>
      <p:sp>
        <p:nvSpPr>
          <p:cNvPr id="6" name="Marcador de contenido 5"/>
          <p:cNvSpPr>
            <a:spLocks noGrp="1"/>
          </p:cNvSpPr>
          <p:nvPr>
            <p:ph idx="1"/>
          </p:nvPr>
        </p:nvSpPr>
        <p:spPr>
          <a:xfrm>
            <a:off x="5180251" y="620688"/>
            <a:ext cx="6195986" cy="5735663"/>
          </a:xfrm>
        </p:spPr>
        <p:style>
          <a:lnRef idx="1">
            <a:schemeClr val="accent1"/>
          </a:lnRef>
          <a:fillRef idx="2">
            <a:schemeClr val="accent1"/>
          </a:fillRef>
          <a:effectRef idx="1">
            <a:schemeClr val="accent1"/>
          </a:effectRef>
          <a:fontRef idx="minor">
            <a:schemeClr val="dk1"/>
          </a:fontRef>
        </p:style>
        <p:txBody>
          <a:bodyPr>
            <a:normAutofit fontScale="92500" lnSpcReduction="10000"/>
          </a:bodyPr>
          <a:lstStyle/>
          <a:p>
            <a:pPr marL="342900" lvl="0" indent="-342900">
              <a:buFont typeface="+mj-lt"/>
              <a:buAutoNum type="arabicPeriod"/>
            </a:pPr>
            <a:r>
              <a:rPr lang="es-ES" sz="1800" i="1" dirty="0"/>
              <a:t>Elaborar un marco metodológico ágil para el modelo de proceso BPM-SOA</a:t>
            </a:r>
            <a:r>
              <a:rPr lang="es-ES" sz="1800" dirty="0"/>
              <a:t> integrado basado en SCRUM, esto comprende la identificación y especificación de los elementos básicos: roles, eventos y artefactos principales.</a:t>
            </a:r>
          </a:p>
          <a:p>
            <a:pPr marL="342900" lvl="0" indent="-342900">
              <a:buFont typeface="+mj-lt"/>
              <a:buAutoNum type="arabicPeriod"/>
            </a:pPr>
            <a:r>
              <a:rPr lang="es-ES" sz="1800" dirty="0"/>
              <a:t>El marco metodológico solo podrá ser </a:t>
            </a:r>
            <a:r>
              <a:rPr lang="es-ES" sz="1800" i="1" dirty="0">
                <a:solidFill>
                  <a:srgbClr val="0070C0"/>
                </a:solidFill>
              </a:rPr>
              <a:t>aplicado a micro o pequeñas empresas</a:t>
            </a:r>
            <a:r>
              <a:rPr lang="es-ES" sz="1800" i="1" dirty="0"/>
              <a:t> </a:t>
            </a:r>
            <a:r>
              <a:rPr lang="es-ES" sz="1800" dirty="0"/>
              <a:t>(</a:t>
            </a:r>
            <a:r>
              <a:rPr lang="es-ES" sz="1800" dirty="0" err="1"/>
              <a:t>MYPEs</a:t>
            </a:r>
            <a:r>
              <a:rPr lang="es-ES" sz="1800" dirty="0"/>
              <a:t>), o aquellas empresas o proyectos que cuenten hasta con 25 trabajadores.</a:t>
            </a:r>
          </a:p>
          <a:p>
            <a:pPr marL="342900" lvl="0" indent="-342900">
              <a:buFont typeface="+mj-lt"/>
              <a:buAutoNum type="arabicPeriod"/>
            </a:pPr>
            <a:r>
              <a:rPr lang="es-ES" sz="1800" dirty="0"/>
              <a:t>La propuesta de marco metodológica </a:t>
            </a:r>
            <a:r>
              <a:rPr lang="es-ES" sz="1800" i="1" dirty="0">
                <a:solidFill>
                  <a:srgbClr val="0070C0"/>
                </a:solidFill>
              </a:rPr>
              <a:t>está orientada a proyectos basados en la tecnología BPM</a:t>
            </a:r>
            <a:r>
              <a:rPr lang="es-ES" sz="1800" dirty="0">
                <a:solidFill>
                  <a:srgbClr val="0070C0"/>
                </a:solidFill>
              </a:rPr>
              <a:t> </a:t>
            </a:r>
            <a:r>
              <a:rPr lang="es-ES" sz="1800" dirty="0"/>
              <a:t>por lo que las empresas deben de contar con la plataforma de desarrollo para el desarrollo de aplicaciones BPM y Servicios web de ser necesario.</a:t>
            </a:r>
          </a:p>
          <a:p>
            <a:pPr marL="342900" lvl="0" indent="-342900">
              <a:buFont typeface="+mj-lt"/>
              <a:buAutoNum type="arabicPeriod"/>
            </a:pPr>
            <a:r>
              <a:rPr lang="es-ES" sz="1800" dirty="0" smtClean="0"/>
              <a:t>Se </a:t>
            </a:r>
            <a:r>
              <a:rPr lang="es-ES" sz="1800" dirty="0"/>
              <a:t>realiza una</a:t>
            </a:r>
            <a:r>
              <a:rPr lang="es-ES" sz="1800" i="1" dirty="0"/>
              <a:t> </a:t>
            </a:r>
            <a:r>
              <a:rPr lang="es-ES" sz="1800" i="1" dirty="0">
                <a:solidFill>
                  <a:srgbClr val="0070C0"/>
                </a:solidFill>
              </a:rPr>
              <a:t>validación cualitativa del marco metodológico ágil propuesto </a:t>
            </a:r>
            <a:r>
              <a:rPr lang="es-ES" sz="1800" dirty="0"/>
              <a:t>mediante un modelo de decisión jerárquico.</a:t>
            </a:r>
          </a:p>
          <a:p>
            <a:pPr marL="342900" lvl="0" indent="-342900">
              <a:buFont typeface="+mj-lt"/>
              <a:buAutoNum type="arabicPeriod"/>
            </a:pPr>
            <a:r>
              <a:rPr lang="es-ES" sz="1800" dirty="0"/>
              <a:t>Se realiza una </a:t>
            </a:r>
            <a:r>
              <a:rPr lang="es-ES" sz="1800" dirty="0">
                <a:solidFill>
                  <a:srgbClr val="0070C0"/>
                </a:solidFill>
              </a:rPr>
              <a:t>validación cualitativa de la calidad del proceso de desarrollo </a:t>
            </a:r>
            <a:r>
              <a:rPr lang="es-ES" sz="1800" dirty="0"/>
              <a:t>del marco metodológico ágil propuesto mediante un modelo de evaluación de proceso aplicado a un grupo de proyectos. También se realiza validación cuantitativa de la calidad del proceso de desarrollo mediante análisis estadístico.</a:t>
            </a:r>
          </a:p>
          <a:p>
            <a:endParaRPr lang="es-ES" dirty="0"/>
          </a:p>
        </p:txBody>
      </p:sp>
      <p:sp>
        <p:nvSpPr>
          <p:cNvPr id="7" name="Marcador de texto 6"/>
          <p:cNvSpPr>
            <a:spLocks noGrp="1"/>
          </p:cNvSpPr>
          <p:nvPr>
            <p:ph type="body" sz="half" idx="2"/>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7DC1BBB0-96F0-4077-A278-0F3FB5C104D3}" type="slidenum">
              <a:rPr lang="es-ES" smtClean="0"/>
              <a:t>12</a:t>
            </a:fld>
            <a:endParaRPr lang="es-ES"/>
          </a:p>
        </p:txBody>
      </p:sp>
    </p:spTree>
    <p:extLst>
      <p:ext uri="{BB962C8B-B14F-4D97-AF65-F5344CB8AC3E}">
        <p14:creationId xmlns:p14="http://schemas.microsoft.com/office/powerpoint/2010/main" val="446295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 xmlns:a16="http://schemas.microsoft.com/office/drawing/2014/main" id="{BC1B218B-D1FD-4A2D-94C0-0D19F4211D86}"/>
              </a:ext>
            </a:extLst>
          </p:cNvPr>
          <p:cNvSpPr>
            <a:spLocks noGrp="1"/>
          </p:cNvSpPr>
          <p:nvPr>
            <p:ph type="sldNum" sz="quarter" idx="12"/>
          </p:nvPr>
        </p:nvSpPr>
        <p:spPr/>
        <p:txBody>
          <a:bodyPr/>
          <a:lstStyle/>
          <a:p>
            <a:fld id="{7DC1BBB0-96F0-4077-A278-0F3FB5C104D3}" type="slidenum">
              <a:rPr lang="es-PE" smtClean="0"/>
              <a:t>13</a:t>
            </a:fld>
            <a:endParaRPr lang="es-PE"/>
          </a:p>
        </p:txBody>
      </p:sp>
      <p:sp>
        <p:nvSpPr>
          <p:cNvPr id="5" name="Título 4"/>
          <p:cNvSpPr>
            <a:spLocks noGrp="1"/>
          </p:cNvSpPr>
          <p:nvPr>
            <p:ph type="title"/>
          </p:nvPr>
        </p:nvSpPr>
        <p:spPr/>
        <p:txBody>
          <a:bodyPr/>
          <a:lstStyle/>
          <a:p>
            <a:r>
              <a:rPr lang="es-ES" b="1" dirty="0"/>
              <a:t>CAPÍTULO 2</a:t>
            </a:r>
            <a:endParaRPr lang="es-ES" dirty="0"/>
          </a:p>
        </p:txBody>
      </p:sp>
      <p:sp>
        <p:nvSpPr>
          <p:cNvPr id="6" name="Marcador de texto 5"/>
          <p:cNvSpPr>
            <a:spLocks noGrp="1"/>
          </p:cNvSpPr>
          <p:nvPr>
            <p:ph type="body" idx="1"/>
          </p:nvPr>
        </p:nvSpPr>
        <p:spPr/>
        <p:txBody>
          <a:bodyPr>
            <a:normAutofit fontScale="92500"/>
          </a:bodyPr>
          <a:lstStyle/>
          <a:p>
            <a:pPr marL="514350" lvl="0" indent="-514350">
              <a:buAutoNum type="arabicPeriod" startAt="2"/>
            </a:pPr>
            <a:r>
              <a:rPr lang="es-ES" b="1" dirty="0" smtClean="0"/>
              <a:t>MARCO TEÓRICO</a:t>
            </a:r>
          </a:p>
          <a:p>
            <a:pPr lvl="0"/>
            <a:r>
              <a:rPr lang="es-ES" b="1" dirty="0"/>
              <a:t>2.1.	Definiciones conceptuales básicas</a:t>
            </a:r>
          </a:p>
        </p:txBody>
      </p:sp>
    </p:spTree>
    <p:extLst>
      <p:ext uri="{BB962C8B-B14F-4D97-AF65-F5344CB8AC3E}">
        <p14:creationId xmlns:p14="http://schemas.microsoft.com/office/powerpoint/2010/main" val="117497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es-ES" dirty="0"/>
              <a:t>2.1.1.	Siglas o acrónimos básicos </a:t>
            </a:r>
          </a:p>
        </p:txBody>
      </p:sp>
      <p:graphicFrame>
        <p:nvGraphicFramePr>
          <p:cNvPr id="8" name="Marcador de posición de imagen 7"/>
          <p:cNvGraphicFramePr>
            <a:graphicFrameLocks noGrp="1"/>
          </p:cNvGraphicFramePr>
          <p:nvPr>
            <p:ph type="pic" idx="1"/>
            <p:extLst>
              <p:ext uri="{D42A27DB-BD31-4B8C-83A1-F6EECF244321}">
                <p14:modId xmlns:p14="http://schemas.microsoft.com/office/powerpoint/2010/main" val="1587665140"/>
              </p:ext>
            </p:extLst>
          </p:nvPr>
        </p:nvGraphicFramePr>
        <p:xfrm>
          <a:off x="5734372" y="188640"/>
          <a:ext cx="5544614" cy="6353989"/>
        </p:xfrm>
        <a:graphic>
          <a:graphicData uri="http://schemas.openxmlformats.org/drawingml/2006/table">
            <a:tbl>
              <a:tblPr firstRow="1" firstCol="1" bandRow="1">
                <a:tableStyleId>{5C22544A-7EE6-4342-B048-85BDC9FD1C3A}</a:tableStyleId>
              </a:tblPr>
              <a:tblGrid>
                <a:gridCol w="1404341"/>
                <a:gridCol w="4140273"/>
              </a:tblGrid>
              <a:tr h="378429">
                <a:tc>
                  <a:txBody>
                    <a:bodyPr/>
                    <a:lstStyle/>
                    <a:p>
                      <a:pPr>
                        <a:lnSpc>
                          <a:spcPct val="107000"/>
                        </a:lnSpc>
                        <a:spcAft>
                          <a:spcPts val="0"/>
                        </a:spcAft>
                      </a:pPr>
                      <a:r>
                        <a:rPr lang="es-ES" sz="1100">
                          <a:effectLst/>
                        </a:rPr>
                        <a:t>Siglas o acrónimos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c>
                  <a:txBody>
                    <a:bodyPr/>
                    <a:lstStyle/>
                    <a:p>
                      <a:pPr>
                        <a:lnSpc>
                          <a:spcPct val="107000"/>
                        </a:lnSpc>
                        <a:spcAft>
                          <a:spcPts val="0"/>
                        </a:spcAft>
                      </a:pPr>
                      <a:r>
                        <a:rPr lang="es-ES" sz="1100">
                          <a:effectLst/>
                        </a:rPr>
                        <a:t>Descripción</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r>
              <a:tr h="192760">
                <a:tc>
                  <a:txBody>
                    <a:bodyPr/>
                    <a:lstStyle/>
                    <a:p>
                      <a:pPr>
                        <a:lnSpc>
                          <a:spcPct val="107000"/>
                        </a:lnSpc>
                        <a:spcAft>
                          <a:spcPts val="0"/>
                        </a:spcAft>
                      </a:pPr>
                      <a:r>
                        <a:rPr lang="es-ES" sz="1100">
                          <a:effectLst/>
                        </a:rPr>
                        <a:t>API</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c>
                  <a:txBody>
                    <a:bodyPr/>
                    <a:lstStyle/>
                    <a:p>
                      <a:pPr>
                        <a:lnSpc>
                          <a:spcPct val="107000"/>
                        </a:lnSpc>
                        <a:spcAft>
                          <a:spcPts val="0"/>
                        </a:spcAft>
                      </a:pPr>
                      <a:r>
                        <a:rPr lang="es-ES" sz="1100">
                          <a:effectLst/>
                        </a:rPr>
                        <a:t>Application Programming Interface</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r>
              <a:tr h="192760">
                <a:tc>
                  <a:txBody>
                    <a:bodyPr/>
                    <a:lstStyle/>
                    <a:p>
                      <a:pPr>
                        <a:lnSpc>
                          <a:spcPct val="107000"/>
                        </a:lnSpc>
                        <a:spcAft>
                          <a:spcPts val="0"/>
                        </a:spcAft>
                      </a:pPr>
                      <a:r>
                        <a:rPr lang="es-ES" sz="1100">
                          <a:effectLst/>
                        </a:rPr>
                        <a:t>BPDM</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c>
                  <a:txBody>
                    <a:bodyPr/>
                    <a:lstStyle/>
                    <a:p>
                      <a:pPr>
                        <a:lnSpc>
                          <a:spcPct val="107000"/>
                        </a:lnSpc>
                        <a:spcAft>
                          <a:spcPts val="0"/>
                        </a:spcAft>
                      </a:pPr>
                      <a:r>
                        <a:rPr lang="es-ES" sz="1100">
                          <a:effectLst/>
                        </a:rPr>
                        <a:t>Business Process Definition Metamodel</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r>
              <a:tr h="192760">
                <a:tc>
                  <a:txBody>
                    <a:bodyPr/>
                    <a:lstStyle/>
                    <a:p>
                      <a:pPr>
                        <a:lnSpc>
                          <a:spcPct val="107000"/>
                        </a:lnSpc>
                        <a:spcAft>
                          <a:spcPts val="0"/>
                        </a:spcAft>
                      </a:pPr>
                      <a:r>
                        <a:rPr lang="es-ES" sz="1100">
                          <a:effectLst/>
                        </a:rPr>
                        <a:t>BPEL</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c>
                  <a:txBody>
                    <a:bodyPr/>
                    <a:lstStyle/>
                    <a:p>
                      <a:pPr>
                        <a:lnSpc>
                          <a:spcPct val="107000"/>
                        </a:lnSpc>
                        <a:spcAft>
                          <a:spcPts val="0"/>
                        </a:spcAft>
                      </a:pPr>
                      <a:r>
                        <a:rPr lang="es-ES" sz="1100">
                          <a:effectLst/>
                        </a:rPr>
                        <a:t>Business Process Execution Language</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r>
              <a:tr h="192760">
                <a:tc>
                  <a:txBody>
                    <a:bodyPr/>
                    <a:lstStyle/>
                    <a:p>
                      <a:pPr>
                        <a:lnSpc>
                          <a:spcPct val="107000"/>
                        </a:lnSpc>
                        <a:spcAft>
                          <a:spcPts val="0"/>
                        </a:spcAft>
                      </a:pPr>
                      <a:r>
                        <a:rPr lang="es-ES" sz="1100">
                          <a:effectLst/>
                        </a:rPr>
                        <a:t>BPI</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c>
                  <a:txBody>
                    <a:bodyPr/>
                    <a:lstStyle/>
                    <a:p>
                      <a:pPr>
                        <a:lnSpc>
                          <a:spcPct val="107000"/>
                        </a:lnSpc>
                        <a:spcAft>
                          <a:spcPts val="0"/>
                        </a:spcAft>
                      </a:pPr>
                      <a:r>
                        <a:rPr lang="es-ES" sz="1100">
                          <a:effectLst/>
                        </a:rPr>
                        <a:t>Business Process Improvement</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r>
              <a:tr h="192760">
                <a:tc>
                  <a:txBody>
                    <a:bodyPr/>
                    <a:lstStyle/>
                    <a:p>
                      <a:pPr>
                        <a:lnSpc>
                          <a:spcPct val="107000"/>
                        </a:lnSpc>
                        <a:spcAft>
                          <a:spcPts val="0"/>
                        </a:spcAft>
                      </a:pPr>
                      <a:r>
                        <a:rPr lang="es-ES" sz="1100">
                          <a:effectLst/>
                        </a:rPr>
                        <a:t>BPM</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c>
                  <a:txBody>
                    <a:bodyPr/>
                    <a:lstStyle/>
                    <a:p>
                      <a:pPr>
                        <a:lnSpc>
                          <a:spcPct val="107000"/>
                        </a:lnSpc>
                        <a:spcAft>
                          <a:spcPts val="0"/>
                        </a:spcAft>
                      </a:pPr>
                      <a:r>
                        <a:rPr lang="es-ES" sz="1100">
                          <a:effectLst/>
                        </a:rPr>
                        <a:t>Business Process Management</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r>
              <a:tr h="192760">
                <a:tc>
                  <a:txBody>
                    <a:bodyPr/>
                    <a:lstStyle/>
                    <a:p>
                      <a:pPr>
                        <a:lnSpc>
                          <a:spcPct val="107000"/>
                        </a:lnSpc>
                        <a:spcAft>
                          <a:spcPts val="0"/>
                        </a:spcAft>
                      </a:pPr>
                      <a:r>
                        <a:rPr lang="es-ES" sz="1100">
                          <a:effectLst/>
                        </a:rPr>
                        <a:t>BPMS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c>
                  <a:txBody>
                    <a:bodyPr/>
                    <a:lstStyle/>
                    <a:p>
                      <a:pPr>
                        <a:lnSpc>
                          <a:spcPct val="107000"/>
                        </a:lnSpc>
                        <a:spcAft>
                          <a:spcPts val="0"/>
                        </a:spcAft>
                      </a:pPr>
                      <a:r>
                        <a:rPr lang="en-US" sz="1100">
                          <a:effectLst/>
                        </a:rPr>
                        <a:t>Business Process Management Suite</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r>
              <a:tr h="192760">
                <a:tc>
                  <a:txBody>
                    <a:bodyPr/>
                    <a:lstStyle/>
                    <a:p>
                      <a:pPr>
                        <a:lnSpc>
                          <a:spcPct val="107000"/>
                        </a:lnSpc>
                        <a:spcAft>
                          <a:spcPts val="0"/>
                        </a:spcAft>
                      </a:pPr>
                      <a:r>
                        <a:rPr lang="es-ES" sz="1100">
                          <a:effectLst/>
                        </a:rPr>
                        <a:t>BPMN</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c>
                  <a:txBody>
                    <a:bodyPr/>
                    <a:lstStyle/>
                    <a:p>
                      <a:pPr>
                        <a:lnSpc>
                          <a:spcPct val="107000"/>
                        </a:lnSpc>
                        <a:spcAft>
                          <a:spcPts val="0"/>
                        </a:spcAft>
                      </a:pPr>
                      <a:r>
                        <a:rPr lang="en-US" sz="1100">
                          <a:effectLst/>
                        </a:rPr>
                        <a:t>Business Process Model and Notation</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r>
              <a:tr h="192760">
                <a:tc>
                  <a:txBody>
                    <a:bodyPr/>
                    <a:lstStyle/>
                    <a:p>
                      <a:pPr>
                        <a:lnSpc>
                          <a:spcPct val="107000"/>
                        </a:lnSpc>
                        <a:spcAft>
                          <a:spcPts val="0"/>
                        </a:spcAft>
                      </a:pPr>
                      <a:r>
                        <a:rPr lang="es-ES" sz="1100">
                          <a:effectLst/>
                        </a:rPr>
                        <a:t>BI</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c>
                  <a:txBody>
                    <a:bodyPr/>
                    <a:lstStyle/>
                    <a:p>
                      <a:pPr>
                        <a:lnSpc>
                          <a:spcPct val="107000"/>
                        </a:lnSpc>
                        <a:spcAft>
                          <a:spcPts val="0"/>
                        </a:spcAft>
                      </a:pPr>
                      <a:r>
                        <a:rPr lang="es-ES" sz="1100">
                          <a:effectLst/>
                        </a:rPr>
                        <a:t>Business Intelligence</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r>
              <a:tr h="192760">
                <a:tc>
                  <a:txBody>
                    <a:bodyPr/>
                    <a:lstStyle/>
                    <a:p>
                      <a:pPr>
                        <a:lnSpc>
                          <a:spcPct val="107000"/>
                        </a:lnSpc>
                        <a:spcAft>
                          <a:spcPts val="0"/>
                        </a:spcAft>
                      </a:pPr>
                      <a:r>
                        <a:rPr lang="es-ES" sz="1100">
                          <a:effectLst/>
                        </a:rPr>
                        <a:t>CASE</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c>
                  <a:txBody>
                    <a:bodyPr/>
                    <a:lstStyle/>
                    <a:p>
                      <a:pPr>
                        <a:lnSpc>
                          <a:spcPct val="107000"/>
                        </a:lnSpc>
                        <a:spcAft>
                          <a:spcPts val="0"/>
                        </a:spcAft>
                      </a:pPr>
                      <a:r>
                        <a:rPr lang="es-ES" sz="1100">
                          <a:effectLst/>
                        </a:rPr>
                        <a:t>Computer Aided Software Engineering</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r>
              <a:tr h="192760">
                <a:tc>
                  <a:txBody>
                    <a:bodyPr/>
                    <a:lstStyle/>
                    <a:p>
                      <a:pPr>
                        <a:lnSpc>
                          <a:spcPct val="107000"/>
                        </a:lnSpc>
                        <a:spcAft>
                          <a:spcPts val="0"/>
                        </a:spcAft>
                      </a:pPr>
                      <a:r>
                        <a:rPr lang="es-ES" sz="1100">
                          <a:effectLst/>
                        </a:rPr>
                        <a:t>CRM</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c>
                  <a:txBody>
                    <a:bodyPr/>
                    <a:lstStyle/>
                    <a:p>
                      <a:pPr>
                        <a:lnSpc>
                          <a:spcPct val="107000"/>
                        </a:lnSpc>
                        <a:spcAft>
                          <a:spcPts val="0"/>
                        </a:spcAft>
                      </a:pPr>
                      <a:r>
                        <a:rPr lang="es-ES" sz="1100">
                          <a:effectLst/>
                        </a:rPr>
                        <a:t>Customer Resource Management</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r>
              <a:tr h="192760">
                <a:tc>
                  <a:txBody>
                    <a:bodyPr/>
                    <a:lstStyle/>
                    <a:p>
                      <a:pPr>
                        <a:lnSpc>
                          <a:spcPct val="107000"/>
                        </a:lnSpc>
                        <a:spcAft>
                          <a:spcPts val="0"/>
                        </a:spcAft>
                      </a:pPr>
                      <a:r>
                        <a:rPr lang="es-ES" sz="1100">
                          <a:effectLst/>
                        </a:rPr>
                        <a:t>DBMS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c>
                  <a:txBody>
                    <a:bodyPr/>
                    <a:lstStyle/>
                    <a:p>
                      <a:pPr>
                        <a:lnSpc>
                          <a:spcPct val="107000"/>
                        </a:lnSpc>
                        <a:spcAft>
                          <a:spcPts val="0"/>
                        </a:spcAft>
                      </a:pPr>
                      <a:r>
                        <a:rPr lang="es-ES" sz="1100">
                          <a:effectLst/>
                        </a:rPr>
                        <a:t>Database Management System</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r>
              <a:tr h="192760">
                <a:tc>
                  <a:txBody>
                    <a:bodyPr/>
                    <a:lstStyle/>
                    <a:p>
                      <a:pPr>
                        <a:lnSpc>
                          <a:spcPct val="107000"/>
                        </a:lnSpc>
                        <a:spcAft>
                          <a:spcPts val="0"/>
                        </a:spcAft>
                      </a:pPr>
                      <a:r>
                        <a:rPr lang="es-ES" sz="1100">
                          <a:effectLst/>
                        </a:rPr>
                        <a:t>DMAIC</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c>
                  <a:txBody>
                    <a:bodyPr/>
                    <a:lstStyle/>
                    <a:p>
                      <a:pPr>
                        <a:lnSpc>
                          <a:spcPct val="107000"/>
                        </a:lnSpc>
                        <a:spcAft>
                          <a:spcPts val="0"/>
                        </a:spcAft>
                      </a:pPr>
                      <a:r>
                        <a:rPr lang="en-US" sz="1100">
                          <a:effectLst/>
                        </a:rPr>
                        <a:t>Define, Measure, Analyze, Improve, Control</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r>
              <a:tr h="192760">
                <a:tc>
                  <a:txBody>
                    <a:bodyPr/>
                    <a:lstStyle/>
                    <a:p>
                      <a:pPr>
                        <a:lnSpc>
                          <a:spcPct val="107000"/>
                        </a:lnSpc>
                        <a:spcAft>
                          <a:spcPts val="0"/>
                        </a:spcAft>
                      </a:pPr>
                      <a:r>
                        <a:rPr lang="es-ES" sz="1100">
                          <a:effectLst/>
                        </a:rPr>
                        <a:t>EAI</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c>
                  <a:txBody>
                    <a:bodyPr/>
                    <a:lstStyle/>
                    <a:p>
                      <a:pPr>
                        <a:lnSpc>
                          <a:spcPct val="107000"/>
                        </a:lnSpc>
                        <a:spcAft>
                          <a:spcPts val="0"/>
                        </a:spcAft>
                      </a:pPr>
                      <a:r>
                        <a:rPr lang="es-ES" sz="1100">
                          <a:effectLst/>
                        </a:rPr>
                        <a:t>Enterprise Application Integration </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r>
              <a:tr h="192760">
                <a:tc>
                  <a:txBody>
                    <a:bodyPr/>
                    <a:lstStyle/>
                    <a:p>
                      <a:pPr>
                        <a:lnSpc>
                          <a:spcPct val="107000"/>
                        </a:lnSpc>
                        <a:spcAft>
                          <a:spcPts val="0"/>
                        </a:spcAft>
                      </a:pPr>
                      <a:r>
                        <a:rPr lang="es-ES" sz="1100">
                          <a:effectLst/>
                        </a:rPr>
                        <a:t>EDI</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c>
                  <a:txBody>
                    <a:bodyPr/>
                    <a:lstStyle/>
                    <a:p>
                      <a:pPr>
                        <a:lnSpc>
                          <a:spcPct val="107000"/>
                        </a:lnSpc>
                        <a:spcAft>
                          <a:spcPts val="0"/>
                        </a:spcAft>
                      </a:pPr>
                      <a:r>
                        <a:rPr lang="es-ES" sz="1100">
                          <a:effectLst/>
                        </a:rPr>
                        <a:t>Electronic Data Interchange</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r>
              <a:tr h="192760">
                <a:tc>
                  <a:txBody>
                    <a:bodyPr/>
                    <a:lstStyle/>
                    <a:p>
                      <a:pPr>
                        <a:lnSpc>
                          <a:spcPct val="107000"/>
                        </a:lnSpc>
                        <a:spcAft>
                          <a:spcPts val="0"/>
                        </a:spcAft>
                      </a:pPr>
                      <a:r>
                        <a:rPr lang="es-ES" sz="1100">
                          <a:effectLst/>
                        </a:rPr>
                        <a:t>ERP</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c>
                  <a:txBody>
                    <a:bodyPr/>
                    <a:lstStyle/>
                    <a:p>
                      <a:pPr>
                        <a:lnSpc>
                          <a:spcPct val="107000"/>
                        </a:lnSpc>
                        <a:spcAft>
                          <a:spcPts val="0"/>
                        </a:spcAft>
                      </a:pPr>
                      <a:r>
                        <a:rPr lang="es-ES" sz="1100">
                          <a:effectLst/>
                        </a:rPr>
                        <a:t>Enterprise Resource Planning </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r>
              <a:tr h="192760">
                <a:tc>
                  <a:txBody>
                    <a:bodyPr/>
                    <a:lstStyle/>
                    <a:p>
                      <a:pPr>
                        <a:lnSpc>
                          <a:spcPct val="107000"/>
                        </a:lnSpc>
                        <a:spcAft>
                          <a:spcPts val="0"/>
                        </a:spcAft>
                      </a:pPr>
                      <a:r>
                        <a:rPr lang="es-ES" sz="1100">
                          <a:effectLst/>
                        </a:rPr>
                        <a:t>ISO  </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c>
                  <a:txBody>
                    <a:bodyPr/>
                    <a:lstStyle/>
                    <a:p>
                      <a:pPr>
                        <a:lnSpc>
                          <a:spcPct val="107000"/>
                        </a:lnSpc>
                        <a:spcAft>
                          <a:spcPts val="0"/>
                        </a:spcAft>
                      </a:pPr>
                      <a:r>
                        <a:rPr lang="es-ES" sz="1100">
                          <a:effectLst/>
                        </a:rPr>
                        <a:t>International Organisation for Standardisation</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r>
              <a:tr h="192760">
                <a:tc>
                  <a:txBody>
                    <a:bodyPr/>
                    <a:lstStyle/>
                    <a:p>
                      <a:pPr>
                        <a:lnSpc>
                          <a:spcPct val="107000"/>
                        </a:lnSpc>
                        <a:spcAft>
                          <a:spcPts val="0"/>
                        </a:spcAft>
                      </a:pPr>
                      <a:r>
                        <a:rPr lang="es-ES" sz="1100">
                          <a:effectLst/>
                        </a:rPr>
                        <a:t>KM</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c>
                  <a:txBody>
                    <a:bodyPr/>
                    <a:lstStyle/>
                    <a:p>
                      <a:pPr>
                        <a:lnSpc>
                          <a:spcPct val="107000"/>
                        </a:lnSpc>
                        <a:spcAft>
                          <a:spcPts val="0"/>
                        </a:spcAft>
                      </a:pPr>
                      <a:r>
                        <a:rPr lang="es-ES" sz="1100">
                          <a:effectLst/>
                        </a:rPr>
                        <a:t>Knowledge Management </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r>
              <a:tr h="192760">
                <a:tc>
                  <a:txBody>
                    <a:bodyPr/>
                    <a:lstStyle/>
                    <a:p>
                      <a:pPr>
                        <a:lnSpc>
                          <a:spcPct val="107000"/>
                        </a:lnSpc>
                        <a:spcAft>
                          <a:spcPts val="0"/>
                        </a:spcAft>
                      </a:pPr>
                      <a:r>
                        <a:rPr lang="es-ES" sz="1100">
                          <a:effectLst/>
                        </a:rPr>
                        <a:t>KPI</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c>
                  <a:txBody>
                    <a:bodyPr/>
                    <a:lstStyle/>
                    <a:p>
                      <a:pPr>
                        <a:lnSpc>
                          <a:spcPct val="107000"/>
                        </a:lnSpc>
                        <a:spcAft>
                          <a:spcPts val="0"/>
                        </a:spcAft>
                      </a:pPr>
                      <a:r>
                        <a:rPr lang="es-ES" sz="1100">
                          <a:effectLst/>
                        </a:rPr>
                        <a:t>Key Performance Indicator</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r>
              <a:tr h="192760">
                <a:tc>
                  <a:txBody>
                    <a:bodyPr/>
                    <a:lstStyle/>
                    <a:p>
                      <a:pPr>
                        <a:lnSpc>
                          <a:spcPct val="107000"/>
                        </a:lnSpc>
                        <a:spcAft>
                          <a:spcPts val="0"/>
                        </a:spcAft>
                      </a:pPr>
                      <a:r>
                        <a:rPr lang="es-ES" sz="1100">
                          <a:effectLst/>
                        </a:rPr>
                        <a:t>MDA</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c>
                  <a:txBody>
                    <a:bodyPr/>
                    <a:lstStyle/>
                    <a:p>
                      <a:pPr>
                        <a:lnSpc>
                          <a:spcPct val="107000"/>
                        </a:lnSpc>
                        <a:spcAft>
                          <a:spcPts val="0"/>
                        </a:spcAft>
                      </a:pPr>
                      <a:r>
                        <a:rPr lang="es-ES" sz="1100">
                          <a:effectLst/>
                        </a:rPr>
                        <a:t>Model Driven Architecture</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r>
              <a:tr h="192760">
                <a:tc>
                  <a:txBody>
                    <a:bodyPr/>
                    <a:lstStyle/>
                    <a:p>
                      <a:pPr>
                        <a:lnSpc>
                          <a:spcPct val="107000"/>
                        </a:lnSpc>
                        <a:spcAft>
                          <a:spcPts val="0"/>
                        </a:spcAft>
                      </a:pPr>
                      <a:r>
                        <a:rPr lang="es-ES" sz="1100">
                          <a:effectLst/>
                        </a:rPr>
                        <a:t>QoS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c>
                  <a:txBody>
                    <a:bodyPr/>
                    <a:lstStyle/>
                    <a:p>
                      <a:pPr>
                        <a:lnSpc>
                          <a:spcPct val="107000"/>
                        </a:lnSpc>
                        <a:spcAft>
                          <a:spcPts val="0"/>
                        </a:spcAft>
                      </a:pPr>
                      <a:r>
                        <a:rPr lang="es-ES" sz="1100">
                          <a:effectLst/>
                        </a:rPr>
                        <a:t>Quality of Service</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r>
              <a:tr h="192760">
                <a:tc>
                  <a:txBody>
                    <a:bodyPr/>
                    <a:lstStyle/>
                    <a:p>
                      <a:pPr>
                        <a:lnSpc>
                          <a:spcPct val="107000"/>
                        </a:lnSpc>
                        <a:spcAft>
                          <a:spcPts val="0"/>
                        </a:spcAft>
                      </a:pPr>
                      <a:r>
                        <a:rPr lang="es-ES" sz="1100">
                          <a:effectLst/>
                        </a:rPr>
                        <a:t>RACI</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c>
                  <a:txBody>
                    <a:bodyPr/>
                    <a:lstStyle/>
                    <a:p>
                      <a:pPr>
                        <a:lnSpc>
                          <a:spcPct val="107000"/>
                        </a:lnSpc>
                        <a:spcAft>
                          <a:spcPts val="0"/>
                        </a:spcAft>
                      </a:pPr>
                      <a:r>
                        <a:rPr lang="es-ES" sz="1100">
                          <a:effectLst/>
                        </a:rPr>
                        <a:t>Responsible, Accountable, Consulted, Informed</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r>
              <a:tr h="192760">
                <a:tc>
                  <a:txBody>
                    <a:bodyPr/>
                    <a:lstStyle/>
                    <a:p>
                      <a:pPr>
                        <a:lnSpc>
                          <a:spcPct val="107000"/>
                        </a:lnSpc>
                        <a:spcAft>
                          <a:spcPts val="0"/>
                        </a:spcAft>
                      </a:pPr>
                      <a:r>
                        <a:rPr lang="es-ES" sz="1100">
                          <a:effectLst/>
                        </a:rPr>
                        <a:t>SaaS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c>
                  <a:txBody>
                    <a:bodyPr/>
                    <a:lstStyle/>
                    <a:p>
                      <a:pPr>
                        <a:lnSpc>
                          <a:spcPct val="107000"/>
                        </a:lnSpc>
                        <a:spcAft>
                          <a:spcPts val="0"/>
                        </a:spcAft>
                      </a:pPr>
                      <a:r>
                        <a:rPr lang="es-ES" sz="1100">
                          <a:effectLst/>
                        </a:rPr>
                        <a:t>Software as a Service</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r>
              <a:tr h="192760">
                <a:tc>
                  <a:txBody>
                    <a:bodyPr/>
                    <a:lstStyle/>
                    <a:p>
                      <a:pPr>
                        <a:lnSpc>
                          <a:spcPct val="107000"/>
                        </a:lnSpc>
                        <a:spcAft>
                          <a:spcPts val="0"/>
                        </a:spcAft>
                      </a:pPr>
                      <a:r>
                        <a:rPr lang="es-ES" sz="1100">
                          <a:effectLst/>
                        </a:rPr>
                        <a:t>SIPOC</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c>
                  <a:txBody>
                    <a:bodyPr/>
                    <a:lstStyle/>
                    <a:p>
                      <a:pPr>
                        <a:lnSpc>
                          <a:spcPct val="107000"/>
                        </a:lnSpc>
                        <a:spcAft>
                          <a:spcPts val="0"/>
                        </a:spcAft>
                      </a:pPr>
                      <a:r>
                        <a:rPr lang="en-US" sz="1100">
                          <a:effectLst/>
                        </a:rPr>
                        <a:t>Supplier, Input, Process, Output, Customer</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r>
              <a:tr h="192760">
                <a:tc>
                  <a:txBody>
                    <a:bodyPr/>
                    <a:lstStyle/>
                    <a:p>
                      <a:pPr>
                        <a:lnSpc>
                          <a:spcPct val="107000"/>
                        </a:lnSpc>
                        <a:spcAft>
                          <a:spcPts val="0"/>
                        </a:spcAft>
                      </a:pPr>
                      <a:r>
                        <a:rPr lang="es-ES" sz="1100">
                          <a:effectLst/>
                        </a:rPr>
                        <a:t>SLA</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c>
                  <a:txBody>
                    <a:bodyPr/>
                    <a:lstStyle/>
                    <a:p>
                      <a:pPr>
                        <a:lnSpc>
                          <a:spcPct val="107000"/>
                        </a:lnSpc>
                        <a:spcAft>
                          <a:spcPts val="0"/>
                        </a:spcAft>
                      </a:pPr>
                      <a:r>
                        <a:rPr lang="en-US" sz="1100">
                          <a:effectLst/>
                        </a:rPr>
                        <a:t>Service Level Agreement</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r>
              <a:tr h="192760">
                <a:tc>
                  <a:txBody>
                    <a:bodyPr/>
                    <a:lstStyle/>
                    <a:p>
                      <a:pPr>
                        <a:lnSpc>
                          <a:spcPct val="107000"/>
                        </a:lnSpc>
                        <a:spcAft>
                          <a:spcPts val="0"/>
                        </a:spcAft>
                      </a:pPr>
                      <a:r>
                        <a:rPr lang="es-ES" sz="1100">
                          <a:effectLst/>
                        </a:rPr>
                        <a:t>SOA</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c>
                  <a:txBody>
                    <a:bodyPr/>
                    <a:lstStyle/>
                    <a:p>
                      <a:pPr>
                        <a:lnSpc>
                          <a:spcPct val="107000"/>
                        </a:lnSpc>
                        <a:spcAft>
                          <a:spcPts val="0"/>
                        </a:spcAft>
                      </a:pPr>
                      <a:r>
                        <a:rPr lang="es-ES" sz="1100">
                          <a:effectLst/>
                        </a:rPr>
                        <a:t>Service-oriented architecture</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r>
              <a:tr h="192760">
                <a:tc>
                  <a:txBody>
                    <a:bodyPr/>
                    <a:lstStyle/>
                    <a:p>
                      <a:pPr>
                        <a:lnSpc>
                          <a:spcPct val="107000"/>
                        </a:lnSpc>
                        <a:spcAft>
                          <a:spcPts val="0"/>
                        </a:spcAft>
                      </a:pPr>
                      <a:r>
                        <a:rPr lang="es-ES" sz="1100">
                          <a:effectLst/>
                        </a:rPr>
                        <a:t>SOAP</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c>
                  <a:txBody>
                    <a:bodyPr/>
                    <a:lstStyle/>
                    <a:p>
                      <a:pPr>
                        <a:lnSpc>
                          <a:spcPct val="107000"/>
                        </a:lnSpc>
                        <a:spcAft>
                          <a:spcPts val="0"/>
                        </a:spcAft>
                      </a:pPr>
                      <a:r>
                        <a:rPr lang="es-ES" sz="1100">
                          <a:effectLst/>
                        </a:rPr>
                        <a:t>Simple Object Access Protocol</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r>
              <a:tr h="192760">
                <a:tc>
                  <a:txBody>
                    <a:bodyPr/>
                    <a:lstStyle/>
                    <a:p>
                      <a:pPr>
                        <a:lnSpc>
                          <a:spcPct val="107000"/>
                        </a:lnSpc>
                        <a:spcAft>
                          <a:spcPts val="0"/>
                        </a:spcAft>
                      </a:pPr>
                      <a:r>
                        <a:rPr lang="es-ES" sz="1100">
                          <a:effectLst/>
                        </a:rPr>
                        <a:t>SCM</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c>
                  <a:txBody>
                    <a:bodyPr/>
                    <a:lstStyle/>
                    <a:p>
                      <a:pPr>
                        <a:lnSpc>
                          <a:spcPct val="107000"/>
                        </a:lnSpc>
                        <a:spcAft>
                          <a:spcPts val="0"/>
                        </a:spcAft>
                      </a:pPr>
                      <a:r>
                        <a:rPr lang="es-ES" sz="1100">
                          <a:effectLst/>
                        </a:rPr>
                        <a:t>Supply Chain Management </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r>
              <a:tr h="192760">
                <a:tc>
                  <a:txBody>
                    <a:bodyPr/>
                    <a:lstStyle/>
                    <a:p>
                      <a:pPr>
                        <a:lnSpc>
                          <a:spcPct val="107000"/>
                        </a:lnSpc>
                        <a:spcAft>
                          <a:spcPts val="0"/>
                        </a:spcAft>
                      </a:pPr>
                      <a:r>
                        <a:rPr lang="es-ES" sz="1100">
                          <a:effectLst/>
                        </a:rPr>
                        <a:t>UML</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c>
                  <a:txBody>
                    <a:bodyPr/>
                    <a:lstStyle/>
                    <a:p>
                      <a:pPr>
                        <a:lnSpc>
                          <a:spcPct val="107000"/>
                        </a:lnSpc>
                        <a:spcAft>
                          <a:spcPts val="0"/>
                        </a:spcAft>
                      </a:pPr>
                      <a:r>
                        <a:rPr lang="es-ES" sz="1100">
                          <a:effectLst/>
                        </a:rPr>
                        <a:t>Unified Modeling Language</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r>
              <a:tr h="192760">
                <a:tc>
                  <a:txBody>
                    <a:bodyPr/>
                    <a:lstStyle/>
                    <a:p>
                      <a:pPr>
                        <a:lnSpc>
                          <a:spcPct val="107000"/>
                        </a:lnSpc>
                        <a:spcAft>
                          <a:spcPts val="0"/>
                        </a:spcAft>
                      </a:pPr>
                      <a:r>
                        <a:rPr lang="es-ES" sz="1100">
                          <a:effectLst/>
                        </a:rPr>
                        <a:t>UDDI</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c>
                  <a:txBody>
                    <a:bodyPr/>
                    <a:lstStyle/>
                    <a:p>
                      <a:pPr>
                        <a:lnSpc>
                          <a:spcPct val="107000"/>
                        </a:lnSpc>
                        <a:spcAft>
                          <a:spcPts val="0"/>
                        </a:spcAft>
                      </a:pPr>
                      <a:r>
                        <a:rPr lang="en-US" sz="1100">
                          <a:effectLst/>
                        </a:rPr>
                        <a:t>Universal Description, Discovery and Integration</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r>
              <a:tr h="192760">
                <a:tc>
                  <a:txBody>
                    <a:bodyPr/>
                    <a:lstStyle/>
                    <a:p>
                      <a:pPr>
                        <a:lnSpc>
                          <a:spcPct val="107000"/>
                        </a:lnSpc>
                        <a:spcAft>
                          <a:spcPts val="0"/>
                        </a:spcAft>
                      </a:pPr>
                      <a:r>
                        <a:rPr lang="es-ES" sz="1100">
                          <a:effectLst/>
                        </a:rPr>
                        <a:t>XML</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c>
                  <a:txBody>
                    <a:bodyPr/>
                    <a:lstStyle/>
                    <a:p>
                      <a:pPr>
                        <a:lnSpc>
                          <a:spcPct val="107000"/>
                        </a:lnSpc>
                        <a:spcAft>
                          <a:spcPts val="0"/>
                        </a:spcAft>
                      </a:pPr>
                      <a:r>
                        <a:rPr lang="es-ES" sz="1100">
                          <a:effectLst/>
                        </a:rPr>
                        <a:t>eXtended Markup Language</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r>
              <a:tr h="192760">
                <a:tc>
                  <a:txBody>
                    <a:bodyPr/>
                    <a:lstStyle/>
                    <a:p>
                      <a:pPr>
                        <a:lnSpc>
                          <a:spcPct val="107000"/>
                        </a:lnSpc>
                        <a:spcAft>
                          <a:spcPts val="0"/>
                        </a:spcAft>
                      </a:pPr>
                      <a:r>
                        <a:rPr lang="es-ES" sz="1100">
                          <a:effectLst/>
                        </a:rPr>
                        <a:t>XPDL </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c>
                  <a:txBody>
                    <a:bodyPr/>
                    <a:lstStyle/>
                    <a:p>
                      <a:pPr>
                        <a:lnSpc>
                          <a:spcPct val="107000"/>
                        </a:lnSpc>
                        <a:spcAft>
                          <a:spcPts val="0"/>
                        </a:spcAft>
                      </a:pPr>
                      <a:r>
                        <a:rPr lang="en-US" sz="1100" dirty="0">
                          <a:effectLst/>
                        </a:rPr>
                        <a:t>XML-Based Process Definition Language                                              </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73" marR="67973" marT="0" marB="0"/>
                </a:tc>
              </a:tr>
            </a:tbl>
          </a:graphicData>
        </a:graphic>
      </p:graphicFrame>
      <p:sp>
        <p:nvSpPr>
          <p:cNvPr id="7" name="Marcador de texto 6"/>
          <p:cNvSpPr>
            <a:spLocks noGrp="1"/>
          </p:cNvSpPr>
          <p:nvPr>
            <p:ph type="body" sz="half" idx="2"/>
          </p:nvPr>
        </p:nvSpPr>
        <p:spPr/>
        <p:txBody>
          <a:bodyPr/>
          <a:lstStyle/>
          <a:p>
            <a:endParaRPr lang="es-ES" dirty="0"/>
          </a:p>
        </p:txBody>
      </p:sp>
      <p:sp>
        <p:nvSpPr>
          <p:cNvPr id="2" name="Marcador de número de diapositiva 1"/>
          <p:cNvSpPr>
            <a:spLocks noGrp="1"/>
          </p:cNvSpPr>
          <p:nvPr>
            <p:ph type="sldNum" sz="quarter" idx="12"/>
          </p:nvPr>
        </p:nvSpPr>
        <p:spPr/>
        <p:txBody>
          <a:bodyPr/>
          <a:lstStyle/>
          <a:p>
            <a:fld id="{7DC1BBB0-96F0-4077-A278-0F3FB5C104D3}" type="slidenum">
              <a:rPr lang="es-ES" smtClean="0"/>
              <a:pPr/>
              <a:t>14</a:t>
            </a:fld>
            <a:endParaRPr lang="es-ES"/>
          </a:p>
        </p:txBody>
      </p:sp>
    </p:spTree>
    <p:extLst>
      <p:ext uri="{BB962C8B-B14F-4D97-AF65-F5344CB8AC3E}">
        <p14:creationId xmlns:p14="http://schemas.microsoft.com/office/powerpoint/2010/main" val="395036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
            </a:r>
            <a:br>
              <a:rPr lang="es-ES" dirty="0"/>
            </a:br>
            <a:r>
              <a:rPr lang="es-ES" dirty="0" smtClean="0"/>
              <a:t>2.1.2. Administración de Proceso de Negocio (BPM)</a:t>
            </a:r>
            <a:endParaRPr lang="es-ES" dirty="0"/>
          </a:p>
        </p:txBody>
      </p:sp>
      <p:sp>
        <p:nvSpPr>
          <p:cNvPr id="3" name="Marcador de posición de imagen 2"/>
          <p:cNvSpPr>
            <a:spLocks noGrp="1"/>
          </p:cNvSpPr>
          <p:nvPr>
            <p:ph type="pic" idx="1"/>
          </p:nvPr>
        </p:nvSpPr>
        <p:spPr/>
      </p:sp>
      <p:sp>
        <p:nvSpPr>
          <p:cNvPr id="4" name="Marcador de texto 3"/>
          <p:cNvSpPr>
            <a:spLocks noGrp="1"/>
          </p:cNvSpPr>
          <p:nvPr>
            <p:ph type="body" sz="half" idx="2"/>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7DC1BBB0-96F0-4077-A278-0F3FB5C104D3}" type="slidenum">
              <a:rPr lang="es-ES" smtClean="0"/>
              <a:t>15</a:t>
            </a:fld>
            <a:endParaRPr lang="es-ES"/>
          </a:p>
        </p:txBody>
      </p:sp>
      <p:pic>
        <p:nvPicPr>
          <p:cNvPr id="6" name="Imagen 5"/>
          <p:cNvPicPr/>
          <p:nvPr/>
        </p:nvPicPr>
        <p:blipFill>
          <a:blip r:embed="rId2">
            <a:extLst>
              <a:ext uri="{28A0092B-C50C-407E-A947-70E740481C1C}">
                <a14:useLocalDpi xmlns:a14="http://schemas.microsoft.com/office/drawing/2010/main" val="0"/>
              </a:ext>
            </a:extLst>
          </a:blip>
          <a:srcRect/>
          <a:stretch>
            <a:fillRect/>
          </a:stretch>
        </p:blipFill>
        <p:spPr bwMode="auto">
          <a:xfrm>
            <a:off x="5446340" y="1268760"/>
            <a:ext cx="5688632" cy="3693915"/>
          </a:xfrm>
          <a:prstGeom prst="rect">
            <a:avLst/>
          </a:prstGeom>
          <a:noFill/>
        </p:spPr>
      </p:pic>
    </p:spTree>
    <p:extLst>
      <p:ext uri="{BB962C8B-B14F-4D97-AF65-F5344CB8AC3E}">
        <p14:creationId xmlns:p14="http://schemas.microsoft.com/office/powerpoint/2010/main" val="249588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
            </a:r>
            <a:br>
              <a:rPr lang="es-ES" dirty="0"/>
            </a:br>
            <a:r>
              <a:rPr lang="es-ES" dirty="0"/>
              <a:t/>
            </a:r>
            <a:br>
              <a:rPr lang="es-ES" dirty="0"/>
            </a:br>
            <a:r>
              <a:rPr lang="pt-BR" dirty="0" smtClean="0"/>
              <a:t>2.1.3. </a:t>
            </a:r>
            <a:r>
              <a:rPr lang="pt-BR" dirty="0" err="1" smtClean="0"/>
              <a:t>Arquitectura</a:t>
            </a:r>
            <a:r>
              <a:rPr lang="pt-BR" dirty="0" smtClean="0"/>
              <a:t> </a:t>
            </a:r>
            <a:r>
              <a:rPr lang="pt-BR" dirty="0"/>
              <a:t>Orientada a </a:t>
            </a:r>
            <a:r>
              <a:rPr lang="pt-BR" dirty="0" err="1"/>
              <a:t>Servicios</a:t>
            </a:r>
            <a:r>
              <a:rPr lang="pt-BR" dirty="0"/>
              <a:t> (SOA)</a:t>
            </a:r>
            <a:endParaRPr lang="es-ES" dirty="0"/>
          </a:p>
        </p:txBody>
      </p:sp>
      <p:sp>
        <p:nvSpPr>
          <p:cNvPr id="3" name="Marcador de posición de imagen 2"/>
          <p:cNvSpPr>
            <a:spLocks noGrp="1"/>
          </p:cNvSpPr>
          <p:nvPr>
            <p:ph type="pic" idx="1"/>
          </p:nvPr>
        </p:nvSpPr>
        <p:spPr/>
      </p:sp>
      <p:sp>
        <p:nvSpPr>
          <p:cNvPr id="4" name="Marcador de texto 3"/>
          <p:cNvSpPr>
            <a:spLocks noGrp="1"/>
          </p:cNvSpPr>
          <p:nvPr>
            <p:ph type="body" sz="half" idx="2"/>
          </p:nvPr>
        </p:nvSpPr>
        <p:spPr/>
        <p:txBody>
          <a:bodyPr/>
          <a:lstStyle/>
          <a:p>
            <a:r>
              <a:rPr lang="es-ES" dirty="0"/>
              <a:t>Figura 2.2. M</a:t>
            </a:r>
            <a:r>
              <a:rPr lang="es-ES" i="1" dirty="0"/>
              <a:t>odelo conceptual de un estilo de arquitectura SOA [21].</a:t>
            </a:r>
            <a:endParaRPr lang="es-ES" dirty="0"/>
          </a:p>
          <a:p>
            <a:endParaRPr lang="es-ES" dirty="0"/>
          </a:p>
        </p:txBody>
      </p:sp>
      <p:sp>
        <p:nvSpPr>
          <p:cNvPr id="5" name="Marcador de número de diapositiva 4"/>
          <p:cNvSpPr>
            <a:spLocks noGrp="1"/>
          </p:cNvSpPr>
          <p:nvPr>
            <p:ph type="sldNum" sz="quarter" idx="12"/>
          </p:nvPr>
        </p:nvSpPr>
        <p:spPr/>
        <p:txBody>
          <a:bodyPr/>
          <a:lstStyle/>
          <a:p>
            <a:fld id="{7DC1BBB0-96F0-4077-A278-0F3FB5C104D3}" type="slidenum">
              <a:rPr lang="es-ES" smtClean="0"/>
              <a:t>16</a:t>
            </a:fld>
            <a:endParaRPr lang="es-ES"/>
          </a:p>
        </p:txBody>
      </p:sp>
      <p:pic>
        <p:nvPicPr>
          <p:cNvPr id="7" name="Imagen 6"/>
          <p:cNvPicPr/>
          <p:nvPr/>
        </p:nvPicPr>
        <p:blipFill>
          <a:blip r:embed="rId2">
            <a:extLst>
              <a:ext uri="{28A0092B-C50C-407E-A947-70E740481C1C}">
                <a14:useLocalDpi xmlns:a14="http://schemas.microsoft.com/office/drawing/2010/main" val="0"/>
              </a:ext>
            </a:extLst>
          </a:blip>
          <a:srcRect/>
          <a:stretch>
            <a:fillRect/>
          </a:stretch>
        </p:blipFill>
        <p:spPr bwMode="auto">
          <a:xfrm>
            <a:off x="5446340" y="1828800"/>
            <a:ext cx="5929897" cy="2608312"/>
          </a:xfrm>
          <a:prstGeom prst="rect">
            <a:avLst/>
          </a:prstGeom>
          <a:noFill/>
        </p:spPr>
      </p:pic>
    </p:spTree>
    <p:extLst>
      <p:ext uri="{BB962C8B-B14F-4D97-AF65-F5344CB8AC3E}">
        <p14:creationId xmlns:p14="http://schemas.microsoft.com/office/powerpoint/2010/main" val="154367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
            </a:r>
            <a:br>
              <a:rPr lang="es-ES" dirty="0"/>
            </a:br>
            <a:r>
              <a:rPr lang="es-ES" dirty="0"/>
              <a:t>2.1.5.	Método de Desarrollo SCRUM</a:t>
            </a:r>
          </a:p>
        </p:txBody>
      </p:sp>
      <p:sp>
        <p:nvSpPr>
          <p:cNvPr id="3" name="Marcador de posición de imagen 2"/>
          <p:cNvSpPr>
            <a:spLocks noGrp="1"/>
          </p:cNvSpPr>
          <p:nvPr>
            <p:ph type="pic" idx="1"/>
          </p:nvPr>
        </p:nvSpPr>
        <p:spPr/>
      </p:sp>
      <p:sp>
        <p:nvSpPr>
          <p:cNvPr id="4" name="Marcador de texto 3"/>
          <p:cNvSpPr>
            <a:spLocks noGrp="1"/>
          </p:cNvSpPr>
          <p:nvPr>
            <p:ph type="body" sz="half" idx="2"/>
          </p:nvPr>
        </p:nvSpPr>
        <p:spPr/>
        <p:txBody>
          <a:bodyPr/>
          <a:lstStyle/>
          <a:p>
            <a:r>
              <a:rPr lang="es-ES" dirty="0"/>
              <a:t>Figura 2.5. </a:t>
            </a:r>
            <a:r>
              <a:rPr lang="es-ES" i="1" dirty="0"/>
              <a:t>Componentes del método </a:t>
            </a:r>
            <a:r>
              <a:rPr lang="es-ES" i="1" dirty="0" err="1"/>
              <a:t>Scrum</a:t>
            </a:r>
            <a:r>
              <a:rPr lang="es-ES" i="1" dirty="0"/>
              <a:t> [30]. </a:t>
            </a:r>
          </a:p>
        </p:txBody>
      </p:sp>
      <p:sp>
        <p:nvSpPr>
          <p:cNvPr id="5" name="Marcador de número de diapositiva 4"/>
          <p:cNvSpPr>
            <a:spLocks noGrp="1"/>
          </p:cNvSpPr>
          <p:nvPr>
            <p:ph type="sldNum" sz="quarter" idx="12"/>
          </p:nvPr>
        </p:nvSpPr>
        <p:spPr/>
        <p:txBody>
          <a:bodyPr/>
          <a:lstStyle/>
          <a:p>
            <a:fld id="{7DC1BBB0-96F0-4077-A278-0F3FB5C104D3}" type="slidenum">
              <a:rPr lang="es-ES" smtClean="0"/>
              <a:t>17</a:t>
            </a:fld>
            <a:endParaRPr lang="es-ES"/>
          </a:p>
        </p:txBody>
      </p:sp>
      <p:pic>
        <p:nvPicPr>
          <p:cNvPr id="7" name="Imagen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4332" y="1752600"/>
            <a:ext cx="5832648" cy="2612504"/>
          </a:xfrm>
          <a:prstGeom prst="rect">
            <a:avLst/>
          </a:prstGeom>
          <a:noFill/>
        </p:spPr>
      </p:pic>
    </p:spTree>
    <p:extLst>
      <p:ext uri="{BB962C8B-B14F-4D97-AF65-F5344CB8AC3E}">
        <p14:creationId xmlns:p14="http://schemas.microsoft.com/office/powerpoint/2010/main" val="38506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2.2.	Modelos y estándares de calidad</a:t>
            </a:r>
          </a:p>
        </p:txBody>
      </p:sp>
      <p:sp>
        <p:nvSpPr>
          <p:cNvPr id="3" name="Marcador de contenido 2"/>
          <p:cNvSpPr>
            <a:spLocks noGrp="1"/>
          </p:cNvSpPr>
          <p:nvPr>
            <p:ph idx="1"/>
          </p:nvPr>
        </p:nvSpPr>
        <p:spPr/>
        <p:txBody>
          <a:bodyPr/>
          <a:lstStyle/>
          <a:p>
            <a:r>
              <a:rPr lang="es-ES" dirty="0" smtClean="0"/>
              <a:t>IEEE </a:t>
            </a:r>
            <a:r>
              <a:rPr lang="es-ES" dirty="0" err="1"/>
              <a:t>Std</a:t>
            </a:r>
            <a:r>
              <a:rPr lang="es-ES" dirty="0"/>
              <a:t> 830™-1998(R2009</a:t>
            </a:r>
            <a:r>
              <a:rPr lang="es-ES" dirty="0" smtClean="0"/>
              <a:t>)</a:t>
            </a:r>
          </a:p>
          <a:p>
            <a:r>
              <a:rPr lang="es-ES" dirty="0" smtClean="0"/>
              <a:t>ISO/IEC </a:t>
            </a:r>
            <a:r>
              <a:rPr lang="es-ES" dirty="0"/>
              <a:t>29110</a:t>
            </a:r>
          </a:p>
        </p:txBody>
      </p:sp>
      <p:sp>
        <p:nvSpPr>
          <p:cNvPr id="4" name="Marcador de número de diapositiva 3"/>
          <p:cNvSpPr>
            <a:spLocks noGrp="1"/>
          </p:cNvSpPr>
          <p:nvPr>
            <p:ph type="sldNum" sz="quarter" idx="12"/>
          </p:nvPr>
        </p:nvSpPr>
        <p:spPr/>
        <p:txBody>
          <a:bodyPr/>
          <a:lstStyle/>
          <a:p>
            <a:fld id="{7DC1BBB0-96F0-4077-A278-0F3FB5C104D3}" type="slidenum">
              <a:rPr lang="es-ES" smtClean="0"/>
              <a:t>18</a:t>
            </a:fld>
            <a:endParaRPr lang="es-ES"/>
          </a:p>
        </p:txBody>
      </p:sp>
      <p:pic>
        <p:nvPicPr>
          <p:cNvPr id="5" name="Imagen 4"/>
          <p:cNvPicPr/>
          <p:nvPr/>
        </p:nvPicPr>
        <p:blipFill>
          <a:blip r:embed="rId2">
            <a:extLst>
              <a:ext uri="{28A0092B-C50C-407E-A947-70E740481C1C}">
                <a14:useLocalDpi xmlns:a14="http://schemas.microsoft.com/office/drawing/2010/main" val="0"/>
              </a:ext>
            </a:extLst>
          </a:blip>
          <a:srcRect/>
          <a:stretch>
            <a:fillRect/>
          </a:stretch>
        </p:blipFill>
        <p:spPr bwMode="auto">
          <a:xfrm>
            <a:off x="4798268" y="2058670"/>
            <a:ext cx="4752528" cy="4662806"/>
          </a:xfrm>
          <a:prstGeom prst="rect">
            <a:avLst/>
          </a:prstGeom>
          <a:noFill/>
          <a:ln>
            <a:noFill/>
          </a:ln>
        </p:spPr>
      </p:pic>
    </p:spTree>
    <p:extLst>
      <p:ext uri="{BB962C8B-B14F-4D97-AF65-F5344CB8AC3E}">
        <p14:creationId xmlns:p14="http://schemas.microsoft.com/office/powerpoint/2010/main" val="21768618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 xmlns:a16="http://schemas.microsoft.com/office/drawing/2014/main" id="{BC1B218B-D1FD-4A2D-94C0-0D19F4211D86}"/>
              </a:ext>
            </a:extLst>
          </p:cNvPr>
          <p:cNvSpPr>
            <a:spLocks noGrp="1"/>
          </p:cNvSpPr>
          <p:nvPr>
            <p:ph type="sldNum" sz="quarter" idx="12"/>
          </p:nvPr>
        </p:nvSpPr>
        <p:spPr/>
        <p:txBody>
          <a:bodyPr/>
          <a:lstStyle/>
          <a:p>
            <a:fld id="{7DC1BBB0-96F0-4077-A278-0F3FB5C104D3}" type="slidenum">
              <a:rPr lang="es-PE" smtClean="0"/>
              <a:t>19</a:t>
            </a:fld>
            <a:endParaRPr lang="es-PE"/>
          </a:p>
        </p:txBody>
      </p:sp>
      <p:sp>
        <p:nvSpPr>
          <p:cNvPr id="5" name="Título 4"/>
          <p:cNvSpPr>
            <a:spLocks noGrp="1"/>
          </p:cNvSpPr>
          <p:nvPr>
            <p:ph type="title"/>
          </p:nvPr>
        </p:nvSpPr>
        <p:spPr/>
        <p:txBody>
          <a:bodyPr/>
          <a:lstStyle/>
          <a:p>
            <a:r>
              <a:rPr lang="es-ES" b="1" dirty="0"/>
              <a:t>CAPÍTULO </a:t>
            </a:r>
            <a:r>
              <a:rPr lang="es-ES" b="1" dirty="0" smtClean="0"/>
              <a:t>3</a:t>
            </a:r>
            <a:endParaRPr lang="es-ES" dirty="0"/>
          </a:p>
        </p:txBody>
      </p:sp>
      <p:sp>
        <p:nvSpPr>
          <p:cNvPr id="6" name="Marcador de texto 5"/>
          <p:cNvSpPr>
            <a:spLocks noGrp="1"/>
          </p:cNvSpPr>
          <p:nvPr>
            <p:ph type="body" idx="1"/>
          </p:nvPr>
        </p:nvSpPr>
        <p:spPr/>
        <p:txBody>
          <a:bodyPr>
            <a:normAutofit/>
          </a:bodyPr>
          <a:lstStyle/>
          <a:p>
            <a:pPr marL="514350" indent="-514350">
              <a:buAutoNum type="arabicPeriod" startAt="3"/>
            </a:pPr>
            <a:r>
              <a:rPr lang="es-ES" b="1" dirty="0" smtClean="0"/>
              <a:t>ESTADO DEL ARTE</a:t>
            </a:r>
          </a:p>
          <a:p>
            <a:r>
              <a:rPr lang="es-ES" b="1" dirty="0" smtClean="0"/>
              <a:t>2.1.	</a:t>
            </a:r>
            <a:r>
              <a:rPr lang="es-ES" b="1" dirty="0"/>
              <a:t>Trabajos relacionados</a:t>
            </a:r>
          </a:p>
          <a:p>
            <a:pPr lvl="0"/>
            <a:endParaRPr lang="es-ES" b="1" dirty="0"/>
          </a:p>
        </p:txBody>
      </p:sp>
    </p:spTree>
    <p:extLst>
      <p:ext uri="{BB962C8B-B14F-4D97-AF65-F5344CB8AC3E}">
        <p14:creationId xmlns:p14="http://schemas.microsoft.com/office/powerpoint/2010/main" val="593199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spcBef>
                <a:spcPts val="0"/>
              </a:spcBef>
            </a:pPr>
            <a:r>
              <a:rPr lang="es-ES" dirty="0" smtClean="0"/>
              <a:t>Tabla de contenido</a:t>
            </a:r>
            <a:endParaRPr lang="es-ES_tradnl" sz="3600" b="0" i="0" dirty="0">
              <a:solidFill>
                <a:srgbClr val="465562">
                  <a:lumMod val="75000"/>
                </a:srgbClr>
              </a:solidFill>
              <a:latin typeface="Euphemia"/>
              <a:ea typeface="+mj-ea"/>
              <a:cs typeface="+mj-cs"/>
            </a:endParaRPr>
          </a:p>
        </p:txBody>
      </p:sp>
      <p:sp>
        <p:nvSpPr>
          <p:cNvPr id="14" name="Content Placeholder 13"/>
          <p:cNvSpPr>
            <a:spLocks noGrp="1"/>
          </p:cNvSpPr>
          <p:nvPr>
            <p:ph idx="1"/>
          </p:nvPr>
        </p:nvSpPr>
        <p:spPr/>
        <p:txBody>
          <a:bodyPr numCol="2">
            <a:noAutofit/>
          </a:bodyPr>
          <a:lstStyle/>
          <a:p>
            <a:pPr marL="0" indent="0">
              <a:lnSpc>
                <a:spcPct val="100000"/>
              </a:lnSpc>
              <a:spcBef>
                <a:spcPts val="0"/>
              </a:spcBef>
              <a:buClr>
                <a:srgbClr val="465562"/>
              </a:buClr>
              <a:buNone/>
            </a:pPr>
            <a:r>
              <a:rPr lang="es-ES" sz="1400" b="1" dirty="0"/>
              <a:t>CAPÍTULO 1</a:t>
            </a:r>
            <a:r>
              <a:rPr lang="es-ES" sz="1400" dirty="0"/>
              <a:t>	</a:t>
            </a:r>
          </a:p>
          <a:p>
            <a:pPr marL="0" indent="0">
              <a:lnSpc>
                <a:spcPct val="100000"/>
              </a:lnSpc>
              <a:spcBef>
                <a:spcPts val="0"/>
              </a:spcBef>
              <a:buClr>
                <a:srgbClr val="465562"/>
              </a:buClr>
              <a:buNone/>
            </a:pPr>
            <a:r>
              <a:rPr lang="es-ES" sz="1400" b="1" dirty="0"/>
              <a:t>1.	PLANTEAMIENTO DEL PROBLEMA</a:t>
            </a:r>
            <a:r>
              <a:rPr lang="es-ES" sz="1400" dirty="0"/>
              <a:t>	</a:t>
            </a:r>
          </a:p>
          <a:p>
            <a:pPr marL="0" indent="0">
              <a:lnSpc>
                <a:spcPct val="100000"/>
              </a:lnSpc>
              <a:spcBef>
                <a:spcPts val="0"/>
              </a:spcBef>
              <a:buClr>
                <a:srgbClr val="465562"/>
              </a:buClr>
              <a:buNone/>
            </a:pPr>
            <a:r>
              <a:rPr lang="es-ES" sz="1400" dirty="0"/>
              <a:t>1.1.	Antecedentes	</a:t>
            </a:r>
          </a:p>
          <a:p>
            <a:pPr marL="0" indent="0">
              <a:lnSpc>
                <a:spcPct val="100000"/>
              </a:lnSpc>
              <a:spcBef>
                <a:spcPts val="0"/>
              </a:spcBef>
              <a:buClr>
                <a:srgbClr val="465562"/>
              </a:buClr>
              <a:buNone/>
            </a:pPr>
            <a:r>
              <a:rPr lang="es-ES" sz="1400" dirty="0"/>
              <a:t>1.2.	Formulación del problema	</a:t>
            </a:r>
          </a:p>
          <a:p>
            <a:pPr marL="0" indent="0">
              <a:lnSpc>
                <a:spcPct val="100000"/>
              </a:lnSpc>
              <a:spcBef>
                <a:spcPts val="0"/>
              </a:spcBef>
              <a:buClr>
                <a:srgbClr val="465562"/>
              </a:buClr>
              <a:buNone/>
            </a:pPr>
            <a:r>
              <a:rPr lang="es-ES" sz="1400" dirty="0"/>
              <a:t>1.3.	Objetivos	</a:t>
            </a:r>
          </a:p>
          <a:p>
            <a:pPr marL="0" indent="0">
              <a:lnSpc>
                <a:spcPct val="100000"/>
              </a:lnSpc>
              <a:spcBef>
                <a:spcPts val="0"/>
              </a:spcBef>
              <a:buClr>
                <a:srgbClr val="465562"/>
              </a:buClr>
              <a:buNone/>
            </a:pPr>
            <a:r>
              <a:rPr lang="es-ES" sz="1400" dirty="0"/>
              <a:t>1.4.	Justificación	</a:t>
            </a:r>
          </a:p>
          <a:p>
            <a:pPr marL="0" indent="0">
              <a:lnSpc>
                <a:spcPct val="100000"/>
              </a:lnSpc>
              <a:spcBef>
                <a:spcPts val="0"/>
              </a:spcBef>
              <a:buClr>
                <a:srgbClr val="465562"/>
              </a:buClr>
              <a:buNone/>
            </a:pPr>
            <a:r>
              <a:rPr lang="es-ES" sz="1400" dirty="0"/>
              <a:t>1.5.	Alcance	</a:t>
            </a:r>
          </a:p>
          <a:p>
            <a:pPr marL="0" indent="0">
              <a:lnSpc>
                <a:spcPct val="100000"/>
              </a:lnSpc>
              <a:spcBef>
                <a:spcPts val="0"/>
              </a:spcBef>
              <a:buClr>
                <a:srgbClr val="465562"/>
              </a:buClr>
              <a:buNone/>
            </a:pPr>
            <a:r>
              <a:rPr lang="es-ES" sz="1400" dirty="0"/>
              <a:t>1.6.	Organización de la tesis	</a:t>
            </a:r>
          </a:p>
          <a:p>
            <a:pPr marL="0" indent="0">
              <a:lnSpc>
                <a:spcPct val="100000"/>
              </a:lnSpc>
              <a:spcBef>
                <a:spcPts val="0"/>
              </a:spcBef>
              <a:buClr>
                <a:srgbClr val="465562"/>
              </a:buClr>
              <a:buNone/>
            </a:pPr>
            <a:r>
              <a:rPr lang="es-ES" sz="1400" b="1" dirty="0"/>
              <a:t>CAPÍTULO 2</a:t>
            </a:r>
            <a:r>
              <a:rPr lang="es-ES" sz="1400" dirty="0"/>
              <a:t>	</a:t>
            </a:r>
          </a:p>
          <a:p>
            <a:pPr marL="0" indent="0">
              <a:lnSpc>
                <a:spcPct val="100000"/>
              </a:lnSpc>
              <a:spcBef>
                <a:spcPts val="0"/>
              </a:spcBef>
              <a:buClr>
                <a:srgbClr val="465562"/>
              </a:buClr>
              <a:buNone/>
            </a:pPr>
            <a:r>
              <a:rPr lang="es-ES" sz="1400" b="1" dirty="0"/>
              <a:t>2.	MARCO TEÓRICO	</a:t>
            </a:r>
          </a:p>
          <a:p>
            <a:pPr marL="0" indent="0">
              <a:lnSpc>
                <a:spcPct val="100000"/>
              </a:lnSpc>
              <a:spcBef>
                <a:spcPts val="0"/>
              </a:spcBef>
              <a:buClr>
                <a:srgbClr val="465562"/>
              </a:buClr>
              <a:buNone/>
            </a:pPr>
            <a:r>
              <a:rPr lang="es-ES" sz="1400" dirty="0"/>
              <a:t>2.1.	Definiciones conceptuales básicas	</a:t>
            </a:r>
          </a:p>
          <a:p>
            <a:pPr marL="0" indent="0">
              <a:lnSpc>
                <a:spcPct val="100000"/>
              </a:lnSpc>
              <a:spcBef>
                <a:spcPts val="0"/>
              </a:spcBef>
              <a:buClr>
                <a:srgbClr val="465562"/>
              </a:buClr>
              <a:buNone/>
            </a:pPr>
            <a:r>
              <a:rPr lang="es-ES" sz="1400" dirty="0"/>
              <a:t>2.2.	Modelos y estándares de calidad	</a:t>
            </a:r>
          </a:p>
          <a:p>
            <a:pPr marL="0" indent="0">
              <a:lnSpc>
                <a:spcPct val="100000"/>
              </a:lnSpc>
              <a:spcBef>
                <a:spcPts val="0"/>
              </a:spcBef>
              <a:buClr>
                <a:srgbClr val="465562"/>
              </a:buClr>
              <a:buNone/>
            </a:pPr>
            <a:r>
              <a:rPr lang="es-ES" sz="1400" dirty="0"/>
              <a:t>2.3.	Hipótesis y variables	</a:t>
            </a:r>
          </a:p>
          <a:p>
            <a:pPr marL="0" indent="0">
              <a:lnSpc>
                <a:spcPct val="100000"/>
              </a:lnSpc>
              <a:spcBef>
                <a:spcPts val="0"/>
              </a:spcBef>
              <a:buClr>
                <a:srgbClr val="465562"/>
              </a:buClr>
              <a:buNone/>
            </a:pPr>
            <a:r>
              <a:rPr lang="es-ES" sz="1400" b="1" dirty="0"/>
              <a:t>CAPITULO 3</a:t>
            </a:r>
            <a:r>
              <a:rPr lang="es-ES" sz="1400" dirty="0"/>
              <a:t>	</a:t>
            </a:r>
          </a:p>
          <a:p>
            <a:pPr marL="0" indent="0">
              <a:lnSpc>
                <a:spcPct val="100000"/>
              </a:lnSpc>
              <a:spcBef>
                <a:spcPts val="0"/>
              </a:spcBef>
              <a:buClr>
                <a:srgbClr val="465562"/>
              </a:buClr>
              <a:buNone/>
            </a:pPr>
            <a:r>
              <a:rPr lang="es-ES" sz="1400" b="1" dirty="0"/>
              <a:t>3.	ESTADO DEL ARTE	</a:t>
            </a:r>
          </a:p>
          <a:p>
            <a:pPr marL="0" indent="0">
              <a:lnSpc>
                <a:spcPct val="100000"/>
              </a:lnSpc>
              <a:spcBef>
                <a:spcPts val="0"/>
              </a:spcBef>
              <a:buClr>
                <a:srgbClr val="465562"/>
              </a:buClr>
              <a:buNone/>
            </a:pPr>
            <a:r>
              <a:rPr lang="es-ES" sz="1400" dirty="0"/>
              <a:t>3.1.	Trabajos relacionados	</a:t>
            </a:r>
          </a:p>
          <a:p>
            <a:pPr marL="0" indent="0">
              <a:lnSpc>
                <a:spcPct val="100000"/>
              </a:lnSpc>
              <a:spcBef>
                <a:spcPts val="0"/>
              </a:spcBef>
              <a:buClr>
                <a:srgbClr val="465562"/>
              </a:buClr>
              <a:buNone/>
            </a:pPr>
            <a:r>
              <a:rPr lang="es-ES" sz="1400" dirty="0"/>
              <a:t>3.2.	Metodologías	</a:t>
            </a:r>
          </a:p>
          <a:p>
            <a:pPr marL="0" indent="0">
              <a:lnSpc>
                <a:spcPct val="100000"/>
              </a:lnSpc>
              <a:spcBef>
                <a:spcPts val="0"/>
              </a:spcBef>
              <a:buClr>
                <a:srgbClr val="465562"/>
              </a:buClr>
              <a:buNone/>
            </a:pPr>
            <a:r>
              <a:rPr lang="es-ES" sz="1400" dirty="0"/>
              <a:t>3.3.	Sistemas software existentes	</a:t>
            </a:r>
          </a:p>
          <a:p>
            <a:pPr marL="0" indent="0">
              <a:lnSpc>
                <a:spcPct val="100000"/>
              </a:lnSpc>
              <a:spcBef>
                <a:spcPts val="0"/>
              </a:spcBef>
              <a:buClr>
                <a:srgbClr val="465562"/>
              </a:buClr>
              <a:buNone/>
            </a:pPr>
            <a:r>
              <a:rPr lang="es-ES" sz="1400" b="1" dirty="0"/>
              <a:t>CAPITULO 4</a:t>
            </a:r>
            <a:r>
              <a:rPr lang="es-ES" sz="1400" dirty="0"/>
              <a:t>	</a:t>
            </a:r>
          </a:p>
          <a:p>
            <a:pPr marL="0" indent="0">
              <a:lnSpc>
                <a:spcPct val="100000"/>
              </a:lnSpc>
              <a:spcBef>
                <a:spcPts val="0"/>
              </a:spcBef>
              <a:buClr>
                <a:srgbClr val="465562"/>
              </a:buClr>
              <a:buNone/>
            </a:pPr>
            <a:r>
              <a:rPr lang="es-ES" sz="1400" b="1" dirty="0"/>
              <a:t>4.	APORTE TEÓRICO Y PRÁCTICO	</a:t>
            </a:r>
          </a:p>
          <a:p>
            <a:pPr marL="0" indent="0">
              <a:lnSpc>
                <a:spcPct val="100000"/>
              </a:lnSpc>
              <a:spcBef>
                <a:spcPts val="0"/>
              </a:spcBef>
              <a:buClr>
                <a:srgbClr val="465562"/>
              </a:buClr>
              <a:buNone/>
            </a:pPr>
            <a:r>
              <a:rPr lang="es-ES" sz="1400" dirty="0"/>
              <a:t>4.1.	Comparación de metodologías ágiles	</a:t>
            </a:r>
          </a:p>
          <a:p>
            <a:pPr marL="0" indent="0">
              <a:lnSpc>
                <a:spcPct val="100000"/>
              </a:lnSpc>
              <a:spcBef>
                <a:spcPts val="0"/>
              </a:spcBef>
              <a:buClr>
                <a:srgbClr val="465562"/>
              </a:buClr>
              <a:buNone/>
            </a:pPr>
            <a:r>
              <a:rPr lang="es-ES" sz="1400" dirty="0"/>
              <a:t>4.2.	Comparación de marcos </a:t>
            </a:r>
            <a:r>
              <a:rPr lang="es-ES" sz="1400" dirty="0" smtClean="0"/>
              <a:t>metodológicos</a:t>
            </a:r>
            <a:r>
              <a:rPr lang="es-ES" sz="1400" dirty="0"/>
              <a:t>	</a:t>
            </a:r>
          </a:p>
          <a:p>
            <a:pPr marL="0" indent="0">
              <a:lnSpc>
                <a:spcPct val="100000"/>
              </a:lnSpc>
              <a:spcBef>
                <a:spcPts val="0"/>
              </a:spcBef>
              <a:buClr>
                <a:srgbClr val="465562"/>
              </a:buClr>
              <a:buNone/>
            </a:pPr>
            <a:r>
              <a:rPr lang="es-ES" sz="1400" dirty="0"/>
              <a:t>4.3.	Definición de la propuesta de solución	</a:t>
            </a:r>
          </a:p>
          <a:p>
            <a:pPr marL="0" indent="0">
              <a:lnSpc>
                <a:spcPct val="100000"/>
              </a:lnSpc>
              <a:spcBef>
                <a:spcPts val="0"/>
              </a:spcBef>
              <a:buClr>
                <a:srgbClr val="465562"/>
              </a:buClr>
              <a:buNone/>
            </a:pPr>
            <a:r>
              <a:rPr lang="es-ES" sz="1400" dirty="0"/>
              <a:t>4.4.	Diseño del marco metodológico propuesto	</a:t>
            </a:r>
          </a:p>
          <a:p>
            <a:pPr marL="0" indent="0">
              <a:lnSpc>
                <a:spcPct val="100000"/>
              </a:lnSpc>
              <a:spcBef>
                <a:spcPts val="0"/>
              </a:spcBef>
              <a:buClr>
                <a:srgbClr val="465562"/>
              </a:buClr>
              <a:buNone/>
            </a:pPr>
            <a:r>
              <a:rPr lang="es-ES" sz="1400" dirty="0"/>
              <a:t>4.5.	Plantillas del marco metodológico propuesto	</a:t>
            </a:r>
          </a:p>
          <a:p>
            <a:pPr marL="0" indent="0">
              <a:lnSpc>
                <a:spcPct val="100000"/>
              </a:lnSpc>
              <a:spcBef>
                <a:spcPts val="0"/>
              </a:spcBef>
              <a:buClr>
                <a:srgbClr val="465562"/>
              </a:buClr>
              <a:buNone/>
            </a:pPr>
            <a:r>
              <a:rPr lang="es-ES" sz="1400" b="1" dirty="0"/>
              <a:t>CAPITULO 5</a:t>
            </a:r>
            <a:r>
              <a:rPr lang="es-ES" sz="1400" dirty="0"/>
              <a:t>	</a:t>
            </a:r>
          </a:p>
          <a:p>
            <a:pPr marL="0" indent="0">
              <a:lnSpc>
                <a:spcPct val="100000"/>
              </a:lnSpc>
              <a:spcBef>
                <a:spcPts val="0"/>
              </a:spcBef>
              <a:buClr>
                <a:srgbClr val="465562"/>
              </a:buClr>
              <a:buNone/>
            </a:pPr>
            <a:r>
              <a:rPr lang="es-ES" sz="1400" b="1" dirty="0"/>
              <a:t>5.	VALIDACIÓN DE LA PROPUESTA</a:t>
            </a:r>
            <a:r>
              <a:rPr lang="es-ES" sz="1400" dirty="0"/>
              <a:t>	</a:t>
            </a:r>
          </a:p>
          <a:p>
            <a:pPr marL="0" indent="0">
              <a:lnSpc>
                <a:spcPct val="100000"/>
              </a:lnSpc>
              <a:spcBef>
                <a:spcPts val="0"/>
              </a:spcBef>
              <a:buClr>
                <a:srgbClr val="465562"/>
              </a:buClr>
              <a:buNone/>
            </a:pPr>
            <a:r>
              <a:rPr lang="es-ES" sz="1400" dirty="0"/>
              <a:t>5.1.	Validación del marco metodológico	</a:t>
            </a:r>
          </a:p>
          <a:p>
            <a:pPr marL="0" indent="0">
              <a:lnSpc>
                <a:spcPct val="100000"/>
              </a:lnSpc>
              <a:spcBef>
                <a:spcPts val="0"/>
              </a:spcBef>
              <a:buClr>
                <a:srgbClr val="465562"/>
              </a:buClr>
              <a:buNone/>
            </a:pPr>
            <a:r>
              <a:rPr lang="es-ES" sz="1400" dirty="0"/>
              <a:t>5.2.	Validación de la calidad del proceso	</a:t>
            </a:r>
          </a:p>
          <a:p>
            <a:pPr marL="0" indent="0">
              <a:lnSpc>
                <a:spcPct val="100000"/>
              </a:lnSpc>
              <a:spcBef>
                <a:spcPts val="0"/>
              </a:spcBef>
              <a:buClr>
                <a:srgbClr val="465562"/>
              </a:buClr>
              <a:buNone/>
            </a:pPr>
            <a:r>
              <a:rPr lang="es-ES" sz="1400" b="1" dirty="0"/>
              <a:t>CAPITULO </a:t>
            </a:r>
            <a:r>
              <a:rPr lang="es-ES" sz="1400" b="1" dirty="0" smtClean="0"/>
              <a:t> 6</a:t>
            </a:r>
            <a:endParaRPr lang="es-ES" sz="1400" b="1" dirty="0"/>
          </a:p>
          <a:p>
            <a:pPr marL="0" indent="0">
              <a:lnSpc>
                <a:spcPct val="100000"/>
              </a:lnSpc>
              <a:spcBef>
                <a:spcPts val="0"/>
              </a:spcBef>
              <a:buClr>
                <a:srgbClr val="465562"/>
              </a:buClr>
              <a:buNone/>
            </a:pPr>
            <a:r>
              <a:rPr lang="es-ES" sz="1400" b="1" dirty="0"/>
              <a:t>6.	CONCLUSIONES Y TRABAJOS FUTUROS</a:t>
            </a:r>
            <a:r>
              <a:rPr lang="es-ES" sz="1400" dirty="0"/>
              <a:t>	</a:t>
            </a:r>
          </a:p>
          <a:p>
            <a:pPr marL="0" indent="0">
              <a:lnSpc>
                <a:spcPct val="100000"/>
              </a:lnSpc>
              <a:spcBef>
                <a:spcPts val="0"/>
              </a:spcBef>
              <a:buClr>
                <a:srgbClr val="465562"/>
              </a:buClr>
              <a:buNone/>
            </a:pPr>
            <a:r>
              <a:rPr lang="es-ES" sz="1400" dirty="0"/>
              <a:t>6.1.	Conclusiones	</a:t>
            </a:r>
          </a:p>
          <a:p>
            <a:pPr marL="0" indent="0">
              <a:lnSpc>
                <a:spcPct val="100000"/>
              </a:lnSpc>
              <a:spcBef>
                <a:spcPts val="0"/>
              </a:spcBef>
              <a:buClr>
                <a:srgbClr val="465562"/>
              </a:buClr>
              <a:buNone/>
            </a:pPr>
            <a:r>
              <a:rPr lang="es-ES" sz="1400" dirty="0"/>
              <a:t>6.2.	Trabajos futuros	</a:t>
            </a:r>
          </a:p>
          <a:p>
            <a:pPr marL="0" indent="0">
              <a:lnSpc>
                <a:spcPct val="100000"/>
              </a:lnSpc>
              <a:spcBef>
                <a:spcPts val="0"/>
              </a:spcBef>
              <a:buClr>
                <a:srgbClr val="465562"/>
              </a:buClr>
              <a:buNone/>
            </a:pPr>
            <a:r>
              <a:rPr lang="es-ES" sz="1400" dirty="0"/>
              <a:t>Referencias Bibliográficas	</a:t>
            </a:r>
            <a:endParaRPr lang="es-ES_tradnl" sz="1400" dirty="0"/>
          </a:p>
        </p:txBody>
      </p:sp>
      <p:sp>
        <p:nvSpPr>
          <p:cNvPr id="2" name="Marcador de número de diapositiva 1">
            <a:extLst>
              <a:ext uri="{FF2B5EF4-FFF2-40B4-BE49-F238E27FC236}">
                <a16:creationId xmlns="" xmlns:a16="http://schemas.microsoft.com/office/drawing/2014/main" id="{05D62BB8-420F-4E28-AEE5-AB9853438E41}"/>
              </a:ext>
            </a:extLst>
          </p:cNvPr>
          <p:cNvSpPr>
            <a:spLocks noGrp="1"/>
          </p:cNvSpPr>
          <p:nvPr>
            <p:ph type="sldNum" sz="quarter" idx="12"/>
          </p:nvPr>
        </p:nvSpPr>
        <p:spPr/>
        <p:txBody>
          <a:bodyPr/>
          <a:lstStyle/>
          <a:p>
            <a:fld id="{7DC1BBB0-96F0-4077-A278-0F3FB5C104D3}" type="slidenum">
              <a:rPr lang="es-PE" smtClean="0"/>
              <a:t>2</a:t>
            </a:fld>
            <a:endParaRPr lang="es-PE"/>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3.1.1.	Marcos de trabajo y/o metodologías de desarrollo para BPM</a:t>
            </a:r>
          </a:p>
        </p:txBody>
      </p:sp>
      <p:sp>
        <p:nvSpPr>
          <p:cNvPr id="3" name="Marcador de contenido 2"/>
          <p:cNvSpPr>
            <a:spLocks noGrp="1"/>
          </p:cNvSpPr>
          <p:nvPr>
            <p:ph idx="1"/>
          </p:nvPr>
        </p:nvSpPr>
        <p:spPr/>
        <p:txBody>
          <a:bodyPr>
            <a:normAutofit fontScale="92500" lnSpcReduction="10000"/>
          </a:bodyPr>
          <a:lstStyle/>
          <a:p>
            <a:r>
              <a:rPr lang="es-ES" dirty="0"/>
              <a:t>En [34] se realiza una revisión extensiva de las principales metodologías de desarrollo de sistemas que pueden utilizarse para sistemas de software orientados a procesos empresariales basados ​​en servicios. En esta sección, presentamos un resumen actualizado de la misma. Esta revisión se basa en los siguientes fundamentos: (i) Definición de metodología de </a:t>
            </a:r>
            <a:r>
              <a:rPr lang="es-ES" dirty="0" err="1"/>
              <a:t>Avison</a:t>
            </a:r>
            <a:r>
              <a:rPr lang="es-ES" dirty="0"/>
              <a:t> como "</a:t>
            </a:r>
            <a:r>
              <a:rPr lang="es-ES" i="1" dirty="0">
                <a:solidFill>
                  <a:srgbClr val="0070C0"/>
                </a:solidFill>
              </a:rPr>
              <a:t>recopilación recomendada de fases, procedimientos, normas, técnicas, herramientas, documentación, gestión y capacitación </a:t>
            </a:r>
            <a:r>
              <a:rPr lang="es-ES" i="1" dirty="0"/>
              <a:t>utilizados para desarrollar un sistema</a:t>
            </a:r>
            <a:r>
              <a:rPr lang="es-ES" dirty="0"/>
              <a:t>."; Y (ii) la definición de </a:t>
            </a:r>
            <a:r>
              <a:rPr lang="es-ES" dirty="0" err="1"/>
              <a:t>Oktaba</a:t>
            </a:r>
            <a:r>
              <a:rPr lang="es-ES" dirty="0"/>
              <a:t> e </a:t>
            </a:r>
            <a:r>
              <a:rPr lang="es-ES" dirty="0" err="1"/>
              <a:t>Ibarguengoitia</a:t>
            </a:r>
            <a:r>
              <a:rPr lang="es-ES" dirty="0"/>
              <a:t> [35] de un </a:t>
            </a:r>
            <a:r>
              <a:rPr lang="es-ES" i="1" dirty="0"/>
              <a:t>proceso de software bien estructurado como "</a:t>
            </a:r>
            <a:r>
              <a:rPr lang="es-ES" i="1" dirty="0">
                <a:solidFill>
                  <a:srgbClr val="0070C0"/>
                </a:solidFill>
              </a:rPr>
              <a:t>una composición de fases, actividades, artefactos, roles y actores </a:t>
            </a:r>
            <a:r>
              <a:rPr lang="es-ES" i="1" dirty="0"/>
              <a:t>(personas o herramientas</a:t>
            </a:r>
            <a:r>
              <a:rPr lang="es-ES" dirty="0"/>
              <a:t>)". </a:t>
            </a:r>
          </a:p>
        </p:txBody>
      </p:sp>
      <p:sp>
        <p:nvSpPr>
          <p:cNvPr id="4" name="Marcador de número de diapositiva 3"/>
          <p:cNvSpPr>
            <a:spLocks noGrp="1"/>
          </p:cNvSpPr>
          <p:nvPr>
            <p:ph type="sldNum" sz="quarter" idx="12"/>
          </p:nvPr>
        </p:nvSpPr>
        <p:spPr/>
        <p:txBody>
          <a:bodyPr/>
          <a:lstStyle/>
          <a:p>
            <a:fld id="{7DC1BBB0-96F0-4077-A278-0F3FB5C104D3}" type="slidenum">
              <a:rPr lang="es-ES" smtClean="0"/>
              <a:t>20</a:t>
            </a:fld>
            <a:endParaRPr lang="es-ES"/>
          </a:p>
        </p:txBody>
      </p:sp>
    </p:spTree>
    <p:extLst>
      <p:ext uri="{BB962C8B-B14F-4D97-AF65-F5344CB8AC3E}">
        <p14:creationId xmlns:p14="http://schemas.microsoft.com/office/powerpoint/2010/main" val="158020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3.1.1.	Marcos de trabajo y/o metodologías de desarrollo para BPM</a:t>
            </a:r>
          </a:p>
        </p:txBody>
      </p:sp>
      <p:sp>
        <p:nvSpPr>
          <p:cNvPr id="3" name="Marcador de contenido 2"/>
          <p:cNvSpPr>
            <a:spLocks noGrp="1"/>
          </p:cNvSpPr>
          <p:nvPr>
            <p:ph idx="1"/>
          </p:nvPr>
        </p:nvSpPr>
        <p:spPr>
          <a:xfrm>
            <a:off x="1593437" y="1600199"/>
            <a:ext cx="4933024" cy="4756151"/>
          </a:xfrm>
        </p:spPr>
        <p:txBody>
          <a:bodyPr>
            <a:normAutofit fontScale="85000" lnSpcReduction="20000"/>
          </a:bodyPr>
          <a:lstStyle/>
          <a:p>
            <a:r>
              <a:rPr lang="es-ES" dirty="0" err="1"/>
              <a:t>Papazoglou</a:t>
            </a:r>
            <a:r>
              <a:rPr lang="es-ES" dirty="0"/>
              <a:t> y Van Den [36] proporciona una metodología para ayudar a los </a:t>
            </a:r>
            <a:r>
              <a:rPr lang="es-ES" dirty="0">
                <a:solidFill>
                  <a:srgbClr val="0070C0"/>
                </a:solidFill>
              </a:rPr>
              <a:t>proveedores de servicios y ensamblar </a:t>
            </a:r>
            <a:r>
              <a:rPr lang="es-ES" dirty="0" err="1">
                <a:solidFill>
                  <a:srgbClr val="0070C0"/>
                </a:solidFill>
              </a:rPr>
              <a:t>multipartes</a:t>
            </a:r>
            <a:r>
              <a:rPr lang="es-ES" dirty="0">
                <a:solidFill>
                  <a:srgbClr val="0070C0"/>
                </a:solidFill>
              </a:rPr>
              <a:t> de Procesos de Negocio, así como el control de inventario y la invocación de servicios Web</a:t>
            </a:r>
            <a:r>
              <a:rPr lang="es-ES" dirty="0"/>
              <a:t>. Comprende una etapa de preparación de la planificación del desarrollo y cinco fases que se centran en los procesos de negocio. El objetivo principal es definir una base para el desarrollo de servicios web dentro del proceso de negocio. </a:t>
            </a:r>
          </a:p>
        </p:txBody>
      </p:sp>
      <p:sp>
        <p:nvSpPr>
          <p:cNvPr id="4" name="Marcador de número de diapositiva 3"/>
          <p:cNvSpPr>
            <a:spLocks noGrp="1"/>
          </p:cNvSpPr>
          <p:nvPr>
            <p:ph type="sldNum" sz="quarter" idx="12"/>
          </p:nvPr>
        </p:nvSpPr>
        <p:spPr/>
        <p:txBody>
          <a:bodyPr/>
          <a:lstStyle/>
          <a:p>
            <a:fld id="{7DC1BBB0-96F0-4077-A278-0F3FB5C104D3}" type="slidenum">
              <a:rPr lang="es-ES" smtClean="0"/>
              <a:t>21</a:t>
            </a:fld>
            <a:endParaRPr lang="es-ES"/>
          </a:p>
        </p:txBody>
      </p:sp>
      <p:pic>
        <p:nvPicPr>
          <p:cNvPr id="5" name="Imagen 4"/>
          <p:cNvPicPr/>
          <p:nvPr/>
        </p:nvPicPr>
        <p:blipFill>
          <a:blip r:embed="rId2">
            <a:extLst>
              <a:ext uri="{28A0092B-C50C-407E-A947-70E740481C1C}">
                <a14:useLocalDpi xmlns:a14="http://schemas.microsoft.com/office/drawing/2010/main" val="0"/>
              </a:ext>
            </a:extLst>
          </a:blip>
          <a:srcRect/>
          <a:stretch>
            <a:fillRect/>
          </a:stretch>
        </p:blipFill>
        <p:spPr bwMode="auto">
          <a:xfrm>
            <a:off x="6958508" y="1729898"/>
            <a:ext cx="4248472" cy="385934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37422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3.1.1.	Marcos de trabajo y/o metodologías de desarrollo para BPM</a:t>
            </a:r>
          </a:p>
        </p:txBody>
      </p:sp>
      <p:sp>
        <p:nvSpPr>
          <p:cNvPr id="3" name="Marcador de contenido 2"/>
          <p:cNvSpPr>
            <a:spLocks noGrp="1"/>
          </p:cNvSpPr>
          <p:nvPr>
            <p:ph idx="1"/>
          </p:nvPr>
        </p:nvSpPr>
        <p:spPr>
          <a:xfrm>
            <a:off x="1593437" y="1600200"/>
            <a:ext cx="9782800" cy="2620888"/>
          </a:xfrm>
        </p:spPr>
        <p:txBody>
          <a:bodyPr>
            <a:normAutofit fontScale="92500" lnSpcReduction="20000"/>
          </a:bodyPr>
          <a:lstStyle/>
          <a:p>
            <a:r>
              <a:rPr lang="es-ES" dirty="0" err="1"/>
              <a:t>Karastoyanova</a:t>
            </a:r>
            <a:r>
              <a:rPr lang="es-ES" dirty="0"/>
              <a:t> et al. [39] desarrollaron una </a:t>
            </a:r>
            <a:r>
              <a:rPr lang="es-ES" dirty="0">
                <a:solidFill>
                  <a:srgbClr val="0070C0"/>
                </a:solidFill>
              </a:rPr>
              <a:t>metodología para el desarrollo e implementación de Web </a:t>
            </a:r>
            <a:r>
              <a:rPr lang="es-ES" dirty="0" err="1">
                <a:solidFill>
                  <a:srgbClr val="0070C0"/>
                </a:solidFill>
              </a:rPr>
              <a:t>Services</a:t>
            </a:r>
            <a:r>
              <a:rPr lang="es-ES" dirty="0">
                <a:solidFill>
                  <a:srgbClr val="0070C0"/>
                </a:solidFill>
              </a:rPr>
              <a:t> basados ​​en Proceso. </a:t>
            </a:r>
            <a:r>
              <a:rPr lang="es-ES" dirty="0"/>
              <a:t>Está dirigido al flujo del ciclo de vida de los servicios Web (WS-</a:t>
            </a:r>
            <a:r>
              <a:rPr lang="es-ES" dirty="0" err="1"/>
              <a:t>Flow</a:t>
            </a:r>
            <a:r>
              <a:rPr lang="es-ES" dirty="0"/>
              <a:t>). Cada etapa añade diferentes aspectos de la </a:t>
            </a:r>
            <a:r>
              <a:rPr lang="es-ES" dirty="0">
                <a:solidFill>
                  <a:srgbClr val="0070C0"/>
                </a:solidFill>
              </a:rPr>
              <a:t>definición del proceso</a:t>
            </a:r>
            <a:r>
              <a:rPr lang="es-ES" dirty="0"/>
              <a:t>. El procedimiento tiene como objetivo </a:t>
            </a:r>
            <a:r>
              <a:rPr lang="es-ES" dirty="0">
                <a:solidFill>
                  <a:srgbClr val="0070C0"/>
                </a:solidFill>
              </a:rPr>
              <a:t>automatizar el proceso de modelado </a:t>
            </a:r>
            <a:r>
              <a:rPr lang="es-ES" dirty="0"/>
              <a:t>y </a:t>
            </a:r>
            <a:r>
              <a:rPr lang="es-ES" dirty="0">
                <a:solidFill>
                  <a:srgbClr val="0070C0"/>
                </a:solidFill>
              </a:rPr>
              <a:t>generación de definiciones de flujos WS en múltiples lenguajes mediante el uso de plantillas de proceso y técnicas de meta-programación.</a:t>
            </a:r>
          </a:p>
        </p:txBody>
      </p:sp>
      <p:sp>
        <p:nvSpPr>
          <p:cNvPr id="4" name="Marcador de número de diapositiva 3"/>
          <p:cNvSpPr>
            <a:spLocks noGrp="1"/>
          </p:cNvSpPr>
          <p:nvPr>
            <p:ph type="sldNum" sz="quarter" idx="12"/>
          </p:nvPr>
        </p:nvSpPr>
        <p:spPr/>
        <p:txBody>
          <a:bodyPr/>
          <a:lstStyle/>
          <a:p>
            <a:fld id="{7DC1BBB0-96F0-4077-A278-0F3FB5C104D3}" type="slidenum">
              <a:rPr lang="es-ES" smtClean="0"/>
              <a:t>22</a:t>
            </a:fld>
            <a:endParaRPr lang="es-ES"/>
          </a:p>
        </p:txBody>
      </p:sp>
      <p:pic>
        <p:nvPicPr>
          <p:cNvPr id="5" name="Imagen 4"/>
          <p:cNvPicPr/>
          <p:nvPr/>
        </p:nvPicPr>
        <p:blipFill>
          <a:blip r:embed="rId2">
            <a:extLst>
              <a:ext uri="{28A0092B-C50C-407E-A947-70E740481C1C}">
                <a14:useLocalDpi xmlns:a14="http://schemas.microsoft.com/office/drawing/2010/main" val="0"/>
              </a:ext>
            </a:extLst>
          </a:blip>
          <a:srcRect/>
          <a:stretch>
            <a:fillRect/>
          </a:stretch>
        </p:blipFill>
        <p:spPr bwMode="auto">
          <a:xfrm>
            <a:off x="2349996" y="4240796"/>
            <a:ext cx="8280920" cy="248068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8679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3.1.1.	Marcos de trabajo y/o metodologías de desarrollo para BPM</a:t>
            </a:r>
          </a:p>
        </p:txBody>
      </p:sp>
      <p:sp>
        <p:nvSpPr>
          <p:cNvPr id="3" name="Marcador de contenido 2"/>
          <p:cNvSpPr>
            <a:spLocks noGrp="1"/>
          </p:cNvSpPr>
          <p:nvPr>
            <p:ph idx="1"/>
          </p:nvPr>
        </p:nvSpPr>
        <p:spPr>
          <a:xfrm>
            <a:off x="1593437" y="1600200"/>
            <a:ext cx="4861016" cy="4572000"/>
          </a:xfrm>
        </p:spPr>
        <p:txBody>
          <a:bodyPr>
            <a:normAutofit lnSpcReduction="10000"/>
          </a:bodyPr>
          <a:lstStyle/>
          <a:p>
            <a:r>
              <a:rPr lang="es-ES" dirty="0" err="1"/>
              <a:t>Chinosi</a:t>
            </a:r>
            <a:r>
              <a:rPr lang="es-ES" dirty="0"/>
              <a:t> et al [40] incluye tres fases que proporcionan una metodología de diseño. Considera la utilización de los Servicios Web y </a:t>
            </a:r>
            <a:r>
              <a:rPr lang="es-ES" dirty="0">
                <a:solidFill>
                  <a:srgbClr val="0070C0"/>
                </a:solidFill>
              </a:rPr>
              <a:t>presenta principalmente una contribución a un nuevo modelo conceptual BPMN denominado BPEX </a:t>
            </a:r>
            <a:r>
              <a:rPr lang="es-ES" dirty="0"/>
              <a:t>para los Procesos de Negocio. </a:t>
            </a:r>
          </a:p>
        </p:txBody>
      </p:sp>
      <p:sp>
        <p:nvSpPr>
          <p:cNvPr id="4" name="Marcador de número de diapositiva 3"/>
          <p:cNvSpPr>
            <a:spLocks noGrp="1"/>
          </p:cNvSpPr>
          <p:nvPr>
            <p:ph type="sldNum" sz="quarter" idx="12"/>
          </p:nvPr>
        </p:nvSpPr>
        <p:spPr/>
        <p:txBody>
          <a:bodyPr/>
          <a:lstStyle/>
          <a:p>
            <a:fld id="{7DC1BBB0-96F0-4077-A278-0F3FB5C104D3}" type="slidenum">
              <a:rPr lang="es-ES" smtClean="0"/>
              <a:t>23</a:t>
            </a:fld>
            <a:endParaRPr lang="es-ES"/>
          </a:p>
        </p:txBody>
      </p:sp>
      <p:pic>
        <p:nvPicPr>
          <p:cNvPr id="5" name="Imagen 4"/>
          <p:cNvPicPr/>
          <p:nvPr/>
        </p:nvPicPr>
        <p:blipFill>
          <a:blip r:embed="rId2">
            <a:extLst>
              <a:ext uri="{28A0092B-C50C-407E-A947-70E740481C1C}">
                <a14:useLocalDpi xmlns:a14="http://schemas.microsoft.com/office/drawing/2010/main" val="0"/>
              </a:ext>
            </a:extLst>
          </a:blip>
          <a:srcRect/>
          <a:stretch>
            <a:fillRect/>
          </a:stretch>
        </p:blipFill>
        <p:spPr bwMode="auto">
          <a:xfrm>
            <a:off x="6423340" y="1612050"/>
            <a:ext cx="5215688" cy="45601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52810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3.1.1.	Marcos de trabajo y/o metodologías de desarrollo para BPM</a:t>
            </a:r>
          </a:p>
        </p:txBody>
      </p:sp>
      <p:sp>
        <p:nvSpPr>
          <p:cNvPr id="3" name="Marcador de contenido 2"/>
          <p:cNvSpPr>
            <a:spLocks noGrp="1"/>
          </p:cNvSpPr>
          <p:nvPr>
            <p:ph idx="1"/>
          </p:nvPr>
        </p:nvSpPr>
        <p:spPr>
          <a:xfrm>
            <a:off x="1593437" y="1600200"/>
            <a:ext cx="9782800" cy="2260848"/>
          </a:xfrm>
        </p:spPr>
        <p:txBody>
          <a:bodyPr>
            <a:normAutofit/>
          </a:bodyPr>
          <a:lstStyle/>
          <a:p>
            <a:r>
              <a:rPr lang="es-ES" dirty="0"/>
              <a:t>Por otra parte tenemos la metodología Playback [45] propuesto por IBM. Un </a:t>
            </a:r>
            <a:r>
              <a:rPr lang="es-ES" dirty="0" err="1"/>
              <a:t>PlayBack</a:t>
            </a:r>
            <a:r>
              <a:rPr lang="es-ES" dirty="0"/>
              <a:t> es una demostración enfocada de una aplicación de </a:t>
            </a:r>
            <a:r>
              <a:rPr lang="es-ES" dirty="0">
                <a:solidFill>
                  <a:srgbClr val="0070C0"/>
                </a:solidFill>
              </a:rPr>
              <a:t>proceso parcialmente implementada</a:t>
            </a:r>
            <a:r>
              <a:rPr lang="es-ES" dirty="0"/>
              <a:t>, entregada a las partes interesadas de negocios y de TI para discusión, consenso y aprobación. </a:t>
            </a:r>
          </a:p>
        </p:txBody>
      </p:sp>
      <p:sp>
        <p:nvSpPr>
          <p:cNvPr id="4" name="Marcador de número de diapositiva 3"/>
          <p:cNvSpPr>
            <a:spLocks noGrp="1"/>
          </p:cNvSpPr>
          <p:nvPr>
            <p:ph type="sldNum" sz="quarter" idx="12"/>
          </p:nvPr>
        </p:nvSpPr>
        <p:spPr/>
        <p:txBody>
          <a:bodyPr/>
          <a:lstStyle/>
          <a:p>
            <a:fld id="{7DC1BBB0-96F0-4077-A278-0F3FB5C104D3}" type="slidenum">
              <a:rPr lang="es-ES" smtClean="0"/>
              <a:t>24</a:t>
            </a:fld>
            <a:endParaRPr lang="es-ES"/>
          </a:p>
        </p:txBody>
      </p:sp>
      <p:pic>
        <p:nvPicPr>
          <p:cNvPr id="5" name="Imagen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75314" y="3861047"/>
            <a:ext cx="7363514" cy="2495303"/>
          </a:xfrm>
          <a:prstGeom prst="rect">
            <a:avLst/>
          </a:prstGeom>
          <a:noFill/>
          <a:ln>
            <a:noFill/>
          </a:ln>
        </p:spPr>
      </p:pic>
    </p:spTree>
    <p:extLst>
      <p:ext uri="{BB962C8B-B14F-4D97-AF65-F5344CB8AC3E}">
        <p14:creationId xmlns:p14="http://schemas.microsoft.com/office/powerpoint/2010/main" val="203929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3.1.1.	Marcos de trabajo y/o metodologías de desarrollo para BPM</a:t>
            </a:r>
          </a:p>
        </p:txBody>
      </p:sp>
      <p:sp>
        <p:nvSpPr>
          <p:cNvPr id="3" name="Marcador de contenido 2"/>
          <p:cNvSpPr>
            <a:spLocks noGrp="1"/>
          </p:cNvSpPr>
          <p:nvPr>
            <p:ph idx="1"/>
          </p:nvPr>
        </p:nvSpPr>
        <p:spPr>
          <a:xfrm>
            <a:off x="1593437" y="1600200"/>
            <a:ext cx="9782800" cy="4572000"/>
          </a:xfrm>
        </p:spPr>
        <p:txBody>
          <a:bodyPr>
            <a:normAutofit/>
          </a:bodyPr>
          <a:lstStyle/>
          <a:p>
            <a:r>
              <a:rPr lang="es-ES" dirty="0"/>
              <a:t>En el 2015 </a:t>
            </a:r>
            <a:r>
              <a:rPr lang="es-ES" dirty="0" err="1"/>
              <a:t>Rosing</a:t>
            </a:r>
            <a:r>
              <a:rPr lang="es-ES" dirty="0"/>
              <a:t> et al. [47] elabora un modelo el cual se centra en la cuestión de por qué tenemos que ser ágiles, cuándo y cómo se puede aplicar el </a:t>
            </a:r>
            <a:r>
              <a:rPr lang="es-ES" dirty="0">
                <a:solidFill>
                  <a:srgbClr val="0070C0"/>
                </a:solidFill>
              </a:rPr>
              <a:t>BPM Agile</a:t>
            </a:r>
            <a:r>
              <a:rPr lang="es-ES" dirty="0"/>
              <a:t>, así como cómo establecer una capacidad ágil. Mencionan  que aplicar la forma de pensar y trabajar Agile BPM asegurará que los equipos de </a:t>
            </a:r>
            <a:r>
              <a:rPr lang="es-ES" dirty="0">
                <a:solidFill>
                  <a:srgbClr val="0070C0"/>
                </a:solidFill>
              </a:rPr>
              <a:t>BPM </a:t>
            </a:r>
            <a:r>
              <a:rPr lang="es-ES" dirty="0" err="1">
                <a:solidFill>
                  <a:srgbClr val="0070C0"/>
                </a:solidFill>
              </a:rPr>
              <a:t>CoE</a:t>
            </a:r>
            <a:r>
              <a:rPr lang="es-ES" dirty="0">
                <a:solidFill>
                  <a:srgbClr val="0070C0"/>
                </a:solidFill>
              </a:rPr>
              <a:t> </a:t>
            </a:r>
            <a:r>
              <a:rPr lang="es-ES" dirty="0"/>
              <a:t>trabajen de manera más rápida y apliquen los principios de </a:t>
            </a:r>
            <a:r>
              <a:rPr lang="es-ES" dirty="0" err="1">
                <a:solidFill>
                  <a:srgbClr val="0070C0"/>
                </a:solidFill>
              </a:rPr>
              <a:t>Kaizen</a:t>
            </a:r>
            <a:r>
              <a:rPr lang="es-ES" dirty="0">
                <a:solidFill>
                  <a:srgbClr val="0070C0"/>
                </a:solidFill>
              </a:rPr>
              <a:t> </a:t>
            </a:r>
            <a:r>
              <a:rPr lang="es-ES" dirty="0"/>
              <a:t>de mejora continua directamente en su forma de trabajar. </a:t>
            </a:r>
          </a:p>
        </p:txBody>
      </p:sp>
      <p:sp>
        <p:nvSpPr>
          <p:cNvPr id="4" name="Marcador de número de diapositiva 3"/>
          <p:cNvSpPr>
            <a:spLocks noGrp="1"/>
          </p:cNvSpPr>
          <p:nvPr>
            <p:ph type="sldNum" sz="quarter" idx="12"/>
          </p:nvPr>
        </p:nvSpPr>
        <p:spPr/>
        <p:txBody>
          <a:bodyPr/>
          <a:lstStyle/>
          <a:p>
            <a:fld id="{7DC1BBB0-96F0-4077-A278-0F3FB5C104D3}" type="slidenum">
              <a:rPr lang="es-ES" smtClean="0"/>
              <a:t>25</a:t>
            </a:fld>
            <a:endParaRPr lang="es-ES"/>
          </a:p>
        </p:txBody>
      </p:sp>
    </p:spTree>
    <p:extLst>
      <p:ext uri="{BB962C8B-B14F-4D97-AF65-F5344CB8AC3E}">
        <p14:creationId xmlns:p14="http://schemas.microsoft.com/office/powerpoint/2010/main" val="4282305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a:p>
        </p:txBody>
      </p:sp>
      <p:sp>
        <p:nvSpPr>
          <p:cNvPr id="4" name="Marcador de número de diapositiva 3"/>
          <p:cNvSpPr>
            <a:spLocks noGrp="1"/>
          </p:cNvSpPr>
          <p:nvPr>
            <p:ph type="sldNum" sz="quarter" idx="12"/>
          </p:nvPr>
        </p:nvSpPr>
        <p:spPr/>
        <p:txBody>
          <a:bodyPr/>
          <a:lstStyle/>
          <a:p>
            <a:fld id="{7DC1BBB0-96F0-4077-A278-0F3FB5C104D3}" type="slidenum">
              <a:rPr lang="es-ES" smtClean="0"/>
              <a:t>26</a:t>
            </a:fld>
            <a:endParaRPr lang="es-ES"/>
          </a:p>
        </p:txBody>
      </p:sp>
      <p:pic>
        <p:nvPicPr>
          <p:cNvPr id="5" name="Imagen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9876" y="0"/>
            <a:ext cx="10369152" cy="6858000"/>
          </a:xfrm>
          <a:prstGeom prst="rect">
            <a:avLst/>
          </a:prstGeom>
          <a:noFill/>
          <a:ln>
            <a:noFill/>
          </a:ln>
        </p:spPr>
      </p:pic>
    </p:spTree>
    <p:extLst>
      <p:ext uri="{BB962C8B-B14F-4D97-AF65-F5344CB8AC3E}">
        <p14:creationId xmlns:p14="http://schemas.microsoft.com/office/powerpoint/2010/main" val="3223261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3.2.1.	Metodologías agiles</a:t>
            </a:r>
          </a:p>
        </p:txBody>
      </p:sp>
      <p:sp>
        <p:nvSpPr>
          <p:cNvPr id="3" name="Marcador de contenido 2"/>
          <p:cNvSpPr>
            <a:spLocks noGrp="1"/>
          </p:cNvSpPr>
          <p:nvPr>
            <p:ph idx="1"/>
          </p:nvPr>
        </p:nvSpPr>
        <p:spPr/>
        <p:txBody>
          <a:bodyPr/>
          <a:lstStyle/>
          <a:p>
            <a:endParaRPr lang="es-ES"/>
          </a:p>
        </p:txBody>
      </p:sp>
      <p:sp>
        <p:nvSpPr>
          <p:cNvPr id="4" name="Marcador de número de diapositiva 3"/>
          <p:cNvSpPr>
            <a:spLocks noGrp="1"/>
          </p:cNvSpPr>
          <p:nvPr>
            <p:ph type="sldNum" sz="quarter" idx="12"/>
          </p:nvPr>
        </p:nvSpPr>
        <p:spPr/>
        <p:txBody>
          <a:bodyPr/>
          <a:lstStyle/>
          <a:p>
            <a:fld id="{7DC1BBB0-96F0-4077-A278-0F3FB5C104D3}" type="slidenum">
              <a:rPr lang="es-ES" smtClean="0"/>
              <a:t>27</a:t>
            </a:fld>
            <a:endParaRPr lang="es-ES"/>
          </a:p>
        </p:txBody>
      </p:sp>
      <p:pic>
        <p:nvPicPr>
          <p:cNvPr id="7" name="Imagen 6"/>
          <p:cNvPicPr>
            <a:picLocks noChangeAspect="1"/>
          </p:cNvPicPr>
          <p:nvPr/>
        </p:nvPicPr>
        <p:blipFill>
          <a:blip r:embed="rId2"/>
          <a:stretch>
            <a:fillRect/>
          </a:stretch>
        </p:blipFill>
        <p:spPr>
          <a:xfrm>
            <a:off x="1773932" y="1622992"/>
            <a:ext cx="9367392" cy="4549207"/>
          </a:xfrm>
          <a:prstGeom prst="rect">
            <a:avLst/>
          </a:prstGeom>
        </p:spPr>
      </p:pic>
      <p:sp>
        <p:nvSpPr>
          <p:cNvPr id="8" name="Rectángulo 7"/>
          <p:cNvSpPr/>
          <p:nvPr/>
        </p:nvSpPr>
        <p:spPr>
          <a:xfrm>
            <a:off x="2998068" y="5853854"/>
            <a:ext cx="6092825" cy="685059"/>
          </a:xfrm>
          <a:prstGeom prst="rect">
            <a:avLst/>
          </a:prstGeom>
        </p:spPr>
        <p:txBody>
          <a:bodyPr>
            <a:spAutoFit/>
          </a:bodyPr>
          <a:lstStyle/>
          <a:p>
            <a:pPr algn="ctr">
              <a:lnSpc>
                <a:spcPct val="107000"/>
              </a:lnSpc>
              <a:spcAft>
                <a:spcPts val="800"/>
              </a:spcAft>
            </a:pPr>
            <a:r>
              <a:rPr lang="es-ES" dirty="0">
                <a:latin typeface="Times New Roman" panose="02020603050405020304" pitchFamily="18" charset="0"/>
                <a:ea typeface="Calibri" panose="020F0502020204030204" pitchFamily="34" charset="0"/>
                <a:cs typeface="Times New Roman" panose="02020603050405020304" pitchFamily="18" charset="0"/>
              </a:rPr>
              <a:t>Tabla 3.2. </a:t>
            </a:r>
            <a:r>
              <a:rPr lang="es-ES"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Principales diferencias entre el desarrollo tradicional y el desarrollo </a:t>
            </a:r>
            <a:r>
              <a:rPr lang="es-ES" i="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Ágil [58].</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3713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1341884" y="0"/>
            <a:ext cx="10297144" cy="7245424"/>
          </a:xfrm>
          <a:prstGeom prst="rect">
            <a:avLst/>
          </a:prstGeom>
        </p:spPr>
      </p:pic>
      <p:sp>
        <p:nvSpPr>
          <p:cNvPr id="3" name="Marcador de contenido 2"/>
          <p:cNvSpPr>
            <a:spLocks noGrp="1"/>
          </p:cNvSpPr>
          <p:nvPr>
            <p:ph idx="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7DC1BBB0-96F0-4077-A278-0F3FB5C104D3}" type="slidenum">
              <a:rPr lang="es-ES" smtClean="0"/>
              <a:t>28</a:t>
            </a:fld>
            <a:endParaRPr lang="es-ES"/>
          </a:p>
        </p:txBody>
      </p:sp>
      <p:sp>
        <p:nvSpPr>
          <p:cNvPr id="7" name="Título 6"/>
          <p:cNvSpPr>
            <a:spLocks noGrp="1"/>
          </p:cNvSpPr>
          <p:nvPr>
            <p:ph type="title"/>
          </p:nvPr>
        </p:nvSpPr>
        <p:spPr/>
        <p:txBody>
          <a:bodyPr/>
          <a:lstStyle/>
          <a:p>
            <a:endParaRPr lang="es-ES"/>
          </a:p>
        </p:txBody>
      </p:sp>
    </p:spTree>
    <p:extLst>
      <p:ext uri="{BB962C8B-B14F-4D97-AF65-F5344CB8AC3E}">
        <p14:creationId xmlns:p14="http://schemas.microsoft.com/office/powerpoint/2010/main" val="1779676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3.3.1.	BPMS de código abierto</a:t>
            </a:r>
          </a:p>
        </p:txBody>
      </p:sp>
      <p:sp>
        <p:nvSpPr>
          <p:cNvPr id="4" name="Marcador de número de diapositiva 3"/>
          <p:cNvSpPr>
            <a:spLocks noGrp="1"/>
          </p:cNvSpPr>
          <p:nvPr>
            <p:ph type="sldNum" sz="quarter" idx="12"/>
          </p:nvPr>
        </p:nvSpPr>
        <p:spPr/>
        <p:txBody>
          <a:bodyPr/>
          <a:lstStyle/>
          <a:p>
            <a:fld id="{7DC1BBB0-96F0-4077-A278-0F3FB5C104D3}" type="slidenum">
              <a:rPr lang="es-ES" smtClean="0"/>
              <a:t>29</a:t>
            </a:fld>
            <a:endParaRPr lang="es-ES"/>
          </a:p>
        </p:txBody>
      </p:sp>
      <p:pic>
        <p:nvPicPr>
          <p:cNvPr id="5" name="Marcador de contenido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2429" y="1600200"/>
            <a:ext cx="8625016" cy="4572000"/>
          </a:xfrm>
          <a:prstGeom prst="rect">
            <a:avLst/>
          </a:prstGeom>
          <a:noFill/>
          <a:ln>
            <a:noFill/>
          </a:ln>
        </p:spPr>
      </p:pic>
      <p:sp>
        <p:nvSpPr>
          <p:cNvPr id="6" name="Rectángulo 5"/>
          <p:cNvSpPr/>
          <p:nvPr/>
        </p:nvSpPr>
        <p:spPr>
          <a:xfrm>
            <a:off x="3657780" y="6136831"/>
            <a:ext cx="5654112" cy="507831"/>
          </a:xfrm>
          <a:prstGeom prst="rect">
            <a:avLst/>
          </a:prstGeom>
        </p:spPr>
        <p:txBody>
          <a:bodyPr wrap="none">
            <a:spAutoFit/>
          </a:bodyPr>
          <a:lstStyle/>
          <a:p>
            <a:pPr algn="ctr">
              <a:lnSpc>
                <a:spcPct val="150000"/>
              </a:lnSpc>
              <a:spcAft>
                <a:spcPts val="800"/>
              </a:spcAft>
            </a:pPr>
            <a:r>
              <a:rPr lang="es-ES" dirty="0">
                <a:latin typeface="Times New Roman" panose="02020603050405020304" pitchFamily="18" charset="0"/>
                <a:ea typeface="Calibri" panose="020F0502020204030204" pitchFamily="34" charset="0"/>
                <a:cs typeface="Times New Roman" panose="02020603050405020304" pitchFamily="18" charset="0"/>
              </a:rPr>
              <a:t>Figura 3.7. </a:t>
            </a:r>
            <a:r>
              <a:rPr lang="es-ES" i="1" dirty="0">
                <a:latin typeface="Times New Roman" panose="02020603050405020304" pitchFamily="18" charset="0"/>
                <a:ea typeface="Calibri" panose="020F0502020204030204" pitchFamily="34" charset="0"/>
                <a:cs typeface="Times New Roman" panose="02020603050405020304" pitchFamily="18" charset="0"/>
              </a:rPr>
              <a:t>Comparación de BPMS de código abierto [48].</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78659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 xmlns:a16="http://schemas.microsoft.com/office/drawing/2014/main" id="{BC1B218B-D1FD-4A2D-94C0-0D19F4211D86}"/>
              </a:ext>
            </a:extLst>
          </p:cNvPr>
          <p:cNvSpPr>
            <a:spLocks noGrp="1"/>
          </p:cNvSpPr>
          <p:nvPr>
            <p:ph type="sldNum" sz="quarter" idx="12"/>
          </p:nvPr>
        </p:nvSpPr>
        <p:spPr/>
        <p:txBody>
          <a:bodyPr/>
          <a:lstStyle/>
          <a:p>
            <a:fld id="{7DC1BBB0-96F0-4077-A278-0F3FB5C104D3}" type="slidenum">
              <a:rPr lang="es-PE" smtClean="0"/>
              <a:t>3</a:t>
            </a:fld>
            <a:endParaRPr lang="es-PE"/>
          </a:p>
        </p:txBody>
      </p:sp>
      <p:sp>
        <p:nvSpPr>
          <p:cNvPr id="5" name="Título 4"/>
          <p:cNvSpPr>
            <a:spLocks noGrp="1"/>
          </p:cNvSpPr>
          <p:nvPr>
            <p:ph type="title"/>
          </p:nvPr>
        </p:nvSpPr>
        <p:spPr/>
        <p:txBody>
          <a:bodyPr/>
          <a:lstStyle/>
          <a:p>
            <a:r>
              <a:rPr lang="es-ES" b="1" dirty="0"/>
              <a:t>CAPÍTULO </a:t>
            </a:r>
            <a:r>
              <a:rPr lang="es-ES" b="1" dirty="0" smtClean="0"/>
              <a:t>1</a:t>
            </a:r>
            <a:endParaRPr lang="es-ES" dirty="0"/>
          </a:p>
        </p:txBody>
      </p:sp>
      <p:sp>
        <p:nvSpPr>
          <p:cNvPr id="6" name="Marcador de texto 5"/>
          <p:cNvSpPr>
            <a:spLocks noGrp="1"/>
          </p:cNvSpPr>
          <p:nvPr>
            <p:ph type="body" idx="1"/>
          </p:nvPr>
        </p:nvSpPr>
        <p:spPr/>
        <p:txBody>
          <a:bodyPr/>
          <a:lstStyle/>
          <a:p>
            <a:pPr lvl="0"/>
            <a:r>
              <a:rPr lang="es-ES" b="1" dirty="0" smtClean="0"/>
              <a:t>1. PLANTEAMIENTO </a:t>
            </a:r>
            <a:r>
              <a:rPr lang="es-ES" b="1" dirty="0"/>
              <a:t>DEL </a:t>
            </a:r>
            <a:r>
              <a:rPr lang="es-ES" b="1" dirty="0" smtClean="0"/>
              <a:t>PROBLEMA</a:t>
            </a:r>
            <a:endParaRPr lang="es-ES" b="1" dirty="0"/>
          </a:p>
        </p:txBody>
      </p:sp>
    </p:spTree>
    <p:extLst>
      <p:ext uri="{BB962C8B-B14F-4D97-AF65-F5344CB8AC3E}">
        <p14:creationId xmlns:p14="http://schemas.microsoft.com/office/powerpoint/2010/main" val="1908275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2.3.	Hipótesis y variables</a:t>
            </a:r>
          </a:p>
        </p:txBody>
      </p:sp>
      <p:sp>
        <p:nvSpPr>
          <p:cNvPr id="3" name="Marcador de contenido 2"/>
          <p:cNvSpPr>
            <a:spLocks noGrp="1"/>
          </p:cNvSpPr>
          <p:nvPr>
            <p:ph idx="1"/>
          </p:nvPr>
        </p:nvSpPr>
        <p:spPr>
          <a:xfrm>
            <a:off x="1593436" y="2924944"/>
            <a:ext cx="4140936" cy="4572000"/>
          </a:xfrm>
        </p:spPr>
        <p:txBody>
          <a:bodyPr/>
          <a:lstStyle/>
          <a:p>
            <a:pPr lvl="2"/>
            <a:r>
              <a:rPr lang="es-ES" b="1" dirty="0"/>
              <a:t>Hipótesis </a:t>
            </a:r>
            <a:r>
              <a:rPr lang="es-ES" b="1" dirty="0" smtClean="0"/>
              <a:t>general</a:t>
            </a:r>
            <a:endParaRPr lang="es-ES" dirty="0"/>
          </a:p>
          <a:p>
            <a:r>
              <a:rPr lang="es-ES" sz="2000" dirty="0"/>
              <a:t>El </a:t>
            </a:r>
            <a:r>
              <a:rPr lang="es-ES" sz="2000" i="1" dirty="0"/>
              <a:t> marco metodológico</a:t>
            </a:r>
            <a:r>
              <a:rPr lang="es-ES" sz="2000" dirty="0"/>
              <a:t> </a:t>
            </a:r>
            <a:r>
              <a:rPr lang="es-ES" sz="2000" i="1" dirty="0"/>
              <a:t>ágil</a:t>
            </a:r>
            <a:r>
              <a:rPr lang="es-ES" sz="2000" dirty="0"/>
              <a:t> para el desarrollo de software basado en tecnología BPM </a:t>
            </a:r>
            <a:r>
              <a:rPr lang="es-ES" sz="2000" i="1" dirty="0"/>
              <a:t>permite asegurar la calidad en el proceso</a:t>
            </a:r>
            <a:r>
              <a:rPr lang="es-ES" sz="2000" dirty="0"/>
              <a:t> de desarrollo en micro y pequeñas empresas (</a:t>
            </a:r>
            <a:r>
              <a:rPr lang="es-ES" sz="2000" dirty="0" err="1"/>
              <a:t>MYPEs</a:t>
            </a:r>
            <a:r>
              <a:rPr lang="es-ES" sz="2000" dirty="0"/>
              <a:t>).</a:t>
            </a:r>
          </a:p>
          <a:p>
            <a:endParaRPr lang="es-ES" dirty="0"/>
          </a:p>
        </p:txBody>
      </p:sp>
      <p:sp>
        <p:nvSpPr>
          <p:cNvPr id="4" name="Marcador de número de diapositiva 3"/>
          <p:cNvSpPr>
            <a:spLocks noGrp="1"/>
          </p:cNvSpPr>
          <p:nvPr>
            <p:ph type="sldNum" sz="quarter" idx="12"/>
          </p:nvPr>
        </p:nvSpPr>
        <p:spPr/>
        <p:txBody>
          <a:bodyPr/>
          <a:lstStyle/>
          <a:p>
            <a:fld id="{7DC1BBB0-96F0-4077-A278-0F3FB5C104D3}" type="slidenum">
              <a:rPr lang="es-ES" smtClean="0"/>
              <a:t>30</a:t>
            </a:fld>
            <a:endParaRPr lang="es-ES"/>
          </a:p>
        </p:txBody>
      </p:sp>
      <p:sp>
        <p:nvSpPr>
          <p:cNvPr id="5" name="Rectángulo 4"/>
          <p:cNvSpPr/>
          <p:nvPr/>
        </p:nvSpPr>
        <p:spPr>
          <a:xfrm>
            <a:off x="5446340" y="1600200"/>
            <a:ext cx="6092825" cy="5078442"/>
          </a:xfrm>
          <a:prstGeom prst="rect">
            <a:avLst/>
          </a:prstGeom>
        </p:spPr>
        <p:txBody>
          <a:bodyPr>
            <a:spAutoFit/>
          </a:bodyPr>
          <a:lstStyle/>
          <a:p>
            <a:pPr marL="1143000" lvl="2" indent="-228600" algn="just">
              <a:lnSpc>
                <a:spcPct val="107000"/>
              </a:lnSpc>
              <a:spcBef>
                <a:spcPts val="200"/>
              </a:spcBef>
              <a:spcAft>
                <a:spcPts val="0"/>
              </a:spcAft>
              <a:buFont typeface="+mj-lt"/>
              <a:buAutoNum type="arabicPeriod"/>
            </a:pPr>
            <a:r>
              <a:rPr lang="es-ES" sz="1600" b="1" dirty="0">
                <a:solidFill>
                  <a:srgbClr val="1F4D78"/>
                </a:solidFill>
                <a:latin typeface="Times New Roman" panose="02020603050405020304" pitchFamily="18" charset="0"/>
                <a:ea typeface="Times New Roman" panose="02020603050405020304" pitchFamily="18" charset="0"/>
                <a:cs typeface="Times New Roman" panose="02020603050405020304" pitchFamily="18" charset="0"/>
              </a:rPr>
              <a:t>Hipótesis especificas</a:t>
            </a:r>
            <a:endParaRPr lang="es-ES" sz="1600"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endParaRPr>
          </a:p>
          <a:p>
            <a:pPr marL="457200" algn="just">
              <a:lnSpc>
                <a:spcPct val="107000"/>
              </a:lnSpc>
              <a:spcBef>
                <a:spcPts val="200"/>
              </a:spcBef>
              <a:spcAft>
                <a:spcPts val="0"/>
              </a:spcAft>
            </a:pPr>
            <a:r>
              <a:rPr lang="es-ES" sz="1600" b="1" dirty="0">
                <a:solidFill>
                  <a:srgbClr val="1F4D78"/>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s-ES" sz="1600"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endParaRPr>
          </a:p>
          <a:p>
            <a:pPr marL="449580" algn="just">
              <a:lnSpc>
                <a:spcPct val="150000"/>
              </a:lnSpc>
              <a:spcAft>
                <a:spcPts val="800"/>
              </a:spcAft>
            </a:pPr>
            <a:r>
              <a:rPr lang="es-ES" sz="1600" b="1" dirty="0" smtClean="0">
                <a:latin typeface="Times New Roman" panose="02020603050405020304" pitchFamily="18" charset="0"/>
                <a:ea typeface="Calibri" panose="020F0502020204030204" pitchFamily="34" charset="0"/>
                <a:cs typeface="Times New Roman" panose="02020603050405020304" pitchFamily="18" charset="0"/>
              </a:rPr>
              <a:t>Hipótesis </a:t>
            </a:r>
            <a:r>
              <a:rPr lang="es-ES" sz="1600" b="1" dirty="0">
                <a:latin typeface="Times New Roman" panose="02020603050405020304" pitchFamily="18" charset="0"/>
                <a:ea typeface="Calibri" panose="020F0502020204030204" pitchFamily="34" charset="0"/>
                <a:cs typeface="Times New Roman" panose="02020603050405020304" pitchFamily="18" charset="0"/>
              </a:rPr>
              <a:t>1:</a:t>
            </a:r>
            <a:r>
              <a:rPr lang="es-ES" sz="1600" dirty="0">
                <a:latin typeface="Times New Roman" panose="02020603050405020304" pitchFamily="18" charset="0"/>
                <a:ea typeface="Calibri" panose="020F0502020204030204" pitchFamily="34" charset="0"/>
                <a:cs typeface="Times New Roman" panose="02020603050405020304" pitchFamily="18" charset="0"/>
              </a:rPr>
              <a:t> La integración de un marco de trabajo y una metodología para el desarrollo de software BPM </a:t>
            </a:r>
            <a:r>
              <a:rPr lang="es-ES" sz="1600" i="1" dirty="0">
                <a:latin typeface="Times New Roman" panose="02020603050405020304" pitchFamily="18" charset="0"/>
                <a:ea typeface="Calibri" panose="020F0502020204030204" pitchFamily="34" charset="0"/>
                <a:cs typeface="Times New Roman" panose="02020603050405020304" pitchFamily="18" charset="0"/>
              </a:rPr>
              <a:t>genera un marco metodológico ágil</a:t>
            </a:r>
            <a:r>
              <a:rPr lang="es-ES" sz="1600" dirty="0">
                <a:latin typeface="Times New Roman" panose="02020603050405020304" pitchFamily="18" charset="0"/>
                <a:ea typeface="Calibri" panose="020F0502020204030204" pitchFamily="34" charset="0"/>
                <a:cs typeface="Times New Roman" panose="02020603050405020304" pitchFamily="18" charset="0"/>
              </a:rPr>
              <a:t>.</a:t>
            </a:r>
            <a:endParaRPr lang="es-ES" sz="1600" dirty="0">
              <a:latin typeface="Calibri" panose="020F0502020204030204" pitchFamily="34" charset="0"/>
              <a:ea typeface="Calibri" panose="020F0502020204030204" pitchFamily="34" charset="0"/>
              <a:cs typeface="Times New Roman" panose="02020603050405020304" pitchFamily="18" charset="0"/>
            </a:endParaRPr>
          </a:p>
          <a:p>
            <a:pPr marL="449580" algn="just">
              <a:lnSpc>
                <a:spcPct val="150000"/>
              </a:lnSpc>
              <a:spcAft>
                <a:spcPts val="800"/>
              </a:spcAft>
            </a:pPr>
            <a:r>
              <a:rPr lang="es-ES" sz="1600" b="1" dirty="0">
                <a:latin typeface="Times New Roman" panose="02020603050405020304" pitchFamily="18" charset="0"/>
                <a:ea typeface="Calibri" panose="020F0502020204030204" pitchFamily="34" charset="0"/>
                <a:cs typeface="Times New Roman" panose="02020603050405020304" pitchFamily="18" charset="0"/>
              </a:rPr>
              <a:t>Hipótesis 2:</a:t>
            </a:r>
            <a:r>
              <a:rPr lang="es-ES" sz="1600" dirty="0">
                <a:latin typeface="Times New Roman" panose="02020603050405020304" pitchFamily="18" charset="0"/>
                <a:ea typeface="Calibri" panose="020F0502020204030204" pitchFamily="34" charset="0"/>
                <a:cs typeface="Times New Roman" panose="02020603050405020304" pitchFamily="18" charset="0"/>
              </a:rPr>
              <a:t> El </a:t>
            </a:r>
            <a:r>
              <a:rPr lang="es-ES" sz="1600" i="1" dirty="0">
                <a:latin typeface="Times New Roman" panose="02020603050405020304" pitchFamily="18" charset="0"/>
                <a:ea typeface="Calibri" panose="020F0502020204030204" pitchFamily="34" charset="0"/>
                <a:cs typeface="Times New Roman" panose="02020603050405020304" pitchFamily="18" charset="0"/>
              </a:rPr>
              <a:t>marco metodológico ágil</a:t>
            </a:r>
            <a:r>
              <a:rPr lang="es-ES" sz="1600" dirty="0">
                <a:latin typeface="Times New Roman" panose="02020603050405020304" pitchFamily="18" charset="0"/>
                <a:ea typeface="Calibri" panose="020F0502020204030204" pitchFamily="34" charset="0"/>
                <a:cs typeface="Times New Roman" panose="02020603050405020304" pitchFamily="18" charset="0"/>
              </a:rPr>
              <a:t> para el desarrollo de software propuesto </a:t>
            </a:r>
            <a:r>
              <a:rPr lang="es-ES" sz="1600" i="1" dirty="0">
                <a:latin typeface="Times New Roman" panose="02020603050405020304" pitchFamily="18" charset="0"/>
                <a:ea typeface="Calibri" panose="020F0502020204030204" pitchFamily="34" charset="0"/>
                <a:cs typeface="Times New Roman" panose="02020603050405020304" pitchFamily="18" charset="0"/>
              </a:rPr>
              <a:t>asegura la calidad del proceso </a:t>
            </a:r>
            <a:r>
              <a:rPr lang="es-ES" sz="1600" dirty="0">
                <a:latin typeface="Times New Roman" panose="02020603050405020304" pitchFamily="18" charset="0"/>
                <a:ea typeface="Calibri" panose="020F0502020204030204" pitchFamily="34" charset="0"/>
                <a:cs typeface="Times New Roman" panose="02020603050405020304" pitchFamily="18" charset="0"/>
              </a:rPr>
              <a:t>de desarrollo.</a:t>
            </a:r>
            <a:endParaRPr lang="es-ES" sz="1600" dirty="0">
              <a:latin typeface="Calibri" panose="020F0502020204030204" pitchFamily="34" charset="0"/>
              <a:ea typeface="Calibri" panose="020F0502020204030204" pitchFamily="34" charset="0"/>
              <a:cs typeface="Times New Roman" panose="02020603050405020304" pitchFamily="18" charset="0"/>
            </a:endParaRPr>
          </a:p>
          <a:p>
            <a:pPr marL="449580" algn="just">
              <a:lnSpc>
                <a:spcPct val="150000"/>
              </a:lnSpc>
              <a:spcAft>
                <a:spcPts val="800"/>
              </a:spcAft>
            </a:pPr>
            <a:r>
              <a:rPr lang="es-ES" sz="1600" b="1" dirty="0">
                <a:latin typeface="Times New Roman" panose="02020603050405020304" pitchFamily="18" charset="0"/>
                <a:ea typeface="Calibri" panose="020F0502020204030204" pitchFamily="34" charset="0"/>
                <a:cs typeface="Times New Roman" panose="02020603050405020304" pitchFamily="18" charset="0"/>
              </a:rPr>
              <a:t>Hipótesis 3:</a:t>
            </a:r>
            <a:r>
              <a:rPr lang="es-ES" sz="1600" dirty="0">
                <a:latin typeface="Times New Roman" panose="02020603050405020304" pitchFamily="18" charset="0"/>
                <a:ea typeface="Calibri" panose="020F0502020204030204" pitchFamily="34" charset="0"/>
                <a:cs typeface="Times New Roman" panose="02020603050405020304" pitchFamily="18" charset="0"/>
              </a:rPr>
              <a:t> Un</a:t>
            </a:r>
            <a:r>
              <a:rPr lang="es-ES" sz="1600" i="1" dirty="0">
                <a:latin typeface="Times New Roman" panose="02020603050405020304" pitchFamily="18" charset="0"/>
                <a:ea typeface="Calibri" panose="020F0502020204030204" pitchFamily="34" charset="0"/>
                <a:cs typeface="Times New Roman" panose="02020603050405020304" pitchFamily="18" charset="0"/>
              </a:rPr>
              <a:t> marco metodológico</a:t>
            </a:r>
            <a:r>
              <a:rPr lang="es-ES" sz="1600" dirty="0">
                <a:latin typeface="Times New Roman" panose="02020603050405020304" pitchFamily="18" charset="0"/>
                <a:ea typeface="Calibri" panose="020F0502020204030204" pitchFamily="34" charset="0"/>
                <a:cs typeface="Times New Roman" panose="02020603050405020304" pitchFamily="18" charset="0"/>
              </a:rPr>
              <a:t> </a:t>
            </a:r>
            <a:r>
              <a:rPr lang="es-ES" sz="1600" i="1" dirty="0">
                <a:latin typeface="Times New Roman" panose="02020603050405020304" pitchFamily="18" charset="0"/>
                <a:ea typeface="Calibri" panose="020F0502020204030204" pitchFamily="34" charset="0"/>
                <a:cs typeface="Times New Roman" panose="02020603050405020304" pitchFamily="18" charset="0"/>
              </a:rPr>
              <a:t>ágil</a:t>
            </a:r>
            <a:r>
              <a:rPr lang="es-ES" sz="1600" dirty="0">
                <a:latin typeface="Times New Roman" panose="02020603050405020304" pitchFamily="18" charset="0"/>
                <a:ea typeface="Calibri" panose="020F0502020204030204" pitchFamily="34" charset="0"/>
                <a:cs typeface="Times New Roman" panose="02020603050405020304" pitchFamily="18" charset="0"/>
              </a:rPr>
              <a:t> para el desarrollo de software propuesto </a:t>
            </a:r>
            <a:r>
              <a:rPr lang="es-ES" sz="1600" i="1" dirty="0">
                <a:latin typeface="Times New Roman" panose="02020603050405020304" pitchFamily="18" charset="0"/>
                <a:ea typeface="Calibri" panose="020F0502020204030204" pitchFamily="34" charset="0"/>
                <a:cs typeface="Times New Roman" panose="02020603050405020304" pitchFamily="18" charset="0"/>
              </a:rPr>
              <a:t>incrementa la rentabilidad</a:t>
            </a:r>
            <a:r>
              <a:rPr lang="es-ES" sz="1600" dirty="0">
                <a:latin typeface="Times New Roman" panose="02020603050405020304" pitchFamily="18" charset="0"/>
                <a:ea typeface="Calibri" panose="020F0502020204030204" pitchFamily="34" charset="0"/>
                <a:cs typeface="Times New Roman" panose="02020603050405020304" pitchFamily="18" charset="0"/>
              </a:rPr>
              <a:t> de los proyectos.</a:t>
            </a:r>
            <a:endParaRPr lang="es-ES" sz="1600" dirty="0">
              <a:latin typeface="Calibri" panose="020F0502020204030204" pitchFamily="34" charset="0"/>
              <a:ea typeface="Calibri" panose="020F0502020204030204" pitchFamily="34" charset="0"/>
              <a:cs typeface="Times New Roman" panose="02020603050405020304" pitchFamily="18" charset="0"/>
            </a:endParaRPr>
          </a:p>
          <a:p>
            <a:pPr marL="449580" algn="just">
              <a:lnSpc>
                <a:spcPct val="150000"/>
              </a:lnSpc>
              <a:spcAft>
                <a:spcPts val="800"/>
              </a:spcAft>
            </a:pPr>
            <a:r>
              <a:rPr lang="es-ES" sz="1600" b="1" dirty="0">
                <a:latin typeface="Times New Roman" panose="02020603050405020304" pitchFamily="18" charset="0"/>
                <a:ea typeface="Calibri" panose="020F0502020204030204" pitchFamily="34" charset="0"/>
                <a:cs typeface="Times New Roman" panose="02020603050405020304" pitchFamily="18" charset="0"/>
              </a:rPr>
              <a:t>Hipótesis 4:</a:t>
            </a:r>
            <a:r>
              <a:rPr lang="es-ES" sz="1600" dirty="0">
                <a:latin typeface="Times New Roman" panose="02020603050405020304" pitchFamily="18" charset="0"/>
                <a:ea typeface="Calibri" panose="020F0502020204030204" pitchFamily="34" charset="0"/>
                <a:cs typeface="Times New Roman" panose="02020603050405020304" pitchFamily="18" charset="0"/>
              </a:rPr>
              <a:t> Un </a:t>
            </a:r>
            <a:r>
              <a:rPr lang="es-ES" sz="1600" i="1" dirty="0">
                <a:latin typeface="Times New Roman" panose="02020603050405020304" pitchFamily="18" charset="0"/>
                <a:ea typeface="Calibri" panose="020F0502020204030204" pitchFamily="34" charset="0"/>
                <a:cs typeface="Times New Roman" panose="02020603050405020304" pitchFamily="18" charset="0"/>
              </a:rPr>
              <a:t>marco metodológico ágil</a:t>
            </a:r>
            <a:r>
              <a:rPr lang="es-ES" sz="1600" dirty="0">
                <a:latin typeface="Times New Roman" panose="02020603050405020304" pitchFamily="18" charset="0"/>
                <a:ea typeface="Calibri" panose="020F0502020204030204" pitchFamily="34" charset="0"/>
                <a:cs typeface="Times New Roman" panose="02020603050405020304" pitchFamily="18" charset="0"/>
              </a:rPr>
              <a:t> para el desarrollo de software propuesto </a:t>
            </a:r>
            <a:r>
              <a:rPr lang="es-ES" sz="1600" i="1" dirty="0">
                <a:latin typeface="Times New Roman" panose="02020603050405020304" pitchFamily="18" charset="0"/>
                <a:ea typeface="Calibri" panose="020F0502020204030204" pitchFamily="34" charset="0"/>
                <a:cs typeface="Times New Roman" panose="02020603050405020304" pitchFamily="18" charset="0"/>
              </a:rPr>
              <a:t>reduce el costo de calidad</a:t>
            </a:r>
            <a:r>
              <a:rPr lang="es-ES" sz="1600" dirty="0">
                <a:latin typeface="Times New Roman" panose="02020603050405020304" pitchFamily="18" charset="0"/>
                <a:ea typeface="Calibri" panose="020F0502020204030204" pitchFamily="34" charset="0"/>
                <a:cs typeface="Times New Roman" panose="02020603050405020304" pitchFamily="18" charset="0"/>
              </a:rPr>
              <a:t> en los proyectos.</a:t>
            </a:r>
            <a:endParaRPr lang="es-ES" sz="1600" dirty="0">
              <a:latin typeface="Calibri" panose="020F0502020204030204" pitchFamily="34" charset="0"/>
              <a:ea typeface="Calibri" panose="020F0502020204030204" pitchFamily="34" charset="0"/>
              <a:cs typeface="Times New Roman" panose="02020603050405020304" pitchFamily="18" charset="0"/>
            </a:endParaRPr>
          </a:p>
          <a:p>
            <a:pPr marL="449580" algn="just">
              <a:lnSpc>
                <a:spcPct val="150000"/>
              </a:lnSpc>
              <a:spcAft>
                <a:spcPts val="800"/>
              </a:spcAft>
            </a:pPr>
            <a:r>
              <a:rPr lang="es-ES" sz="1600" b="1" dirty="0">
                <a:latin typeface="Times New Roman" panose="02020603050405020304" pitchFamily="18" charset="0"/>
                <a:ea typeface="Calibri" panose="020F0502020204030204" pitchFamily="34" charset="0"/>
                <a:cs typeface="Times New Roman" panose="02020603050405020304" pitchFamily="18" charset="0"/>
              </a:rPr>
              <a:t>Hipótesis 5:</a:t>
            </a:r>
            <a:r>
              <a:rPr lang="es-ES" sz="1600" dirty="0">
                <a:latin typeface="Times New Roman" panose="02020603050405020304" pitchFamily="18" charset="0"/>
                <a:ea typeface="Calibri" panose="020F0502020204030204" pitchFamily="34" charset="0"/>
                <a:cs typeface="Times New Roman" panose="02020603050405020304" pitchFamily="18" charset="0"/>
              </a:rPr>
              <a:t> Un </a:t>
            </a:r>
            <a:r>
              <a:rPr lang="es-ES" sz="1600" i="1" dirty="0">
                <a:latin typeface="Times New Roman" panose="02020603050405020304" pitchFamily="18" charset="0"/>
                <a:ea typeface="Calibri" panose="020F0502020204030204" pitchFamily="34" charset="0"/>
                <a:cs typeface="Times New Roman" panose="02020603050405020304" pitchFamily="18" charset="0"/>
              </a:rPr>
              <a:t>marco metodológico ágil</a:t>
            </a:r>
            <a:r>
              <a:rPr lang="es-ES" sz="1600" dirty="0">
                <a:latin typeface="Times New Roman" panose="02020603050405020304" pitchFamily="18" charset="0"/>
                <a:ea typeface="Calibri" panose="020F0502020204030204" pitchFamily="34" charset="0"/>
                <a:cs typeface="Times New Roman" panose="02020603050405020304" pitchFamily="18" charset="0"/>
              </a:rPr>
              <a:t> para el desarrollo de software propuesto </a:t>
            </a:r>
            <a:r>
              <a:rPr lang="es-ES" sz="1600" i="1" dirty="0">
                <a:latin typeface="Times New Roman" panose="02020603050405020304" pitchFamily="18" charset="0"/>
                <a:ea typeface="Calibri" panose="020F0502020204030204" pitchFamily="34" charset="0"/>
                <a:cs typeface="Times New Roman" panose="02020603050405020304" pitchFamily="18" charset="0"/>
              </a:rPr>
              <a:t>reduce los defectos</a:t>
            </a:r>
            <a:r>
              <a:rPr lang="es-ES" sz="1600" dirty="0">
                <a:latin typeface="Times New Roman" panose="02020603050405020304" pitchFamily="18" charset="0"/>
                <a:ea typeface="Calibri" panose="020F0502020204030204" pitchFamily="34" charset="0"/>
                <a:cs typeface="Times New Roman" panose="02020603050405020304" pitchFamily="18" charset="0"/>
              </a:rPr>
              <a:t> en los proyectos.</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41224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2.3.4.	</a:t>
            </a:r>
            <a:r>
              <a:rPr lang="es-ES" dirty="0" err="1"/>
              <a:t>Operacionalización</a:t>
            </a:r>
            <a:r>
              <a:rPr lang="es-ES" dirty="0"/>
              <a:t> de variables</a:t>
            </a:r>
          </a:p>
        </p:txBody>
      </p:sp>
      <p:sp>
        <p:nvSpPr>
          <p:cNvPr id="4" name="Marcador de número de diapositiva 3"/>
          <p:cNvSpPr>
            <a:spLocks noGrp="1"/>
          </p:cNvSpPr>
          <p:nvPr>
            <p:ph type="sldNum" sz="quarter" idx="12"/>
          </p:nvPr>
        </p:nvSpPr>
        <p:spPr/>
        <p:txBody>
          <a:bodyPr/>
          <a:lstStyle/>
          <a:p>
            <a:fld id="{7DC1BBB0-96F0-4077-A278-0F3FB5C104D3}" type="slidenum">
              <a:rPr lang="es-ES" smtClean="0"/>
              <a:t>31</a:t>
            </a:fld>
            <a:endParaRPr lang="es-ES"/>
          </a:p>
        </p:txBody>
      </p:sp>
      <p:sp>
        <p:nvSpPr>
          <p:cNvPr id="5" name="Rectángulo 4"/>
          <p:cNvSpPr/>
          <p:nvPr/>
        </p:nvSpPr>
        <p:spPr>
          <a:xfrm>
            <a:off x="1269876" y="1484784"/>
            <a:ext cx="6092825" cy="1371722"/>
          </a:xfrm>
          <a:prstGeom prst="rect">
            <a:avLst/>
          </a:prstGeom>
        </p:spPr>
        <p:txBody>
          <a:bodyPr>
            <a:spAutoFit/>
          </a:bodyPr>
          <a:lstStyle/>
          <a:p>
            <a:pPr marL="1143000" lvl="2" indent="-228600" algn="just">
              <a:lnSpc>
                <a:spcPct val="107000"/>
              </a:lnSpc>
              <a:spcBef>
                <a:spcPts val="200"/>
              </a:spcBef>
              <a:spcAft>
                <a:spcPts val="0"/>
              </a:spcAft>
              <a:buFont typeface="+mj-lt"/>
              <a:buAutoNum type="arabicPeriod"/>
            </a:pPr>
            <a:r>
              <a:rPr lang="es-ES" sz="1200" b="1" dirty="0">
                <a:solidFill>
                  <a:srgbClr val="1F4D78"/>
                </a:solidFill>
                <a:latin typeface="Times New Roman" panose="02020603050405020304" pitchFamily="18" charset="0"/>
                <a:ea typeface="Times New Roman" panose="02020603050405020304" pitchFamily="18" charset="0"/>
                <a:cs typeface="Times New Roman" panose="02020603050405020304" pitchFamily="18" charset="0"/>
              </a:rPr>
              <a:t>Identificación de variables</a:t>
            </a:r>
            <a:endParaRPr lang="es-ES" sz="1200"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s-ES" sz="1100" dirty="0">
                <a:latin typeface="Times New Roman" panose="02020603050405020304" pitchFamily="18" charset="0"/>
                <a:ea typeface="Calibri" panose="020F0502020204030204" pitchFamily="34" charset="0"/>
                <a:cs typeface="Times New Roman" panose="02020603050405020304" pitchFamily="18" charset="0"/>
              </a:rPr>
              <a:t> </a:t>
            </a:r>
            <a:endParaRPr lang="es-ES" sz="1100"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800"/>
              </a:spcAft>
            </a:pPr>
            <a:r>
              <a:rPr lang="es-ES" sz="1200" dirty="0">
                <a:latin typeface="Times New Roman" panose="02020603050405020304" pitchFamily="18" charset="0"/>
                <a:ea typeface="Calibri" panose="020F0502020204030204" pitchFamily="34" charset="0"/>
                <a:cs typeface="Times New Roman" panose="02020603050405020304" pitchFamily="18" charset="0"/>
              </a:rPr>
              <a:t>Las variables que se han determinado son las siguientes:</a:t>
            </a:r>
            <a:endParaRPr lang="es-ES" sz="1100" dirty="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800"/>
              </a:spcAft>
            </a:pPr>
            <a:r>
              <a:rPr lang="es-ES" sz="1200" dirty="0">
                <a:latin typeface="Times New Roman" panose="02020603050405020304" pitchFamily="18" charset="0"/>
                <a:ea typeface="Calibri" panose="020F0502020204030204" pitchFamily="34" charset="0"/>
                <a:cs typeface="Times New Roman" panose="02020603050405020304" pitchFamily="18" charset="0"/>
              </a:rPr>
              <a:t>Variable Independiente (</a:t>
            </a:r>
            <a:r>
              <a:rPr lang="es-ES" sz="1200" dirty="0" smtClean="0">
                <a:latin typeface="Times New Roman" panose="02020603050405020304" pitchFamily="18" charset="0"/>
                <a:ea typeface="Calibri" panose="020F0502020204030204" pitchFamily="34" charset="0"/>
                <a:cs typeface="Times New Roman" panose="02020603050405020304" pitchFamily="18" charset="0"/>
              </a:rPr>
              <a:t>VI):</a:t>
            </a:r>
            <a:r>
              <a:rPr lang="es-ES" sz="1100" dirty="0">
                <a:latin typeface="Calibri" panose="020F0502020204030204" pitchFamily="34" charset="0"/>
                <a:ea typeface="Calibri" panose="020F0502020204030204" pitchFamily="34" charset="0"/>
                <a:cs typeface="Times New Roman" panose="02020603050405020304" pitchFamily="18" charset="0"/>
              </a:rPr>
              <a:t> </a:t>
            </a:r>
            <a:r>
              <a:rPr lang="es-ES" sz="1200" dirty="0" smtClean="0">
                <a:latin typeface="Times New Roman" panose="02020603050405020304" pitchFamily="18" charset="0"/>
                <a:ea typeface="Calibri" panose="020F0502020204030204" pitchFamily="34" charset="0"/>
                <a:cs typeface="Times New Roman" panose="02020603050405020304" pitchFamily="18" charset="0"/>
              </a:rPr>
              <a:t>VI: </a:t>
            </a:r>
            <a:r>
              <a:rPr lang="es-ES" sz="1200" i="1" dirty="0" smtClean="0">
                <a:latin typeface="Times New Roman" panose="02020603050405020304" pitchFamily="18" charset="0"/>
                <a:ea typeface="Calibri" panose="020F0502020204030204" pitchFamily="34" charset="0"/>
                <a:cs typeface="Times New Roman" panose="02020603050405020304" pitchFamily="18" charset="0"/>
              </a:rPr>
              <a:t>Marco metodológico ágil</a:t>
            </a:r>
            <a:endParaRPr lang="es-ES" sz="1100" dirty="0" smtClean="0">
              <a:latin typeface="Calibri" panose="020F0502020204030204" pitchFamily="34" charset="0"/>
              <a:ea typeface="Calibri" panose="020F0502020204030204" pitchFamily="34" charset="0"/>
              <a:cs typeface="Times New Roman" panose="02020603050405020304" pitchFamily="18" charset="0"/>
            </a:endParaRPr>
          </a:p>
          <a:p>
            <a:pPr marL="449580">
              <a:lnSpc>
                <a:spcPct val="107000"/>
              </a:lnSpc>
              <a:spcAft>
                <a:spcPts val="800"/>
              </a:spcAft>
            </a:pPr>
            <a:r>
              <a:rPr lang="es-ES" sz="1200" dirty="0" smtClean="0">
                <a:latin typeface="Times New Roman" panose="02020603050405020304" pitchFamily="18" charset="0"/>
                <a:ea typeface="Calibri" panose="020F0502020204030204" pitchFamily="34" charset="0"/>
                <a:cs typeface="Times New Roman" panose="02020603050405020304" pitchFamily="18" charset="0"/>
              </a:rPr>
              <a:t>Variable </a:t>
            </a:r>
            <a:r>
              <a:rPr lang="es-ES" sz="1200" dirty="0">
                <a:latin typeface="Times New Roman" panose="02020603050405020304" pitchFamily="18" charset="0"/>
                <a:ea typeface="Calibri" panose="020F0502020204030204" pitchFamily="34" charset="0"/>
                <a:cs typeface="Times New Roman" panose="02020603050405020304" pitchFamily="18" charset="0"/>
              </a:rPr>
              <a:t>Dependiente (VD</a:t>
            </a:r>
            <a:r>
              <a:rPr lang="es-ES" sz="1200" dirty="0" smtClean="0">
                <a:latin typeface="Times New Roman" panose="02020603050405020304" pitchFamily="18" charset="0"/>
                <a:ea typeface="Calibri" panose="020F0502020204030204" pitchFamily="34" charset="0"/>
                <a:cs typeface="Times New Roman" panose="02020603050405020304" pitchFamily="18" charset="0"/>
              </a:rPr>
              <a:t>):</a:t>
            </a:r>
            <a:r>
              <a:rPr lang="es-ES" sz="1100" dirty="0" smtClean="0">
                <a:latin typeface="Calibri" panose="020F0502020204030204" pitchFamily="34" charset="0"/>
                <a:ea typeface="Calibri" panose="020F0502020204030204" pitchFamily="34" charset="0"/>
                <a:cs typeface="Times New Roman" panose="02020603050405020304" pitchFamily="18" charset="0"/>
              </a:rPr>
              <a:t> </a:t>
            </a:r>
            <a:r>
              <a:rPr lang="es-ES" sz="1200" dirty="0" smtClean="0">
                <a:latin typeface="Times New Roman" panose="02020603050405020304" pitchFamily="18" charset="0"/>
                <a:ea typeface="Calibri" panose="020F0502020204030204" pitchFamily="34" charset="0"/>
                <a:cs typeface="Times New Roman" panose="02020603050405020304" pitchFamily="18" charset="0"/>
              </a:rPr>
              <a:t>VD</a:t>
            </a:r>
            <a:r>
              <a:rPr lang="es-ES" sz="1200" dirty="0">
                <a:latin typeface="Times New Roman" panose="02020603050405020304" pitchFamily="18" charset="0"/>
                <a:ea typeface="Calibri" panose="020F0502020204030204" pitchFamily="34" charset="0"/>
                <a:cs typeface="Times New Roman" panose="02020603050405020304" pitchFamily="18" charset="0"/>
              </a:rPr>
              <a:t>: </a:t>
            </a:r>
            <a:r>
              <a:rPr lang="es-ES" sz="1200" i="1" dirty="0">
                <a:latin typeface="Times New Roman" panose="02020603050405020304" pitchFamily="18" charset="0"/>
                <a:ea typeface="Calibri" panose="020F0502020204030204" pitchFamily="34" charset="0"/>
                <a:cs typeface="Times New Roman" panose="02020603050405020304" pitchFamily="18" charset="0"/>
              </a:rPr>
              <a:t>Calidad en el proceso de desarrollo</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Marcador de contenido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1924" y="2923653"/>
            <a:ext cx="9782175" cy="2900899"/>
          </a:xfrm>
          <a:prstGeom prst="rect">
            <a:avLst/>
          </a:prstGeom>
          <a:noFill/>
          <a:ln>
            <a:noFill/>
          </a:ln>
        </p:spPr>
      </p:pic>
      <p:sp>
        <p:nvSpPr>
          <p:cNvPr id="7" name="Rectángulo 6"/>
          <p:cNvSpPr/>
          <p:nvPr/>
        </p:nvSpPr>
        <p:spPr>
          <a:xfrm>
            <a:off x="3070076" y="6066050"/>
            <a:ext cx="6092825" cy="685059"/>
          </a:xfrm>
          <a:prstGeom prst="rect">
            <a:avLst/>
          </a:prstGeom>
        </p:spPr>
        <p:txBody>
          <a:bodyPr>
            <a:spAutoFit/>
          </a:bodyPr>
          <a:lstStyle/>
          <a:p>
            <a:pPr marL="449580" algn="ctr">
              <a:lnSpc>
                <a:spcPct val="107000"/>
              </a:lnSpc>
              <a:spcAft>
                <a:spcPts val="800"/>
              </a:spcAft>
            </a:pPr>
            <a:r>
              <a:rPr lang="es-ES" i="1" dirty="0">
                <a:latin typeface="Times New Roman" panose="02020603050405020304" pitchFamily="18" charset="0"/>
                <a:ea typeface="Calibri" panose="020F0502020204030204" pitchFamily="34" charset="0"/>
                <a:cs typeface="Times New Roman" panose="02020603050405020304" pitchFamily="18" charset="0"/>
              </a:rPr>
              <a:t>Tabla 2.1. </a:t>
            </a:r>
            <a:r>
              <a:rPr lang="es-ES" i="1" dirty="0" err="1">
                <a:latin typeface="Times New Roman" panose="02020603050405020304" pitchFamily="18" charset="0"/>
                <a:ea typeface="Calibri" panose="020F0502020204030204" pitchFamily="34" charset="0"/>
                <a:cs typeface="Times New Roman" panose="02020603050405020304" pitchFamily="18" charset="0"/>
              </a:rPr>
              <a:t>Operacionalización</a:t>
            </a:r>
            <a:r>
              <a:rPr lang="es-ES" i="1" dirty="0">
                <a:latin typeface="Times New Roman" panose="02020603050405020304" pitchFamily="18" charset="0"/>
                <a:ea typeface="Calibri" panose="020F0502020204030204" pitchFamily="34" charset="0"/>
                <a:cs typeface="Times New Roman" panose="02020603050405020304" pitchFamily="18" charset="0"/>
              </a:rPr>
              <a:t> de variables (Elaboración propia).</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44891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Operacionalización</a:t>
            </a:r>
            <a:r>
              <a:rPr lang="es-ES" dirty="0"/>
              <a:t> de variables</a:t>
            </a:r>
          </a:p>
        </p:txBody>
      </p:sp>
      <p:sp>
        <p:nvSpPr>
          <p:cNvPr id="4" name="Marcador de número de diapositiva 3"/>
          <p:cNvSpPr>
            <a:spLocks noGrp="1"/>
          </p:cNvSpPr>
          <p:nvPr>
            <p:ph type="sldNum" sz="quarter" idx="12"/>
          </p:nvPr>
        </p:nvSpPr>
        <p:spPr/>
        <p:txBody>
          <a:bodyPr/>
          <a:lstStyle/>
          <a:p>
            <a:fld id="{7DC1BBB0-96F0-4077-A278-0F3FB5C104D3}" type="slidenum">
              <a:rPr lang="es-ES" smtClean="0"/>
              <a:t>32</a:t>
            </a:fld>
            <a:endParaRPr lang="es-ES"/>
          </a:p>
        </p:txBody>
      </p:sp>
      <p:pic>
        <p:nvPicPr>
          <p:cNvPr id="7" name="Imagen 6"/>
          <p:cNvPicPr/>
          <p:nvPr/>
        </p:nvPicPr>
        <p:blipFill>
          <a:blip r:embed="rId2">
            <a:extLst>
              <a:ext uri="{28A0092B-C50C-407E-A947-70E740481C1C}">
                <a14:useLocalDpi xmlns:a14="http://schemas.microsoft.com/office/drawing/2010/main" val="0"/>
              </a:ext>
            </a:extLst>
          </a:blip>
          <a:srcRect/>
          <a:stretch>
            <a:fillRect/>
          </a:stretch>
        </p:blipFill>
        <p:spPr bwMode="auto">
          <a:xfrm>
            <a:off x="1593316" y="1556792"/>
            <a:ext cx="9782175" cy="1512168"/>
          </a:xfrm>
          <a:prstGeom prst="rect">
            <a:avLst/>
          </a:prstGeom>
          <a:noFill/>
          <a:ln>
            <a:noFill/>
          </a:ln>
        </p:spPr>
      </p:pic>
      <p:pic>
        <p:nvPicPr>
          <p:cNvPr id="8" name="Marcador de contenido 7"/>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93317" y="3186411"/>
            <a:ext cx="9782175" cy="3116117"/>
          </a:xfrm>
          <a:prstGeom prst="rect">
            <a:avLst/>
          </a:prstGeom>
          <a:noFill/>
          <a:ln>
            <a:noFill/>
          </a:ln>
        </p:spPr>
      </p:pic>
      <p:sp>
        <p:nvSpPr>
          <p:cNvPr id="9" name="Rectángulo 8"/>
          <p:cNvSpPr/>
          <p:nvPr/>
        </p:nvSpPr>
        <p:spPr>
          <a:xfrm>
            <a:off x="2854052" y="6283904"/>
            <a:ext cx="6092825" cy="388696"/>
          </a:xfrm>
          <a:prstGeom prst="rect">
            <a:avLst/>
          </a:prstGeom>
        </p:spPr>
        <p:txBody>
          <a:bodyPr>
            <a:spAutoFit/>
          </a:bodyPr>
          <a:lstStyle/>
          <a:p>
            <a:pPr marL="449580" algn="ctr">
              <a:lnSpc>
                <a:spcPct val="107000"/>
              </a:lnSpc>
              <a:spcAft>
                <a:spcPts val="800"/>
              </a:spcAft>
            </a:pPr>
            <a:r>
              <a:rPr lang="es-ES" i="1" dirty="0">
                <a:latin typeface="Times New Roman" panose="02020603050405020304" pitchFamily="18" charset="0"/>
                <a:ea typeface="Calibri" panose="020F0502020204030204" pitchFamily="34" charset="0"/>
                <a:cs typeface="Times New Roman" panose="02020603050405020304" pitchFamily="18" charset="0"/>
              </a:rPr>
              <a:t>Tabla 2.3. Indicadores de </a:t>
            </a:r>
            <a:r>
              <a:rPr lang="es-ES" i="1" dirty="0" smtClean="0">
                <a:latin typeface="Times New Roman" panose="02020603050405020304" pitchFamily="18" charset="0"/>
                <a:ea typeface="Calibri" panose="020F0502020204030204" pitchFamily="34" charset="0"/>
                <a:cs typeface="Times New Roman" panose="02020603050405020304" pitchFamily="18" charset="0"/>
              </a:rPr>
              <a:t>variables (</a:t>
            </a:r>
            <a:r>
              <a:rPr lang="es-ES" i="1" dirty="0">
                <a:latin typeface="Times New Roman" panose="02020603050405020304" pitchFamily="18" charset="0"/>
                <a:ea typeface="Calibri" panose="020F0502020204030204" pitchFamily="34" charset="0"/>
                <a:cs typeface="Times New Roman" panose="02020603050405020304" pitchFamily="18" charset="0"/>
              </a:rPr>
              <a:t>Elaboración propia).</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3726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 xmlns:a16="http://schemas.microsoft.com/office/drawing/2014/main" id="{BC1B218B-D1FD-4A2D-94C0-0D19F4211D86}"/>
              </a:ext>
            </a:extLst>
          </p:cNvPr>
          <p:cNvSpPr>
            <a:spLocks noGrp="1"/>
          </p:cNvSpPr>
          <p:nvPr>
            <p:ph type="sldNum" sz="quarter" idx="12"/>
          </p:nvPr>
        </p:nvSpPr>
        <p:spPr/>
        <p:txBody>
          <a:bodyPr/>
          <a:lstStyle/>
          <a:p>
            <a:fld id="{7DC1BBB0-96F0-4077-A278-0F3FB5C104D3}" type="slidenum">
              <a:rPr lang="es-PE" smtClean="0"/>
              <a:t>33</a:t>
            </a:fld>
            <a:endParaRPr lang="es-PE"/>
          </a:p>
        </p:txBody>
      </p:sp>
      <p:sp>
        <p:nvSpPr>
          <p:cNvPr id="5" name="Título 4"/>
          <p:cNvSpPr>
            <a:spLocks noGrp="1"/>
          </p:cNvSpPr>
          <p:nvPr>
            <p:ph type="title"/>
          </p:nvPr>
        </p:nvSpPr>
        <p:spPr/>
        <p:txBody>
          <a:bodyPr/>
          <a:lstStyle/>
          <a:p>
            <a:r>
              <a:rPr lang="es-ES" b="1" dirty="0"/>
              <a:t>CAPÍTULO 4</a:t>
            </a:r>
            <a:endParaRPr lang="es-ES" dirty="0"/>
          </a:p>
        </p:txBody>
      </p:sp>
      <p:sp>
        <p:nvSpPr>
          <p:cNvPr id="6" name="Marcador de texto 5"/>
          <p:cNvSpPr>
            <a:spLocks noGrp="1"/>
          </p:cNvSpPr>
          <p:nvPr>
            <p:ph type="body" idx="1"/>
          </p:nvPr>
        </p:nvSpPr>
        <p:spPr/>
        <p:txBody>
          <a:bodyPr>
            <a:normAutofit/>
          </a:bodyPr>
          <a:lstStyle/>
          <a:p>
            <a:pPr marL="514350" indent="-514350">
              <a:buAutoNum type="arabicPeriod" startAt="4"/>
            </a:pPr>
            <a:r>
              <a:rPr lang="es-ES" b="1" dirty="0" smtClean="0"/>
              <a:t>APORTE </a:t>
            </a:r>
            <a:r>
              <a:rPr lang="es-ES" b="1" dirty="0"/>
              <a:t>TEÓRICO Y </a:t>
            </a:r>
            <a:r>
              <a:rPr lang="es-ES" b="1" dirty="0" smtClean="0"/>
              <a:t>PRÁCTICO</a:t>
            </a:r>
          </a:p>
          <a:p>
            <a:pPr lvl="0"/>
            <a:endParaRPr lang="es-ES" b="1" dirty="0"/>
          </a:p>
        </p:txBody>
      </p:sp>
    </p:spTree>
    <p:extLst>
      <p:ext uri="{BB962C8B-B14F-4D97-AF65-F5344CB8AC3E}">
        <p14:creationId xmlns:p14="http://schemas.microsoft.com/office/powerpoint/2010/main" val="1331419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4.1.	Comparación de las tecnologías en los trabajos relacionados </a:t>
            </a:r>
          </a:p>
        </p:txBody>
      </p:sp>
      <p:sp>
        <p:nvSpPr>
          <p:cNvPr id="3" name="Marcador de contenido 2"/>
          <p:cNvSpPr>
            <a:spLocks noGrp="1"/>
          </p:cNvSpPr>
          <p:nvPr>
            <p:ph idx="1"/>
          </p:nvPr>
        </p:nvSpPr>
        <p:spPr/>
        <p:txBody>
          <a:bodyPr/>
          <a:lstStyle/>
          <a:p>
            <a:r>
              <a:rPr lang="es-ES" dirty="0"/>
              <a:t>Es necesario realizar una comparativa entre las propuestas metodológicas de la literatura, donde se comparan las partes básicas de cada uno de ellas como son el </a:t>
            </a:r>
            <a:r>
              <a:rPr lang="es-ES" dirty="0">
                <a:solidFill>
                  <a:srgbClr val="0070C0"/>
                </a:solidFill>
              </a:rPr>
              <a:t>objetivo, que modelo utiliza, las fases que la componen, los artefactos que utiliza y la técnica utilizada</a:t>
            </a:r>
            <a:r>
              <a:rPr lang="es-ES" dirty="0"/>
              <a:t>.</a:t>
            </a:r>
          </a:p>
          <a:p>
            <a:r>
              <a:rPr lang="es-ES" dirty="0"/>
              <a:t>Entre ellas identificamos a la metodología Playback cuya desventaja es que dedica una fase completa a verificar los productos e integra los componentes requerimientos y análisis en el playback 0.  </a:t>
            </a:r>
            <a:r>
              <a:rPr lang="es-ES" dirty="0">
                <a:solidFill>
                  <a:srgbClr val="0070C0"/>
                </a:solidFill>
              </a:rPr>
              <a:t>Incrementa esfuerzos al final del desarrollo y no a las bases.</a:t>
            </a:r>
          </a:p>
          <a:p>
            <a:endParaRPr lang="es-ES" dirty="0"/>
          </a:p>
        </p:txBody>
      </p:sp>
      <p:sp>
        <p:nvSpPr>
          <p:cNvPr id="4" name="Marcador de número de diapositiva 3"/>
          <p:cNvSpPr>
            <a:spLocks noGrp="1"/>
          </p:cNvSpPr>
          <p:nvPr>
            <p:ph type="sldNum" sz="quarter" idx="12"/>
          </p:nvPr>
        </p:nvSpPr>
        <p:spPr/>
        <p:txBody>
          <a:bodyPr/>
          <a:lstStyle/>
          <a:p>
            <a:fld id="{7DC1BBB0-96F0-4077-A278-0F3FB5C104D3}" type="slidenum">
              <a:rPr lang="es-ES" smtClean="0"/>
              <a:t>34</a:t>
            </a:fld>
            <a:endParaRPr lang="es-ES"/>
          </a:p>
        </p:txBody>
      </p:sp>
    </p:spTree>
    <p:extLst>
      <p:ext uri="{BB962C8B-B14F-4D97-AF65-F5344CB8AC3E}">
        <p14:creationId xmlns:p14="http://schemas.microsoft.com/office/powerpoint/2010/main" val="2926329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4.1.	Comparación de las tecnologías en los trabajos relacionados </a:t>
            </a:r>
          </a:p>
        </p:txBody>
      </p:sp>
      <p:graphicFrame>
        <p:nvGraphicFramePr>
          <p:cNvPr id="7" name="Marcador de contenido 6"/>
          <p:cNvGraphicFramePr>
            <a:graphicFrameLocks noGrp="1"/>
          </p:cNvGraphicFramePr>
          <p:nvPr>
            <p:ph idx="1"/>
            <p:extLst>
              <p:ext uri="{D42A27DB-BD31-4B8C-83A1-F6EECF244321}">
                <p14:modId xmlns:p14="http://schemas.microsoft.com/office/powerpoint/2010/main" val="1874362785"/>
              </p:ext>
            </p:extLst>
          </p:nvPr>
        </p:nvGraphicFramePr>
        <p:xfrm>
          <a:off x="1593436" y="1710378"/>
          <a:ext cx="9782174" cy="5055108"/>
        </p:xfrm>
        <a:graphic>
          <a:graphicData uri="http://schemas.openxmlformats.org/drawingml/2006/table">
            <a:tbl>
              <a:tblPr firstRow="1" firstCol="1" bandRow="1">
                <a:tableStyleId>{5C22544A-7EE6-4342-B048-85BDC9FD1C3A}</a:tableStyleId>
              </a:tblPr>
              <a:tblGrid>
                <a:gridCol w="999864"/>
                <a:gridCol w="1577105"/>
                <a:gridCol w="721551"/>
                <a:gridCol w="3360368"/>
                <a:gridCol w="1566797"/>
                <a:gridCol w="1556489"/>
              </a:tblGrid>
              <a:tr h="154618">
                <a:tc>
                  <a:txBody>
                    <a:bodyPr/>
                    <a:lstStyle/>
                    <a:p>
                      <a:pPr algn="just">
                        <a:lnSpc>
                          <a:spcPct val="107000"/>
                        </a:lnSpc>
                        <a:spcAft>
                          <a:spcPts val="0"/>
                        </a:spcAft>
                      </a:pPr>
                      <a:r>
                        <a:rPr lang="es-ES" sz="1000" dirty="0">
                          <a:effectLst/>
                        </a:rPr>
                        <a:t>Autor (es)</a:t>
                      </a:r>
                      <a:endParaRPr lang="es-E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gn="just">
                        <a:lnSpc>
                          <a:spcPct val="107000"/>
                        </a:lnSpc>
                        <a:spcAft>
                          <a:spcPts val="0"/>
                        </a:spcAft>
                      </a:pPr>
                      <a:r>
                        <a:rPr lang="es-ES" sz="1000">
                          <a:effectLst/>
                        </a:rPr>
                        <a:t>Objetivo</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gn="just">
                        <a:lnSpc>
                          <a:spcPct val="107000"/>
                        </a:lnSpc>
                        <a:spcAft>
                          <a:spcPts val="0"/>
                        </a:spcAft>
                      </a:pPr>
                      <a:r>
                        <a:rPr lang="es-ES" sz="1000">
                          <a:effectLst/>
                        </a:rPr>
                        <a:t>Modelo</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gn="just">
                        <a:lnSpc>
                          <a:spcPct val="107000"/>
                        </a:lnSpc>
                        <a:spcAft>
                          <a:spcPts val="0"/>
                        </a:spcAft>
                      </a:pPr>
                      <a:r>
                        <a:rPr lang="es-ES" sz="1000">
                          <a:effectLst/>
                        </a:rPr>
                        <a:t>Fases</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gn="just">
                        <a:lnSpc>
                          <a:spcPct val="107000"/>
                        </a:lnSpc>
                        <a:spcAft>
                          <a:spcPts val="0"/>
                        </a:spcAft>
                      </a:pPr>
                      <a:r>
                        <a:rPr lang="es-ES" sz="1000">
                          <a:effectLst/>
                        </a:rPr>
                        <a:t>Artefactos</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gn="just">
                        <a:lnSpc>
                          <a:spcPct val="107000"/>
                        </a:lnSpc>
                        <a:spcAft>
                          <a:spcPts val="0"/>
                        </a:spcAft>
                      </a:pPr>
                      <a:r>
                        <a:rPr lang="es-ES" sz="1000" dirty="0">
                          <a:effectLst/>
                        </a:rPr>
                        <a:t>Técnica</a:t>
                      </a:r>
                      <a:endParaRPr lang="es-E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r>
              <a:tr h="741033">
                <a:tc>
                  <a:txBody>
                    <a:bodyPr/>
                    <a:lstStyle/>
                    <a:p>
                      <a:pPr>
                        <a:lnSpc>
                          <a:spcPct val="107000"/>
                        </a:lnSpc>
                        <a:spcAft>
                          <a:spcPts val="0"/>
                        </a:spcAft>
                      </a:pPr>
                      <a:r>
                        <a:rPr lang="es-ES" sz="1000">
                          <a:effectLst/>
                        </a:rPr>
                        <a:t>Karastoyanova et al. 2004</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s-ES" sz="1000" dirty="0">
                          <a:effectLst/>
                        </a:rPr>
                        <a:t>Metodología para el desarrollo de procesos basados ​​en WS, también denominados WS-</a:t>
                      </a:r>
                      <a:r>
                        <a:rPr lang="es-ES" sz="1000" dirty="0" err="1">
                          <a:effectLst/>
                        </a:rPr>
                        <a:t>Flows</a:t>
                      </a:r>
                      <a:endParaRPr lang="es-E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s-ES" sz="1000">
                          <a:effectLst/>
                        </a:rPr>
                        <a:t>Tradicional</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n-US" sz="1000">
                          <a:effectLst/>
                        </a:rPr>
                        <a:t>1. Process template modelling and assembly phase (Build)</a:t>
                      </a:r>
                      <a:br>
                        <a:rPr lang="en-US" sz="1000">
                          <a:effectLst/>
                        </a:rPr>
                      </a:br>
                      <a:r>
                        <a:rPr lang="en-US" sz="1000">
                          <a:effectLst/>
                        </a:rPr>
                        <a:t>2. Process definition generation</a:t>
                      </a:r>
                      <a:br>
                        <a:rPr lang="en-US" sz="1000">
                          <a:effectLst/>
                        </a:rPr>
                      </a:br>
                      <a:r>
                        <a:rPr lang="en-US" sz="1000">
                          <a:effectLst/>
                        </a:rPr>
                        <a:t>3. Compile time</a:t>
                      </a:r>
                      <a:br>
                        <a:rPr lang="en-US" sz="1000">
                          <a:effectLst/>
                        </a:rPr>
                      </a:br>
                      <a:r>
                        <a:rPr lang="en-US" sz="1000">
                          <a:effectLst/>
                        </a:rPr>
                        <a:t>4. Pre-processing time</a:t>
                      </a:r>
                      <a:br>
                        <a:rPr lang="en-US" sz="1000">
                          <a:effectLst/>
                        </a:rPr>
                      </a:br>
                      <a:r>
                        <a:rPr lang="en-US" sz="1000">
                          <a:effectLst/>
                        </a:rPr>
                        <a:t>5. Deployment</a:t>
                      </a:r>
                      <a:br>
                        <a:rPr lang="en-US" sz="1000">
                          <a:effectLst/>
                        </a:rPr>
                      </a:br>
                      <a:r>
                        <a:rPr lang="en-US" sz="1000">
                          <a:effectLst/>
                        </a:rPr>
                        <a:t>6. Execution time (Run)</a:t>
                      </a:r>
                      <a:br>
                        <a:rPr lang="en-US" sz="1000">
                          <a:effectLst/>
                        </a:rPr>
                      </a:br>
                      <a:r>
                        <a:rPr lang="en-US" sz="1000">
                          <a:effectLst/>
                        </a:rPr>
                        <a:t>7. Post-run time</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s-ES" sz="1000">
                          <a:effectLst/>
                        </a:rPr>
                        <a:t>No precisa</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s-ES" sz="1000">
                          <a:effectLst/>
                        </a:rPr>
                        <a:t>(WS) SOA, WS, MDA</a:t>
                      </a:r>
                      <a:br>
                        <a:rPr lang="es-ES" sz="1000">
                          <a:effectLst/>
                        </a:rPr>
                      </a:br>
                      <a:r>
                        <a:rPr lang="es-ES" sz="1000">
                          <a:effectLst/>
                        </a:rPr>
                        <a:t>(BP) BPEL4WS, BPML, WSflows, B2B</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r>
              <a:tr h="788553">
                <a:tc>
                  <a:txBody>
                    <a:bodyPr/>
                    <a:lstStyle/>
                    <a:p>
                      <a:pPr>
                        <a:lnSpc>
                          <a:spcPct val="107000"/>
                        </a:lnSpc>
                        <a:spcAft>
                          <a:spcPts val="0"/>
                        </a:spcAft>
                      </a:pPr>
                      <a:r>
                        <a:rPr lang="es-ES" sz="1000">
                          <a:effectLst/>
                        </a:rPr>
                        <a:t>Papazoglou et al. 2007</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s-ES" sz="1000">
                          <a:effectLst/>
                        </a:rPr>
                        <a:t>Metodología de desarrollo de procesos de negocio orientada a servicios </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s-ES" sz="1000">
                          <a:effectLst/>
                        </a:rPr>
                        <a:t>Incremental e iterativa </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n-US" sz="1000">
                          <a:effectLst/>
                        </a:rPr>
                        <a:t>1. The planning phase (Plan)</a:t>
                      </a:r>
                      <a:br>
                        <a:rPr lang="en-US" sz="1000">
                          <a:effectLst/>
                        </a:rPr>
                      </a:br>
                      <a:r>
                        <a:rPr lang="en-US" sz="1000">
                          <a:effectLst/>
                        </a:rPr>
                        <a:t>2. Service and process analysis and design (Dev)</a:t>
                      </a:r>
                      <a:br>
                        <a:rPr lang="en-US" sz="1000">
                          <a:effectLst/>
                        </a:rPr>
                      </a:br>
                      <a:r>
                        <a:rPr lang="en-US" sz="1000">
                          <a:effectLst/>
                        </a:rPr>
                        <a:t>3. The construction and testing phase</a:t>
                      </a:r>
                      <a:br>
                        <a:rPr lang="en-US" sz="1000">
                          <a:effectLst/>
                        </a:rPr>
                      </a:br>
                      <a:r>
                        <a:rPr lang="en-US" sz="1000">
                          <a:effectLst/>
                        </a:rPr>
                        <a:t>4. The provisioning phase</a:t>
                      </a:r>
                      <a:br>
                        <a:rPr lang="en-US" sz="1000">
                          <a:effectLst/>
                        </a:rPr>
                      </a:br>
                      <a:r>
                        <a:rPr lang="en-US" sz="1000">
                          <a:effectLst/>
                        </a:rPr>
                        <a:t>5. The deployment phase</a:t>
                      </a:r>
                      <a:br>
                        <a:rPr lang="en-US" sz="1000">
                          <a:effectLst/>
                        </a:rPr>
                      </a:br>
                      <a:r>
                        <a:rPr lang="en-US" sz="1000">
                          <a:effectLst/>
                        </a:rPr>
                        <a:t>6. </a:t>
                      </a:r>
                      <a:r>
                        <a:rPr lang="es-ES" sz="1000">
                          <a:effectLst/>
                        </a:rPr>
                        <a:t>The execution and monitoring phase</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s-ES" sz="1000">
                          <a:effectLst/>
                        </a:rPr>
                        <a:t>No precisa</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s-ES" sz="1000">
                          <a:effectLst/>
                        </a:rPr>
                        <a:t>(WS) WSDL, XML-RPC, SOAP</a:t>
                      </a:r>
                      <a:br>
                        <a:rPr lang="es-ES" sz="1000">
                          <a:effectLst/>
                        </a:rPr>
                      </a:br>
                      <a:r>
                        <a:rPr lang="es-ES" sz="1000">
                          <a:effectLst/>
                        </a:rPr>
                        <a:t>(BP) BPEL, WSDL</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r>
              <a:tr h="494778">
                <a:tc>
                  <a:txBody>
                    <a:bodyPr/>
                    <a:lstStyle/>
                    <a:p>
                      <a:pPr>
                        <a:lnSpc>
                          <a:spcPct val="107000"/>
                        </a:lnSpc>
                        <a:spcAft>
                          <a:spcPts val="0"/>
                        </a:spcAft>
                      </a:pPr>
                      <a:r>
                        <a:rPr lang="es-ES" sz="1000">
                          <a:effectLst/>
                        </a:rPr>
                        <a:t>Chinosi et al. 2009</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s-ES" sz="1000">
                          <a:effectLst/>
                        </a:rPr>
                        <a:t>Metodología de diseño en modelado de procesos de negocio</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s-ES" sz="1000">
                          <a:effectLst/>
                        </a:rPr>
                        <a:t>Tradicional</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n-US" sz="1000">
                          <a:effectLst/>
                        </a:rPr>
                        <a:t>1. Conceptual modeling</a:t>
                      </a:r>
                      <a:br>
                        <a:rPr lang="en-US" sz="1000">
                          <a:effectLst/>
                        </a:rPr>
                      </a:br>
                      <a:r>
                        <a:rPr lang="en-US" sz="1000">
                          <a:effectLst/>
                        </a:rPr>
                        <a:t>2. Logical modeling</a:t>
                      </a:r>
                      <a:br>
                        <a:rPr lang="en-US" sz="1000">
                          <a:effectLst/>
                        </a:rPr>
                      </a:br>
                      <a:r>
                        <a:rPr lang="en-US" sz="1000">
                          <a:effectLst/>
                        </a:rPr>
                        <a:t>3. Physical modeling and business process normal form</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s-ES" sz="1000">
                          <a:effectLst/>
                        </a:rPr>
                        <a:t>No precisa</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s-ES" sz="1000">
                          <a:effectLst/>
                        </a:rPr>
                        <a:t>(BP) BPMN 2.0, BPeX, BPNF</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r>
              <a:tr h="1113251">
                <a:tc>
                  <a:txBody>
                    <a:bodyPr/>
                    <a:lstStyle/>
                    <a:p>
                      <a:pPr>
                        <a:lnSpc>
                          <a:spcPct val="107000"/>
                        </a:lnSpc>
                        <a:spcAft>
                          <a:spcPts val="0"/>
                        </a:spcAft>
                      </a:pPr>
                      <a:r>
                        <a:rPr lang="es-ES" sz="1000">
                          <a:effectLst/>
                        </a:rPr>
                        <a:t>Chopra et al. 2009 </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s-ES" sz="1000">
                          <a:effectLst/>
                        </a:rPr>
                        <a:t>Amoeba, una metodología para procesos de negocio que se basa en protocolos de negocio</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s-ES" sz="1000">
                          <a:effectLst/>
                        </a:rPr>
                        <a:t>Iterativo</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n-US" sz="1000">
                          <a:effectLst/>
                        </a:rPr>
                        <a:t>1. Identify roles played by the participants, and the corresponding interactions</a:t>
                      </a:r>
                      <a:br>
                        <a:rPr lang="en-US" sz="1000">
                          <a:effectLst/>
                        </a:rPr>
                      </a:br>
                      <a:r>
                        <a:rPr lang="en-US" sz="1000">
                          <a:effectLst/>
                        </a:rPr>
                        <a:t>2. Identify and capture contractual relationships as commitments</a:t>
                      </a:r>
                      <a:br>
                        <a:rPr lang="en-US" sz="1000">
                          <a:effectLst/>
                        </a:rPr>
                      </a:br>
                      <a:r>
                        <a:rPr lang="en-US" sz="1000">
                          <a:effectLst/>
                        </a:rPr>
                        <a:t>3. Specify message meanings emphasizing the creation and manipulation of commitments</a:t>
                      </a:r>
                      <a:br>
                        <a:rPr lang="en-US" sz="1000">
                          <a:effectLst/>
                        </a:rPr>
                      </a:br>
                      <a:r>
                        <a:rPr lang="en-US" sz="1000">
                          <a:effectLst/>
                        </a:rPr>
                        <a:t>4. Specify constraints on message occurrence and ordering within each protocol</a:t>
                      </a:r>
                      <a:br>
                        <a:rPr lang="en-US" sz="1000">
                          <a:effectLst/>
                        </a:rPr>
                      </a:br>
                      <a:r>
                        <a:rPr lang="en-US" sz="1000">
                          <a:effectLst/>
                        </a:rPr>
                        <a:t>5. </a:t>
                      </a:r>
                      <a:r>
                        <a:rPr lang="es-ES" sz="1000">
                          <a:effectLst/>
                        </a:rPr>
                        <a:t>Compose individual protocols to specify the process model</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n-US" sz="1000">
                          <a:effectLst/>
                        </a:rPr>
                        <a:t>1. Role identities and protocol names   </a:t>
                      </a:r>
                      <a:br>
                        <a:rPr lang="en-US" sz="1000">
                          <a:effectLst/>
                        </a:rPr>
                      </a:br>
                      <a:r>
                        <a:rPr lang="en-US" sz="1000">
                          <a:effectLst/>
                        </a:rPr>
                        <a:t>2. Commitments describing contractual relationships  </a:t>
                      </a:r>
                      <a:br>
                        <a:rPr lang="en-US" sz="1000">
                          <a:effectLst/>
                        </a:rPr>
                      </a:br>
                      <a:r>
                        <a:rPr lang="en-US" sz="1000">
                          <a:effectLst/>
                        </a:rPr>
                        <a:t>3. Message axioms  </a:t>
                      </a:r>
                      <a:br>
                        <a:rPr lang="en-US" sz="1000">
                          <a:effectLst/>
                        </a:rPr>
                      </a:br>
                      <a:r>
                        <a:rPr lang="en-US" sz="1000">
                          <a:effectLst/>
                        </a:rPr>
                        <a:t>4. Data flow and event order axioms  </a:t>
                      </a:r>
                      <a:br>
                        <a:rPr lang="en-US" sz="1000">
                          <a:effectLst/>
                        </a:rPr>
                      </a:br>
                      <a:r>
                        <a:rPr lang="en-US" sz="1000">
                          <a:effectLst/>
                        </a:rPr>
                        <a:t>5. Process model specifying the participants’ interactions</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s-ES" sz="1000" dirty="0">
                          <a:effectLst/>
                        </a:rPr>
                        <a:t>(BP) UML </a:t>
                      </a:r>
                      <a:endParaRPr lang="es-E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r>
            </a:tbl>
          </a:graphicData>
        </a:graphic>
      </p:graphicFrame>
      <p:sp>
        <p:nvSpPr>
          <p:cNvPr id="4" name="Marcador de número de diapositiva 3"/>
          <p:cNvSpPr>
            <a:spLocks noGrp="1"/>
          </p:cNvSpPr>
          <p:nvPr>
            <p:ph type="sldNum" sz="quarter" idx="12"/>
          </p:nvPr>
        </p:nvSpPr>
        <p:spPr/>
        <p:txBody>
          <a:bodyPr/>
          <a:lstStyle/>
          <a:p>
            <a:fld id="{7DC1BBB0-96F0-4077-A278-0F3FB5C104D3}" type="slidenum">
              <a:rPr lang="es-ES" smtClean="0"/>
              <a:t>35</a:t>
            </a:fld>
            <a:endParaRPr lang="es-ES"/>
          </a:p>
        </p:txBody>
      </p:sp>
    </p:spTree>
    <p:extLst>
      <p:ext uri="{BB962C8B-B14F-4D97-AF65-F5344CB8AC3E}">
        <p14:creationId xmlns:p14="http://schemas.microsoft.com/office/powerpoint/2010/main" val="1373710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7DC1BBB0-96F0-4077-A278-0F3FB5C104D3}" type="slidenum">
              <a:rPr lang="es-ES" smtClean="0"/>
              <a:t>36</a:t>
            </a:fld>
            <a:endParaRPr lang="es-ES"/>
          </a:p>
        </p:txBody>
      </p:sp>
      <p:graphicFrame>
        <p:nvGraphicFramePr>
          <p:cNvPr id="10" name="Marcador de contenido 9"/>
          <p:cNvGraphicFramePr>
            <a:graphicFrameLocks noGrp="1"/>
          </p:cNvGraphicFramePr>
          <p:nvPr>
            <p:ph idx="1"/>
            <p:extLst>
              <p:ext uri="{D42A27DB-BD31-4B8C-83A1-F6EECF244321}">
                <p14:modId xmlns:p14="http://schemas.microsoft.com/office/powerpoint/2010/main" val="3388967526"/>
              </p:ext>
            </p:extLst>
          </p:nvPr>
        </p:nvGraphicFramePr>
        <p:xfrm>
          <a:off x="1485900" y="17860"/>
          <a:ext cx="9782174" cy="6848856"/>
        </p:xfrm>
        <a:graphic>
          <a:graphicData uri="http://schemas.openxmlformats.org/drawingml/2006/table">
            <a:tbl>
              <a:tblPr firstRow="1" firstCol="1" bandRow="1">
                <a:tableStyleId>{5C22544A-7EE6-4342-B048-85BDC9FD1C3A}</a:tableStyleId>
              </a:tblPr>
              <a:tblGrid>
                <a:gridCol w="999864"/>
                <a:gridCol w="1577105"/>
                <a:gridCol w="721551"/>
                <a:gridCol w="3360368"/>
                <a:gridCol w="1566797"/>
                <a:gridCol w="1556489"/>
              </a:tblGrid>
              <a:tr h="865862">
                <a:tc>
                  <a:txBody>
                    <a:bodyPr/>
                    <a:lstStyle/>
                    <a:p>
                      <a:pPr>
                        <a:lnSpc>
                          <a:spcPct val="107000"/>
                        </a:lnSpc>
                        <a:spcAft>
                          <a:spcPts val="0"/>
                        </a:spcAft>
                      </a:pPr>
                      <a:r>
                        <a:rPr lang="es-ES" sz="1000" dirty="0" err="1">
                          <a:effectLst/>
                        </a:rPr>
                        <a:t>Dyer</a:t>
                      </a:r>
                      <a:r>
                        <a:rPr lang="es-ES" sz="1000" dirty="0">
                          <a:effectLst/>
                        </a:rPr>
                        <a:t> et al. 2012</a:t>
                      </a:r>
                      <a:endParaRPr lang="es-E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s-ES" sz="1000">
                          <a:effectLst/>
                        </a:rPr>
                        <a:t>Metodología adoptada durante desarrollo de proceso de negocio iterativo</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s-ES" sz="1000">
                          <a:effectLst/>
                        </a:rPr>
                        <a:t>Agil(Iterativo e incremental)</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n-US" sz="1000" dirty="0">
                          <a:effectLst/>
                        </a:rPr>
                        <a:t>1. Initial process model design</a:t>
                      </a:r>
                      <a:br>
                        <a:rPr lang="en-US" sz="1000" dirty="0">
                          <a:effectLst/>
                        </a:rPr>
                      </a:br>
                      <a:r>
                        <a:rPr lang="en-US" sz="1000" dirty="0">
                          <a:effectLst/>
                        </a:rPr>
                        <a:t>2. Process definition (implementation plan for steps)</a:t>
                      </a:r>
                      <a:br>
                        <a:rPr lang="en-US" sz="1000" dirty="0">
                          <a:effectLst/>
                        </a:rPr>
                      </a:br>
                      <a:r>
                        <a:rPr lang="en-US" sz="1000" dirty="0">
                          <a:effectLst/>
                        </a:rPr>
                        <a:t>3. Build and refine process application</a:t>
                      </a:r>
                      <a:br>
                        <a:rPr lang="en-US" sz="1000" dirty="0">
                          <a:effectLst/>
                        </a:rPr>
                      </a:br>
                      <a:r>
                        <a:rPr lang="en-US" sz="1000" dirty="0">
                          <a:effectLst/>
                        </a:rPr>
                        <a:t>4. Demo process application in playback sessions</a:t>
                      </a:r>
                      <a:br>
                        <a:rPr lang="en-US" sz="1000" dirty="0">
                          <a:effectLst/>
                        </a:rPr>
                      </a:br>
                      <a:r>
                        <a:rPr lang="en-US" sz="1000" dirty="0">
                          <a:effectLst/>
                        </a:rPr>
                        <a:t>5. Test and review process application</a:t>
                      </a:r>
                      <a:br>
                        <a:rPr lang="en-US" sz="1000" dirty="0">
                          <a:effectLst/>
                        </a:rPr>
                      </a:br>
                      <a:r>
                        <a:rPr lang="en-US" sz="1000" dirty="0">
                          <a:effectLst/>
                        </a:rPr>
                        <a:t>6. Install process application in production environment</a:t>
                      </a:r>
                      <a:br>
                        <a:rPr lang="en-US" sz="1000" dirty="0">
                          <a:effectLst/>
                        </a:rPr>
                      </a:br>
                      <a:r>
                        <a:rPr lang="en-US" sz="1000" dirty="0">
                          <a:effectLst/>
                        </a:rPr>
                        <a:t>Playback 0-3</a:t>
                      </a:r>
                      <a:endParaRPr lang="es-E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s-ES" sz="1000">
                          <a:effectLst/>
                        </a:rPr>
                        <a:t>Documentos de IBM</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n-US" sz="1000" dirty="0">
                          <a:effectLst/>
                        </a:rPr>
                        <a:t>IBM Business</a:t>
                      </a:r>
                      <a:br>
                        <a:rPr lang="en-US" sz="1000" dirty="0">
                          <a:effectLst/>
                        </a:rPr>
                      </a:br>
                      <a:r>
                        <a:rPr lang="en-US" sz="1000" dirty="0">
                          <a:effectLst/>
                        </a:rPr>
                        <a:t>Process Manager </a:t>
                      </a:r>
                      <a:r>
                        <a:rPr lang="en-US" sz="1000" dirty="0" smtClean="0">
                          <a:effectLst/>
                        </a:rPr>
                        <a:t>V7.5</a:t>
                      </a:r>
                      <a:endParaRPr lang="es-E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r>
              <a:tr h="494778">
                <a:tc>
                  <a:txBody>
                    <a:bodyPr/>
                    <a:lstStyle/>
                    <a:p>
                      <a:pPr>
                        <a:lnSpc>
                          <a:spcPct val="107000"/>
                        </a:lnSpc>
                        <a:spcAft>
                          <a:spcPts val="0"/>
                        </a:spcAft>
                      </a:pPr>
                      <a:r>
                        <a:rPr lang="es-ES" sz="1000">
                          <a:effectLst/>
                        </a:rPr>
                        <a:t>Mondragon et al. 2013</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s-ES" sz="1000">
                          <a:effectLst/>
                        </a:rPr>
                        <a:t>Metodología de desarrollo de sistemas para BPoSS (SDM-BPoSS)</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s-ES" sz="1000">
                          <a:effectLst/>
                        </a:rPr>
                        <a:t>Tradicional</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n-US" sz="1000" dirty="0">
                          <a:effectLst/>
                        </a:rPr>
                        <a:t>1. Prevision Phase</a:t>
                      </a:r>
                      <a:br>
                        <a:rPr lang="en-US" sz="1000" dirty="0">
                          <a:effectLst/>
                        </a:rPr>
                      </a:br>
                      <a:r>
                        <a:rPr lang="en-US" sz="1000" dirty="0">
                          <a:effectLst/>
                        </a:rPr>
                        <a:t>2. Analysis and Design Phase</a:t>
                      </a:r>
                      <a:br>
                        <a:rPr lang="en-US" sz="1000" dirty="0">
                          <a:effectLst/>
                        </a:rPr>
                      </a:br>
                      <a:r>
                        <a:rPr lang="en-US" sz="1000" dirty="0">
                          <a:effectLst/>
                        </a:rPr>
                        <a:t>3. Construction Phase</a:t>
                      </a:r>
                      <a:br>
                        <a:rPr lang="en-US" sz="1000" dirty="0">
                          <a:effectLst/>
                        </a:rPr>
                      </a:br>
                      <a:r>
                        <a:rPr lang="en-US" sz="1000" dirty="0">
                          <a:effectLst/>
                        </a:rPr>
                        <a:t>4. Execution and Monitoring Phase</a:t>
                      </a:r>
                      <a:endParaRPr lang="es-E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s-ES" sz="1000">
                          <a:effectLst/>
                        </a:rPr>
                        <a:t>Uno por actividad</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s-ES" sz="1000">
                          <a:effectLst/>
                        </a:rPr>
                        <a:t>(BP) BPMN </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r>
              <a:tr h="1058619">
                <a:tc>
                  <a:txBody>
                    <a:bodyPr/>
                    <a:lstStyle/>
                    <a:p>
                      <a:pPr>
                        <a:lnSpc>
                          <a:spcPct val="107000"/>
                        </a:lnSpc>
                        <a:spcAft>
                          <a:spcPts val="0"/>
                        </a:spcAft>
                      </a:pPr>
                      <a:r>
                        <a:rPr lang="es-ES" sz="1000">
                          <a:effectLst/>
                        </a:rPr>
                        <a:t>Thiemich et al. 2013</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s-ES" sz="1000">
                          <a:effectLst/>
                        </a:rPr>
                        <a:t>Una metodología de proyecto BPM ágil</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s-ES" sz="1000">
                          <a:effectLst/>
                        </a:rPr>
                        <a:t>Scrum</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n-US" sz="1000" dirty="0">
                          <a:effectLst/>
                        </a:rPr>
                        <a:t>1. Sprint Planning</a:t>
                      </a:r>
                      <a:br>
                        <a:rPr lang="en-US" sz="1000" dirty="0">
                          <a:effectLst/>
                        </a:rPr>
                      </a:br>
                      <a:r>
                        <a:rPr lang="en-US" sz="1000" dirty="0">
                          <a:effectLst/>
                        </a:rPr>
                        <a:t>2. Daily Scrum Meeting</a:t>
                      </a:r>
                      <a:br>
                        <a:rPr lang="en-US" sz="1000" dirty="0">
                          <a:effectLst/>
                        </a:rPr>
                      </a:br>
                      <a:r>
                        <a:rPr lang="en-US" sz="1000" dirty="0">
                          <a:effectLst/>
                        </a:rPr>
                        <a:t>3. </a:t>
                      </a:r>
                      <a:r>
                        <a:rPr lang="es-ES" sz="1000" dirty="0">
                          <a:effectLst/>
                        </a:rPr>
                        <a:t>Sprint </a:t>
                      </a:r>
                      <a:r>
                        <a:rPr lang="es-ES" sz="1000" dirty="0" err="1">
                          <a:effectLst/>
                        </a:rPr>
                        <a:t>Review</a:t>
                      </a:r>
                      <a:r>
                        <a:rPr lang="es-ES" sz="1000" dirty="0">
                          <a:effectLst/>
                        </a:rPr>
                        <a:t/>
                      </a:r>
                      <a:br>
                        <a:rPr lang="es-ES" sz="1000" dirty="0">
                          <a:effectLst/>
                        </a:rPr>
                      </a:br>
                      <a:r>
                        <a:rPr lang="es-ES" sz="1000" dirty="0">
                          <a:effectLst/>
                        </a:rPr>
                        <a:t>4. Sprint </a:t>
                      </a:r>
                      <a:r>
                        <a:rPr lang="es-ES" sz="1000" dirty="0" err="1">
                          <a:effectLst/>
                        </a:rPr>
                        <a:t>Retrospective</a:t>
                      </a:r>
                      <a:endParaRPr lang="es-E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n-US" sz="1000">
                          <a:effectLst/>
                        </a:rPr>
                        <a:t>Project Idea</a:t>
                      </a:r>
                      <a:br>
                        <a:rPr lang="en-US" sz="1000">
                          <a:effectLst/>
                        </a:rPr>
                      </a:br>
                      <a:r>
                        <a:rPr lang="en-US" sz="1000">
                          <a:effectLst/>
                        </a:rPr>
                        <a:t>List of stakeholder</a:t>
                      </a:r>
                      <a:br>
                        <a:rPr lang="en-US" sz="1000">
                          <a:effectLst/>
                        </a:rPr>
                      </a:br>
                      <a:r>
                        <a:rPr lang="en-US" sz="1000">
                          <a:effectLst/>
                        </a:rPr>
                        <a:t>Architecture Vision</a:t>
                      </a:r>
                      <a:br>
                        <a:rPr lang="en-US" sz="1000">
                          <a:effectLst/>
                        </a:rPr>
                      </a:br>
                      <a:r>
                        <a:rPr lang="en-US" sz="1000">
                          <a:effectLst/>
                        </a:rPr>
                        <a:t>SOA-MAP</a:t>
                      </a:r>
                      <a:br>
                        <a:rPr lang="en-US" sz="1000">
                          <a:effectLst/>
                        </a:rPr>
                      </a:br>
                      <a:r>
                        <a:rPr lang="en-US" sz="1000">
                          <a:effectLst/>
                        </a:rPr>
                        <a:t>First Releaseplan</a:t>
                      </a:r>
                      <a:br>
                        <a:rPr lang="en-US" sz="1000">
                          <a:effectLst/>
                        </a:rPr>
                      </a:br>
                      <a:r>
                        <a:rPr lang="en-US" sz="1000">
                          <a:effectLst/>
                        </a:rPr>
                        <a:t>Skillmatrix</a:t>
                      </a:r>
                      <a:br>
                        <a:rPr lang="en-US" sz="1000">
                          <a:effectLst/>
                        </a:rPr>
                      </a:br>
                      <a:r>
                        <a:rPr lang="en-US" sz="1000">
                          <a:effectLst/>
                        </a:rPr>
                        <a:t>Def. of Done</a:t>
                      </a:r>
                      <a:br>
                        <a:rPr lang="en-US" sz="1000">
                          <a:effectLst/>
                        </a:rPr>
                      </a:br>
                      <a:r>
                        <a:rPr lang="en-US" sz="1000">
                          <a:effectLst/>
                        </a:rPr>
                        <a:t>Def. of Ready</a:t>
                      </a:r>
                      <a:br>
                        <a:rPr lang="en-US" sz="1000">
                          <a:effectLst/>
                        </a:rPr>
                      </a:br>
                      <a:r>
                        <a:rPr lang="en-US" sz="1000">
                          <a:effectLst/>
                        </a:rPr>
                        <a:t>Process Backlog</a:t>
                      </a:r>
                      <a:br>
                        <a:rPr lang="en-US" sz="1000">
                          <a:effectLst/>
                        </a:rPr>
                      </a:br>
                      <a:r>
                        <a:rPr lang="en-US" sz="1000">
                          <a:effectLst/>
                        </a:rPr>
                        <a:t>Story Map</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s-ES" sz="1000" dirty="0">
                          <a:effectLst/>
                        </a:rPr>
                        <a:t>(BP) BPMN</a:t>
                      </a:r>
                      <a:endParaRPr lang="es-E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r>
              <a:tr h="494778">
                <a:tc>
                  <a:txBody>
                    <a:bodyPr/>
                    <a:lstStyle/>
                    <a:p>
                      <a:pPr>
                        <a:lnSpc>
                          <a:spcPct val="107000"/>
                        </a:lnSpc>
                        <a:spcAft>
                          <a:spcPts val="0"/>
                        </a:spcAft>
                      </a:pPr>
                      <a:r>
                        <a:rPr lang="es-ES" sz="1000">
                          <a:effectLst/>
                        </a:rPr>
                        <a:t>Prade et al. 2013</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s-ES" sz="1000">
                          <a:effectLst/>
                        </a:rPr>
                        <a:t>Metodología para diseñar e implementar modelos de procesos de Negocio en BPMN</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s-ES" sz="1000">
                          <a:effectLst/>
                        </a:rPr>
                        <a:t>Tradicional</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n-US" sz="1000">
                          <a:effectLst/>
                        </a:rPr>
                        <a:t>1. Partial modeling</a:t>
                      </a:r>
                      <a:br>
                        <a:rPr lang="en-US" sz="1000">
                          <a:effectLst/>
                        </a:rPr>
                      </a:br>
                      <a:r>
                        <a:rPr lang="en-US" sz="1000">
                          <a:effectLst/>
                        </a:rPr>
                        <a:t>2. Particular modeling</a:t>
                      </a:r>
                      <a:br>
                        <a:rPr lang="en-US" sz="1000">
                          <a:effectLst/>
                        </a:rPr>
                      </a:br>
                      <a:r>
                        <a:rPr lang="en-US" sz="1000">
                          <a:effectLst/>
                        </a:rPr>
                        <a:t>3. Extension and/or adaptation of partial models</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n-US" sz="1000">
                          <a:effectLst/>
                        </a:rPr>
                        <a:t>IDEF0 functional diagrams</a:t>
                      </a:r>
                      <a:br>
                        <a:rPr lang="en-US" sz="1000">
                          <a:effectLst/>
                        </a:rPr>
                      </a:br>
                      <a:r>
                        <a:rPr lang="en-US" sz="1000">
                          <a:effectLst/>
                        </a:rPr>
                        <a:t>UML sequence diagrams</a:t>
                      </a:r>
                      <a:br>
                        <a:rPr lang="en-US" sz="1000">
                          <a:effectLst/>
                        </a:rPr>
                      </a:br>
                      <a:r>
                        <a:rPr lang="en-US" sz="1000">
                          <a:effectLst/>
                        </a:rPr>
                        <a:t>AS-IS</a:t>
                      </a:r>
                      <a:br>
                        <a:rPr lang="en-US" sz="1000">
                          <a:effectLst/>
                        </a:rPr>
                      </a:br>
                      <a:r>
                        <a:rPr lang="en-US" sz="1000">
                          <a:effectLst/>
                        </a:rPr>
                        <a:t>TO-BE</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n-US" sz="1000">
                          <a:effectLst/>
                        </a:rPr>
                        <a:t>(BP) BPMN, ANSI/ISA-95 </a:t>
                      </a:r>
                      <a:br>
                        <a:rPr lang="en-US" sz="1000">
                          <a:effectLst/>
                        </a:rPr>
                      </a:br>
                      <a:r>
                        <a:rPr lang="en-US" sz="1000">
                          <a:effectLst/>
                        </a:rPr>
                        <a:t>(WS) REST, SOAP and WSDL</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r>
              <a:tr h="618473">
                <a:tc>
                  <a:txBody>
                    <a:bodyPr/>
                    <a:lstStyle/>
                    <a:p>
                      <a:pPr>
                        <a:lnSpc>
                          <a:spcPct val="107000"/>
                        </a:lnSpc>
                        <a:spcAft>
                          <a:spcPts val="0"/>
                        </a:spcAft>
                      </a:pPr>
                      <a:r>
                        <a:rPr lang="es-ES" sz="1000">
                          <a:effectLst/>
                        </a:rPr>
                        <a:t>Cardona 2014</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s-ES" sz="1000">
                          <a:effectLst/>
                        </a:rPr>
                        <a:t>BplSoa: Modelo centrado en el desarrollo de software basado en modelos, para implementación de líneas de proceso de negocio orientado a servicios.</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s-ES" sz="1000">
                          <a:effectLst/>
                        </a:rPr>
                        <a:t>Tradicional</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s-ES" sz="1000">
                          <a:effectLst/>
                        </a:rPr>
                        <a:t>(Ingeniería de dominio</a:t>
                      </a:r>
                      <a:br>
                        <a:rPr lang="es-ES" sz="1000">
                          <a:effectLst/>
                        </a:rPr>
                      </a:br>
                      <a:r>
                        <a:rPr lang="es-ES" sz="1000">
                          <a:effectLst/>
                        </a:rPr>
                        <a:t>Ingeniería de aplicación)</a:t>
                      </a:r>
                      <a:br>
                        <a:rPr lang="es-ES" sz="1000">
                          <a:effectLst/>
                        </a:rPr>
                      </a:br>
                      <a:r>
                        <a:rPr lang="es-ES" sz="1000">
                          <a:effectLst/>
                        </a:rPr>
                        <a:t>1. Análisis</a:t>
                      </a:r>
                      <a:br>
                        <a:rPr lang="es-ES" sz="1000">
                          <a:effectLst/>
                        </a:rPr>
                      </a:br>
                      <a:r>
                        <a:rPr lang="es-ES" sz="1000">
                          <a:effectLst/>
                        </a:rPr>
                        <a:t>2. Diseño</a:t>
                      </a:r>
                      <a:br>
                        <a:rPr lang="es-ES" sz="1000">
                          <a:effectLst/>
                        </a:rPr>
                      </a:br>
                      <a:r>
                        <a:rPr lang="es-ES" sz="1000">
                          <a:effectLst/>
                        </a:rPr>
                        <a:t>3. Implementación</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s-ES" sz="1000">
                          <a:effectLst/>
                        </a:rPr>
                        <a:t>Modelo de proceso de negocio (BPMN)</a:t>
                      </a:r>
                      <a:br>
                        <a:rPr lang="es-ES" sz="1000">
                          <a:effectLst/>
                        </a:rPr>
                      </a:br>
                      <a:r>
                        <a:rPr lang="es-ES" sz="1000">
                          <a:effectLst/>
                        </a:rPr>
                        <a:t>Modelo SOA (SoaMl)</a:t>
                      </a:r>
                      <a:br>
                        <a:rPr lang="es-ES" sz="1000">
                          <a:effectLst/>
                        </a:rPr>
                      </a:br>
                      <a:r>
                        <a:rPr lang="es-ES" sz="1000">
                          <a:effectLst/>
                        </a:rPr>
                        <a:t>Nodleo de caracteríticas</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s-ES" sz="1000">
                          <a:effectLst/>
                        </a:rPr>
                        <a:t>BPMN, SoaML, UML, MDD</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r>
              <a:tr h="742167">
                <a:tc>
                  <a:txBody>
                    <a:bodyPr/>
                    <a:lstStyle/>
                    <a:p>
                      <a:pPr>
                        <a:lnSpc>
                          <a:spcPct val="107000"/>
                        </a:lnSpc>
                        <a:spcAft>
                          <a:spcPts val="0"/>
                        </a:spcAft>
                      </a:pPr>
                      <a:r>
                        <a:rPr lang="es-ES" sz="1000">
                          <a:effectLst/>
                        </a:rPr>
                        <a:t>Rosing et al. 2015</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s-ES" sz="1000">
                          <a:effectLst/>
                        </a:rPr>
                        <a:t>Principios ágiles aplicados a BPM</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s-ES" sz="1000">
                          <a:effectLst/>
                        </a:rPr>
                        <a:t>Ágil(Iterativo e incremental)</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n-US" sz="1000">
                          <a:effectLst/>
                        </a:rPr>
                        <a:t>1. Agile Analysis</a:t>
                      </a:r>
                      <a:br>
                        <a:rPr lang="en-US" sz="1000">
                          <a:effectLst/>
                        </a:rPr>
                      </a:br>
                      <a:r>
                        <a:rPr lang="en-US" sz="1000">
                          <a:effectLst/>
                        </a:rPr>
                        <a:t>2. Agile Planning</a:t>
                      </a:r>
                      <a:br>
                        <a:rPr lang="en-US" sz="1000">
                          <a:effectLst/>
                        </a:rPr>
                      </a:br>
                      <a:r>
                        <a:rPr lang="en-US" sz="1000">
                          <a:effectLst/>
                        </a:rPr>
                        <a:t>3. Agile Architecture and Design</a:t>
                      </a:r>
                      <a:br>
                        <a:rPr lang="en-US" sz="1000">
                          <a:effectLst/>
                        </a:rPr>
                      </a:br>
                      <a:r>
                        <a:rPr lang="en-US" sz="1000">
                          <a:effectLst/>
                        </a:rPr>
                        <a:t>4. </a:t>
                      </a:r>
                      <a:r>
                        <a:rPr lang="es-ES" sz="1000">
                          <a:effectLst/>
                        </a:rPr>
                        <a:t>Agile Build</a:t>
                      </a:r>
                      <a:br>
                        <a:rPr lang="es-ES" sz="1000">
                          <a:effectLst/>
                        </a:rPr>
                      </a:br>
                      <a:r>
                        <a:rPr lang="es-ES" sz="1000">
                          <a:effectLst/>
                        </a:rPr>
                        <a:t>5. Agile Testing</a:t>
                      </a:r>
                      <a:br>
                        <a:rPr lang="es-ES" sz="1000">
                          <a:effectLst/>
                        </a:rPr>
                      </a:br>
                      <a:r>
                        <a:rPr lang="es-ES" sz="1000">
                          <a:effectLst/>
                        </a:rPr>
                        <a:t>6. Agile Deployment</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s-ES" sz="1000">
                          <a:effectLst/>
                        </a:rPr>
                        <a:t>No precisa</a:t>
                      </a:r>
                      <a:endParaRPr lang="es-ES" sz="100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c>
                  <a:txBody>
                    <a:bodyPr/>
                    <a:lstStyle/>
                    <a:p>
                      <a:pPr>
                        <a:lnSpc>
                          <a:spcPct val="107000"/>
                        </a:lnSpc>
                        <a:spcAft>
                          <a:spcPts val="0"/>
                        </a:spcAft>
                      </a:pPr>
                      <a:r>
                        <a:rPr lang="es-ES" sz="1000" dirty="0">
                          <a:effectLst/>
                        </a:rPr>
                        <a:t>Ágil </a:t>
                      </a:r>
                      <a:r>
                        <a:rPr lang="es-ES" sz="1000" dirty="0" err="1">
                          <a:effectLst/>
                        </a:rPr>
                        <a:t>methodology</a:t>
                      </a:r>
                      <a:r>
                        <a:rPr lang="es-ES" sz="1000" dirty="0">
                          <a:effectLst/>
                        </a:rPr>
                        <a:t>, BPM</a:t>
                      </a:r>
                      <a:endParaRPr lang="es-E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5663" marR="55663" marT="0" marB="0"/>
                </a:tc>
              </a:tr>
            </a:tbl>
          </a:graphicData>
        </a:graphic>
      </p:graphicFrame>
    </p:spTree>
    <p:extLst>
      <p:ext uri="{BB962C8B-B14F-4D97-AF65-F5344CB8AC3E}">
        <p14:creationId xmlns:p14="http://schemas.microsoft.com/office/powerpoint/2010/main" val="3236860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4.2.	Definición de la propuesta de solución</a:t>
            </a:r>
          </a:p>
        </p:txBody>
      </p:sp>
      <p:sp>
        <p:nvSpPr>
          <p:cNvPr id="3" name="Marcador de contenido 2"/>
          <p:cNvSpPr>
            <a:spLocks noGrp="1"/>
          </p:cNvSpPr>
          <p:nvPr>
            <p:ph idx="1"/>
          </p:nvPr>
        </p:nvSpPr>
        <p:spPr/>
        <p:txBody>
          <a:bodyPr/>
          <a:lstStyle/>
          <a:p>
            <a:endParaRPr lang="es-ES"/>
          </a:p>
        </p:txBody>
      </p:sp>
      <p:sp>
        <p:nvSpPr>
          <p:cNvPr id="4" name="Marcador de número de diapositiva 3"/>
          <p:cNvSpPr>
            <a:spLocks noGrp="1"/>
          </p:cNvSpPr>
          <p:nvPr>
            <p:ph type="sldNum" sz="quarter" idx="12"/>
          </p:nvPr>
        </p:nvSpPr>
        <p:spPr/>
        <p:txBody>
          <a:bodyPr/>
          <a:lstStyle/>
          <a:p>
            <a:fld id="{7DC1BBB0-96F0-4077-A278-0F3FB5C104D3}" type="slidenum">
              <a:rPr lang="es-ES" smtClean="0"/>
              <a:t>37</a:t>
            </a:fld>
            <a:endParaRPr lang="es-ES"/>
          </a:p>
        </p:txBody>
      </p:sp>
      <p:pic>
        <p:nvPicPr>
          <p:cNvPr id="5" name="Imagen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98068" y="2747327"/>
            <a:ext cx="7768728" cy="2553881"/>
          </a:xfrm>
          <a:prstGeom prst="rect">
            <a:avLst/>
          </a:prstGeom>
          <a:noFill/>
        </p:spPr>
      </p:pic>
      <p:sp>
        <p:nvSpPr>
          <p:cNvPr id="6" name="Rectángulo 5"/>
          <p:cNvSpPr/>
          <p:nvPr/>
        </p:nvSpPr>
        <p:spPr>
          <a:xfrm>
            <a:off x="3286100" y="5459554"/>
            <a:ext cx="6092825" cy="923330"/>
          </a:xfrm>
          <a:prstGeom prst="rect">
            <a:avLst/>
          </a:prstGeom>
        </p:spPr>
        <p:txBody>
          <a:bodyPr>
            <a:spAutoFit/>
          </a:bodyPr>
          <a:lstStyle/>
          <a:p>
            <a:pPr algn="ctr">
              <a:lnSpc>
                <a:spcPct val="150000"/>
              </a:lnSpc>
              <a:spcAft>
                <a:spcPts val="800"/>
              </a:spcAft>
            </a:pPr>
            <a:r>
              <a:rPr lang="es-ES" i="1" dirty="0">
                <a:latin typeface="Times New Roman" panose="02020603050405020304" pitchFamily="18" charset="0"/>
                <a:ea typeface="Calibri" panose="020F0502020204030204" pitchFamily="34" charset="0"/>
                <a:cs typeface="Times New Roman" panose="02020603050405020304" pitchFamily="18" charset="0"/>
              </a:rPr>
              <a:t>Figura 4.x. Entradas y salidas del modelo del marco metodológico ágil (ISO/IEC 29110).</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35600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4.2.	Definición de la propuesta de solución</a:t>
            </a:r>
          </a:p>
        </p:txBody>
      </p:sp>
      <p:sp>
        <p:nvSpPr>
          <p:cNvPr id="3" name="Marcador de contenido 2"/>
          <p:cNvSpPr>
            <a:spLocks noGrp="1"/>
          </p:cNvSpPr>
          <p:nvPr>
            <p:ph idx="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7DC1BBB0-96F0-4077-A278-0F3FB5C104D3}" type="slidenum">
              <a:rPr lang="es-ES" smtClean="0"/>
              <a:t>38</a:t>
            </a:fld>
            <a:endParaRPr lang="es-ES"/>
          </a:p>
        </p:txBody>
      </p:sp>
      <p:pic>
        <p:nvPicPr>
          <p:cNvPr id="6" name="Imagen 5"/>
          <p:cNvPicPr/>
          <p:nvPr/>
        </p:nvPicPr>
        <p:blipFill>
          <a:blip r:embed="rId2">
            <a:extLst>
              <a:ext uri="{28A0092B-C50C-407E-A947-70E740481C1C}">
                <a14:useLocalDpi xmlns:a14="http://schemas.microsoft.com/office/drawing/2010/main" val="0"/>
              </a:ext>
            </a:extLst>
          </a:blip>
          <a:srcRect/>
          <a:stretch>
            <a:fillRect/>
          </a:stretch>
        </p:blipFill>
        <p:spPr bwMode="auto">
          <a:xfrm>
            <a:off x="1933791" y="1608351"/>
            <a:ext cx="8833005" cy="5113126"/>
          </a:xfrm>
          <a:prstGeom prst="rect">
            <a:avLst/>
          </a:prstGeom>
          <a:noFill/>
        </p:spPr>
      </p:pic>
    </p:spTree>
    <p:extLst>
      <p:ext uri="{BB962C8B-B14F-4D97-AF65-F5344CB8AC3E}">
        <p14:creationId xmlns:p14="http://schemas.microsoft.com/office/powerpoint/2010/main" val="3184333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4.4.	Diseño del marco metodológico propuesto</a:t>
            </a:r>
          </a:p>
        </p:txBody>
      </p:sp>
      <p:sp>
        <p:nvSpPr>
          <p:cNvPr id="3" name="Marcador de contenido 2"/>
          <p:cNvSpPr>
            <a:spLocks noGrp="1"/>
          </p:cNvSpPr>
          <p:nvPr>
            <p:ph idx="1"/>
          </p:nvPr>
        </p:nvSpPr>
        <p:spPr/>
        <p:txBody>
          <a:bodyPr/>
          <a:lstStyle/>
          <a:p>
            <a:endParaRPr lang="es-ES"/>
          </a:p>
        </p:txBody>
      </p:sp>
      <p:sp>
        <p:nvSpPr>
          <p:cNvPr id="4" name="Marcador de número de diapositiva 3"/>
          <p:cNvSpPr>
            <a:spLocks noGrp="1"/>
          </p:cNvSpPr>
          <p:nvPr>
            <p:ph type="sldNum" sz="quarter" idx="12"/>
          </p:nvPr>
        </p:nvSpPr>
        <p:spPr/>
        <p:txBody>
          <a:bodyPr/>
          <a:lstStyle/>
          <a:p>
            <a:fld id="{7DC1BBB0-96F0-4077-A278-0F3FB5C104D3}" type="slidenum">
              <a:rPr lang="es-ES" smtClean="0"/>
              <a:t>39</a:t>
            </a:fld>
            <a:endParaRPr lang="es-ES"/>
          </a:p>
        </p:txBody>
      </p:sp>
      <p:pic>
        <p:nvPicPr>
          <p:cNvPr id="5" name="Imagen 4"/>
          <p:cNvPicPr/>
          <p:nvPr/>
        </p:nvPicPr>
        <p:blipFill>
          <a:blip r:embed="rId2">
            <a:extLst>
              <a:ext uri="{28A0092B-C50C-407E-A947-70E740481C1C}">
                <a14:useLocalDpi xmlns:a14="http://schemas.microsoft.com/office/drawing/2010/main" val="0"/>
              </a:ext>
            </a:extLst>
          </a:blip>
          <a:srcRect/>
          <a:stretch>
            <a:fillRect/>
          </a:stretch>
        </p:blipFill>
        <p:spPr bwMode="auto">
          <a:xfrm>
            <a:off x="1557691" y="1600200"/>
            <a:ext cx="9937321" cy="2980928"/>
          </a:xfrm>
          <a:prstGeom prst="rect">
            <a:avLst/>
          </a:prstGeom>
          <a:noFill/>
          <a:ln>
            <a:noFill/>
          </a:ln>
        </p:spPr>
      </p:pic>
      <p:sp>
        <p:nvSpPr>
          <p:cNvPr id="6" name="Rectángulo 5"/>
          <p:cNvSpPr/>
          <p:nvPr/>
        </p:nvSpPr>
        <p:spPr>
          <a:xfrm>
            <a:off x="2998068" y="4763691"/>
            <a:ext cx="6092825" cy="923330"/>
          </a:xfrm>
          <a:prstGeom prst="rect">
            <a:avLst/>
          </a:prstGeom>
        </p:spPr>
        <p:txBody>
          <a:bodyPr>
            <a:spAutoFit/>
          </a:bodyPr>
          <a:lstStyle/>
          <a:p>
            <a:pPr marL="457200" algn="ctr">
              <a:lnSpc>
                <a:spcPct val="150000"/>
              </a:lnSpc>
              <a:spcBef>
                <a:spcPts val="600"/>
              </a:spcBef>
              <a:spcAft>
                <a:spcPts val="800"/>
              </a:spcAft>
            </a:pPr>
            <a:r>
              <a:rPr lang="es-ES" i="1" dirty="0">
                <a:latin typeface="Times New Roman" panose="02020603050405020304" pitchFamily="18" charset="0"/>
                <a:ea typeface="Calibri" panose="020F0502020204030204" pitchFamily="34" charset="0"/>
                <a:cs typeface="Times New Roman" panose="02020603050405020304" pitchFamily="18" charset="0"/>
              </a:rPr>
              <a:t>Tabla 4.x. Tareas de la fase de Requerimientos (Elaboración propia).</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585534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1.1.	Antecedentes</a:t>
            </a:r>
          </a:p>
        </p:txBody>
      </p:sp>
      <p:sp>
        <p:nvSpPr>
          <p:cNvPr id="3" name="Marcador de contenido 2"/>
          <p:cNvSpPr>
            <a:spLocks noGrp="1"/>
          </p:cNvSpPr>
          <p:nvPr>
            <p:ph idx="1"/>
          </p:nvPr>
        </p:nvSpPr>
        <p:spPr/>
        <p:txBody>
          <a:bodyPr>
            <a:normAutofit lnSpcReduction="10000"/>
          </a:bodyPr>
          <a:lstStyle/>
          <a:p>
            <a:r>
              <a:rPr lang="es-ES" dirty="0" smtClean="0"/>
              <a:t>En </a:t>
            </a:r>
            <a:r>
              <a:rPr lang="es-ES" dirty="0"/>
              <a:t>el 2011 el </a:t>
            </a:r>
            <a:r>
              <a:rPr lang="es-ES" dirty="0">
                <a:solidFill>
                  <a:srgbClr val="0070C0"/>
                </a:solidFill>
              </a:rPr>
              <a:t>90% del software </a:t>
            </a:r>
            <a:r>
              <a:rPr lang="es-ES" dirty="0"/>
              <a:t>que se desarrolló en el Perú corresponde a micro y pequeñas  empresas (MYPES), </a:t>
            </a:r>
            <a:endParaRPr lang="es-ES" dirty="0" smtClean="0"/>
          </a:p>
          <a:p>
            <a:r>
              <a:rPr lang="es-ES" dirty="0" smtClean="0"/>
              <a:t>El software que más se produce es por encargo, este sector tuvo una</a:t>
            </a:r>
            <a:r>
              <a:rPr lang="es-ES" b="1" dirty="0" smtClean="0"/>
              <a:t> </a:t>
            </a:r>
            <a:r>
              <a:rPr lang="es-ES" dirty="0" smtClean="0">
                <a:solidFill>
                  <a:srgbClr val="0070C0"/>
                </a:solidFill>
              </a:rPr>
              <a:t>tasa de </a:t>
            </a:r>
            <a:r>
              <a:rPr lang="es-ES" i="1" dirty="0" smtClean="0">
                <a:solidFill>
                  <a:srgbClr val="0070C0"/>
                </a:solidFill>
              </a:rPr>
              <a:t>crecimiento de 17%</a:t>
            </a:r>
            <a:r>
              <a:rPr lang="es-ES" b="1" i="1" dirty="0" smtClean="0">
                <a:solidFill>
                  <a:srgbClr val="0070C0"/>
                </a:solidFill>
              </a:rPr>
              <a:t> </a:t>
            </a:r>
            <a:r>
              <a:rPr lang="es-ES" i="1" dirty="0" smtClean="0"/>
              <a:t>en el 2013 [1]</a:t>
            </a:r>
            <a:r>
              <a:rPr lang="es-ES" dirty="0" smtClean="0"/>
              <a:t>. En el 2014 el</a:t>
            </a:r>
            <a:r>
              <a:rPr lang="es-ES" i="1" dirty="0" smtClean="0"/>
              <a:t> </a:t>
            </a:r>
            <a:r>
              <a:rPr lang="es-ES" dirty="0"/>
              <a:t>sector</a:t>
            </a:r>
            <a:r>
              <a:rPr lang="es-ES" i="1" dirty="0"/>
              <a:t> </a:t>
            </a:r>
            <a:r>
              <a:rPr lang="es-ES" i="1" dirty="0" err="1">
                <a:solidFill>
                  <a:srgbClr val="0070C0"/>
                </a:solidFill>
              </a:rPr>
              <a:t>crecio</a:t>
            </a:r>
            <a:r>
              <a:rPr lang="es-ES" i="1" dirty="0">
                <a:solidFill>
                  <a:srgbClr val="0070C0"/>
                </a:solidFill>
              </a:rPr>
              <a:t> 15%,</a:t>
            </a:r>
            <a:r>
              <a:rPr lang="es-ES" dirty="0">
                <a:solidFill>
                  <a:srgbClr val="0070C0"/>
                </a:solidFill>
              </a:rPr>
              <a:t> </a:t>
            </a:r>
            <a:r>
              <a:rPr lang="es-ES" dirty="0"/>
              <a:t>aportando casi 20 mil puestos de </a:t>
            </a:r>
            <a:r>
              <a:rPr lang="es-ES" dirty="0" smtClean="0"/>
              <a:t>trabajo [2</a:t>
            </a:r>
            <a:r>
              <a:rPr lang="es-ES" dirty="0" smtClean="0"/>
              <a:t>]</a:t>
            </a:r>
            <a:r>
              <a:rPr lang="es-ES" b="1" dirty="0" smtClean="0"/>
              <a:t>. </a:t>
            </a:r>
            <a:endParaRPr lang="es-ES" b="1" dirty="0" smtClean="0"/>
          </a:p>
          <a:p>
            <a:r>
              <a:rPr lang="es-ES" dirty="0"/>
              <a:t>Actualmente, las empresas de negocio se enfrentan a retos desafiantes para </a:t>
            </a:r>
            <a:r>
              <a:rPr lang="es-ES" i="1" dirty="0">
                <a:solidFill>
                  <a:srgbClr val="0070C0"/>
                </a:solidFill>
              </a:rPr>
              <a:t>ejecutar de manera eficiente y eficaz sus procesos empresariales básicos y principales</a:t>
            </a:r>
            <a:r>
              <a:rPr lang="es-ES" dirty="0"/>
              <a:t>. Esto se deriva de los fuertes mercados mundiales competitivos [3]. </a:t>
            </a:r>
          </a:p>
          <a:p>
            <a:endParaRPr lang="es-ES" dirty="0"/>
          </a:p>
        </p:txBody>
      </p:sp>
      <p:sp>
        <p:nvSpPr>
          <p:cNvPr id="4" name="Marcador de número de diapositiva 3">
            <a:extLst>
              <a:ext uri="{FF2B5EF4-FFF2-40B4-BE49-F238E27FC236}">
                <a16:creationId xmlns="" xmlns:a16="http://schemas.microsoft.com/office/drawing/2014/main" id="{BC1B218B-D1FD-4A2D-94C0-0D19F4211D86}"/>
              </a:ext>
            </a:extLst>
          </p:cNvPr>
          <p:cNvSpPr>
            <a:spLocks noGrp="1"/>
          </p:cNvSpPr>
          <p:nvPr>
            <p:ph type="sldNum" sz="quarter" idx="12"/>
          </p:nvPr>
        </p:nvSpPr>
        <p:spPr/>
        <p:txBody>
          <a:bodyPr/>
          <a:lstStyle/>
          <a:p>
            <a:fld id="{7DC1BBB0-96F0-4077-A278-0F3FB5C104D3}" type="slidenum">
              <a:rPr lang="es-PE" smtClean="0"/>
              <a:t>4</a:t>
            </a:fld>
            <a:endParaRPr lang="es-PE"/>
          </a:p>
        </p:txBody>
      </p:sp>
    </p:spTree>
    <p:extLst>
      <p:ext uri="{BB962C8B-B14F-4D97-AF65-F5344CB8AC3E}">
        <p14:creationId xmlns:p14="http://schemas.microsoft.com/office/powerpoint/2010/main" val="2254649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4.4.	Diseño del marco metodológico propuesto</a:t>
            </a:r>
          </a:p>
        </p:txBody>
      </p:sp>
      <p:sp>
        <p:nvSpPr>
          <p:cNvPr id="3" name="Marcador de contenido 2"/>
          <p:cNvSpPr>
            <a:spLocks noGrp="1"/>
          </p:cNvSpPr>
          <p:nvPr>
            <p:ph idx="1"/>
          </p:nvPr>
        </p:nvSpPr>
        <p:spPr/>
        <p:txBody>
          <a:bodyPr/>
          <a:lstStyle/>
          <a:p>
            <a:endParaRPr lang="es-ES"/>
          </a:p>
        </p:txBody>
      </p:sp>
      <p:sp>
        <p:nvSpPr>
          <p:cNvPr id="4" name="Marcador de número de diapositiva 3"/>
          <p:cNvSpPr>
            <a:spLocks noGrp="1"/>
          </p:cNvSpPr>
          <p:nvPr>
            <p:ph type="sldNum" sz="quarter" idx="12"/>
          </p:nvPr>
        </p:nvSpPr>
        <p:spPr/>
        <p:txBody>
          <a:bodyPr/>
          <a:lstStyle/>
          <a:p>
            <a:fld id="{7DC1BBB0-96F0-4077-A278-0F3FB5C104D3}" type="slidenum">
              <a:rPr lang="es-ES" smtClean="0"/>
              <a:t>40</a:t>
            </a:fld>
            <a:endParaRPr lang="es-ES"/>
          </a:p>
        </p:txBody>
      </p:sp>
      <p:pic>
        <p:nvPicPr>
          <p:cNvPr id="7" name="Imagen 6" descr="D:\DOCS\MAESTRIA IV\TESIS\DOCS\PROCESO\IS2.png"/>
          <p:cNvPicPr/>
          <p:nvPr/>
        </p:nvPicPr>
        <p:blipFill rotWithShape="1">
          <a:blip r:embed="rId2">
            <a:extLst>
              <a:ext uri="{28A0092B-C50C-407E-A947-70E740481C1C}">
                <a14:useLocalDpi xmlns:a14="http://schemas.microsoft.com/office/drawing/2010/main" val="0"/>
              </a:ext>
            </a:extLst>
          </a:blip>
          <a:srcRect l="2298" t="3950" b="10633"/>
          <a:stretch/>
        </p:blipFill>
        <p:spPr bwMode="auto">
          <a:xfrm>
            <a:off x="1989956" y="1577261"/>
            <a:ext cx="9073008" cy="4779090"/>
          </a:xfrm>
          <a:prstGeom prst="rect">
            <a:avLst/>
          </a:prstGeom>
          <a:noFill/>
          <a:ln>
            <a:noFill/>
          </a:ln>
          <a:extLst>
            <a:ext uri="{53640926-AAD7-44D8-BBD7-CCE9431645EC}">
              <a14:shadowObscured xmlns:a14="http://schemas.microsoft.com/office/drawing/2010/main"/>
            </a:ext>
          </a:extLst>
        </p:spPr>
      </p:pic>
      <p:sp>
        <p:nvSpPr>
          <p:cNvPr id="8" name="Rectángulo 7"/>
          <p:cNvSpPr/>
          <p:nvPr/>
        </p:nvSpPr>
        <p:spPr>
          <a:xfrm>
            <a:off x="3646140" y="6077248"/>
            <a:ext cx="6092825" cy="923330"/>
          </a:xfrm>
          <a:prstGeom prst="rect">
            <a:avLst/>
          </a:prstGeom>
        </p:spPr>
        <p:txBody>
          <a:bodyPr>
            <a:spAutoFit/>
          </a:bodyPr>
          <a:lstStyle/>
          <a:p>
            <a:pPr marL="457200" algn="ctr">
              <a:lnSpc>
                <a:spcPct val="150000"/>
              </a:lnSpc>
              <a:spcAft>
                <a:spcPts val="800"/>
              </a:spcAft>
            </a:pPr>
            <a:r>
              <a:rPr lang="es-ES" i="1" dirty="0">
                <a:latin typeface="Times New Roman" panose="02020603050405020304" pitchFamily="18" charset="0"/>
                <a:ea typeface="Calibri" panose="020F0502020204030204" pitchFamily="34" charset="0"/>
                <a:cs typeface="Times New Roman" panose="02020603050405020304" pitchFamily="18" charset="0"/>
              </a:rPr>
              <a:t>Figura 4.x. Flujo de trabajo de la fase de Requerimientos (Elaboración propia).</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87365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4.5.	Plantillas del marco metodológico propuesto</a:t>
            </a:r>
          </a:p>
        </p:txBody>
      </p:sp>
      <p:sp>
        <p:nvSpPr>
          <p:cNvPr id="3" name="Marcador de contenido 2"/>
          <p:cNvSpPr>
            <a:spLocks noGrp="1"/>
          </p:cNvSpPr>
          <p:nvPr>
            <p:ph idx="1"/>
          </p:nvPr>
        </p:nvSpPr>
        <p:spPr/>
        <p:txBody>
          <a:bodyPr/>
          <a:lstStyle/>
          <a:p>
            <a:pPr marL="246888" lvl="2">
              <a:spcBef>
                <a:spcPts val="1400"/>
              </a:spcBef>
            </a:pPr>
            <a:r>
              <a:rPr lang="es-ES" b="1" dirty="0"/>
              <a:t>Plantillas de la fase de Requerimientos (REQ)</a:t>
            </a:r>
          </a:p>
          <a:p>
            <a:endParaRPr lang="es-ES" dirty="0"/>
          </a:p>
        </p:txBody>
      </p:sp>
      <p:sp>
        <p:nvSpPr>
          <p:cNvPr id="4" name="Marcador de número de diapositiva 3"/>
          <p:cNvSpPr>
            <a:spLocks noGrp="1"/>
          </p:cNvSpPr>
          <p:nvPr>
            <p:ph type="sldNum" sz="quarter" idx="12"/>
          </p:nvPr>
        </p:nvSpPr>
        <p:spPr/>
        <p:txBody>
          <a:bodyPr/>
          <a:lstStyle/>
          <a:p>
            <a:fld id="{7DC1BBB0-96F0-4077-A278-0F3FB5C104D3}" type="slidenum">
              <a:rPr lang="es-ES" smtClean="0"/>
              <a:t>41</a:t>
            </a:fld>
            <a:endParaRPr lang="es-ES"/>
          </a:p>
        </p:txBody>
      </p:sp>
      <p:pic>
        <p:nvPicPr>
          <p:cNvPr id="5" name="Imagen 4"/>
          <p:cNvPicPr>
            <a:picLocks noChangeAspect="1"/>
          </p:cNvPicPr>
          <p:nvPr/>
        </p:nvPicPr>
        <p:blipFill>
          <a:blip r:embed="rId2"/>
          <a:stretch>
            <a:fillRect/>
          </a:stretch>
        </p:blipFill>
        <p:spPr>
          <a:xfrm>
            <a:off x="2638028" y="1955719"/>
            <a:ext cx="7096125" cy="4791075"/>
          </a:xfrm>
          <a:prstGeom prst="rect">
            <a:avLst/>
          </a:prstGeom>
        </p:spPr>
      </p:pic>
    </p:spTree>
    <p:extLst>
      <p:ext uri="{BB962C8B-B14F-4D97-AF65-F5344CB8AC3E}">
        <p14:creationId xmlns:p14="http://schemas.microsoft.com/office/powerpoint/2010/main" val="4815998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 xmlns:a16="http://schemas.microsoft.com/office/drawing/2014/main" id="{BC1B218B-D1FD-4A2D-94C0-0D19F4211D86}"/>
              </a:ext>
            </a:extLst>
          </p:cNvPr>
          <p:cNvSpPr>
            <a:spLocks noGrp="1"/>
          </p:cNvSpPr>
          <p:nvPr>
            <p:ph type="sldNum" sz="quarter" idx="12"/>
          </p:nvPr>
        </p:nvSpPr>
        <p:spPr/>
        <p:txBody>
          <a:bodyPr/>
          <a:lstStyle/>
          <a:p>
            <a:fld id="{7DC1BBB0-96F0-4077-A278-0F3FB5C104D3}" type="slidenum">
              <a:rPr lang="es-PE" smtClean="0"/>
              <a:t>42</a:t>
            </a:fld>
            <a:endParaRPr lang="es-PE"/>
          </a:p>
        </p:txBody>
      </p:sp>
      <p:sp>
        <p:nvSpPr>
          <p:cNvPr id="5" name="Título 4"/>
          <p:cNvSpPr>
            <a:spLocks noGrp="1"/>
          </p:cNvSpPr>
          <p:nvPr>
            <p:ph type="title"/>
          </p:nvPr>
        </p:nvSpPr>
        <p:spPr/>
        <p:txBody>
          <a:bodyPr/>
          <a:lstStyle/>
          <a:p>
            <a:r>
              <a:rPr lang="es-ES" b="1" dirty="0"/>
              <a:t>CAPÍTULO </a:t>
            </a:r>
            <a:r>
              <a:rPr lang="es-ES" b="1" dirty="0" smtClean="0"/>
              <a:t>5</a:t>
            </a:r>
            <a:endParaRPr lang="es-ES" dirty="0"/>
          </a:p>
        </p:txBody>
      </p:sp>
      <p:sp>
        <p:nvSpPr>
          <p:cNvPr id="6" name="Marcador de texto 5"/>
          <p:cNvSpPr>
            <a:spLocks noGrp="1"/>
          </p:cNvSpPr>
          <p:nvPr>
            <p:ph type="body" idx="1"/>
          </p:nvPr>
        </p:nvSpPr>
        <p:spPr/>
        <p:txBody>
          <a:bodyPr>
            <a:normAutofit/>
          </a:bodyPr>
          <a:lstStyle/>
          <a:p>
            <a:pPr lvl="0"/>
            <a:r>
              <a:rPr lang="es-ES" b="1" dirty="0"/>
              <a:t>VALIDACIÓN DE LA PROPUESTA</a:t>
            </a:r>
          </a:p>
          <a:p>
            <a:pPr lvl="0"/>
            <a:endParaRPr lang="es-ES" b="1" dirty="0"/>
          </a:p>
        </p:txBody>
      </p:sp>
    </p:spTree>
    <p:extLst>
      <p:ext uri="{BB962C8B-B14F-4D97-AF65-F5344CB8AC3E}">
        <p14:creationId xmlns:p14="http://schemas.microsoft.com/office/powerpoint/2010/main" val="271341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Validación del marco metodológico </a:t>
            </a:r>
          </a:p>
        </p:txBody>
      </p:sp>
      <p:sp>
        <p:nvSpPr>
          <p:cNvPr id="3" name="Marcador de contenido 2"/>
          <p:cNvSpPr>
            <a:spLocks noGrp="1"/>
          </p:cNvSpPr>
          <p:nvPr>
            <p:ph idx="1"/>
          </p:nvPr>
        </p:nvSpPr>
        <p:spPr/>
        <p:txBody>
          <a:bodyPr/>
          <a:lstStyle/>
          <a:p>
            <a:pPr lvl="2"/>
            <a:r>
              <a:rPr lang="es-ES" b="1" dirty="0" smtClean="0"/>
              <a:t>Método</a:t>
            </a:r>
            <a:endParaRPr lang="es-ES" sz="1800" b="1" dirty="0"/>
          </a:p>
          <a:p>
            <a:r>
              <a:rPr lang="es-ES" dirty="0"/>
              <a:t>Para el método de evaluación  se tienen que tomar decisiones complejas que están influenciadas por muchos factores; estamos tratando con criterios de decisión de </a:t>
            </a:r>
            <a:r>
              <a:rPr lang="es-ES" i="1" dirty="0"/>
              <a:t>atributos múltiples</a:t>
            </a:r>
            <a:r>
              <a:rPr lang="es-ES" dirty="0"/>
              <a:t>, mediante los cuales los parámetros individuales se organizan en diferentes </a:t>
            </a:r>
            <a:r>
              <a:rPr lang="es-ES" i="1" dirty="0"/>
              <a:t>niveles jerárquicos</a:t>
            </a:r>
            <a:r>
              <a:rPr lang="es-ES" dirty="0"/>
              <a:t> para gestionar la complejidad de la toma de decisiones. En esta sección detallamos el marco, el modelo y el proceso de evaluación del marco metodológico propuesto [71][77].</a:t>
            </a:r>
            <a:endParaRPr lang="es-ES" sz="2400" dirty="0"/>
          </a:p>
          <a:p>
            <a:endParaRPr lang="es-ES" dirty="0"/>
          </a:p>
        </p:txBody>
      </p:sp>
      <p:sp>
        <p:nvSpPr>
          <p:cNvPr id="4" name="Marcador de número de diapositiva 3"/>
          <p:cNvSpPr>
            <a:spLocks noGrp="1"/>
          </p:cNvSpPr>
          <p:nvPr>
            <p:ph type="sldNum" sz="quarter" idx="12"/>
          </p:nvPr>
        </p:nvSpPr>
        <p:spPr/>
        <p:txBody>
          <a:bodyPr/>
          <a:lstStyle/>
          <a:p>
            <a:fld id="{7DC1BBB0-96F0-4077-A278-0F3FB5C104D3}" type="slidenum">
              <a:rPr lang="es-ES" smtClean="0"/>
              <a:t>43</a:t>
            </a:fld>
            <a:endParaRPr lang="es-ES"/>
          </a:p>
        </p:txBody>
      </p:sp>
    </p:spTree>
    <p:extLst>
      <p:ext uri="{BB962C8B-B14F-4D97-AF65-F5344CB8AC3E}">
        <p14:creationId xmlns:p14="http://schemas.microsoft.com/office/powerpoint/2010/main" val="14031346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Validación del marco metodológico </a:t>
            </a:r>
          </a:p>
        </p:txBody>
      </p:sp>
      <p:sp>
        <p:nvSpPr>
          <p:cNvPr id="3" name="Marcador de contenido 2"/>
          <p:cNvSpPr>
            <a:spLocks noGrp="1"/>
          </p:cNvSpPr>
          <p:nvPr>
            <p:ph idx="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7DC1BBB0-96F0-4077-A278-0F3FB5C104D3}" type="slidenum">
              <a:rPr lang="es-ES" smtClean="0"/>
              <a:t>44</a:t>
            </a:fld>
            <a:endParaRPr lang="es-ES"/>
          </a:p>
        </p:txBody>
      </p:sp>
      <p:pic>
        <p:nvPicPr>
          <p:cNvPr id="5" name="Imagen 4"/>
          <p:cNvPicPr/>
          <p:nvPr/>
        </p:nvPicPr>
        <p:blipFill>
          <a:blip r:embed="rId2">
            <a:extLst>
              <a:ext uri="{28A0092B-C50C-407E-A947-70E740481C1C}">
                <a14:useLocalDpi xmlns:a14="http://schemas.microsoft.com/office/drawing/2010/main" val="0"/>
              </a:ext>
            </a:extLst>
          </a:blip>
          <a:srcRect/>
          <a:stretch>
            <a:fillRect/>
          </a:stretch>
        </p:blipFill>
        <p:spPr bwMode="auto">
          <a:xfrm>
            <a:off x="2566020" y="1609106"/>
            <a:ext cx="7416824" cy="3980134"/>
          </a:xfrm>
          <a:prstGeom prst="rect">
            <a:avLst/>
          </a:prstGeom>
          <a:noFill/>
          <a:ln>
            <a:noFill/>
          </a:ln>
        </p:spPr>
      </p:pic>
      <p:sp>
        <p:nvSpPr>
          <p:cNvPr id="6" name="Rectángulo 5"/>
          <p:cNvSpPr/>
          <p:nvPr/>
        </p:nvSpPr>
        <p:spPr>
          <a:xfrm>
            <a:off x="4222204" y="6181106"/>
            <a:ext cx="3780522" cy="388696"/>
          </a:xfrm>
          <a:prstGeom prst="rect">
            <a:avLst/>
          </a:prstGeom>
        </p:spPr>
        <p:txBody>
          <a:bodyPr wrap="none">
            <a:spAutoFit/>
          </a:bodyPr>
          <a:lstStyle/>
          <a:p>
            <a:pPr marL="449580" algn="ctr">
              <a:lnSpc>
                <a:spcPct val="107000"/>
              </a:lnSpc>
              <a:spcAft>
                <a:spcPts val="800"/>
              </a:spcAft>
            </a:pPr>
            <a:r>
              <a:rPr lang="es-ES" i="1" dirty="0">
                <a:latin typeface="Times New Roman" panose="02020603050405020304" pitchFamily="18" charset="0"/>
                <a:ea typeface="Calibri" panose="020F0502020204030204" pitchFamily="34" charset="0"/>
                <a:cs typeface="Times New Roman" panose="02020603050405020304" pitchFamily="18" charset="0"/>
              </a:rPr>
              <a:t>Figura 5.x. Modelo de evaluación</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79998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5.1.2.	Resultados</a:t>
            </a:r>
          </a:p>
        </p:txBody>
      </p:sp>
      <p:sp>
        <p:nvSpPr>
          <p:cNvPr id="3" name="Marcador de contenido 2"/>
          <p:cNvSpPr>
            <a:spLocks noGrp="1"/>
          </p:cNvSpPr>
          <p:nvPr>
            <p:ph idx="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7DC1BBB0-96F0-4077-A278-0F3FB5C104D3}" type="slidenum">
              <a:rPr lang="es-ES" smtClean="0"/>
              <a:t>45</a:t>
            </a:fld>
            <a:endParaRPr lang="es-ES"/>
          </a:p>
        </p:txBody>
      </p:sp>
      <p:pic>
        <p:nvPicPr>
          <p:cNvPr id="5" name="Imagen 4"/>
          <p:cNvPicPr/>
          <p:nvPr/>
        </p:nvPicPr>
        <p:blipFill>
          <a:blip r:embed="rId2">
            <a:extLst>
              <a:ext uri="{28A0092B-C50C-407E-A947-70E740481C1C}">
                <a14:useLocalDpi xmlns:a14="http://schemas.microsoft.com/office/drawing/2010/main" val="0"/>
              </a:ext>
            </a:extLst>
          </a:blip>
          <a:srcRect/>
          <a:stretch>
            <a:fillRect/>
          </a:stretch>
        </p:blipFill>
        <p:spPr bwMode="auto">
          <a:xfrm>
            <a:off x="1904960" y="1583099"/>
            <a:ext cx="4605020" cy="4264660"/>
          </a:xfrm>
          <a:prstGeom prst="rect">
            <a:avLst/>
          </a:prstGeom>
          <a:noFill/>
          <a:ln>
            <a:noFill/>
          </a:ln>
        </p:spPr>
      </p:pic>
      <p:sp>
        <p:nvSpPr>
          <p:cNvPr id="6" name="Rectángulo 5"/>
          <p:cNvSpPr/>
          <p:nvPr/>
        </p:nvSpPr>
        <p:spPr>
          <a:xfrm>
            <a:off x="1593436" y="5939040"/>
            <a:ext cx="6092825" cy="923330"/>
          </a:xfrm>
          <a:prstGeom prst="rect">
            <a:avLst/>
          </a:prstGeom>
        </p:spPr>
        <p:txBody>
          <a:bodyPr>
            <a:spAutoFit/>
          </a:bodyPr>
          <a:lstStyle/>
          <a:p>
            <a:pPr algn="ctr">
              <a:lnSpc>
                <a:spcPct val="150000"/>
              </a:lnSpc>
              <a:spcAft>
                <a:spcPts val="800"/>
              </a:spcAft>
            </a:pPr>
            <a:r>
              <a:rPr lang="es-ES" dirty="0">
                <a:latin typeface="Times New Roman" panose="02020603050405020304" pitchFamily="18" charset="0"/>
                <a:ea typeface="Calibri" panose="020F0502020204030204" pitchFamily="34" charset="0"/>
                <a:cs typeface="Times New Roman" panose="02020603050405020304" pitchFamily="18" charset="0"/>
              </a:rPr>
              <a:t>Figura 5.x. Modelo Experto generado en herramienta </a:t>
            </a:r>
            <a:r>
              <a:rPr lang="es-ES" dirty="0" err="1">
                <a:latin typeface="Times New Roman" panose="02020603050405020304" pitchFamily="18" charset="0"/>
                <a:ea typeface="Calibri" panose="020F0502020204030204" pitchFamily="34" charset="0"/>
                <a:cs typeface="Times New Roman" panose="02020603050405020304" pitchFamily="18" charset="0"/>
              </a:rPr>
              <a:t>DEXi</a:t>
            </a:r>
            <a:r>
              <a:rPr lang="es-ES" dirty="0">
                <a:latin typeface="Times New Roman" panose="02020603050405020304" pitchFamily="18" charset="0"/>
                <a:ea typeface="Calibri" panose="020F0502020204030204" pitchFamily="34" charset="0"/>
                <a:cs typeface="Times New Roman" panose="02020603050405020304" pitchFamily="18" charset="0"/>
              </a:rPr>
              <a:t> 5.02.</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n 6"/>
          <p:cNvPicPr/>
          <p:nvPr/>
        </p:nvPicPr>
        <p:blipFill>
          <a:blip r:embed="rId3">
            <a:extLst>
              <a:ext uri="{28A0092B-C50C-407E-A947-70E740481C1C}">
                <a14:useLocalDpi xmlns:a14="http://schemas.microsoft.com/office/drawing/2010/main" val="0"/>
              </a:ext>
            </a:extLst>
          </a:blip>
          <a:srcRect/>
          <a:stretch>
            <a:fillRect/>
          </a:stretch>
        </p:blipFill>
        <p:spPr bwMode="auto">
          <a:xfrm>
            <a:off x="7822604" y="2024182"/>
            <a:ext cx="3437890" cy="2891790"/>
          </a:xfrm>
          <a:prstGeom prst="rect">
            <a:avLst/>
          </a:prstGeom>
          <a:noFill/>
          <a:ln>
            <a:noFill/>
          </a:ln>
        </p:spPr>
      </p:pic>
      <p:sp>
        <p:nvSpPr>
          <p:cNvPr id="8" name="Rectángulo 7"/>
          <p:cNvSpPr/>
          <p:nvPr/>
        </p:nvSpPr>
        <p:spPr>
          <a:xfrm>
            <a:off x="7534572" y="4703203"/>
            <a:ext cx="4454949" cy="923330"/>
          </a:xfrm>
          <a:prstGeom prst="rect">
            <a:avLst/>
          </a:prstGeom>
        </p:spPr>
        <p:txBody>
          <a:bodyPr wrap="square">
            <a:spAutoFit/>
          </a:bodyPr>
          <a:lstStyle/>
          <a:p>
            <a:pPr algn="ctr">
              <a:lnSpc>
                <a:spcPct val="150000"/>
              </a:lnSpc>
              <a:spcAft>
                <a:spcPts val="800"/>
              </a:spcAft>
            </a:pPr>
            <a:r>
              <a:rPr lang="es-ES" dirty="0">
                <a:latin typeface="Times New Roman" panose="02020603050405020304" pitchFamily="18" charset="0"/>
                <a:ea typeface="Calibri" panose="020F0502020204030204" pitchFamily="34" charset="0"/>
                <a:cs typeface="Times New Roman" panose="02020603050405020304" pitchFamily="18" charset="0"/>
              </a:rPr>
              <a:t>Tabla 5.x Reglas de decisión de la capa raíz del modelo de decisión.</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87033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Resultados</a:t>
            </a:r>
          </a:p>
        </p:txBody>
      </p:sp>
      <p:sp>
        <p:nvSpPr>
          <p:cNvPr id="3" name="Marcador de contenido 2"/>
          <p:cNvSpPr>
            <a:spLocks noGrp="1"/>
          </p:cNvSpPr>
          <p:nvPr>
            <p:ph idx="1"/>
          </p:nvPr>
        </p:nvSpPr>
        <p:spPr/>
        <p:txBody>
          <a:bodyPr/>
          <a:lstStyle/>
          <a:p>
            <a:endParaRPr lang="es-ES"/>
          </a:p>
        </p:txBody>
      </p:sp>
      <p:sp>
        <p:nvSpPr>
          <p:cNvPr id="4" name="Marcador de número de diapositiva 3"/>
          <p:cNvSpPr>
            <a:spLocks noGrp="1"/>
          </p:cNvSpPr>
          <p:nvPr>
            <p:ph type="sldNum" sz="quarter" idx="12"/>
          </p:nvPr>
        </p:nvSpPr>
        <p:spPr/>
        <p:txBody>
          <a:bodyPr/>
          <a:lstStyle/>
          <a:p>
            <a:fld id="{7DC1BBB0-96F0-4077-A278-0F3FB5C104D3}" type="slidenum">
              <a:rPr lang="es-ES" smtClean="0"/>
              <a:t>46</a:t>
            </a:fld>
            <a:endParaRPr lang="es-ES"/>
          </a:p>
        </p:txBody>
      </p:sp>
      <p:pic>
        <p:nvPicPr>
          <p:cNvPr id="5" name="Imagen 4"/>
          <p:cNvPicPr/>
          <p:nvPr/>
        </p:nvPicPr>
        <p:blipFill>
          <a:blip r:embed="rId2">
            <a:extLst>
              <a:ext uri="{28A0092B-C50C-407E-A947-70E740481C1C}">
                <a14:useLocalDpi xmlns:a14="http://schemas.microsoft.com/office/drawing/2010/main" val="0"/>
              </a:ext>
            </a:extLst>
          </a:blip>
          <a:srcRect/>
          <a:stretch>
            <a:fillRect/>
          </a:stretch>
        </p:blipFill>
        <p:spPr bwMode="auto">
          <a:xfrm>
            <a:off x="1611241" y="1772816"/>
            <a:ext cx="9764996" cy="2376264"/>
          </a:xfrm>
          <a:prstGeom prst="rect">
            <a:avLst/>
          </a:prstGeom>
          <a:noFill/>
          <a:ln>
            <a:noFill/>
          </a:ln>
        </p:spPr>
      </p:pic>
      <p:sp>
        <p:nvSpPr>
          <p:cNvPr id="6" name="Rectángulo 5"/>
          <p:cNvSpPr/>
          <p:nvPr/>
        </p:nvSpPr>
        <p:spPr>
          <a:xfrm>
            <a:off x="3790156" y="4331643"/>
            <a:ext cx="4936095" cy="507831"/>
          </a:xfrm>
          <a:prstGeom prst="rect">
            <a:avLst/>
          </a:prstGeom>
        </p:spPr>
        <p:txBody>
          <a:bodyPr wrap="none">
            <a:spAutoFit/>
          </a:bodyPr>
          <a:lstStyle/>
          <a:p>
            <a:pPr algn="ctr">
              <a:lnSpc>
                <a:spcPct val="150000"/>
              </a:lnSpc>
              <a:spcAft>
                <a:spcPts val="800"/>
              </a:spcAft>
            </a:pPr>
            <a:r>
              <a:rPr lang="es-ES" i="1" dirty="0">
                <a:latin typeface="Times New Roman" panose="02020603050405020304" pitchFamily="18" charset="0"/>
                <a:ea typeface="Calibri" panose="020F0502020204030204" pitchFamily="34" charset="0"/>
                <a:cs typeface="Times New Roman" panose="02020603050405020304" pitchFamily="18" charset="0"/>
              </a:rPr>
              <a:t>Tabla 5.x. Datos de los profesionales entrevistados.</a:t>
            </a:r>
            <a:endParaRPr lang="es-E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66656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Resultados</a:t>
            </a:r>
          </a:p>
        </p:txBody>
      </p:sp>
      <p:sp>
        <p:nvSpPr>
          <p:cNvPr id="3" name="Marcador de contenido 2"/>
          <p:cNvSpPr>
            <a:spLocks noGrp="1"/>
          </p:cNvSpPr>
          <p:nvPr>
            <p:ph idx="1"/>
          </p:nvPr>
        </p:nvSpPr>
        <p:spPr/>
        <p:txBody>
          <a:bodyPr/>
          <a:lstStyle/>
          <a:p>
            <a:endParaRPr lang="es-ES"/>
          </a:p>
        </p:txBody>
      </p:sp>
      <p:sp>
        <p:nvSpPr>
          <p:cNvPr id="4" name="Marcador de número de diapositiva 3"/>
          <p:cNvSpPr>
            <a:spLocks noGrp="1"/>
          </p:cNvSpPr>
          <p:nvPr>
            <p:ph type="sldNum" sz="quarter" idx="12"/>
          </p:nvPr>
        </p:nvSpPr>
        <p:spPr/>
        <p:txBody>
          <a:bodyPr/>
          <a:lstStyle/>
          <a:p>
            <a:fld id="{7DC1BBB0-96F0-4077-A278-0F3FB5C104D3}" type="slidenum">
              <a:rPr lang="es-ES" smtClean="0"/>
              <a:t>47</a:t>
            </a:fld>
            <a:endParaRPr lang="es-ES"/>
          </a:p>
        </p:txBody>
      </p:sp>
      <p:pic>
        <p:nvPicPr>
          <p:cNvPr id="5" name="Imagen 4"/>
          <p:cNvPicPr/>
          <p:nvPr/>
        </p:nvPicPr>
        <p:blipFill>
          <a:blip r:embed="rId2">
            <a:extLst>
              <a:ext uri="{28A0092B-C50C-407E-A947-70E740481C1C}">
                <a14:useLocalDpi xmlns:a14="http://schemas.microsoft.com/office/drawing/2010/main" val="0"/>
              </a:ext>
            </a:extLst>
          </a:blip>
          <a:srcRect/>
          <a:stretch>
            <a:fillRect/>
          </a:stretch>
        </p:blipFill>
        <p:spPr bwMode="auto">
          <a:xfrm>
            <a:off x="1773932" y="1691640"/>
            <a:ext cx="4114800" cy="4389120"/>
          </a:xfrm>
          <a:prstGeom prst="rect">
            <a:avLst/>
          </a:prstGeom>
          <a:noFill/>
          <a:ln>
            <a:noFill/>
          </a:ln>
        </p:spPr>
      </p:pic>
      <p:pic>
        <p:nvPicPr>
          <p:cNvPr id="6" name="Imagen 5"/>
          <p:cNvPicPr/>
          <p:nvPr/>
        </p:nvPicPr>
        <p:blipFill>
          <a:blip r:embed="rId3">
            <a:extLst>
              <a:ext uri="{28A0092B-C50C-407E-A947-70E740481C1C}">
                <a14:useLocalDpi xmlns:a14="http://schemas.microsoft.com/office/drawing/2010/main" val="0"/>
              </a:ext>
            </a:extLst>
          </a:blip>
          <a:srcRect/>
          <a:stretch>
            <a:fillRect/>
          </a:stretch>
        </p:blipFill>
        <p:spPr bwMode="auto">
          <a:xfrm>
            <a:off x="6917928" y="1600199"/>
            <a:ext cx="3568972" cy="5234105"/>
          </a:xfrm>
          <a:prstGeom prst="rect">
            <a:avLst/>
          </a:prstGeom>
          <a:noFill/>
          <a:ln>
            <a:noFill/>
          </a:ln>
        </p:spPr>
      </p:pic>
    </p:spTree>
    <p:extLst>
      <p:ext uri="{BB962C8B-B14F-4D97-AF65-F5344CB8AC3E}">
        <p14:creationId xmlns:p14="http://schemas.microsoft.com/office/powerpoint/2010/main" val="5520368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5.1.3.	Análisis de resultados</a:t>
            </a:r>
          </a:p>
        </p:txBody>
      </p:sp>
      <p:sp>
        <p:nvSpPr>
          <p:cNvPr id="3" name="Marcador de contenido 2"/>
          <p:cNvSpPr>
            <a:spLocks noGrp="1"/>
          </p:cNvSpPr>
          <p:nvPr>
            <p:ph idx="1"/>
          </p:nvPr>
        </p:nvSpPr>
        <p:spPr/>
        <p:txBody>
          <a:bodyPr/>
          <a:lstStyle/>
          <a:p>
            <a:r>
              <a:rPr lang="es-ES" dirty="0"/>
              <a:t>Los resultados de la evaluación cualitativa de las dimensiones de estructura y contenido del marco metodológico ágil propuesto se muestran en la siguiente tabla.</a:t>
            </a:r>
          </a:p>
          <a:p>
            <a:endParaRPr lang="es-ES" dirty="0"/>
          </a:p>
        </p:txBody>
      </p:sp>
      <p:sp>
        <p:nvSpPr>
          <p:cNvPr id="4" name="Marcador de número de diapositiva 3"/>
          <p:cNvSpPr>
            <a:spLocks noGrp="1"/>
          </p:cNvSpPr>
          <p:nvPr>
            <p:ph type="sldNum" sz="quarter" idx="12"/>
          </p:nvPr>
        </p:nvSpPr>
        <p:spPr/>
        <p:txBody>
          <a:bodyPr/>
          <a:lstStyle/>
          <a:p>
            <a:fld id="{7DC1BBB0-96F0-4077-A278-0F3FB5C104D3}" type="slidenum">
              <a:rPr lang="es-ES" smtClean="0"/>
              <a:t>48</a:t>
            </a:fld>
            <a:endParaRPr lang="es-ES"/>
          </a:p>
        </p:txBody>
      </p:sp>
      <p:pic>
        <p:nvPicPr>
          <p:cNvPr id="5" name="Imagen 4"/>
          <p:cNvPicPr/>
          <p:nvPr/>
        </p:nvPicPr>
        <p:blipFill>
          <a:blip r:embed="rId2">
            <a:extLst>
              <a:ext uri="{28A0092B-C50C-407E-A947-70E740481C1C}">
                <a14:useLocalDpi xmlns:a14="http://schemas.microsoft.com/office/drawing/2010/main" val="0"/>
              </a:ext>
            </a:extLst>
          </a:blip>
          <a:srcRect/>
          <a:stretch>
            <a:fillRect/>
          </a:stretch>
        </p:blipFill>
        <p:spPr bwMode="auto">
          <a:xfrm>
            <a:off x="3718148" y="3483781"/>
            <a:ext cx="4896544" cy="3021295"/>
          </a:xfrm>
          <a:prstGeom prst="rect">
            <a:avLst/>
          </a:prstGeom>
          <a:noFill/>
          <a:ln>
            <a:noFill/>
          </a:ln>
        </p:spPr>
      </p:pic>
    </p:spTree>
    <p:extLst>
      <p:ext uri="{BB962C8B-B14F-4D97-AF65-F5344CB8AC3E}">
        <p14:creationId xmlns:p14="http://schemas.microsoft.com/office/powerpoint/2010/main" val="26074893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5.1.3.	Análisis de resultados</a:t>
            </a:r>
          </a:p>
        </p:txBody>
      </p:sp>
      <p:sp>
        <p:nvSpPr>
          <p:cNvPr id="3" name="Marcador de contenido 2"/>
          <p:cNvSpPr>
            <a:spLocks noGrp="1"/>
          </p:cNvSpPr>
          <p:nvPr>
            <p:ph idx="1"/>
          </p:nvPr>
        </p:nvSpPr>
        <p:spPr/>
        <p:txBody>
          <a:bodyPr/>
          <a:lstStyle/>
          <a:p>
            <a:r>
              <a:rPr lang="es-ES" dirty="0"/>
              <a:t>El marco metodológico propuesto ha obtenido una calificación de excelente utilizando el método de evaluación de modelo experto jerárquico para atributos múltiples. Tanto la dimensión de contenido como la dimensiona de estructura obtuvieron una calificación de “Bueno”, es muy probable que se no haber retirado los atributos de “Disponibilidad de ejemplos” y “Verificado”, el resultado pueda variar, pero debido a que es un marco metodológico nuevo en periodo de validación no es posible obtener una valoración cualitativo para dichos parámetros.</a:t>
            </a:r>
          </a:p>
          <a:p>
            <a:endParaRPr lang="es-ES" dirty="0"/>
          </a:p>
        </p:txBody>
      </p:sp>
      <p:sp>
        <p:nvSpPr>
          <p:cNvPr id="4" name="Marcador de número de diapositiva 3"/>
          <p:cNvSpPr>
            <a:spLocks noGrp="1"/>
          </p:cNvSpPr>
          <p:nvPr>
            <p:ph type="sldNum" sz="quarter" idx="12"/>
          </p:nvPr>
        </p:nvSpPr>
        <p:spPr/>
        <p:txBody>
          <a:bodyPr/>
          <a:lstStyle/>
          <a:p>
            <a:fld id="{7DC1BBB0-96F0-4077-A278-0F3FB5C104D3}" type="slidenum">
              <a:rPr lang="es-ES" smtClean="0"/>
              <a:t>49</a:t>
            </a:fld>
            <a:endParaRPr lang="es-ES"/>
          </a:p>
        </p:txBody>
      </p:sp>
    </p:spTree>
    <p:extLst>
      <p:ext uri="{BB962C8B-B14F-4D97-AF65-F5344CB8AC3E}">
        <p14:creationId xmlns:p14="http://schemas.microsoft.com/office/powerpoint/2010/main" val="13921297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1.1.	Antecedentes</a:t>
            </a:r>
          </a:p>
        </p:txBody>
      </p:sp>
      <p:sp>
        <p:nvSpPr>
          <p:cNvPr id="3" name="Marcador de contenido 2"/>
          <p:cNvSpPr>
            <a:spLocks noGrp="1"/>
          </p:cNvSpPr>
          <p:nvPr>
            <p:ph idx="1"/>
          </p:nvPr>
        </p:nvSpPr>
        <p:spPr/>
        <p:txBody>
          <a:bodyPr/>
          <a:lstStyle/>
          <a:p>
            <a:r>
              <a:rPr lang="es-ES" dirty="0"/>
              <a:t>Según la Organización para la Cooperación y el Desarrollo </a:t>
            </a:r>
            <a:r>
              <a:rPr lang="es-ES" dirty="0" smtClean="0"/>
              <a:t>Económicos (OCDE</a:t>
            </a:r>
            <a:r>
              <a:rPr lang="es-ES" dirty="0"/>
              <a:t>) </a:t>
            </a:r>
            <a:r>
              <a:rPr lang="es-ES" i="1" dirty="0" smtClean="0"/>
              <a:t>"</a:t>
            </a:r>
            <a:r>
              <a:rPr lang="es-ES" i="1" dirty="0">
                <a:solidFill>
                  <a:srgbClr val="0070C0"/>
                </a:solidFill>
              </a:rPr>
              <a:t>las pequeñas y medianas empresas (PYME) constituyen la forma dominante de organización empresarial en todos los países del mundo, representando más del 95% y hasta el 99% de la población de negocios según el </a:t>
            </a:r>
            <a:r>
              <a:rPr lang="es-ES" i="1" dirty="0" smtClean="0">
                <a:solidFill>
                  <a:srgbClr val="0070C0"/>
                </a:solidFill>
              </a:rPr>
              <a:t>país“</a:t>
            </a:r>
            <a:r>
              <a:rPr lang="es-ES" i="1" dirty="0" smtClean="0"/>
              <a:t> [79].</a:t>
            </a:r>
          </a:p>
          <a:p>
            <a:r>
              <a:rPr lang="es-ES" dirty="0" smtClean="0"/>
              <a:t>El </a:t>
            </a:r>
            <a:r>
              <a:rPr lang="es-ES" dirty="0"/>
              <a:t>desafío al que se enfrentan </a:t>
            </a:r>
            <a:r>
              <a:rPr lang="es-ES" dirty="0" smtClean="0"/>
              <a:t>el sector empresarial y académica es </a:t>
            </a:r>
            <a:r>
              <a:rPr lang="es-ES" dirty="0"/>
              <a:t>proporcionar un entorno </a:t>
            </a:r>
            <a:r>
              <a:rPr lang="es-ES" dirty="0" smtClean="0"/>
              <a:t>que </a:t>
            </a:r>
            <a:r>
              <a:rPr lang="es-ES" dirty="0"/>
              <a:t>respalde la competitividad de esta gran población empresarial heterogénea y que promueva una cultura empresarial vibrante.</a:t>
            </a:r>
          </a:p>
        </p:txBody>
      </p:sp>
      <p:sp>
        <p:nvSpPr>
          <p:cNvPr id="4" name="Marcador de número de diapositiva 3">
            <a:extLst>
              <a:ext uri="{FF2B5EF4-FFF2-40B4-BE49-F238E27FC236}">
                <a16:creationId xmlns="" xmlns:a16="http://schemas.microsoft.com/office/drawing/2014/main" id="{BC1B218B-D1FD-4A2D-94C0-0D19F4211D86}"/>
              </a:ext>
            </a:extLst>
          </p:cNvPr>
          <p:cNvSpPr>
            <a:spLocks noGrp="1"/>
          </p:cNvSpPr>
          <p:nvPr>
            <p:ph type="sldNum" sz="quarter" idx="12"/>
          </p:nvPr>
        </p:nvSpPr>
        <p:spPr/>
        <p:txBody>
          <a:bodyPr/>
          <a:lstStyle/>
          <a:p>
            <a:fld id="{7DC1BBB0-96F0-4077-A278-0F3FB5C104D3}" type="slidenum">
              <a:rPr lang="es-PE" smtClean="0"/>
              <a:t>5</a:t>
            </a:fld>
            <a:endParaRPr lang="es-PE"/>
          </a:p>
        </p:txBody>
      </p:sp>
    </p:spTree>
    <p:extLst>
      <p:ext uri="{BB962C8B-B14F-4D97-AF65-F5344CB8AC3E}">
        <p14:creationId xmlns:p14="http://schemas.microsoft.com/office/powerpoint/2010/main" val="346686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5.1.3.	Análisis de resultados</a:t>
            </a:r>
          </a:p>
        </p:txBody>
      </p:sp>
      <p:sp>
        <p:nvSpPr>
          <p:cNvPr id="3" name="Marcador de contenido 2"/>
          <p:cNvSpPr>
            <a:spLocks noGrp="1"/>
          </p:cNvSpPr>
          <p:nvPr>
            <p:ph idx="1"/>
          </p:nvPr>
        </p:nvSpPr>
        <p:spPr/>
        <p:txBody>
          <a:bodyPr>
            <a:normAutofit fontScale="92500" lnSpcReduction="10000"/>
          </a:bodyPr>
          <a:lstStyle/>
          <a:p>
            <a:r>
              <a:rPr lang="es-ES" dirty="0"/>
              <a:t>Al tener una estructura aprobada demostramos que el marco metodológico organiza adecuadamente todos los elementos en un todo integral y coherente que proporciona integridad de procedimientos, técnicas e instrumentos apropiados y se basa tanto como sea posible en los enfoques y estándares establecidos. </a:t>
            </a:r>
          </a:p>
          <a:p>
            <a:r>
              <a:rPr lang="es-ES" dirty="0"/>
              <a:t>Por otro lado al tener un contenido aprobada demostramos que el marco metodológico ágil propuesto incluye criterios que especifican el nivel de contenido de los factores clave para una implementación exitosa del BPM a nivel de una organización como un todo, gestión de procesos comerciales individuales, implementación de proyectos y, finalmente, la gestión del proyecto sí mismo.</a:t>
            </a:r>
          </a:p>
          <a:p>
            <a:endParaRPr lang="es-ES" dirty="0"/>
          </a:p>
        </p:txBody>
      </p:sp>
      <p:sp>
        <p:nvSpPr>
          <p:cNvPr id="4" name="Marcador de número de diapositiva 3"/>
          <p:cNvSpPr>
            <a:spLocks noGrp="1"/>
          </p:cNvSpPr>
          <p:nvPr>
            <p:ph type="sldNum" sz="quarter" idx="12"/>
          </p:nvPr>
        </p:nvSpPr>
        <p:spPr/>
        <p:txBody>
          <a:bodyPr/>
          <a:lstStyle/>
          <a:p>
            <a:fld id="{7DC1BBB0-96F0-4077-A278-0F3FB5C104D3}" type="slidenum">
              <a:rPr lang="es-ES" smtClean="0"/>
              <a:t>50</a:t>
            </a:fld>
            <a:endParaRPr lang="es-ES"/>
          </a:p>
        </p:txBody>
      </p:sp>
    </p:spTree>
    <p:extLst>
      <p:ext uri="{BB962C8B-B14F-4D97-AF65-F5344CB8AC3E}">
        <p14:creationId xmlns:p14="http://schemas.microsoft.com/office/powerpoint/2010/main" val="11170181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6.	CONCLUSIONES Y TRABAJOS FUTUROS</a:t>
            </a:r>
          </a:p>
        </p:txBody>
      </p:sp>
      <p:sp>
        <p:nvSpPr>
          <p:cNvPr id="3" name="Marcador de contenido 2"/>
          <p:cNvSpPr>
            <a:spLocks noGrp="1"/>
          </p:cNvSpPr>
          <p:nvPr>
            <p:ph idx="1"/>
          </p:nvPr>
        </p:nvSpPr>
        <p:spPr/>
        <p:txBody>
          <a:bodyPr>
            <a:normAutofit fontScale="85000" lnSpcReduction="20000"/>
          </a:bodyPr>
          <a:lstStyle/>
          <a:p>
            <a:pPr lvl="1"/>
            <a:r>
              <a:rPr lang="es-ES" b="1" dirty="0"/>
              <a:t>Conclusiones </a:t>
            </a:r>
          </a:p>
          <a:p>
            <a:r>
              <a:rPr lang="es-ES" dirty="0"/>
              <a:t>Se ha implementado un marco metodológico ágil el cual integra el proceso de desarrollo de software estandarizado en la norma ISO/IEC 29110 y la metodología ágil SCRUM para el desarrollo de proyectos BPM. Este marco está orientado a micro y pequeñas empresas. Se demostrará que este asegura la calidad del proceso que posteriormente se traduce en un producto de calidad y la satisfacción de los clientes.</a:t>
            </a:r>
            <a:endParaRPr lang="es-ES" sz="2400" dirty="0"/>
          </a:p>
          <a:p>
            <a:r>
              <a:rPr lang="es-ES" dirty="0"/>
              <a:t>Se ha realizado una evaluación para validar cualitativamente el marco metodológico ágil propuesto mediante un modelo de decisión jerárquico obteniéndose una calificación de “excelente” según juicio de expertos de la región.</a:t>
            </a:r>
            <a:endParaRPr lang="es-ES" sz="2400" dirty="0"/>
          </a:p>
          <a:p>
            <a:r>
              <a:rPr lang="es-ES" dirty="0"/>
              <a:t>De la validación cualitativa del marco se ha realizado un análisis de los resultados obtenidos en el proceso de validación de marco metodológico ágil propuesto.</a:t>
            </a:r>
            <a:endParaRPr lang="es-ES" sz="2400" dirty="0"/>
          </a:p>
          <a:p>
            <a:endParaRPr lang="es-ES" dirty="0"/>
          </a:p>
        </p:txBody>
      </p:sp>
      <p:sp>
        <p:nvSpPr>
          <p:cNvPr id="4" name="Marcador de número de diapositiva 3"/>
          <p:cNvSpPr>
            <a:spLocks noGrp="1"/>
          </p:cNvSpPr>
          <p:nvPr>
            <p:ph type="sldNum" sz="quarter" idx="12"/>
          </p:nvPr>
        </p:nvSpPr>
        <p:spPr/>
        <p:txBody>
          <a:bodyPr/>
          <a:lstStyle/>
          <a:p>
            <a:fld id="{7DC1BBB0-96F0-4077-A278-0F3FB5C104D3}" type="slidenum">
              <a:rPr lang="es-ES" smtClean="0"/>
              <a:t>51</a:t>
            </a:fld>
            <a:endParaRPr lang="es-ES"/>
          </a:p>
        </p:txBody>
      </p:sp>
    </p:spTree>
    <p:extLst>
      <p:ext uri="{BB962C8B-B14F-4D97-AF65-F5344CB8AC3E}">
        <p14:creationId xmlns:p14="http://schemas.microsoft.com/office/powerpoint/2010/main" val="40240674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6.	CONCLUSIONES Y TRABAJOS FUTUROS</a:t>
            </a:r>
          </a:p>
        </p:txBody>
      </p:sp>
      <p:sp>
        <p:nvSpPr>
          <p:cNvPr id="3" name="Marcador de contenido 2"/>
          <p:cNvSpPr>
            <a:spLocks noGrp="1"/>
          </p:cNvSpPr>
          <p:nvPr>
            <p:ph idx="1"/>
          </p:nvPr>
        </p:nvSpPr>
        <p:spPr/>
        <p:txBody>
          <a:bodyPr/>
          <a:lstStyle/>
          <a:p>
            <a:pPr lvl="1"/>
            <a:r>
              <a:rPr lang="es-ES" b="1" dirty="0"/>
              <a:t>Trabajos futuros </a:t>
            </a:r>
          </a:p>
          <a:p>
            <a:r>
              <a:rPr lang="es-ES" dirty="0"/>
              <a:t>La norma internacional ISO/IEC 29110 cuenta con un segundo proceso de gestión de proyectos, este también puede ser alineado a una metodología ágil. Esta sería una buena oportunidad ya que aquellas empresas </a:t>
            </a:r>
            <a:r>
              <a:rPr lang="es-ES" dirty="0" err="1"/>
              <a:t>MYPEs</a:t>
            </a:r>
            <a:r>
              <a:rPr lang="es-ES" dirty="0"/>
              <a:t> que logren implementar ambos procesos (implementación de software y gestión de proyectos) pueden solicitar una evaluación para obtener una certificación en una grado de madurez. </a:t>
            </a:r>
            <a:endParaRPr lang="es-ES" sz="2400" dirty="0"/>
          </a:p>
          <a:p>
            <a:endParaRPr lang="es-ES" dirty="0"/>
          </a:p>
        </p:txBody>
      </p:sp>
      <p:sp>
        <p:nvSpPr>
          <p:cNvPr id="4" name="Marcador de número de diapositiva 3"/>
          <p:cNvSpPr>
            <a:spLocks noGrp="1"/>
          </p:cNvSpPr>
          <p:nvPr>
            <p:ph type="sldNum" sz="quarter" idx="12"/>
          </p:nvPr>
        </p:nvSpPr>
        <p:spPr/>
        <p:txBody>
          <a:bodyPr/>
          <a:lstStyle/>
          <a:p>
            <a:fld id="{7DC1BBB0-96F0-4077-A278-0F3FB5C104D3}" type="slidenum">
              <a:rPr lang="es-ES" smtClean="0"/>
              <a:t>52</a:t>
            </a:fld>
            <a:endParaRPr lang="es-ES"/>
          </a:p>
        </p:txBody>
      </p:sp>
    </p:spTree>
    <p:extLst>
      <p:ext uri="{BB962C8B-B14F-4D97-AF65-F5344CB8AC3E}">
        <p14:creationId xmlns:p14="http://schemas.microsoft.com/office/powerpoint/2010/main" val="29901108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Referencias Bibliográficas</a:t>
            </a:r>
            <a:endParaRPr lang="es-ES" dirty="0"/>
          </a:p>
        </p:txBody>
      </p:sp>
      <p:sp>
        <p:nvSpPr>
          <p:cNvPr id="3" name="Marcador de contenido 2"/>
          <p:cNvSpPr>
            <a:spLocks noGrp="1"/>
          </p:cNvSpPr>
          <p:nvPr>
            <p:ph idx="1"/>
          </p:nvPr>
        </p:nvSpPr>
        <p:spPr/>
        <p:txBody>
          <a:bodyPr>
            <a:normAutofit fontScale="25000" lnSpcReduction="20000"/>
          </a:bodyPr>
          <a:lstStyle/>
          <a:p>
            <a:pPr marL="514350" lvl="0" indent="-514350">
              <a:buFont typeface="+mj-lt"/>
              <a:buAutoNum type="arabicPeriod"/>
            </a:pPr>
            <a:r>
              <a:rPr lang="en-US" sz="3400" dirty="0"/>
              <a:t>Mondragon et al. </a:t>
            </a:r>
            <a:r>
              <a:rPr lang="en-US" sz="3400" b="1" dirty="0"/>
              <a:t>2013</a:t>
            </a:r>
            <a:r>
              <a:rPr lang="en-US" sz="3400" dirty="0"/>
              <a:t>. Toward a well-structured Development Methodology for Business Process-oriented Software Systems based on Services. </a:t>
            </a:r>
            <a:r>
              <a:rPr lang="en-US" sz="3400" dirty="0" err="1"/>
              <a:t>Procedia</a:t>
            </a:r>
            <a:r>
              <a:rPr lang="en-US" sz="3400" dirty="0"/>
              <a:t> Technology 9 (2013) 351 – 360.</a:t>
            </a:r>
            <a:endParaRPr lang="es-ES" sz="3400" dirty="0"/>
          </a:p>
          <a:p>
            <a:pPr marL="514350" lvl="0" indent="-514350">
              <a:buFont typeface="+mj-lt"/>
              <a:buAutoNum type="arabicPeriod"/>
            </a:pPr>
            <a:r>
              <a:rPr lang="en-US" sz="3400" dirty="0" err="1"/>
              <a:t>Rosing</a:t>
            </a:r>
            <a:r>
              <a:rPr lang="en-US" sz="3400" dirty="0"/>
              <a:t> et al. </a:t>
            </a:r>
            <a:r>
              <a:rPr lang="en-US" sz="3400" b="1" dirty="0"/>
              <a:t>2015</a:t>
            </a:r>
            <a:r>
              <a:rPr lang="en-US" sz="3400" dirty="0"/>
              <a:t>. Applying Agile Principles to BPM. The Complete Business Process Handbook, Volume 1, Publisher: Elsevier - Morgan Kaufmann, pp.553-577.</a:t>
            </a:r>
            <a:endParaRPr lang="es-ES" sz="3400" dirty="0"/>
          </a:p>
          <a:p>
            <a:pPr marL="514350" lvl="0" indent="-514350">
              <a:buFont typeface="+mj-lt"/>
              <a:buAutoNum type="arabicPeriod"/>
            </a:pPr>
            <a:r>
              <a:rPr lang="en-US" sz="3400" dirty="0"/>
              <a:t>Delgado et al. </a:t>
            </a:r>
            <a:r>
              <a:rPr lang="en-US" sz="3400" b="1" dirty="0"/>
              <a:t>2015</a:t>
            </a:r>
            <a:r>
              <a:rPr lang="en-US" sz="3400" dirty="0"/>
              <a:t>. A Systematic Approach for Evaluating BPM </a:t>
            </a:r>
            <a:r>
              <a:rPr lang="en-US" sz="3400" dirty="0" err="1"/>
              <a:t>Systems:Case</a:t>
            </a:r>
            <a:r>
              <a:rPr lang="en-US" sz="3400" dirty="0"/>
              <a:t> Studies on Open Source and Proprietary Tools. 11th IFIP WG 2.13 International Conference, OSS 2015 Florence, Italy, May 16–17, 2015.</a:t>
            </a:r>
            <a:endParaRPr lang="es-ES" sz="3400" dirty="0"/>
          </a:p>
          <a:p>
            <a:pPr marL="514350" lvl="0" indent="-514350">
              <a:buFont typeface="+mj-lt"/>
              <a:buAutoNum type="arabicPeriod"/>
            </a:pPr>
            <a:r>
              <a:rPr lang="en-US" sz="3400" dirty="0"/>
              <a:t>Amit K. Chopra and </a:t>
            </a:r>
            <a:r>
              <a:rPr lang="en-US" sz="3400" dirty="0" err="1"/>
              <a:t>Munindar</a:t>
            </a:r>
            <a:r>
              <a:rPr lang="en-US" sz="3400" dirty="0"/>
              <a:t> P. </a:t>
            </a:r>
            <a:r>
              <a:rPr lang="en-US" sz="3400" dirty="0" err="1"/>
              <a:t>Signh</a:t>
            </a:r>
            <a:r>
              <a:rPr lang="en-US" sz="3400" dirty="0"/>
              <a:t>. 2009. Amoeba A methodology for modeling and evolving cross-organizational business processes. NIRMIT DESAI. IBM Research, India. North Carolina State University</a:t>
            </a:r>
            <a:endParaRPr lang="es-ES" sz="3400" dirty="0"/>
          </a:p>
          <a:p>
            <a:pPr marL="514350" lvl="0" indent="-514350">
              <a:buFont typeface="+mj-lt"/>
              <a:buAutoNum type="arabicPeriod"/>
            </a:pPr>
            <a:r>
              <a:rPr lang="en-US" sz="3400" dirty="0"/>
              <a:t>Lisa Dyer, </a:t>
            </a:r>
            <a:r>
              <a:rPr lang="en-US" sz="3400" dirty="0" err="1"/>
              <a:t>Flournoy</a:t>
            </a:r>
            <a:r>
              <a:rPr lang="en-US" sz="3400" dirty="0"/>
              <a:t> Henry, Ines Lehmann, Guy </a:t>
            </a:r>
            <a:r>
              <a:rPr lang="en-US" sz="3400" dirty="0" err="1"/>
              <a:t>Lipof</a:t>
            </a:r>
            <a:r>
              <a:rPr lang="en-US" sz="3400" dirty="0"/>
              <a:t>, </a:t>
            </a:r>
            <a:r>
              <a:rPr lang="en-US" sz="3400" dirty="0" err="1"/>
              <a:t>Fahad</a:t>
            </a:r>
            <a:r>
              <a:rPr lang="en-US" sz="3400" dirty="0"/>
              <a:t> </a:t>
            </a:r>
            <a:r>
              <a:rPr lang="en-US" sz="3400" dirty="0" err="1"/>
              <a:t>Osmani</a:t>
            </a:r>
            <a:r>
              <a:rPr lang="en-US" sz="3400" dirty="0"/>
              <a:t>, Dennis Parrott, </a:t>
            </a:r>
            <a:r>
              <a:rPr lang="en-US" sz="3400" dirty="0" err="1"/>
              <a:t>Wim</a:t>
            </a:r>
            <a:r>
              <a:rPr lang="en-US" sz="3400" dirty="0"/>
              <a:t> </a:t>
            </a:r>
            <a:r>
              <a:rPr lang="en-US" sz="3400" dirty="0" err="1"/>
              <a:t>Peeters</a:t>
            </a:r>
            <a:r>
              <a:rPr lang="en-US" sz="3400" dirty="0"/>
              <a:t>, Jonas Zahn. </a:t>
            </a:r>
            <a:r>
              <a:rPr lang="en-US" sz="3400" b="1" dirty="0"/>
              <a:t>2012</a:t>
            </a:r>
            <a:r>
              <a:rPr lang="en-US" sz="3400" dirty="0"/>
              <a:t>. Scaling BPM Adoption From Project to Program with IBM Business Process Manager. International Business Machines Corporation 2011, 2012.Second Edition (March 2012). Version 7, Release 5, of IBM Business Process Manager.</a:t>
            </a:r>
            <a:endParaRPr lang="es-ES" sz="3400" dirty="0"/>
          </a:p>
          <a:p>
            <a:pPr marL="514350" lvl="0" indent="-514350">
              <a:buFont typeface="+mj-lt"/>
              <a:buAutoNum type="arabicPeriod"/>
            </a:pPr>
            <a:r>
              <a:rPr lang="en-US" sz="3400" dirty="0"/>
              <a:t>Christian </a:t>
            </a:r>
            <a:r>
              <a:rPr lang="en-US" sz="3400" dirty="0" err="1"/>
              <a:t>Thiemich</a:t>
            </a:r>
            <a:r>
              <a:rPr lang="en-US" sz="3400" dirty="0"/>
              <a:t>, Frank </a:t>
            </a:r>
            <a:r>
              <a:rPr lang="en-US" sz="3400" dirty="0" err="1"/>
              <a:t>Puhlmann</a:t>
            </a:r>
            <a:r>
              <a:rPr lang="en-US" sz="3400" dirty="0"/>
              <a:t>. </a:t>
            </a:r>
            <a:r>
              <a:rPr lang="en-US" sz="3400" b="1" dirty="0"/>
              <a:t>2013</a:t>
            </a:r>
            <a:r>
              <a:rPr lang="en-US" sz="3400" dirty="0"/>
              <a:t>. An agile BPM project methodology. Bosch Software Innovations GmbH. D-10785 Berlin, Germany.</a:t>
            </a:r>
            <a:endParaRPr lang="es-ES" sz="3400" dirty="0"/>
          </a:p>
          <a:p>
            <a:pPr marL="514350" lvl="0" indent="-514350">
              <a:buFont typeface="+mj-lt"/>
              <a:buAutoNum type="arabicPeriod"/>
            </a:pPr>
            <a:r>
              <a:rPr lang="es-ES" sz="3400" dirty="0"/>
              <a:t>L. </a:t>
            </a:r>
            <a:r>
              <a:rPr lang="es-ES" sz="3400" dirty="0" err="1"/>
              <a:t>Prades</a:t>
            </a:r>
            <a:r>
              <a:rPr lang="es-ES" sz="3400" dirty="0"/>
              <a:t>, F. Romero, A. </a:t>
            </a:r>
            <a:r>
              <a:rPr lang="es-ES" sz="3400" dirty="0" err="1"/>
              <a:t>Estruch</a:t>
            </a:r>
            <a:r>
              <a:rPr lang="es-ES" sz="3400" dirty="0"/>
              <a:t>, A. García-</a:t>
            </a:r>
            <a:r>
              <a:rPr lang="es-ES" sz="3400" dirty="0" err="1"/>
              <a:t>Dominguez</a:t>
            </a:r>
            <a:r>
              <a:rPr lang="es-ES" sz="3400" dirty="0"/>
              <a:t>, J. Serrano. </a:t>
            </a:r>
            <a:r>
              <a:rPr lang="en-US" sz="3400" b="1" dirty="0"/>
              <a:t>2013</a:t>
            </a:r>
            <a:r>
              <a:rPr lang="en-US" sz="3400" dirty="0"/>
              <a:t>. Defining a Methodology to Design and Implement Business Process Models in BPMN according to the Standard ANSIISA-95 in a Manufacturing Enterprise. The Manufacturing Engineering Society International Conference, MESIC 2013.</a:t>
            </a:r>
            <a:endParaRPr lang="es-ES" sz="3400" dirty="0"/>
          </a:p>
          <a:p>
            <a:pPr marL="514350" lvl="0" indent="-514350">
              <a:buFont typeface="+mj-lt"/>
              <a:buAutoNum type="arabicPeriod"/>
            </a:pPr>
            <a:r>
              <a:rPr lang="es-ES" sz="3400" dirty="0"/>
              <a:t>Víctor M. Cardona M., </a:t>
            </a:r>
            <a:r>
              <a:rPr lang="es-ES" sz="3400" b="1" dirty="0"/>
              <a:t>2014</a:t>
            </a:r>
            <a:r>
              <a:rPr lang="es-ES" sz="3400" dirty="0"/>
              <a:t>. </a:t>
            </a:r>
            <a:r>
              <a:rPr lang="es-ES" sz="3400" dirty="0" err="1"/>
              <a:t>BplSoa_Framework</a:t>
            </a:r>
            <a:r>
              <a:rPr lang="es-ES" sz="3400" dirty="0"/>
              <a:t> para el desarrollo de líneas de procesos de negocios orientadas a servicios. Tesis presentada para optar al título de Magister en Ingeniería de Sistemas y Computación. Universidad Nacional de Colombia. Facultad de Ingeniería, Departamento de Ingeniería de Sistemas e Industrial. </a:t>
            </a:r>
            <a:r>
              <a:rPr lang="en-US" sz="3400" dirty="0"/>
              <a:t>Bogotá, Colombia</a:t>
            </a:r>
            <a:endParaRPr lang="es-ES" sz="3400" dirty="0"/>
          </a:p>
          <a:p>
            <a:pPr marL="514350" lvl="0" indent="-514350">
              <a:buFont typeface="+mj-lt"/>
              <a:buAutoNum type="arabicPeriod"/>
            </a:pPr>
            <a:r>
              <a:rPr lang="en-US" sz="3400" dirty="0"/>
              <a:t>Mark von </a:t>
            </a:r>
            <a:r>
              <a:rPr lang="en-US" sz="3400" dirty="0" err="1"/>
              <a:t>Rosing</a:t>
            </a:r>
            <a:r>
              <a:rPr lang="en-US" sz="3400" dirty="0"/>
              <a:t>, </a:t>
            </a:r>
            <a:r>
              <a:rPr lang="en-US" sz="3400" dirty="0" err="1"/>
              <a:t>Ulrik</a:t>
            </a:r>
            <a:r>
              <a:rPr lang="en-US" sz="3400" dirty="0"/>
              <a:t> </a:t>
            </a:r>
            <a:r>
              <a:rPr lang="en-US" sz="3400" dirty="0" err="1"/>
              <a:t>Foldager</a:t>
            </a:r>
            <a:r>
              <a:rPr lang="en-US" sz="3400" dirty="0"/>
              <a:t>, Maria Hove, Joshua von </a:t>
            </a:r>
            <a:r>
              <a:rPr lang="en-US" sz="3400" dirty="0" err="1"/>
              <a:t>Scheel</a:t>
            </a:r>
            <a:r>
              <a:rPr lang="en-US" sz="3400" dirty="0"/>
              <a:t>, </a:t>
            </a:r>
            <a:r>
              <a:rPr lang="en-US" sz="3400" dirty="0" err="1"/>
              <a:t>Anette</a:t>
            </a:r>
            <a:r>
              <a:rPr lang="en-US" sz="3400" dirty="0"/>
              <a:t> Falk </a:t>
            </a:r>
            <a:r>
              <a:rPr lang="en-US" sz="3400" dirty="0" err="1"/>
              <a:t>Bogebjerg</a:t>
            </a:r>
            <a:r>
              <a:rPr lang="en-US" sz="3400" dirty="0"/>
              <a:t>. </a:t>
            </a:r>
            <a:r>
              <a:rPr lang="en-US" sz="3400" b="1" dirty="0"/>
              <a:t>2015</a:t>
            </a:r>
            <a:r>
              <a:rPr lang="en-US" sz="3400" dirty="0"/>
              <a:t>. Applying Agile Principles to BPM. The Complete Business Process Handbook, Volume 1, Publisher: Elsevier - Morgan Kaufmann, pp.553-577</a:t>
            </a:r>
            <a:endParaRPr lang="es-ES" sz="3400" dirty="0"/>
          </a:p>
          <a:p>
            <a:pPr marL="514350" lvl="0" indent="-514350">
              <a:buFont typeface="+mj-lt"/>
              <a:buAutoNum type="arabicPeriod"/>
            </a:pPr>
            <a:r>
              <a:rPr lang="es-ES" sz="3400" dirty="0"/>
              <a:t>Joao M. </a:t>
            </a:r>
            <a:r>
              <a:rPr lang="es-ES" sz="3400" dirty="0" err="1"/>
              <a:t>Fernandes</a:t>
            </a:r>
            <a:r>
              <a:rPr lang="es-ES" sz="3400" dirty="0"/>
              <a:t>, Mauro Almeida. </a:t>
            </a:r>
            <a:r>
              <a:rPr lang="en-US" sz="3400" dirty="0"/>
              <a:t>2010. Classification and Comparison of Agile Methods. Seventh International Conference on the Quality of Information and Communications Technology</a:t>
            </a:r>
            <a:endParaRPr lang="es-ES" sz="3400" dirty="0"/>
          </a:p>
          <a:p>
            <a:pPr marL="514350" lvl="0" indent="-514350">
              <a:buFont typeface="+mj-lt"/>
              <a:buAutoNum type="arabicPeriod"/>
            </a:pPr>
            <a:r>
              <a:rPr lang="en-US" sz="3400" dirty="0" err="1"/>
              <a:t>Neeraj</a:t>
            </a:r>
            <a:r>
              <a:rPr lang="en-US" sz="3400" dirty="0"/>
              <a:t> </a:t>
            </a:r>
            <a:r>
              <a:rPr lang="en-US" sz="3400" dirty="0" err="1"/>
              <a:t>Bhadoriya</a:t>
            </a:r>
            <a:r>
              <a:rPr lang="en-US" sz="3400" dirty="0"/>
              <a:t>, </a:t>
            </a:r>
            <a:r>
              <a:rPr lang="en-US" sz="3400" dirty="0" err="1"/>
              <a:t>Neha</a:t>
            </a:r>
            <a:r>
              <a:rPr lang="en-US" sz="3400" dirty="0"/>
              <a:t> Mishra, </a:t>
            </a:r>
            <a:r>
              <a:rPr lang="en-US" sz="3400" dirty="0" err="1"/>
              <a:t>Alok</a:t>
            </a:r>
            <a:r>
              <a:rPr lang="en-US" sz="3400" dirty="0"/>
              <a:t> </a:t>
            </a:r>
            <a:r>
              <a:rPr lang="en-US" sz="3400" dirty="0" err="1"/>
              <a:t>Malviya</a:t>
            </a:r>
            <a:r>
              <a:rPr lang="en-US" sz="3400" dirty="0"/>
              <a:t> . </a:t>
            </a:r>
            <a:r>
              <a:rPr lang="en-US" sz="3400" b="1" dirty="0"/>
              <a:t>2014</a:t>
            </a:r>
            <a:r>
              <a:rPr lang="en-US" sz="3400" dirty="0"/>
              <a:t>. Agile Software Development Methods, Comparison with Traditional Methods &amp; Implementation in Software Firm. International Journal of Engineering Research &amp; Technology (IJERT), Vol. 3 Issue 7, July - 2014.</a:t>
            </a:r>
            <a:endParaRPr lang="es-ES" sz="3400" dirty="0"/>
          </a:p>
          <a:p>
            <a:endParaRPr lang="es-ES" dirty="0"/>
          </a:p>
        </p:txBody>
      </p:sp>
      <p:sp>
        <p:nvSpPr>
          <p:cNvPr id="4" name="Marcador de número de diapositiva 3"/>
          <p:cNvSpPr>
            <a:spLocks noGrp="1"/>
          </p:cNvSpPr>
          <p:nvPr>
            <p:ph type="sldNum" sz="quarter" idx="12"/>
          </p:nvPr>
        </p:nvSpPr>
        <p:spPr/>
        <p:txBody>
          <a:bodyPr/>
          <a:lstStyle/>
          <a:p>
            <a:fld id="{7DC1BBB0-96F0-4077-A278-0F3FB5C104D3}" type="slidenum">
              <a:rPr lang="es-ES" smtClean="0"/>
              <a:t>53</a:t>
            </a:fld>
            <a:endParaRPr lang="es-ES"/>
          </a:p>
        </p:txBody>
      </p:sp>
    </p:spTree>
    <p:extLst>
      <p:ext uri="{BB962C8B-B14F-4D97-AF65-F5344CB8AC3E}">
        <p14:creationId xmlns:p14="http://schemas.microsoft.com/office/powerpoint/2010/main" val="2695942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Referencias Bibliográficas</a:t>
            </a:r>
          </a:p>
        </p:txBody>
      </p:sp>
      <p:sp>
        <p:nvSpPr>
          <p:cNvPr id="3" name="Marcador de contenido 2"/>
          <p:cNvSpPr>
            <a:spLocks noGrp="1"/>
          </p:cNvSpPr>
          <p:nvPr>
            <p:ph idx="1"/>
          </p:nvPr>
        </p:nvSpPr>
        <p:spPr/>
        <p:txBody>
          <a:bodyPr>
            <a:normAutofit fontScale="25000" lnSpcReduction="20000"/>
          </a:bodyPr>
          <a:lstStyle/>
          <a:p>
            <a:pPr marL="514350" lvl="0" indent="-514350">
              <a:buFont typeface="+mj-lt"/>
              <a:buAutoNum type="arabicPeriod"/>
            </a:pPr>
            <a:r>
              <a:rPr lang="es-ES" sz="3600" dirty="0" err="1" smtClean="0"/>
              <a:t>Ayca</a:t>
            </a:r>
            <a:r>
              <a:rPr lang="es-ES" sz="3600" dirty="0" smtClean="0"/>
              <a:t> </a:t>
            </a:r>
            <a:r>
              <a:rPr lang="es-ES" sz="3600" dirty="0" err="1"/>
              <a:t>Tarhan</a:t>
            </a:r>
            <a:r>
              <a:rPr lang="es-ES" sz="3600" dirty="0"/>
              <a:t>, Seda </a:t>
            </a:r>
            <a:r>
              <a:rPr lang="es-ES" sz="3600" dirty="0" err="1"/>
              <a:t>Gunes</a:t>
            </a:r>
            <a:r>
              <a:rPr lang="es-ES" sz="3600" dirty="0"/>
              <a:t> </a:t>
            </a:r>
            <a:r>
              <a:rPr lang="es-ES" sz="3600" dirty="0" err="1"/>
              <a:t>Yilmaz</a:t>
            </a:r>
            <a:r>
              <a:rPr lang="es-ES" sz="3600" dirty="0"/>
              <a:t> . </a:t>
            </a:r>
            <a:r>
              <a:rPr lang="en-US" sz="3600" b="1" dirty="0"/>
              <a:t>2014</a:t>
            </a:r>
            <a:r>
              <a:rPr lang="en-US" sz="3600" dirty="0"/>
              <a:t>. Systematic analyses and comparison of development performance and product quality of Incremental Process and Agile Process. Information and Software Technology 56 (2014) 477–494. </a:t>
            </a:r>
            <a:r>
              <a:rPr lang="en-US" sz="3600" dirty="0" err="1"/>
              <a:t>Hacettepe</a:t>
            </a:r>
            <a:r>
              <a:rPr lang="en-US" sz="3600" dirty="0"/>
              <a:t> University Computer Engineering Department, </a:t>
            </a:r>
            <a:r>
              <a:rPr lang="en-US" sz="3600" dirty="0" err="1"/>
              <a:t>Beytepe</a:t>
            </a:r>
            <a:r>
              <a:rPr lang="en-US" sz="3600" dirty="0"/>
              <a:t> </a:t>
            </a:r>
            <a:r>
              <a:rPr lang="en-US" sz="3600" dirty="0" err="1"/>
              <a:t>Kampusu</a:t>
            </a:r>
            <a:r>
              <a:rPr lang="en-US" sz="3600" dirty="0"/>
              <a:t>, 06532 Ankara, Turkey.</a:t>
            </a:r>
            <a:endParaRPr lang="es-ES" sz="3600" dirty="0"/>
          </a:p>
          <a:p>
            <a:pPr marL="514350" lvl="0" indent="-514350">
              <a:buFont typeface="+mj-lt"/>
              <a:buAutoNum type="arabicPeriod"/>
            </a:pPr>
            <a:r>
              <a:rPr lang="en-US" sz="3600" dirty="0" err="1"/>
              <a:t>Bjornar</a:t>
            </a:r>
            <a:r>
              <a:rPr lang="en-US" sz="3600" dirty="0"/>
              <a:t> </a:t>
            </a:r>
            <a:r>
              <a:rPr lang="en-US" sz="3600" dirty="0" err="1"/>
              <a:t>Tessem</a:t>
            </a:r>
            <a:r>
              <a:rPr lang="en-US" sz="3600" dirty="0"/>
              <a:t> . </a:t>
            </a:r>
            <a:r>
              <a:rPr lang="en-US" sz="3600" b="1" dirty="0"/>
              <a:t>2014</a:t>
            </a:r>
            <a:r>
              <a:rPr lang="en-US" sz="3600" dirty="0"/>
              <a:t>. Individual empowerment of agile and non-agile software developers in small teams. Information and Software Technology (2014). Dept. of Information Science and Media Studies, University of Bergen, PO Box 7802, 5020 Bergen, Norway.</a:t>
            </a:r>
            <a:endParaRPr lang="es-ES" sz="3600" dirty="0"/>
          </a:p>
          <a:p>
            <a:pPr marL="514350" lvl="0" indent="-514350">
              <a:buFont typeface="+mj-lt"/>
              <a:buAutoNum type="arabicPeriod"/>
            </a:pPr>
            <a:r>
              <a:rPr lang="en-US" sz="3600" dirty="0"/>
              <a:t>Nomi </a:t>
            </a:r>
            <a:r>
              <a:rPr lang="en-US" sz="3600" dirty="0" err="1"/>
              <a:t>Baruah</a:t>
            </a:r>
            <a:r>
              <a:rPr lang="en-US" sz="3600" dirty="0"/>
              <a:t>. </a:t>
            </a:r>
            <a:r>
              <a:rPr lang="en-US" sz="3600" b="1" dirty="0"/>
              <a:t>2015</a:t>
            </a:r>
            <a:r>
              <a:rPr lang="en-US" sz="3600" dirty="0"/>
              <a:t>. Requirement Management in Agile Software Environment. </a:t>
            </a:r>
            <a:r>
              <a:rPr lang="en-US" sz="3600" dirty="0" err="1"/>
              <a:t>Procedia</a:t>
            </a:r>
            <a:r>
              <a:rPr lang="en-US" sz="3600" dirty="0"/>
              <a:t> Computer Science 62 (2015) 81 – 83. </a:t>
            </a:r>
            <a:r>
              <a:rPr lang="en-US" sz="3600" dirty="0" err="1"/>
              <a:t>Dibrugarh</a:t>
            </a:r>
            <a:r>
              <a:rPr lang="en-US" sz="3600" dirty="0"/>
              <a:t> University,Dibrugarh-786004,India.</a:t>
            </a:r>
            <a:endParaRPr lang="es-ES" sz="3600" dirty="0"/>
          </a:p>
          <a:p>
            <a:pPr marL="514350" lvl="0" indent="-514350">
              <a:buFont typeface="+mj-lt"/>
              <a:buAutoNum type="arabicPeriod"/>
            </a:pPr>
            <a:r>
              <a:rPr lang="es-ES" sz="3600" dirty="0" err="1"/>
              <a:t>Amadeu</a:t>
            </a:r>
            <a:r>
              <a:rPr lang="es-ES" sz="3600" dirty="0"/>
              <a:t> Silveira </a:t>
            </a:r>
            <a:r>
              <a:rPr lang="es-ES" sz="3600" dirty="0" err="1"/>
              <a:t>Campanelli,Fernando</a:t>
            </a:r>
            <a:r>
              <a:rPr lang="es-ES" sz="3600" dirty="0"/>
              <a:t> Silva </a:t>
            </a:r>
            <a:r>
              <a:rPr lang="es-ES" sz="3600" dirty="0" err="1"/>
              <a:t>Parreiras</a:t>
            </a:r>
            <a:r>
              <a:rPr lang="es-ES" sz="3600" dirty="0"/>
              <a:t>. </a:t>
            </a:r>
            <a:r>
              <a:rPr lang="en-US" sz="3600" b="1" dirty="0"/>
              <a:t>2015</a:t>
            </a:r>
            <a:r>
              <a:rPr lang="en-US" sz="3600" dirty="0"/>
              <a:t>. Agile methods tailoring - A systematic literature review. The Journal of Systems and Software 110 (2015) 85–100. LAIS Laboratory of Advanced Information Systems, FUMEC University, </a:t>
            </a:r>
            <a:r>
              <a:rPr lang="en-US" sz="3600" dirty="0" err="1"/>
              <a:t>Av.Afonso</a:t>
            </a:r>
            <a:r>
              <a:rPr lang="en-US" sz="3600" dirty="0"/>
              <a:t> Pena 3880 Belo Horizonte 30130009 MG, Brazil.</a:t>
            </a:r>
            <a:endParaRPr lang="es-ES" sz="3600" dirty="0"/>
          </a:p>
          <a:p>
            <a:pPr marL="514350" lvl="0" indent="-514350">
              <a:buFont typeface="+mj-lt"/>
              <a:buAutoNum type="arabicPeriod"/>
            </a:pPr>
            <a:r>
              <a:rPr lang="es-ES" sz="3600" dirty="0"/>
              <a:t>Sergio </a:t>
            </a:r>
            <a:r>
              <a:rPr lang="es-ES" sz="3600" dirty="0" err="1"/>
              <a:t>Galvana</a:t>
            </a:r>
            <a:r>
              <a:rPr lang="es-ES" sz="3600" dirty="0"/>
              <a:t>, Manuel </a:t>
            </a:r>
            <a:r>
              <a:rPr lang="es-ES" sz="3600" dirty="0" err="1"/>
              <a:t>Morab</a:t>
            </a:r>
            <a:r>
              <a:rPr lang="es-ES" sz="3600" dirty="0"/>
              <a:t>, </a:t>
            </a:r>
            <a:r>
              <a:rPr lang="es-ES" sz="3600" dirty="0" err="1"/>
              <a:t>Rory</a:t>
            </a:r>
            <a:r>
              <a:rPr lang="es-ES" sz="3600" dirty="0"/>
              <a:t> V. </a:t>
            </a:r>
            <a:r>
              <a:rPr lang="es-ES" sz="3600" dirty="0" err="1"/>
              <a:t>O’Connorc</a:t>
            </a:r>
            <a:r>
              <a:rPr lang="es-ES" sz="3600" dirty="0"/>
              <a:t>, Francisco Acostad, Francisco </a:t>
            </a:r>
            <a:r>
              <a:rPr lang="es-ES" sz="3600" dirty="0" err="1"/>
              <a:t>Alvareze</a:t>
            </a:r>
            <a:r>
              <a:rPr lang="es-ES" sz="3600" dirty="0"/>
              <a:t>. </a:t>
            </a:r>
            <a:r>
              <a:rPr lang="en-US" sz="3600" b="1" dirty="0"/>
              <a:t>2015</a:t>
            </a:r>
            <a:r>
              <a:rPr lang="en-US" sz="3600" dirty="0"/>
              <a:t>. A Compliance Analysis of Agile Methodologies with the ISOIEC 29110 Project Management Process. Conference on </a:t>
            </a:r>
            <a:r>
              <a:rPr lang="en-US" sz="3600" dirty="0" err="1"/>
              <a:t>ENTERprise</a:t>
            </a:r>
            <a:r>
              <a:rPr lang="en-US" sz="3600" dirty="0"/>
              <a:t> Information Systems. International Conference on Project Management. Conference on Health and Social Care Information Systems and Technologies, CENTERIS. </a:t>
            </a:r>
            <a:r>
              <a:rPr lang="en-US" sz="3600" dirty="0" err="1"/>
              <a:t>ProjMAN</a:t>
            </a:r>
            <a:r>
              <a:rPr lang="en-US" sz="3600" dirty="0"/>
              <a:t>. </a:t>
            </a:r>
            <a:r>
              <a:rPr lang="en-US" sz="3600" dirty="0" err="1"/>
              <a:t>HCist</a:t>
            </a:r>
            <a:r>
              <a:rPr lang="en-US" sz="3600" dirty="0"/>
              <a:t> 2015 October 7-9.</a:t>
            </a:r>
            <a:endParaRPr lang="es-ES" sz="3600" dirty="0"/>
          </a:p>
          <a:p>
            <a:pPr marL="514350" lvl="0" indent="-514350">
              <a:buFont typeface="+mj-lt"/>
              <a:buAutoNum type="arabicPeriod"/>
            </a:pPr>
            <a:r>
              <a:rPr lang="en-US" sz="3600" dirty="0"/>
              <a:t>Howard Lei, </a:t>
            </a:r>
            <a:r>
              <a:rPr lang="en-US" sz="3600" dirty="0" err="1"/>
              <a:t>Farnaz</a:t>
            </a:r>
            <a:r>
              <a:rPr lang="en-US" sz="3600" dirty="0"/>
              <a:t> </a:t>
            </a:r>
            <a:r>
              <a:rPr lang="en-US" sz="3600" dirty="0" err="1"/>
              <a:t>Ganjeizadeh</a:t>
            </a:r>
            <a:r>
              <a:rPr lang="en-US" sz="3600" dirty="0"/>
              <a:t>, Pradeep Kumar </a:t>
            </a:r>
            <a:r>
              <a:rPr lang="en-US" sz="3600" dirty="0" err="1"/>
              <a:t>Jayachandran</a:t>
            </a:r>
            <a:r>
              <a:rPr lang="en-US" sz="3600" dirty="0"/>
              <a:t>, Pinar </a:t>
            </a:r>
            <a:r>
              <a:rPr lang="en-US" sz="3600" dirty="0" err="1"/>
              <a:t>Ozcan</a:t>
            </a:r>
            <a:r>
              <a:rPr lang="en-US" sz="3600" dirty="0"/>
              <a:t>. </a:t>
            </a:r>
            <a:r>
              <a:rPr lang="en-US" sz="3600" b="1" dirty="0"/>
              <a:t>2015</a:t>
            </a:r>
            <a:r>
              <a:rPr lang="en-US" sz="3600" dirty="0"/>
              <a:t>. A statistical analysis of the effects of Scrum and </a:t>
            </a:r>
            <a:r>
              <a:rPr lang="en-US" sz="3600" dirty="0" err="1"/>
              <a:t>Kanban</a:t>
            </a:r>
            <a:r>
              <a:rPr lang="en-US" sz="3600" dirty="0"/>
              <a:t> on software development projects. Robotics and Computer-Integrated Manufacturing. Department of Engineering, California State University - East Bay, Hayward, CA 94542, USA.</a:t>
            </a:r>
            <a:endParaRPr lang="es-ES" sz="3600" dirty="0"/>
          </a:p>
          <a:p>
            <a:pPr marL="514350" lvl="0" indent="-514350">
              <a:buFont typeface="+mj-lt"/>
              <a:buAutoNum type="arabicPeriod"/>
            </a:pPr>
            <a:r>
              <a:rPr lang="en-US" sz="3600" dirty="0"/>
              <a:t>M. Phil. </a:t>
            </a:r>
            <a:r>
              <a:rPr lang="en-US" sz="3600" b="1" dirty="0"/>
              <a:t>2015</a:t>
            </a:r>
            <a:r>
              <a:rPr lang="en-US" sz="3600" dirty="0"/>
              <a:t>. Comparative Analysis of Different Agile Methodologies. Department of Computer Science, Punjabi University, Patiala-147002, Punjab, India. International Journal of Computer Science and Information Technology Research. Vol. 3, Issue 1, </a:t>
            </a:r>
            <a:r>
              <a:rPr lang="en-US" sz="3600" dirty="0" err="1"/>
              <a:t>pp</a:t>
            </a:r>
            <a:r>
              <a:rPr lang="en-US" sz="3600" dirty="0"/>
              <a:t>: (199-203).</a:t>
            </a:r>
            <a:endParaRPr lang="es-ES" sz="3600" dirty="0"/>
          </a:p>
          <a:p>
            <a:pPr marL="514350" lvl="0" indent="-514350">
              <a:buFont typeface="+mj-lt"/>
              <a:buAutoNum type="arabicPeriod"/>
            </a:pPr>
            <a:r>
              <a:rPr lang="es-ES" sz="3600" dirty="0"/>
              <a:t>Pedro Serrador, Jeffrey K. Pinto . </a:t>
            </a:r>
            <a:r>
              <a:rPr lang="en-US" sz="3600" b="1" dirty="0"/>
              <a:t>2015</a:t>
            </a:r>
            <a:r>
              <a:rPr lang="en-US" sz="3600" dirty="0"/>
              <a:t>. Does Agile work - A quantitative analysis of agile project success. International Journal of Project Management (2015). </a:t>
            </a:r>
            <a:r>
              <a:rPr lang="en-US" sz="3600" dirty="0" err="1"/>
              <a:t>Serrador</a:t>
            </a:r>
            <a:r>
              <a:rPr lang="en-US" sz="3600" dirty="0"/>
              <a:t> Project Management, Box 38032, 1250S. Service Rd., Mississauga, ON L5E 3G3, Canada</a:t>
            </a:r>
            <a:endParaRPr lang="es-ES" sz="3600" dirty="0"/>
          </a:p>
          <a:p>
            <a:pPr marL="514350" lvl="0" indent="-514350">
              <a:buFont typeface="+mj-lt"/>
              <a:buAutoNum type="arabicPeriod"/>
            </a:pPr>
            <a:r>
              <a:rPr lang="es-ES" sz="3600" dirty="0"/>
              <a:t>Marta </a:t>
            </a:r>
            <a:r>
              <a:rPr lang="es-ES" sz="3600" dirty="0" err="1"/>
              <a:t>Larusdottir</a:t>
            </a:r>
            <a:r>
              <a:rPr lang="es-ES" sz="3600" dirty="0"/>
              <a:t>, </a:t>
            </a:r>
            <a:r>
              <a:rPr lang="es-ES" sz="3600" dirty="0" err="1"/>
              <a:t>Jan</a:t>
            </a:r>
            <a:r>
              <a:rPr lang="es-ES" sz="3600" dirty="0"/>
              <a:t> </a:t>
            </a:r>
            <a:r>
              <a:rPr lang="es-ES" sz="3600" dirty="0" err="1"/>
              <a:t>Gulliksen</a:t>
            </a:r>
            <a:r>
              <a:rPr lang="es-ES" sz="3600" dirty="0"/>
              <a:t>, Asa </a:t>
            </a:r>
            <a:r>
              <a:rPr lang="es-ES" sz="3600" dirty="0" err="1"/>
              <a:t>Cajander</a:t>
            </a:r>
            <a:r>
              <a:rPr lang="es-ES" sz="3600" dirty="0"/>
              <a:t>. </a:t>
            </a:r>
            <a:r>
              <a:rPr lang="en-US" sz="3600" b="1" dirty="0"/>
              <a:t>2016</a:t>
            </a:r>
            <a:r>
              <a:rPr lang="en-US" sz="3600" dirty="0"/>
              <a:t>. A license to kill - Improving UCSD in Agile development. The Journal of Systems and Software (2016) 1–9</a:t>
            </a:r>
            <a:endParaRPr lang="es-ES" sz="3600" dirty="0"/>
          </a:p>
          <a:p>
            <a:pPr marL="514350" lvl="0" indent="-514350">
              <a:buFont typeface="+mj-lt"/>
              <a:buAutoNum type="arabicPeriod"/>
            </a:pPr>
            <a:r>
              <a:rPr lang="en-US" sz="3600" dirty="0"/>
              <a:t>NTP-RT-ISO/IEC TR 29110-5-1-2. </a:t>
            </a:r>
            <a:r>
              <a:rPr lang="es-ES" sz="3600" b="1" dirty="0"/>
              <a:t>2012</a:t>
            </a:r>
            <a:r>
              <a:rPr lang="es-ES" sz="3600" dirty="0"/>
              <a:t>. INGENIERÍA DE SOFTWARE. Perfiles del ciclo de vida para las pequeñas organizaciones (PO). Parte 5-1-2: Guía de gestión e ingeniería: Grupo de perfil genérico. </a:t>
            </a:r>
            <a:r>
              <a:rPr lang="en-US" sz="3600" dirty="0" err="1"/>
              <a:t>Perfil</a:t>
            </a:r>
            <a:r>
              <a:rPr lang="en-US" sz="3600" dirty="0"/>
              <a:t> </a:t>
            </a:r>
            <a:r>
              <a:rPr lang="en-US" sz="3600" dirty="0" err="1"/>
              <a:t>básico</a:t>
            </a:r>
            <a:r>
              <a:rPr lang="en-US" sz="3600" dirty="0"/>
              <a:t>. R.0040-2012/CNB-INDECOPI. </a:t>
            </a:r>
            <a:r>
              <a:rPr lang="en-US" sz="3600" dirty="0" err="1"/>
              <a:t>Publicada</a:t>
            </a:r>
            <a:r>
              <a:rPr lang="en-US" sz="3600" dirty="0"/>
              <a:t> el 2012-05-26</a:t>
            </a:r>
            <a:endParaRPr lang="es-ES" sz="3600" dirty="0"/>
          </a:p>
          <a:p>
            <a:pPr marL="514350" lvl="0" indent="-514350">
              <a:buFont typeface="+mj-lt"/>
              <a:buAutoNum type="arabicPeriod"/>
            </a:pPr>
            <a:r>
              <a:rPr lang="en-US" sz="3600" dirty="0"/>
              <a:t>IEEE </a:t>
            </a:r>
            <a:r>
              <a:rPr lang="en-US" sz="3600" dirty="0" err="1"/>
              <a:t>Std</a:t>
            </a:r>
            <a:r>
              <a:rPr lang="en-US" sz="3600" dirty="0"/>
              <a:t> 829™-2008. </a:t>
            </a:r>
            <a:r>
              <a:rPr lang="en-US" sz="3600" b="1" dirty="0"/>
              <a:t>2008</a:t>
            </a:r>
            <a:r>
              <a:rPr lang="en-US" sz="3600" dirty="0"/>
              <a:t>. IEEE Standard for Software and System Test Documentation. The Institute of Electrical and Electronics Engineers, Inc. 3 Park Avenue, New York, NY 10016-5997, USA</a:t>
            </a:r>
            <a:endParaRPr lang="es-ES" sz="3600" dirty="0"/>
          </a:p>
          <a:p>
            <a:pPr marL="514350" lvl="0" indent="-514350">
              <a:buFont typeface="+mj-lt"/>
              <a:buAutoNum type="arabicPeriod"/>
            </a:pPr>
            <a:r>
              <a:rPr lang="en-US" sz="3600" dirty="0"/>
              <a:t>IEEE </a:t>
            </a:r>
            <a:r>
              <a:rPr lang="en-US" sz="3600" dirty="0" err="1"/>
              <a:t>Std</a:t>
            </a:r>
            <a:r>
              <a:rPr lang="en-US" sz="3600" dirty="0"/>
              <a:t> 730™-2014. </a:t>
            </a:r>
            <a:r>
              <a:rPr lang="en-US" sz="3600" b="1" dirty="0"/>
              <a:t>2014</a:t>
            </a:r>
            <a:r>
              <a:rPr lang="en-US" sz="3600" dirty="0"/>
              <a:t>. IEEE Standard for Software Quality Assurance Processes. The Institute of Electrical and Electronics Engineers, Inc. 3 Park Avenue, New York, NY 10016-5997, USA</a:t>
            </a:r>
            <a:endParaRPr lang="es-ES" sz="3600" dirty="0"/>
          </a:p>
          <a:p>
            <a:pPr marL="514350" lvl="0" indent="-514350">
              <a:buFont typeface="+mj-lt"/>
              <a:buAutoNum type="arabicPeriod"/>
            </a:pPr>
            <a:r>
              <a:rPr lang="en-US" sz="3600" dirty="0"/>
              <a:t>IEEE </a:t>
            </a:r>
            <a:r>
              <a:rPr lang="en-US" sz="3600" dirty="0" err="1"/>
              <a:t>Std</a:t>
            </a:r>
            <a:r>
              <a:rPr lang="en-US" sz="3600" dirty="0"/>
              <a:t> 830™-1998(R2009). </a:t>
            </a:r>
            <a:r>
              <a:rPr lang="en-US" sz="3600" b="1" dirty="0"/>
              <a:t>2009</a:t>
            </a:r>
            <a:r>
              <a:rPr lang="en-US" sz="3600" dirty="0"/>
              <a:t>. IEEE Recommended Practice for Software Requirements Specifications. The Institute of Electrical and Electronics Engineers, Inc. 345 East 47th Street, New York, NY 10017-2394, USA</a:t>
            </a:r>
            <a:endParaRPr lang="es-ES" sz="3600" dirty="0"/>
          </a:p>
          <a:p>
            <a:endParaRPr lang="es-ES" dirty="0"/>
          </a:p>
        </p:txBody>
      </p:sp>
      <p:sp>
        <p:nvSpPr>
          <p:cNvPr id="4" name="Marcador de número de diapositiva 3"/>
          <p:cNvSpPr>
            <a:spLocks noGrp="1"/>
          </p:cNvSpPr>
          <p:nvPr>
            <p:ph type="sldNum" sz="quarter" idx="12"/>
          </p:nvPr>
        </p:nvSpPr>
        <p:spPr/>
        <p:txBody>
          <a:bodyPr/>
          <a:lstStyle/>
          <a:p>
            <a:fld id="{7DC1BBB0-96F0-4077-A278-0F3FB5C104D3}" type="slidenum">
              <a:rPr lang="es-ES" smtClean="0"/>
              <a:t>54</a:t>
            </a:fld>
            <a:endParaRPr lang="es-ES"/>
          </a:p>
        </p:txBody>
      </p:sp>
    </p:spTree>
    <p:extLst>
      <p:ext uri="{BB962C8B-B14F-4D97-AF65-F5344CB8AC3E}">
        <p14:creationId xmlns:p14="http://schemas.microsoft.com/office/powerpoint/2010/main" val="4245780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Gracias!</a:t>
            </a:r>
          </a:p>
        </p:txBody>
      </p:sp>
      <p:pic>
        <p:nvPicPr>
          <p:cNvPr id="6" name="Marcador de contenido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22404" y="2132856"/>
            <a:ext cx="5095623" cy="3031896"/>
          </a:xfrm>
        </p:spPr>
      </p:pic>
      <p:sp>
        <p:nvSpPr>
          <p:cNvPr id="4" name="Text Placeholder 3"/>
          <p:cNvSpPr>
            <a:spLocks noGrp="1"/>
          </p:cNvSpPr>
          <p:nvPr>
            <p:ph type="body" sz="half" idx="2"/>
          </p:nvPr>
        </p:nvSpPr>
        <p:spPr/>
        <p:txBody>
          <a:bodyPr/>
          <a:lstStyle/>
          <a:p>
            <a:endParaRPr lang="en-US"/>
          </a:p>
        </p:txBody>
      </p:sp>
      <p:sp>
        <p:nvSpPr>
          <p:cNvPr id="3" name="Marcador de número de diapositiva 2">
            <a:extLst>
              <a:ext uri="{FF2B5EF4-FFF2-40B4-BE49-F238E27FC236}">
                <a16:creationId xmlns="" xmlns:a16="http://schemas.microsoft.com/office/drawing/2014/main" id="{B5C7B2E0-D222-4DE0-8F02-1A657E50A5C8}"/>
              </a:ext>
            </a:extLst>
          </p:cNvPr>
          <p:cNvSpPr>
            <a:spLocks noGrp="1"/>
          </p:cNvSpPr>
          <p:nvPr>
            <p:ph type="sldNum" sz="quarter" idx="12"/>
          </p:nvPr>
        </p:nvSpPr>
        <p:spPr/>
        <p:txBody>
          <a:bodyPr/>
          <a:lstStyle/>
          <a:p>
            <a:fld id="{7DC1BBB0-96F0-4077-A278-0F3FB5C104D3}" type="slidenum">
              <a:rPr lang="es-PE" smtClean="0"/>
              <a:t>55</a:t>
            </a:fld>
            <a:endParaRPr lang="es-PE"/>
          </a:p>
        </p:txBody>
      </p:sp>
    </p:spTree>
    <p:extLst>
      <p:ext uri="{BB962C8B-B14F-4D97-AF65-F5344CB8AC3E}">
        <p14:creationId xmlns:p14="http://schemas.microsoft.com/office/powerpoint/2010/main" val="3614150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1.2.	Formulación del problema</a:t>
            </a:r>
          </a:p>
        </p:txBody>
      </p:sp>
      <p:sp>
        <p:nvSpPr>
          <p:cNvPr id="3" name="Marcador de contenido 2"/>
          <p:cNvSpPr>
            <a:spLocks noGrp="1"/>
          </p:cNvSpPr>
          <p:nvPr>
            <p:ph idx="1"/>
          </p:nvPr>
        </p:nvSpPr>
        <p:spPr/>
        <p:txBody>
          <a:bodyPr/>
          <a:lstStyle/>
          <a:p>
            <a:r>
              <a:rPr lang="es-ES" dirty="0"/>
              <a:t>Los profesionales involucrados en proyectos BPM esperan metodologías de desarrollo BPM estandarizadas de manera similar a las metodologías disponibles para otros tipos de sistemas de software (por ejemplo, </a:t>
            </a:r>
            <a:r>
              <a:rPr lang="es-ES" dirty="0">
                <a:solidFill>
                  <a:srgbClr val="0070C0"/>
                </a:solidFill>
              </a:rPr>
              <a:t>orientados a objetos, basados en componentes y orientados a servicios</a:t>
            </a:r>
            <a:r>
              <a:rPr lang="es-ES" dirty="0"/>
              <a:t>). Sin embargo, una revisión reciente del estado del arte muestra que tal </a:t>
            </a:r>
            <a:r>
              <a:rPr lang="es-ES" i="1" dirty="0">
                <a:solidFill>
                  <a:srgbClr val="FF0000"/>
                </a:solidFill>
              </a:rPr>
              <a:t>normalización en las metodologías no existe en la actualidad</a:t>
            </a:r>
            <a:r>
              <a:rPr lang="es-ES" dirty="0">
                <a:solidFill>
                  <a:srgbClr val="FF0000"/>
                </a:solidFill>
              </a:rPr>
              <a:t> </a:t>
            </a:r>
            <a:r>
              <a:rPr lang="es-ES" dirty="0"/>
              <a:t>[10]. </a:t>
            </a:r>
          </a:p>
        </p:txBody>
      </p:sp>
      <p:sp>
        <p:nvSpPr>
          <p:cNvPr id="4" name="Marcador de número de diapositiva 3">
            <a:extLst>
              <a:ext uri="{FF2B5EF4-FFF2-40B4-BE49-F238E27FC236}">
                <a16:creationId xmlns="" xmlns:a16="http://schemas.microsoft.com/office/drawing/2014/main" id="{BC1B218B-D1FD-4A2D-94C0-0D19F4211D86}"/>
              </a:ext>
            </a:extLst>
          </p:cNvPr>
          <p:cNvSpPr>
            <a:spLocks noGrp="1"/>
          </p:cNvSpPr>
          <p:nvPr>
            <p:ph type="sldNum" sz="quarter" idx="12"/>
          </p:nvPr>
        </p:nvSpPr>
        <p:spPr/>
        <p:txBody>
          <a:bodyPr/>
          <a:lstStyle/>
          <a:p>
            <a:fld id="{7DC1BBB0-96F0-4077-A278-0F3FB5C104D3}" type="slidenum">
              <a:rPr lang="es-PE" smtClean="0"/>
              <a:t>6</a:t>
            </a:fld>
            <a:endParaRPr lang="es-PE"/>
          </a:p>
        </p:txBody>
      </p:sp>
    </p:spTree>
    <p:extLst>
      <p:ext uri="{BB962C8B-B14F-4D97-AF65-F5344CB8AC3E}">
        <p14:creationId xmlns:p14="http://schemas.microsoft.com/office/powerpoint/2010/main" val="363457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1.2.	Formulación del problema</a:t>
            </a:r>
          </a:p>
        </p:txBody>
      </p:sp>
      <p:sp>
        <p:nvSpPr>
          <p:cNvPr id="3" name="Marcador de contenido 2"/>
          <p:cNvSpPr>
            <a:spLocks noGrp="1"/>
          </p:cNvSpPr>
          <p:nvPr>
            <p:ph idx="1"/>
          </p:nvPr>
        </p:nvSpPr>
        <p:spPr/>
        <p:txBody>
          <a:bodyPr/>
          <a:lstStyle/>
          <a:p>
            <a:r>
              <a:rPr lang="es-ES" dirty="0"/>
              <a:t>A pesar de la disponibilidad de herramientas BPM básicas y avanzadas, </a:t>
            </a:r>
            <a:r>
              <a:rPr lang="es-ES" i="1" dirty="0">
                <a:solidFill>
                  <a:srgbClr val="FF0000"/>
                </a:solidFill>
              </a:rPr>
              <a:t>no proporcionan una metodología de desarrollo bien estructurada y </a:t>
            </a:r>
            <a:r>
              <a:rPr lang="es-ES" i="1" dirty="0" smtClean="0">
                <a:solidFill>
                  <a:srgbClr val="FF0000"/>
                </a:solidFill>
              </a:rPr>
              <a:t>estandarizada</a:t>
            </a:r>
          </a:p>
          <a:p>
            <a:r>
              <a:rPr lang="es-ES" dirty="0"/>
              <a:t>Los que pertenecemos al área de desarrollo y hemos experimentado situaciones similares sabemos que esto </a:t>
            </a:r>
            <a:r>
              <a:rPr lang="es-ES" i="1" dirty="0">
                <a:solidFill>
                  <a:srgbClr val="FF0000"/>
                </a:solidFill>
              </a:rPr>
              <a:t>puede conducir a una mala planificación y/o desarrollo, </a:t>
            </a:r>
            <a:r>
              <a:rPr lang="es-ES" i="1" dirty="0" smtClean="0">
                <a:solidFill>
                  <a:srgbClr val="FF0000"/>
                </a:solidFill>
              </a:rPr>
              <a:t>no asegurando la calidad del proceso y afectando </a:t>
            </a:r>
            <a:r>
              <a:rPr lang="es-ES" i="1" dirty="0">
                <a:solidFill>
                  <a:srgbClr val="FF0000"/>
                </a:solidFill>
              </a:rPr>
              <a:t>la calidad del </a:t>
            </a:r>
            <a:r>
              <a:rPr lang="es-ES" i="1" dirty="0" smtClean="0">
                <a:solidFill>
                  <a:srgbClr val="FF0000"/>
                </a:solidFill>
              </a:rPr>
              <a:t>producto, generando </a:t>
            </a:r>
            <a:r>
              <a:rPr lang="es-ES" i="1" dirty="0">
                <a:solidFill>
                  <a:srgbClr val="FF0000"/>
                </a:solidFill>
              </a:rPr>
              <a:t>insatisfacción en el cliente</a:t>
            </a:r>
            <a:r>
              <a:rPr lang="es-ES" dirty="0">
                <a:solidFill>
                  <a:srgbClr val="FF0000"/>
                </a:solidFill>
              </a:rPr>
              <a:t>.</a:t>
            </a:r>
          </a:p>
          <a:p>
            <a:endParaRPr lang="es-ES" dirty="0"/>
          </a:p>
        </p:txBody>
      </p:sp>
      <p:sp>
        <p:nvSpPr>
          <p:cNvPr id="4" name="Marcador de número de diapositiva 3">
            <a:extLst>
              <a:ext uri="{FF2B5EF4-FFF2-40B4-BE49-F238E27FC236}">
                <a16:creationId xmlns="" xmlns:a16="http://schemas.microsoft.com/office/drawing/2014/main" id="{BC1B218B-D1FD-4A2D-94C0-0D19F4211D86}"/>
              </a:ext>
            </a:extLst>
          </p:cNvPr>
          <p:cNvSpPr>
            <a:spLocks noGrp="1"/>
          </p:cNvSpPr>
          <p:nvPr>
            <p:ph type="sldNum" sz="quarter" idx="12"/>
          </p:nvPr>
        </p:nvSpPr>
        <p:spPr/>
        <p:txBody>
          <a:bodyPr/>
          <a:lstStyle/>
          <a:p>
            <a:fld id="{7DC1BBB0-96F0-4077-A278-0F3FB5C104D3}" type="slidenum">
              <a:rPr lang="es-PE" smtClean="0"/>
              <a:t>7</a:t>
            </a:fld>
            <a:endParaRPr lang="es-PE"/>
          </a:p>
        </p:txBody>
      </p:sp>
    </p:spTree>
    <p:extLst>
      <p:ext uri="{BB962C8B-B14F-4D97-AF65-F5344CB8AC3E}">
        <p14:creationId xmlns:p14="http://schemas.microsoft.com/office/powerpoint/2010/main" val="2435837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1.2.	Formulación del problema</a:t>
            </a:r>
          </a:p>
        </p:txBody>
      </p:sp>
      <p:sp>
        <p:nvSpPr>
          <p:cNvPr id="3" name="Marcador de contenido 2"/>
          <p:cNvSpPr>
            <a:spLocks noGrp="1"/>
          </p:cNvSpPr>
          <p:nvPr>
            <p:ph idx="1"/>
          </p:nvPr>
        </p:nvSpPr>
        <p:spPr/>
        <p:txBody>
          <a:bodyPr/>
          <a:lstStyle/>
          <a:p>
            <a:r>
              <a:rPr lang="es-ES" dirty="0"/>
              <a:t>La literatura de Ingeniería de Software sugiere que </a:t>
            </a:r>
            <a:r>
              <a:rPr lang="es-ES" i="1" dirty="0">
                <a:solidFill>
                  <a:srgbClr val="FF0000"/>
                </a:solidFill>
              </a:rPr>
              <a:t>se necesitan metodologías de desarrollo de sistemas (o procesos de desarrollo de software</a:t>
            </a:r>
            <a:r>
              <a:rPr lang="es-ES" i="1" dirty="0" smtClean="0">
                <a:solidFill>
                  <a:srgbClr val="FF0000"/>
                </a:solidFill>
              </a:rPr>
              <a:t>) para BPM</a:t>
            </a:r>
            <a:r>
              <a:rPr lang="es-ES" dirty="0" smtClean="0">
                <a:solidFill>
                  <a:srgbClr val="FF0000"/>
                </a:solidFill>
              </a:rPr>
              <a:t>.</a:t>
            </a:r>
            <a:r>
              <a:rPr lang="es-ES" dirty="0" smtClean="0"/>
              <a:t> </a:t>
            </a:r>
            <a:r>
              <a:rPr lang="es-ES" dirty="0"/>
              <a:t>Se señala que </a:t>
            </a:r>
            <a:r>
              <a:rPr lang="es-ES" dirty="0">
                <a:solidFill>
                  <a:srgbClr val="0070C0"/>
                </a:solidFill>
              </a:rPr>
              <a:t>seguir una </a:t>
            </a:r>
            <a:r>
              <a:rPr lang="es-ES" i="1" dirty="0">
                <a:solidFill>
                  <a:srgbClr val="0070C0"/>
                </a:solidFill>
              </a:rPr>
              <a:t>metodología es un factor clave de éxito </a:t>
            </a:r>
            <a:r>
              <a:rPr lang="es-ES" i="1" dirty="0"/>
              <a:t>para el desarrollo de proyectos de software</a:t>
            </a:r>
            <a:r>
              <a:rPr lang="es-ES" dirty="0"/>
              <a:t>. Se menciona que algunas aplicaciones de software son complejas y difíciles de desarrollar y evaluar, por lo tanto, un </a:t>
            </a:r>
            <a:r>
              <a:rPr lang="es-ES" i="1" dirty="0">
                <a:solidFill>
                  <a:srgbClr val="0070C0"/>
                </a:solidFill>
              </a:rPr>
              <a:t>proceso de desarrollo bien definido puede ayudar a reducir los riesgos de </a:t>
            </a:r>
            <a:r>
              <a:rPr lang="es-ES" i="1" dirty="0" smtClean="0">
                <a:solidFill>
                  <a:srgbClr val="0070C0"/>
                </a:solidFill>
              </a:rPr>
              <a:t>fracasos </a:t>
            </a:r>
            <a:r>
              <a:rPr lang="es-ES" i="1" dirty="0" smtClean="0"/>
              <a:t>[12]</a:t>
            </a:r>
            <a:r>
              <a:rPr lang="es-ES" dirty="0" smtClean="0"/>
              <a:t>. </a:t>
            </a:r>
            <a:endParaRPr lang="es-ES" dirty="0"/>
          </a:p>
        </p:txBody>
      </p:sp>
      <p:sp>
        <p:nvSpPr>
          <p:cNvPr id="4" name="Marcador de número de diapositiva 3">
            <a:extLst>
              <a:ext uri="{FF2B5EF4-FFF2-40B4-BE49-F238E27FC236}">
                <a16:creationId xmlns="" xmlns:a16="http://schemas.microsoft.com/office/drawing/2014/main" id="{BC1B218B-D1FD-4A2D-94C0-0D19F4211D86}"/>
              </a:ext>
            </a:extLst>
          </p:cNvPr>
          <p:cNvSpPr>
            <a:spLocks noGrp="1"/>
          </p:cNvSpPr>
          <p:nvPr>
            <p:ph type="sldNum" sz="quarter" idx="12"/>
          </p:nvPr>
        </p:nvSpPr>
        <p:spPr/>
        <p:txBody>
          <a:bodyPr/>
          <a:lstStyle/>
          <a:p>
            <a:fld id="{7DC1BBB0-96F0-4077-A278-0F3FB5C104D3}" type="slidenum">
              <a:rPr lang="es-PE" smtClean="0"/>
              <a:t>8</a:t>
            </a:fld>
            <a:endParaRPr lang="es-PE"/>
          </a:p>
        </p:txBody>
      </p:sp>
    </p:spTree>
    <p:extLst>
      <p:ext uri="{BB962C8B-B14F-4D97-AF65-F5344CB8AC3E}">
        <p14:creationId xmlns:p14="http://schemas.microsoft.com/office/powerpoint/2010/main" val="1679230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1.3.	Objetivos</a:t>
            </a:r>
          </a:p>
        </p:txBody>
      </p:sp>
      <p:sp>
        <p:nvSpPr>
          <p:cNvPr id="5" name="Marcador de contenido 4"/>
          <p:cNvSpPr>
            <a:spLocks noGrp="1"/>
          </p:cNvSpPr>
          <p:nvPr>
            <p:ph idx="1"/>
          </p:nvPr>
        </p:nvSpPr>
        <p:spPr>
          <a:xfrm>
            <a:off x="5180251" y="2492896"/>
            <a:ext cx="6195986" cy="2154312"/>
          </a:xfrm>
        </p:spPr>
        <p:style>
          <a:lnRef idx="1">
            <a:schemeClr val="accent1"/>
          </a:lnRef>
          <a:fillRef idx="2">
            <a:schemeClr val="accent1"/>
          </a:fillRef>
          <a:effectRef idx="1">
            <a:schemeClr val="accent1"/>
          </a:effectRef>
          <a:fontRef idx="minor">
            <a:schemeClr val="dk1"/>
          </a:fontRef>
        </p:style>
        <p:txBody>
          <a:bodyPr>
            <a:normAutofit fontScale="92500" lnSpcReduction="10000"/>
          </a:bodyPr>
          <a:lstStyle/>
          <a:p>
            <a:r>
              <a:rPr lang="es-ES" i="1" dirty="0"/>
              <a:t>Implementar un marco metodológico</a:t>
            </a:r>
            <a:r>
              <a:rPr lang="es-ES" dirty="0"/>
              <a:t> </a:t>
            </a:r>
            <a:r>
              <a:rPr lang="es-ES" i="1" dirty="0"/>
              <a:t>ágil</a:t>
            </a:r>
            <a:r>
              <a:rPr lang="es-ES" dirty="0"/>
              <a:t> para el desarrollo de software basado en tecnología BPM que </a:t>
            </a:r>
            <a:r>
              <a:rPr lang="es-ES" i="1" dirty="0"/>
              <a:t>permita asegurar la calidad en el proceso</a:t>
            </a:r>
            <a:r>
              <a:rPr lang="es-ES" dirty="0"/>
              <a:t> de desarrollo en micro y pequeñas empresas (</a:t>
            </a:r>
            <a:r>
              <a:rPr lang="es-ES" dirty="0" err="1"/>
              <a:t>MYPEs</a:t>
            </a:r>
            <a:r>
              <a:rPr lang="es-ES" dirty="0"/>
              <a:t>).</a:t>
            </a:r>
          </a:p>
          <a:p>
            <a:endParaRPr lang="es-ES" dirty="0"/>
          </a:p>
        </p:txBody>
      </p:sp>
      <p:sp>
        <p:nvSpPr>
          <p:cNvPr id="6" name="Marcador de texto 5"/>
          <p:cNvSpPr>
            <a:spLocks noGrp="1"/>
          </p:cNvSpPr>
          <p:nvPr>
            <p:ph type="body" sz="half" idx="2"/>
          </p:nvPr>
        </p:nvSpPr>
        <p:spPr/>
        <p:txBody>
          <a:bodyPr/>
          <a:lstStyle/>
          <a:p>
            <a:r>
              <a:rPr lang="es-ES" dirty="0"/>
              <a:t>1.3.1.	General</a:t>
            </a:r>
          </a:p>
        </p:txBody>
      </p:sp>
      <p:sp>
        <p:nvSpPr>
          <p:cNvPr id="4" name="Marcador de número de diapositiva 3"/>
          <p:cNvSpPr>
            <a:spLocks noGrp="1"/>
          </p:cNvSpPr>
          <p:nvPr>
            <p:ph type="sldNum" sz="quarter" idx="12"/>
          </p:nvPr>
        </p:nvSpPr>
        <p:spPr/>
        <p:txBody>
          <a:bodyPr/>
          <a:lstStyle/>
          <a:p>
            <a:fld id="{7DC1BBB0-96F0-4077-A278-0F3FB5C104D3}" type="slidenum">
              <a:rPr lang="es-ES" smtClean="0"/>
              <a:t>9</a:t>
            </a:fld>
            <a:endParaRPr lang="es-ES"/>
          </a:p>
        </p:txBody>
      </p:sp>
    </p:spTree>
    <p:extLst>
      <p:ext uri="{BB962C8B-B14F-4D97-AF65-F5344CB8AC3E}">
        <p14:creationId xmlns:p14="http://schemas.microsoft.com/office/powerpoint/2010/main" val="424059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ath_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Math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lumMod val="50000"/>
            </a:schemeClr>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Math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Math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1A0CA47-699C-49A9-97A8-6E9029CD52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3950</Words>
  <Application>Microsoft Office PowerPoint</Application>
  <PresentationFormat>Personalizado</PresentationFormat>
  <Paragraphs>382</Paragraphs>
  <Slides>55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55</vt:i4>
      </vt:variant>
    </vt:vector>
  </HeadingPairs>
  <TitlesOfParts>
    <vt:vector size="61" baseType="lpstr">
      <vt:lpstr>Arial</vt:lpstr>
      <vt:lpstr>Calibri</vt:lpstr>
      <vt:lpstr>Calibri Light</vt:lpstr>
      <vt:lpstr>Euphemia</vt:lpstr>
      <vt:lpstr>Times New Roman</vt:lpstr>
      <vt:lpstr>Math_16x9</vt:lpstr>
      <vt:lpstr>Marco metodológico ágil para el desarrollo de soluciones BPM en Mypes</vt:lpstr>
      <vt:lpstr>Tabla de contenido</vt:lpstr>
      <vt:lpstr>CAPÍTULO 1</vt:lpstr>
      <vt:lpstr>1.1. Antecedentes</vt:lpstr>
      <vt:lpstr>1.1. Antecedentes</vt:lpstr>
      <vt:lpstr>1.2. Formulación del problema</vt:lpstr>
      <vt:lpstr>1.2. Formulación del problema</vt:lpstr>
      <vt:lpstr>1.2. Formulación del problema</vt:lpstr>
      <vt:lpstr>1.3. Objetivos</vt:lpstr>
      <vt:lpstr>1.3. Objetivos</vt:lpstr>
      <vt:lpstr>1.4. Justificación</vt:lpstr>
      <vt:lpstr>1.5. Alcance</vt:lpstr>
      <vt:lpstr>CAPÍTULO 2</vt:lpstr>
      <vt:lpstr>2.1.1. Siglas o acrónimos básicos </vt:lpstr>
      <vt:lpstr> 2.1.2. Administración de Proceso de Negocio (BPM)</vt:lpstr>
      <vt:lpstr>  2.1.3. Arquitectura Orientada a Servicios (SOA)</vt:lpstr>
      <vt:lpstr> 2.1.5. Método de Desarrollo SCRUM</vt:lpstr>
      <vt:lpstr>2.2. Modelos y estándares de calidad</vt:lpstr>
      <vt:lpstr>CAPÍTULO 3</vt:lpstr>
      <vt:lpstr>3.1.1. Marcos de trabajo y/o metodologías de desarrollo para BPM</vt:lpstr>
      <vt:lpstr>3.1.1. Marcos de trabajo y/o metodologías de desarrollo para BPM</vt:lpstr>
      <vt:lpstr>3.1.1. Marcos de trabajo y/o metodologías de desarrollo para BPM</vt:lpstr>
      <vt:lpstr>3.1.1. Marcos de trabajo y/o metodologías de desarrollo para BPM</vt:lpstr>
      <vt:lpstr>3.1.1. Marcos de trabajo y/o metodologías de desarrollo para BPM</vt:lpstr>
      <vt:lpstr>3.1.1. Marcos de trabajo y/o metodologías de desarrollo para BPM</vt:lpstr>
      <vt:lpstr>Presentación de PowerPoint</vt:lpstr>
      <vt:lpstr>3.2.1. Metodologías agiles</vt:lpstr>
      <vt:lpstr>Presentación de PowerPoint</vt:lpstr>
      <vt:lpstr>3.3.1. BPMS de código abierto</vt:lpstr>
      <vt:lpstr>2.3. Hipótesis y variables</vt:lpstr>
      <vt:lpstr>2.3.4. Operacionalización de variables</vt:lpstr>
      <vt:lpstr>Operacionalización de variables</vt:lpstr>
      <vt:lpstr>CAPÍTULO 4</vt:lpstr>
      <vt:lpstr>4.1. Comparación de las tecnologías en los trabajos relacionados </vt:lpstr>
      <vt:lpstr>4.1. Comparación de las tecnologías en los trabajos relacionados </vt:lpstr>
      <vt:lpstr>Presentación de PowerPoint</vt:lpstr>
      <vt:lpstr>4.2. Definición de la propuesta de solución</vt:lpstr>
      <vt:lpstr>4.2. Definición de la propuesta de solución</vt:lpstr>
      <vt:lpstr>4.4. Diseño del marco metodológico propuesto</vt:lpstr>
      <vt:lpstr>4.4. Diseño del marco metodológico propuesto</vt:lpstr>
      <vt:lpstr>4.5. Plantillas del marco metodológico propuesto</vt:lpstr>
      <vt:lpstr>CAPÍTULO 5</vt:lpstr>
      <vt:lpstr>Validación del marco metodológico </vt:lpstr>
      <vt:lpstr>Validación del marco metodológico </vt:lpstr>
      <vt:lpstr>5.1.2. Resultados</vt:lpstr>
      <vt:lpstr>Resultados</vt:lpstr>
      <vt:lpstr>Resultados</vt:lpstr>
      <vt:lpstr>5.1.3. Análisis de resultados</vt:lpstr>
      <vt:lpstr>5.1.3. Análisis de resultados</vt:lpstr>
      <vt:lpstr>5.1.3. Análisis de resultados</vt:lpstr>
      <vt:lpstr>6. CONCLUSIONES Y TRABAJOS FUTUROS</vt:lpstr>
      <vt:lpstr>6. CONCLUSIONES Y TRABAJOS FUTUROS</vt:lpstr>
      <vt:lpstr>Referencias Bibliográficas</vt:lpstr>
      <vt:lpstr>Referencias Bibliográficas</vt:lpstr>
      <vt:lpstr>Gracias!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2017-07-01T06:33:09Z</dcterms:created>
  <dcterms:modified xsi:type="dcterms:W3CDTF">2017-12-09T13:34:43Z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TC027879479991</vt:lpwstr>
  </property>
</Properties>
</file>