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4" r:id="rId3"/>
    <p:sldId id="268" r:id="rId4"/>
    <p:sldId id="267" r:id="rId5"/>
    <p:sldId id="272" r:id="rId6"/>
    <p:sldId id="288" r:id="rId7"/>
    <p:sldId id="261" r:id="rId8"/>
    <p:sldId id="277" r:id="rId9"/>
    <p:sldId id="262" r:id="rId10"/>
    <p:sldId id="278" r:id="rId11"/>
    <p:sldId id="279" r:id="rId12"/>
    <p:sldId id="280" r:id="rId13"/>
    <p:sldId id="281" r:id="rId14"/>
    <p:sldId id="282" r:id="rId15"/>
    <p:sldId id="283" r:id="rId16"/>
    <p:sldId id="284" r:id="rId17"/>
    <p:sldId id="285" r:id="rId18"/>
    <p:sldId id="264" r:id="rId19"/>
    <p:sldId id="287" r:id="rId20"/>
    <p:sldId id="286" r:id="rId21"/>
    <p:sldId id="263" r:id="rId22"/>
    <p:sldId id="258" r:id="rId23"/>
    <p:sldId id="257" r:id="rId24"/>
    <p:sldId id="265" r:id="rId25"/>
    <p:sldId id="29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p:cViewPr varScale="1">
        <p:scale>
          <a:sx n="60" d="100"/>
          <a:sy n="60" d="100"/>
        </p:scale>
        <p:origin x="158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2597F4-7255-4C89-BAD6-D63957610023}"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268598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597F4-7255-4C89-BAD6-D63957610023}"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97528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597F4-7255-4C89-BAD6-D63957610023}"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244100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597F4-7255-4C89-BAD6-D63957610023}"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281555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597F4-7255-4C89-BAD6-D63957610023}"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134898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2597F4-7255-4C89-BAD6-D63957610023}"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420119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2597F4-7255-4C89-BAD6-D63957610023}"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368001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2597F4-7255-4C89-BAD6-D63957610023}"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349421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597F4-7255-4C89-BAD6-D63957610023}"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42546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597F4-7255-4C89-BAD6-D63957610023}"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330372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597F4-7255-4C89-BAD6-D63957610023}"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E4F37-02FE-4612-B4BF-B1FEC3C20F79}" type="slidenum">
              <a:rPr lang="en-US" smtClean="0"/>
              <a:pPr/>
              <a:t>‹#›</a:t>
            </a:fld>
            <a:endParaRPr lang="en-US"/>
          </a:p>
        </p:txBody>
      </p:sp>
    </p:spTree>
    <p:extLst>
      <p:ext uri="{BB962C8B-B14F-4D97-AF65-F5344CB8AC3E}">
        <p14:creationId xmlns:p14="http://schemas.microsoft.com/office/powerpoint/2010/main" val="132416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597F4-7255-4C89-BAD6-D63957610023}" type="datetimeFigureOut">
              <a:rPr lang="en-US" smtClean="0"/>
              <a:pPr/>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E4F37-02FE-4612-B4BF-B1FEC3C20F79}" type="slidenum">
              <a:rPr lang="en-US" smtClean="0"/>
              <a:pPr/>
              <a:t>‹#›</a:t>
            </a:fld>
            <a:endParaRPr lang="en-US"/>
          </a:p>
        </p:txBody>
      </p:sp>
    </p:spTree>
    <p:extLst>
      <p:ext uri="{BB962C8B-B14F-4D97-AF65-F5344CB8AC3E}">
        <p14:creationId xmlns:p14="http://schemas.microsoft.com/office/powerpoint/2010/main" val="221303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s://en.wikipedia.org/wiki/File:Geneva_mechanism_6spoke_animation.gi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A10145AE-8CAB-45A4-9B89-4498DDF7D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3454496" cy="10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4C536C2D-2953-46FB-86C9-D5902AEC8E40}"/>
              </a:ext>
            </a:extLst>
          </p:cNvPr>
          <p:cNvPicPr>
            <a:picLocks noChangeAspect="1"/>
          </p:cNvPicPr>
          <p:nvPr/>
        </p:nvPicPr>
        <p:blipFill>
          <a:blip r:embed="rId3"/>
          <a:stretch>
            <a:fillRect/>
          </a:stretch>
        </p:blipFill>
        <p:spPr>
          <a:xfrm>
            <a:off x="6319806" y="685799"/>
            <a:ext cx="2246677" cy="1100147"/>
          </a:xfrm>
          <a:prstGeom prst="rect">
            <a:avLst/>
          </a:prstGeom>
        </p:spPr>
      </p:pic>
      <p:sp>
        <p:nvSpPr>
          <p:cNvPr id="8" name="Title 7">
            <a:extLst>
              <a:ext uri="{FF2B5EF4-FFF2-40B4-BE49-F238E27FC236}">
                <a16:creationId xmlns:a16="http://schemas.microsoft.com/office/drawing/2014/main" id="{69F37A66-0A44-4D97-8344-9F18E242A6F4}"/>
              </a:ext>
            </a:extLst>
          </p:cNvPr>
          <p:cNvSpPr>
            <a:spLocks noGrp="1"/>
          </p:cNvSpPr>
          <p:nvPr>
            <p:ph type="title"/>
          </p:nvPr>
        </p:nvSpPr>
        <p:spPr>
          <a:xfrm>
            <a:off x="757378" y="3634979"/>
            <a:ext cx="7269480" cy="994172"/>
          </a:xfrm>
        </p:spPr>
        <p:txBody>
          <a:bodyPr>
            <a:noAutofit/>
          </a:bodyPr>
          <a:lstStyle/>
          <a:p>
            <a:pPr algn="ctr"/>
            <a:r>
              <a:rPr lang="en-US" sz="3300" b="1" cap="all" dirty="0">
                <a:ln w="9000" cmpd="sng">
                  <a:solidFill>
                    <a:schemeClr val="accent4">
                      <a:shade val="50000"/>
                      <a:satMod val="120000"/>
                    </a:schemeClr>
                  </a:solidFill>
                  <a:prstDash val="solid"/>
                </a:ln>
                <a:solidFill>
                  <a:srgbClr val="00FF00"/>
                </a:solidFill>
                <a:effectLst>
                  <a:reflection blurRad="12700" stA="28000" endPos="45000" dist="1000" dir="5400000" sy="-100000" algn="bl" rotWithShape="0"/>
                </a:effectLst>
                <a:latin typeface="Times New Roman" pitchFamily="18" charset="0"/>
                <a:cs typeface="Times New Roman" pitchFamily="18" charset="0"/>
              </a:rPr>
              <a:t>M KUMARASAMY COLLEGE OF ENGINEERING</a:t>
            </a:r>
            <a:br>
              <a:rPr lang="en-US" sz="3300" b="1" cap="all" dirty="0">
                <a:ln w="9000" cmpd="sng">
                  <a:solidFill>
                    <a:schemeClr val="accent4">
                      <a:shade val="50000"/>
                      <a:satMod val="120000"/>
                    </a:schemeClr>
                  </a:solidFill>
                  <a:prstDash val="solid"/>
                </a:ln>
                <a:solidFill>
                  <a:srgbClr val="00FF00"/>
                </a:solidFill>
                <a:effectLst>
                  <a:reflection blurRad="12700" stA="28000" endPos="45000" dist="1000" dir="5400000" sy="-100000" algn="bl" rotWithShape="0"/>
                </a:effectLst>
                <a:latin typeface="Times New Roman" pitchFamily="18" charset="0"/>
                <a:cs typeface="Times New Roman" pitchFamily="18" charset="0"/>
              </a:rPr>
            </a:br>
            <a:r>
              <a:rPr lang="en-US" sz="3300" b="1" cap="all" dirty="0">
                <a:ln w="9000" cmpd="sng">
                  <a:solidFill>
                    <a:schemeClr val="accent4">
                      <a:shade val="50000"/>
                      <a:satMod val="120000"/>
                    </a:schemeClr>
                  </a:solidFill>
                  <a:prstDash val="solid"/>
                </a:ln>
                <a:solidFill>
                  <a:srgbClr val="00FF00"/>
                </a:solidFill>
                <a:effectLst>
                  <a:reflection blurRad="12700" stA="28000" endPos="45000" dist="1000" dir="5400000" sy="-100000" algn="bl" rotWithShape="0"/>
                </a:effectLst>
                <a:latin typeface="Times New Roman" pitchFamily="18" charset="0"/>
                <a:cs typeface="Times New Roman" pitchFamily="18" charset="0"/>
              </a:rPr>
              <a:t>KARUR</a:t>
            </a:r>
            <a:br>
              <a:rPr lang="en-US" sz="3300" b="1" cap="all" dirty="0">
                <a:ln w="9000" cmpd="sng">
                  <a:solidFill>
                    <a:schemeClr val="accent4">
                      <a:shade val="50000"/>
                      <a:satMod val="120000"/>
                    </a:schemeClr>
                  </a:solidFill>
                  <a:prstDash val="solid"/>
                </a:ln>
                <a:solidFill>
                  <a:srgbClr val="00FF00"/>
                </a:solidFill>
                <a:effectLst>
                  <a:reflection blurRad="12700" stA="28000" endPos="45000" dist="1000" dir="5400000" sy="-100000" algn="bl" rotWithShape="0"/>
                </a:effectLst>
                <a:latin typeface="Times New Roman" pitchFamily="18" charset="0"/>
                <a:cs typeface="Times New Roman" pitchFamily="18" charset="0"/>
              </a:rPr>
            </a:br>
            <a:br>
              <a:rPr lang="en-US" sz="3300" b="1" cap="all" dirty="0">
                <a:ln w="9000" cmpd="sng">
                  <a:solidFill>
                    <a:schemeClr val="accent4">
                      <a:shade val="50000"/>
                      <a:satMod val="120000"/>
                    </a:schemeClr>
                  </a:solidFill>
                  <a:prstDash val="solid"/>
                </a:ln>
                <a:solidFill>
                  <a:srgbClr val="00FF00"/>
                </a:solidFill>
                <a:effectLst>
                  <a:reflection blurRad="12700" stA="28000" endPos="45000" dist="1000" dir="5400000" sy="-100000" algn="bl" rotWithShape="0"/>
                </a:effectLst>
                <a:latin typeface="Times New Roman" pitchFamily="18" charset="0"/>
                <a:cs typeface="Times New Roman" pitchFamily="18" charset="0"/>
              </a:rPr>
            </a:br>
            <a:r>
              <a:rPr lang="en-US" sz="3300" b="1" cap="all" dirty="0">
                <a:ln w="9000" cmpd="sng">
                  <a:solidFill>
                    <a:schemeClr val="accent4">
                      <a:shade val="50000"/>
                      <a:satMod val="120000"/>
                    </a:schemeClr>
                  </a:solidFill>
                  <a:prstDash val="solid"/>
                </a:ln>
                <a:solidFill>
                  <a:srgbClr val="00FF00"/>
                </a:solidFill>
                <a:effectLst>
                  <a:reflection blurRad="12700" stA="28000" endPos="45000" dist="1000" dir="5400000" sy="-100000" algn="bl" rotWithShape="0"/>
                </a:effectLst>
                <a:latin typeface="Times New Roman" pitchFamily="18" charset="0"/>
                <a:cs typeface="Times New Roman" pitchFamily="18" charset="0"/>
              </a:rPr>
              <a:t>department of mechanical  engineering</a:t>
            </a:r>
            <a:br>
              <a:rPr lang="en-IN" sz="3300" dirty="0"/>
            </a:br>
            <a:endParaRPr lang="en-IN" sz="3300" dirty="0"/>
          </a:p>
        </p:txBody>
      </p:sp>
    </p:spTree>
    <p:extLst>
      <p:ext uri="{BB962C8B-B14F-4D97-AF65-F5344CB8AC3E}">
        <p14:creationId xmlns:p14="http://schemas.microsoft.com/office/powerpoint/2010/main" val="3883599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 MOTOR</a:t>
            </a: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electrical motor is an instrument, which converts electrical energy into mechanical energy. According to faraday’s law of Electromagnetic induction, when a current carrying conductor is placed in a magnetic field, it experiences a mechanical force whose direction is given by Fleming’s left hand rule.</a:t>
            </a:r>
          </a:p>
          <a:p>
            <a:pPr algn="just"/>
            <a:r>
              <a:rPr lang="en-US" sz="1800" dirty="0">
                <a:latin typeface="Times New Roman" panose="02020603050405020304" pitchFamily="18" charset="0"/>
                <a:cs typeface="Times New Roman" panose="02020603050405020304" pitchFamily="18" charset="0"/>
              </a:rPr>
              <a:t>DC Motor capacity	                : 12V</a:t>
            </a:r>
          </a:p>
          <a:p>
            <a:pPr algn="just"/>
            <a:r>
              <a:rPr lang="en-US" sz="1800" dirty="0">
                <a:latin typeface="Times New Roman" panose="02020603050405020304" pitchFamily="18" charset="0"/>
                <a:cs typeface="Times New Roman" panose="02020603050405020304" pitchFamily="18" charset="0"/>
              </a:rPr>
              <a:t>Un loading			: 130rpm</a:t>
            </a:r>
          </a:p>
          <a:p>
            <a:pPr algn="just"/>
            <a:r>
              <a:rPr lang="en-US" sz="1800" dirty="0">
                <a:latin typeface="Times New Roman" panose="02020603050405020304" pitchFamily="18" charset="0"/>
                <a:cs typeface="Times New Roman" panose="02020603050405020304" pitchFamily="18" charset="0"/>
              </a:rPr>
              <a:t>Loading			: 90rpm</a:t>
            </a:r>
          </a:p>
        </p:txBody>
      </p:sp>
      <p:pic>
        <p:nvPicPr>
          <p:cNvPr id="5" name="Picture 2" descr="C:\Users\Sakthi\Desktop\WhatsApp Image 2018-11-09 at 4.41.12 PM.jpeg"/>
          <p:cNvPicPr>
            <a:picLocks noChangeAspect="1" noChangeArrowheads="1"/>
          </p:cNvPicPr>
          <p:nvPr/>
        </p:nvPicPr>
        <p:blipFill>
          <a:blip r:embed="rId2"/>
          <a:srcRect/>
          <a:stretch>
            <a:fillRect/>
          </a:stretch>
        </p:blipFill>
        <p:spPr bwMode="auto">
          <a:xfrm>
            <a:off x="5791200" y="3962400"/>
            <a:ext cx="2494208" cy="197167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BATTERY</a:t>
            </a:r>
          </a:p>
        </p:txBody>
      </p:sp>
      <p:sp>
        <p:nvSpPr>
          <p:cNvPr id="3" name="Content Placeholder 2"/>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Battery Specification:</a:t>
            </a:r>
          </a:p>
          <a:p>
            <a:pPr marL="0" indent="0">
              <a:buNone/>
            </a:pPr>
            <a:r>
              <a:rPr lang="en-US" sz="2400" dirty="0">
                <a:latin typeface="Times New Roman" panose="02020603050405020304" pitchFamily="18" charset="0"/>
                <a:cs typeface="Times New Roman" panose="02020603050405020304" pitchFamily="18" charset="0"/>
              </a:rPr>
              <a:t>Capacity: 		12V and 7.3 Ah</a:t>
            </a:r>
          </a:p>
          <a:p>
            <a:pPr marL="0" indent="0">
              <a:buNone/>
            </a:pPr>
            <a:r>
              <a:rPr lang="en-US" sz="2400" dirty="0">
                <a:latin typeface="Times New Roman" panose="02020603050405020304" pitchFamily="18" charset="0"/>
                <a:cs typeface="Times New Roman" panose="02020603050405020304" pitchFamily="18" charset="0"/>
              </a:rPr>
              <a:t>Rechargeable battery one</a:t>
            </a:r>
          </a:p>
          <a:p>
            <a:pPr marL="0" indent="0">
              <a:buNone/>
            </a:pPr>
            <a:r>
              <a:rPr lang="en-US" sz="2400" b="1" dirty="0">
                <a:latin typeface="Times New Roman" panose="02020603050405020304" pitchFamily="18" charset="0"/>
                <a:cs typeface="Times New Roman" panose="02020603050405020304" pitchFamily="18" charset="0"/>
              </a:rPr>
              <a:t>Battery type: </a:t>
            </a:r>
            <a:r>
              <a:rPr lang="en-US" sz="2400" dirty="0">
                <a:latin typeface="Times New Roman" panose="02020603050405020304" pitchFamily="18" charset="0"/>
                <a:cs typeface="Times New Roman" panose="02020603050405020304" pitchFamily="18" charset="0"/>
              </a:rPr>
              <a:t>		Lead – acid battery</a:t>
            </a:r>
          </a:p>
          <a:p>
            <a:pPr marL="0" indent="0">
              <a:buNone/>
            </a:pPr>
            <a:r>
              <a:rPr lang="en-US" sz="2400" dirty="0">
                <a:latin typeface="Times New Roman" panose="02020603050405020304" pitchFamily="18" charset="0"/>
                <a:cs typeface="Times New Roman" panose="02020603050405020304" pitchFamily="18" charset="0"/>
              </a:rPr>
              <a:t>Charge capacity: 	4.2 hour loading condition</a:t>
            </a:r>
          </a:p>
          <a:p>
            <a:pPr marL="0" indent="0">
              <a:buNone/>
            </a:pPr>
            <a:r>
              <a:rPr lang="en-US" sz="2400" dirty="0">
                <a:latin typeface="Times New Roman" panose="02020603050405020304" pitchFamily="18" charset="0"/>
                <a:cs typeface="Times New Roman" panose="02020603050405020304" pitchFamily="18" charset="0"/>
              </a:rPr>
              <a:t>Charging time: 	3 hour</a:t>
            </a:r>
          </a:p>
          <a:p>
            <a:endParaRPr lang="en-US" dirty="0"/>
          </a:p>
        </p:txBody>
      </p:sp>
      <p:pic>
        <p:nvPicPr>
          <p:cNvPr id="5" name="Picture 4" descr="Related image"/>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886200"/>
            <a:ext cx="1900239" cy="169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Material: Mild steel</a:t>
            </a:r>
          </a:p>
          <a:p>
            <a:endParaRPr lang="en-US" dirty="0"/>
          </a:p>
        </p:txBody>
      </p:sp>
      <p:pic>
        <p:nvPicPr>
          <p:cNvPr id="6" name="Picture 5" descr="C:\Users\Sakthi\Desktop\hotrollsteelrecttube.jpg"/>
          <p:cNvPicPr>
            <a:picLocks noChangeAspect="1" noChangeArrowheads="1"/>
          </p:cNvPicPr>
          <p:nvPr/>
        </p:nvPicPr>
        <p:blipFill>
          <a:blip r:embed="rId2"/>
          <a:srcRect/>
          <a:stretch>
            <a:fillRect/>
          </a:stretch>
        </p:blipFill>
        <p:spPr bwMode="auto">
          <a:xfrm>
            <a:off x="1295400" y="3124200"/>
            <a:ext cx="2590800" cy="1400175"/>
          </a:xfrm>
          <a:prstGeom prst="rect">
            <a:avLst/>
          </a:prstGeom>
          <a:noFill/>
        </p:spPr>
      </p:pic>
      <p:pic>
        <p:nvPicPr>
          <p:cNvPr id="7" name="Picture 2" descr="C:\Users\Sakthi\Desktop\images (3).jpg"/>
          <p:cNvPicPr>
            <a:picLocks noChangeAspect="1" noChangeArrowheads="1"/>
          </p:cNvPicPr>
          <p:nvPr/>
        </p:nvPicPr>
        <p:blipFill>
          <a:blip r:embed="rId3"/>
          <a:srcRect/>
          <a:stretch>
            <a:fillRect/>
          </a:stretch>
        </p:blipFill>
        <p:spPr bwMode="auto">
          <a:xfrm>
            <a:off x="5486400" y="3124200"/>
            <a:ext cx="2466975" cy="18478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CONVEYOR ROLLER</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Material: Mild steel.</a:t>
            </a:r>
          </a:p>
          <a:p>
            <a:pPr marL="0" indent="0">
              <a:buNone/>
            </a:pPr>
            <a:r>
              <a:rPr lang="en-US" dirty="0">
                <a:latin typeface="Times New Roman" panose="02020603050405020304" pitchFamily="18" charset="0"/>
                <a:cs typeface="Times New Roman" panose="02020603050405020304" pitchFamily="18" charset="0"/>
              </a:rPr>
              <a:t>Outer diameter: 35mm.</a:t>
            </a:r>
          </a:p>
          <a:p>
            <a:pPr marL="0" indent="0">
              <a:buNone/>
            </a:pPr>
            <a:r>
              <a:rPr lang="en-US" dirty="0">
                <a:latin typeface="Times New Roman" panose="02020603050405020304" pitchFamily="18" charset="0"/>
                <a:cs typeface="Times New Roman" panose="02020603050405020304" pitchFamily="18" charset="0"/>
              </a:rPr>
              <a:t>Inner diameter: 15mm</a:t>
            </a:r>
            <a:endParaRPr lang="en-US" dirty="0"/>
          </a:p>
        </p:txBody>
      </p:sp>
      <p:pic>
        <p:nvPicPr>
          <p:cNvPr id="5" name="Picture 3" descr="C:\Users\Sakthi\Desktop\images.jpg"/>
          <p:cNvPicPr>
            <a:picLocks noChangeAspect="1" noChangeArrowheads="1"/>
          </p:cNvPicPr>
          <p:nvPr/>
        </p:nvPicPr>
        <p:blipFill>
          <a:blip r:embed="rId2"/>
          <a:srcRect/>
          <a:stretch>
            <a:fillRect/>
          </a:stretch>
        </p:blipFill>
        <p:spPr bwMode="auto">
          <a:xfrm>
            <a:off x="2971800" y="3581400"/>
            <a:ext cx="2762250" cy="165735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DESIGN OF BALL BEARING</a:t>
            </a:r>
            <a:endParaRPr lang="en-US" dirty="0"/>
          </a:p>
        </p:txBody>
      </p:sp>
      <p:sp>
        <p:nvSpPr>
          <p:cNvPr id="3" name="Content Placeholder 2"/>
          <p:cNvSpPr>
            <a:spLocks noGrp="1"/>
          </p:cNvSpPr>
          <p:nvPr>
            <p:ph idx="1"/>
          </p:nvPr>
        </p:nvSpPr>
        <p:spPr>
          <a:xfrm>
            <a:off x="158461" y="1676400"/>
            <a:ext cx="8229600" cy="452596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                Bearing No. 6202               (Data book </a:t>
            </a:r>
            <a:r>
              <a:rPr lang="en-US" sz="1800" dirty="0" err="1">
                <a:latin typeface="Times New Roman" panose="02020603050405020304" pitchFamily="18" charset="0"/>
                <a:cs typeface="Times New Roman" panose="02020603050405020304" pitchFamily="18" charset="0"/>
              </a:rPr>
              <a:t>page.no</a:t>
            </a:r>
            <a:r>
              <a:rPr lang="en-US" sz="1800" dirty="0">
                <a:latin typeface="Times New Roman" panose="02020603050405020304" pitchFamily="18" charset="0"/>
                <a:cs typeface="Times New Roman" panose="02020603050405020304" pitchFamily="18" charset="0"/>
              </a:rPr>
              <a:t> 4.13)</a:t>
            </a:r>
          </a:p>
          <a:p>
            <a:pPr marL="0" indent="0">
              <a:buNone/>
            </a:pPr>
            <a:r>
              <a:rPr lang="en-US" sz="1800" dirty="0">
                <a:latin typeface="Times New Roman" panose="02020603050405020304" pitchFamily="18" charset="0"/>
                <a:cs typeface="Times New Roman" panose="02020603050405020304" pitchFamily="18" charset="0"/>
              </a:rPr>
              <a:t>	Outer Diameter of Bearing (D)		=	35 mm</a:t>
            </a:r>
          </a:p>
          <a:p>
            <a:pPr marL="0" indent="0">
              <a:buNone/>
            </a:pPr>
            <a:r>
              <a:rPr lang="en-US" sz="1800" dirty="0">
                <a:latin typeface="Times New Roman" panose="02020603050405020304" pitchFamily="18" charset="0"/>
                <a:cs typeface="Times New Roman" panose="02020603050405020304" pitchFamily="18" charset="0"/>
              </a:rPr>
              <a:t>	Thickness of Bearing (B)			=	12 mm</a:t>
            </a:r>
          </a:p>
          <a:p>
            <a:pPr marL="0" indent="0">
              <a:buNone/>
            </a:pPr>
            <a:r>
              <a:rPr lang="en-US" sz="1800" dirty="0">
                <a:latin typeface="Times New Roman" panose="02020603050405020304" pitchFamily="18" charset="0"/>
                <a:cs typeface="Times New Roman" panose="02020603050405020304" pitchFamily="18" charset="0"/>
              </a:rPr>
              <a:t>	Inner Diameter of the Bearing (d)		=	15 mm</a:t>
            </a:r>
          </a:p>
          <a:p>
            <a:pPr marL="0" indent="0">
              <a:buNone/>
            </a:pPr>
            <a:r>
              <a:rPr lang="en-US" sz="1800" dirty="0">
                <a:latin typeface="Times New Roman" panose="02020603050405020304" pitchFamily="18" charset="0"/>
                <a:cs typeface="Times New Roman" panose="02020603050405020304" pitchFamily="18" charset="0"/>
              </a:rPr>
              <a:t>		r₁ =   Corner radii on shaft and housing</a:t>
            </a:r>
          </a:p>
          <a:p>
            <a:pPr marL="0" indent="0">
              <a:buNone/>
            </a:pPr>
            <a:r>
              <a:rPr lang="en-US" sz="1800" dirty="0">
                <a:latin typeface="Times New Roman" panose="02020603050405020304" pitchFamily="18" charset="0"/>
                <a:cs typeface="Times New Roman" panose="02020603050405020304" pitchFamily="18" charset="0"/>
              </a:rPr>
              <a:t>		r₁ =   1(From design data book)</a:t>
            </a:r>
          </a:p>
          <a:p>
            <a:pPr marL="0" indent="0">
              <a:buNone/>
            </a:pPr>
            <a:r>
              <a:rPr lang="en-US" sz="1800" dirty="0">
                <a:latin typeface="Times New Roman" panose="02020603050405020304" pitchFamily="18" charset="0"/>
                <a:cs typeface="Times New Roman" panose="02020603050405020304" pitchFamily="18" charset="0"/>
              </a:rPr>
              <a:t>	Maximum Speed      =     14,000 rpm (From design data book)	</a:t>
            </a:r>
          </a:p>
          <a:p>
            <a:pPr marL="0" indent="0">
              <a:buNone/>
            </a:pPr>
            <a:r>
              <a:rPr lang="en-US" sz="1800" dirty="0">
                <a:latin typeface="Times New Roman" panose="02020603050405020304" pitchFamily="18" charset="0"/>
                <a:cs typeface="Times New Roman" panose="02020603050405020304" pitchFamily="18" charset="0"/>
              </a:rPr>
              <a:t> 	Mean Diameter (d</a:t>
            </a:r>
            <a:r>
              <a:rPr lang="en-US" sz="1800" baseline="-25000" dirty="0">
                <a:latin typeface="Times New Roman" panose="02020603050405020304" pitchFamily="18" charset="0"/>
                <a:cs typeface="Times New Roman" panose="02020603050405020304" pitchFamily="18" charset="0"/>
              </a:rPr>
              <a:t>m</a:t>
            </a:r>
            <a:r>
              <a:rPr lang="en-US" sz="1800" dirty="0">
                <a:latin typeface="Times New Roman" panose="02020603050405020304" pitchFamily="18" charset="0"/>
                <a:cs typeface="Times New Roman" panose="02020603050405020304" pitchFamily="18" charset="0"/>
              </a:rPr>
              <a:t>) =     (D + d) / 2</a:t>
            </a:r>
          </a:p>
          <a:p>
            <a:pPr marL="0" indent="0">
              <a:buNone/>
            </a:pPr>
            <a:r>
              <a:rPr lang="en-US" sz="1800" dirty="0">
                <a:latin typeface="Times New Roman" panose="02020603050405020304" pitchFamily="18" charset="0"/>
                <a:cs typeface="Times New Roman" panose="02020603050405020304" pitchFamily="18" charset="0"/>
              </a:rPr>
              <a:t>			  =     (35 + 15) / 2</a:t>
            </a:r>
          </a:p>
          <a:p>
            <a:pPr marL="0" indent="0">
              <a:buNone/>
            </a:pPr>
            <a:r>
              <a:rPr lang="en-US" sz="1800" dirty="0">
                <a:latin typeface="Times New Roman" panose="02020603050405020304" pitchFamily="18" charset="0"/>
                <a:cs typeface="Times New Roman" panose="02020603050405020304" pitchFamily="18" charset="0"/>
              </a:rPr>
              <a:t>		           d</a:t>
            </a:r>
            <a:r>
              <a:rPr lang="en-US" sz="1800" baseline="-25000" dirty="0">
                <a:latin typeface="Times New Roman" panose="02020603050405020304" pitchFamily="18" charset="0"/>
                <a:cs typeface="Times New Roman" panose="02020603050405020304" pitchFamily="18" charset="0"/>
              </a:rPr>
              <a:t>m    </a:t>
            </a:r>
            <a:r>
              <a:rPr lang="en-US" sz="1800" dirty="0">
                <a:latin typeface="Times New Roman" panose="02020603050405020304" pitchFamily="18" charset="0"/>
                <a:cs typeface="Times New Roman" panose="02020603050405020304" pitchFamily="18" charset="0"/>
              </a:rPr>
              <a:t>=      25 mm</a:t>
            </a:r>
          </a:p>
          <a:p>
            <a:endParaRPr lang="en-US" sz="1800" dirty="0"/>
          </a:p>
        </p:txBody>
      </p:sp>
      <p:pic>
        <p:nvPicPr>
          <p:cNvPr id="5" name="Picture 4" descr="C:\Users\Shandhru\Desktop\images (1).jpg"/>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495800"/>
            <a:ext cx="1682461" cy="13464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3357"/>
            <a:ext cx="8229600" cy="1143000"/>
          </a:xfrm>
        </p:spPr>
        <p:txBody>
          <a:bodyPr/>
          <a:lstStyle/>
          <a:p>
            <a:r>
              <a:rPr lang="en-US" dirty="0"/>
              <a:t>CONVEYOR BELT</a:t>
            </a:r>
          </a:p>
        </p:txBody>
      </p:sp>
      <p:sp>
        <p:nvSpPr>
          <p:cNvPr id="3" name="Content Placeholder 2"/>
          <p:cNvSpPr>
            <a:spLocks noGrp="1"/>
          </p:cNvSpPr>
          <p:nvPr>
            <p:ph idx="1"/>
          </p:nvPr>
        </p:nvSpPr>
        <p:spPr>
          <a:xfrm>
            <a:off x="493486" y="1752600"/>
            <a:ext cx="8229600" cy="4525963"/>
          </a:xfrm>
        </p:spPr>
        <p:txBody>
          <a:bodyPr/>
          <a:lstStyle/>
          <a:p>
            <a:pPr marL="0" indent="0">
              <a:buNone/>
            </a:pPr>
            <a:r>
              <a:rPr lang="en-US" dirty="0">
                <a:latin typeface="Times New Roman" panose="02020603050405020304" pitchFamily="18" charset="0"/>
                <a:cs typeface="Times New Roman" panose="02020603050405020304" pitchFamily="18" charset="0"/>
              </a:rPr>
              <a:t>Material: Cloth</a:t>
            </a:r>
          </a:p>
          <a:p>
            <a:pPr marL="0" indent="0">
              <a:buNone/>
            </a:pPr>
            <a:r>
              <a:rPr lang="en-US" dirty="0">
                <a:latin typeface="Times New Roman" panose="02020603050405020304" pitchFamily="18" charset="0"/>
                <a:cs typeface="Times New Roman" panose="02020603050405020304" pitchFamily="18" charset="0"/>
              </a:rPr>
              <a:t>Width: 25cm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209800"/>
            <a:ext cx="3574775" cy="395577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SHAFT</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Shaft diameter: 12mm</a:t>
            </a:r>
          </a:p>
          <a:p>
            <a:pPr marL="0" indent="0">
              <a:buNone/>
            </a:pPr>
            <a:r>
              <a:rPr lang="en-US" dirty="0">
                <a:latin typeface="Times New Roman" panose="02020603050405020304" pitchFamily="18" charset="0"/>
                <a:cs typeface="Times New Roman" panose="02020603050405020304" pitchFamily="18" charset="0"/>
              </a:rPr>
              <a:t>Material: mild steel</a:t>
            </a:r>
          </a:p>
          <a:p>
            <a:endParaRPr lang="en-US" dirty="0"/>
          </a:p>
        </p:txBody>
      </p:sp>
      <p:pic>
        <p:nvPicPr>
          <p:cNvPr id="5" name="Picture 4" descr="C:\Users\Shandhru\Desktop\download.jpg"/>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29000"/>
            <a:ext cx="3582698" cy="28224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DRIVE</a:t>
            </a:r>
          </a:p>
        </p:txBody>
      </p:sp>
      <p:pic>
        <p:nvPicPr>
          <p:cNvPr id="4" name="Content Placeholder 4"/>
          <p:cNvPicPr>
            <a:picLocks noGrp="1" noChangeAspect="1"/>
          </p:cNvPicPr>
          <p:nvPr>
            <p:ph idx="1"/>
          </p:nvPr>
        </p:nvPicPr>
        <p:blipFill>
          <a:blip r:embed="rId2"/>
          <a:stretch>
            <a:fillRect/>
          </a:stretch>
        </p:blipFill>
        <p:spPr>
          <a:xfrm>
            <a:off x="733425" y="1658144"/>
            <a:ext cx="7677150" cy="44100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33527254"/>
              </p:ext>
            </p:extLst>
          </p:nvPr>
        </p:nvGraphicFramePr>
        <p:xfrm>
          <a:off x="342900" y="1524000"/>
          <a:ext cx="8458200" cy="3276600"/>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39691">
                <a:tc>
                  <a:txBody>
                    <a:bodyPr/>
                    <a:lstStyle/>
                    <a:p>
                      <a:r>
                        <a:rPr lang="en-US" dirty="0"/>
                        <a:t>MATERIAL</a:t>
                      </a:r>
                    </a:p>
                  </a:txBody>
                  <a:tcPr/>
                </a:tc>
                <a:tc>
                  <a:txBody>
                    <a:bodyPr/>
                    <a:lstStyle/>
                    <a:p>
                      <a:r>
                        <a:rPr lang="en-US" dirty="0"/>
                        <a:t>HIGH CARBON STEEL</a:t>
                      </a:r>
                    </a:p>
                  </a:txBody>
                  <a:tcPr/>
                </a:tc>
                <a:extLst>
                  <a:ext uri="{0D108BD9-81ED-4DB2-BD59-A6C34878D82A}">
                    <a16:rowId xmlns:a16="http://schemas.microsoft.com/office/drawing/2014/main" val="10000"/>
                  </a:ext>
                </a:extLst>
              </a:tr>
              <a:tr h="758918">
                <a:tc>
                  <a:txBody>
                    <a:bodyPr/>
                    <a:lstStyle/>
                    <a:p>
                      <a:r>
                        <a:rPr lang="en-US" dirty="0"/>
                        <a:t>PITCH</a:t>
                      </a:r>
                    </a:p>
                    <a:p>
                      <a:endParaRPr lang="en-US" dirty="0"/>
                    </a:p>
                  </a:txBody>
                  <a:tcPr/>
                </a:tc>
                <a:tc>
                  <a:txBody>
                    <a:bodyPr/>
                    <a:lstStyle/>
                    <a:p>
                      <a:r>
                        <a:rPr lang="en-US" dirty="0"/>
                        <a:t>12.7MM</a:t>
                      </a:r>
                    </a:p>
                  </a:txBody>
                  <a:tcPr/>
                </a:tc>
                <a:extLst>
                  <a:ext uri="{0D108BD9-81ED-4DB2-BD59-A6C34878D82A}">
                    <a16:rowId xmlns:a16="http://schemas.microsoft.com/office/drawing/2014/main" val="10001"/>
                  </a:ext>
                </a:extLst>
              </a:tr>
              <a:tr h="439691">
                <a:tc>
                  <a:txBody>
                    <a:bodyPr/>
                    <a:lstStyle/>
                    <a:p>
                      <a:r>
                        <a:rPr lang="en-US" dirty="0"/>
                        <a:t>WIDTH</a:t>
                      </a:r>
                    </a:p>
                  </a:txBody>
                  <a:tcPr/>
                </a:tc>
                <a:tc>
                  <a:txBody>
                    <a:bodyPr/>
                    <a:lstStyle/>
                    <a:p>
                      <a:r>
                        <a:rPr lang="en-US" dirty="0"/>
                        <a:t>30MM</a:t>
                      </a:r>
                    </a:p>
                  </a:txBody>
                  <a:tcPr/>
                </a:tc>
                <a:extLst>
                  <a:ext uri="{0D108BD9-81ED-4DB2-BD59-A6C34878D82A}">
                    <a16:rowId xmlns:a16="http://schemas.microsoft.com/office/drawing/2014/main" val="10002"/>
                  </a:ext>
                </a:extLst>
              </a:tr>
              <a:tr h="439691">
                <a:tc>
                  <a:txBody>
                    <a:bodyPr/>
                    <a:lstStyle/>
                    <a:p>
                      <a:r>
                        <a:rPr lang="en-US" dirty="0"/>
                        <a:t>TEETH</a:t>
                      </a:r>
                    </a:p>
                  </a:txBody>
                  <a:tcPr/>
                </a:tc>
                <a:tc>
                  <a:txBody>
                    <a:bodyPr/>
                    <a:lstStyle/>
                    <a:p>
                      <a:r>
                        <a:rPr lang="en-US" dirty="0"/>
                        <a:t>45</a:t>
                      </a:r>
                    </a:p>
                  </a:txBody>
                  <a:tcPr/>
                </a:tc>
                <a:extLst>
                  <a:ext uri="{0D108BD9-81ED-4DB2-BD59-A6C34878D82A}">
                    <a16:rowId xmlns:a16="http://schemas.microsoft.com/office/drawing/2014/main" val="10003"/>
                  </a:ext>
                </a:extLst>
              </a:tr>
              <a:tr h="758918">
                <a:tc>
                  <a:txBody>
                    <a:bodyPr/>
                    <a:lstStyle/>
                    <a:p>
                      <a:r>
                        <a:rPr lang="en-US" dirty="0"/>
                        <a:t>BALLS</a:t>
                      </a:r>
                    </a:p>
                  </a:txBody>
                  <a:tcPr/>
                </a:tc>
                <a:tc>
                  <a:txBody>
                    <a:bodyPr/>
                    <a:lstStyle/>
                    <a:p>
                      <a:r>
                        <a:rPr lang="en-US" dirty="0"/>
                        <a:t>HIGH CARBON HIGH CHROMIUM STEEL BALLS</a:t>
                      </a:r>
                    </a:p>
                  </a:txBody>
                  <a:tcPr/>
                </a:tc>
                <a:extLst>
                  <a:ext uri="{0D108BD9-81ED-4DB2-BD59-A6C34878D82A}">
                    <a16:rowId xmlns:a16="http://schemas.microsoft.com/office/drawing/2014/main" val="10004"/>
                  </a:ext>
                </a:extLst>
              </a:tr>
              <a:tr h="43969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82710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GENEVA MECHANISM</a:t>
            </a:r>
            <a:endParaRPr lang="en-US" dirty="0"/>
          </a:p>
        </p:txBody>
      </p:sp>
      <p:pic>
        <p:nvPicPr>
          <p:cNvPr id="4" name="Content Placeholder 3" descr="Description: Description: https://upload.wikimedia.org/wikipedia/commons/thumb/9/9b/Geneva_mechanism_6spoke_animation.gif/220px-Geneva_mechanism_6spoke_animation.gif">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5168" y="2172226"/>
            <a:ext cx="2422358" cy="2054275"/>
          </a:xfrm>
          <a:prstGeom prst="rect">
            <a:avLst/>
          </a:prstGeom>
          <a:noFill/>
          <a:ln>
            <a:noFill/>
          </a:ln>
        </p:spPr>
      </p:pic>
      <p:sp>
        <p:nvSpPr>
          <p:cNvPr id="5" name="Rectangle 4"/>
          <p:cNvSpPr/>
          <p:nvPr/>
        </p:nvSpPr>
        <p:spPr>
          <a:xfrm>
            <a:off x="3108158" y="2155924"/>
            <a:ext cx="5410200" cy="2031325"/>
          </a:xfrm>
          <a:prstGeom prst="rect">
            <a:avLst/>
          </a:prstGeom>
        </p:spPr>
        <p:txBody>
          <a:bodyPr wrap="square">
            <a:spAutoFit/>
          </a:bodyPr>
          <a:lstStyle/>
          <a:p>
            <a:r>
              <a:rPr lang="en-US" dirty="0"/>
              <a:t>The </a:t>
            </a:r>
            <a:r>
              <a:rPr lang="en-US" b="1" dirty="0"/>
              <a:t>Geneva drive</a:t>
            </a:r>
            <a:r>
              <a:rPr lang="en-US" dirty="0"/>
              <a:t> or </a:t>
            </a:r>
            <a:r>
              <a:rPr lang="en-US" b="1" dirty="0"/>
              <a:t>Maltese cross</a:t>
            </a:r>
            <a:r>
              <a:rPr lang="en-US" dirty="0"/>
              <a:t> is a gear mechanism that translates a continuous rotation into an intermittent rotary motion. The rotating drive wheel has a pin that reaches into a slot of the driven wheel advancing it by one step. The drive wheel also has a raised circular blocking disc that locks the driven wheel in position between steps.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A10145AE-8CAB-45A4-9B89-4498DDF7D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72755"/>
            <a:ext cx="3886200" cy="109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4C536C2D-2953-46FB-86C9-D5902AEC8E40}"/>
              </a:ext>
            </a:extLst>
          </p:cNvPr>
          <p:cNvPicPr>
            <a:picLocks noChangeAspect="1"/>
          </p:cNvPicPr>
          <p:nvPr/>
        </p:nvPicPr>
        <p:blipFill>
          <a:blip r:embed="rId3"/>
          <a:stretch>
            <a:fillRect/>
          </a:stretch>
        </p:blipFill>
        <p:spPr>
          <a:xfrm>
            <a:off x="6019800" y="572755"/>
            <a:ext cx="2495860" cy="1095689"/>
          </a:xfrm>
          <a:prstGeom prst="rect">
            <a:avLst/>
          </a:prstGeom>
        </p:spPr>
      </p:pic>
      <p:sp>
        <p:nvSpPr>
          <p:cNvPr id="8" name="Title 7">
            <a:extLst>
              <a:ext uri="{FF2B5EF4-FFF2-40B4-BE49-F238E27FC236}">
                <a16:creationId xmlns:a16="http://schemas.microsoft.com/office/drawing/2014/main" id="{69F37A66-0A44-4D97-8344-9F18E242A6F4}"/>
              </a:ext>
            </a:extLst>
          </p:cNvPr>
          <p:cNvSpPr>
            <a:spLocks noGrp="1"/>
          </p:cNvSpPr>
          <p:nvPr>
            <p:ph type="title"/>
          </p:nvPr>
        </p:nvSpPr>
        <p:spPr>
          <a:xfrm>
            <a:off x="407407" y="3505200"/>
            <a:ext cx="8124295" cy="973973"/>
          </a:xfrm>
        </p:spPr>
        <p:txBody>
          <a:bodyPr>
            <a:noAutofit/>
          </a:bodyPr>
          <a:lstStyle/>
          <a:p>
            <a:r>
              <a:rPr lang="en-US" sz="3300" b="1" dirty="0">
                <a:latin typeface="Aharoni" panose="02010803020104030203" pitchFamily="2" charset="-79"/>
                <a:cs typeface="Aharoni" panose="02010803020104030203" pitchFamily="2" charset="-79"/>
              </a:rPr>
              <a:t>  </a:t>
            </a:r>
            <a:r>
              <a:rPr lang="en-US" sz="3075" b="1" dirty="0">
                <a:solidFill>
                  <a:prstClr val="black"/>
                </a:solidFill>
                <a:latin typeface="Calibri"/>
              </a:rPr>
              <a:t>FABRICATION OF GENEVA MECHANISM </a:t>
            </a:r>
            <a:br>
              <a:rPr lang="en-US" sz="3075" b="1" dirty="0">
                <a:solidFill>
                  <a:prstClr val="black"/>
                </a:solidFill>
                <a:latin typeface="Calibri"/>
              </a:rPr>
            </a:br>
            <a:r>
              <a:rPr lang="en-US" sz="3075" b="1" dirty="0">
                <a:solidFill>
                  <a:prstClr val="black"/>
                </a:solidFill>
                <a:latin typeface="Calibri"/>
              </a:rPr>
              <a:t>    USED BELT DRIVE IN CONVEYOR</a:t>
            </a:r>
            <a:br>
              <a:rPr lang="en-US" sz="3075" b="1" dirty="0">
                <a:solidFill>
                  <a:prstClr val="black"/>
                </a:solidFill>
                <a:latin typeface="Calibri"/>
              </a:rPr>
            </a:br>
            <a:r>
              <a:rPr lang="en-US" sz="3075" b="1" dirty="0">
                <a:solidFill>
                  <a:prstClr val="black"/>
                </a:solidFill>
                <a:latin typeface="Calibri"/>
              </a:rPr>
              <a:t>   </a:t>
            </a:r>
            <a:r>
              <a:rPr lang="en-US" sz="3300" b="1" dirty="0">
                <a:solidFill>
                  <a:srgbClr val="0000FF"/>
                </a:solidFill>
                <a:latin typeface="Baskerville Old Face" panose="02020602080505020303" pitchFamily="18" charset="0"/>
              </a:rPr>
              <a:t>BATCH MEMBERS</a:t>
            </a:r>
            <a:br>
              <a:rPr lang="en-US" sz="3300" b="1" dirty="0">
                <a:solidFill>
                  <a:srgbClr val="0000FF"/>
                </a:solidFill>
                <a:latin typeface="Baskerville Old Face" panose="02020602080505020303" pitchFamily="18" charset="0"/>
              </a:rPr>
            </a:br>
            <a:br>
              <a:rPr lang="en-US" sz="3300" b="1" dirty="0">
                <a:solidFill>
                  <a:srgbClr val="0000FF"/>
                </a:solidFill>
                <a:latin typeface="Baskerville Old Face" panose="02020602080505020303" pitchFamily="18" charset="0"/>
              </a:rPr>
            </a:br>
            <a:r>
              <a:rPr lang="en-US" sz="3000" b="1" dirty="0">
                <a:solidFill>
                  <a:schemeClr val="tx1">
                    <a:lumMod val="95000"/>
                  </a:schemeClr>
                </a:solidFill>
                <a:latin typeface="Corbel" panose="020B0503020204020204" pitchFamily="34" charset="0"/>
              </a:rPr>
              <a:t>N.JOHN FERNANDEZ            </a:t>
            </a:r>
            <a:r>
              <a:rPr lang="en-US" sz="3000" b="1" dirty="0">
                <a:solidFill>
                  <a:schemeClr val="tx1">
                    <a:lumMod val="95000"/>
                  </a:schemeClr>
                </a:solidFill>
                <a:latin typeface="Cambria Math" panose="02040503050406030204" pitchFamily="18" charset="0"/>
                <a:ea typeface="Cambria Math" panose="02040503050406030204" pitchFamily="18" charset="0"/>
              </a:rPr>
              <a:t>927621BME309</a:t>
            </a:r>
            <a:br>
              <a:rPr lang="en-US" sz="3000" b="1" dirty="0">
                <a:solidFill>
                  <a:schemeClr val="tx1">
                    <a:lumMod val="95000"/>
                  </a:schemeClr>
                </a:solidFill>
                <a:latin typeface="Corbel" panose="020B0503020204020204" pitchFamily="34" charset="0"/>
              </a:rPr>
            </a:br>
            <a:r>
              <a:rPr lang="en-US" sz="3000" b="1" dirty="0">
                <a:solidFill>
                  <a:schemeClr val="tx1">
                    <a:lumMod val="95000"/>
                  </a:schemeClr>
                </a:solidFill>
                <a:latin typeface="Corbel" panose="020B0503020204020204" pitchFamily="34" charset="0"/>
              </a:rPr>
              <a:t>R.KRISHNA                                 </a:t>
            </a:r>
            <a:r>
              <a:rPr lang="en-US" sz="3000" b="1" dirty="0">
                <a:solidFill>
                  <a:schemeClr val="tx1">
                    <a:lumMod val="95000"/>
                  </a:schemeClr>
                </a:solidFill>
                <a:latin typeface="Cambria Math" panose="02040503050406030204" pitchFamily="18" charset="0"/>
                <a:ea typeface="Cambria Math" panose="02040503050406030204" pitchFamily="18" charset="0"/>
              </a:rPr>
              <a:t>927621BME314</a:t>
            </a:r>
            <a:br>
              <a:rPr lang="en-US" sz="3000" b="1" dirty="0">
                <a:solidFill>
                  <a:schemeClr val="tx1">
                    <a:lumMod val="95000"/>
                  </a:schemeClr>
                </a:solidFill>
                <a:latin typeface="Cambria Math" panose="02040503050406030204" pitchFamily="18" charset="0"/>
                <a:ea typeface="Cambria Math" panose="02040503050406030204" pitchFamily="18" charset="0"/>
              </a:rPr>
            </a:br>
            <a:br>
              <a:rPr lang="en-US" sz="3000" b="1" dirty="0">
                <a:solidFill>
                  <a:schemeClr val="tx1">
                    <a:lumMod val="95000"/>
                  </a:schemeClr>
                </a:solidFill>
                <a:latin typeface="Corbel" panose="020B0503020204020204" pitchFamily="34" charset="0"/>
              </a:rPr>
            </a:br>
            <a:r>
              <a:rPr lang="en-US" sz="3000" b="1" dirty="0">
                <a:solidFill>
                  <a:schemeClr val="tx1">
                    <a:lumMod val="95000"/>
                  </a:schemeClr>
                </a:solidFill>
                <a:latin typeface="Corbel" panose="020B0503020204020204" pitchFamily="34" charset="0"/>
              </a:rPr>
              <a:t>GUIDE NAME                    </a:t>
            </a:r>
            <a:r>
              <a:rPr lang="en-US" sz="3000" b="1" dirty="0" err="1">
                <a:solidFill>
                  <a:schemeClr val="tx1">
                    <a:lumMod val="95000"/>
                  </a:schemeClr>
                </a:solidFill>
                <a:latin typeface="Corbel" panose="020B0503020204020204" pitchFamily="34" charset="0"/>
              </a:rPr>
              <a:t>Mr.R.MANIKANDAN</a:t>
            </a:r>
            <a:br>
              <a:rPr lang="en-US" sz="3000" b="1" dirty="0">
                <a:solidFill>
                  <a:srgbClr val="0000FF"/>
                </a:solidFill>
                <a:latin typeface="Baskerville Old Face" panose="02020602080505020303" pitchFamily="18" charset="0"/>
              </a:rPr>
            </a:br>
            <a:endParaRPr lang="en-IN" sz="3000" dirty="0"/>
          </a:p>
        </p:txBody>
      </p:sp>
    </p:spTree>
    <p:extLst>
      <p:ext uri="{BB962C8B-B14F-4D97-AF65-F5344CB8AC3E}">
        <p14:creationId xmlns:p14="http://schemas.microsoft.com/office/powerpoint/2010/main" val="3758983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b="1" dirty="0"/>
              <a:t>MERITS</a:t>
            </a:r>
            <a:br>
              <a:rPr lang="en-US" dirty="0"/>
            </a:br>
            <a:endParaRPr lang="en-US" dirty="0"/>
          </a:p>
        </p:txBody>
      </p:sp>
      <p:sp>
        <p:nvSpPr>
          <p:cNvPr id="3" name="Content Placeholder 2"/>
          <p:cNvSpPr>
            <a:spLocks noGrp="1"/>
          </p:cNvSpPr>
          <p:nvPr>
            <p:ph idx="1"/>
          </p:nvPr>
        </p:nvSpPr>
        <p:spPr>
          <a:xfrm>
            <a:off x="609600" y="1905000"/>
            <a:ext cx="8229600" cy="4525963"/>
          </a:xfrm>
        </p:spPr>
        <p:txBody>
          <a:bodyPr/>
          <a:lstStyle/>
          <a:p>
            <a:pPr lvl="0"/>
            <a:r>
              <a:rPr lang="en-US" dirty="0"/>
              <a:t>Low cost.</a:t>
            </a:r>
          </a:p>
          <a:p>
            <a:pPr lvl="0"/>
            <a:r>
              <a:rPr lang="en-US" dirty="0"/>
              <a:t>Less human effort.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3132"/>
            <a:ext cx="8229600" cy="1143000"/>
          </a:xfrm>
        </p:spPr>
        <p:txBody>
          <a:bodyPr/>
          <a:lstStyle/>
          <a:p>
            <a:r>
              <a:rPr lang="en-US" dirty="0"/>
              <a:t>APPLICATION </a:t>
            </a:r>
          </a:p>
        </p:txBody>
      </p:sp>
      <p:sp>
        <p:nvSpPr>
          <p:cNvPr id="3" name="Content Placeholder 2"/>
          <p:cNvSpPr>
            <a:spLocks noGrp="1"/>
          </p:cNvSpPr>
          <p:nvPr>
            <p:ph idx="1"/>
          </p:nvPr>
        </p:nvSpPr>
        <p:spPr>
          <a:xfrm>
            <a:off x="457200" y="1905000"/>
            <a:ext cx="8229600" cy="4525963"/>
          </a:xfrm>
        </p:spPr>
        <p:txBody>
          <a:bodyPr/>
          <a:lstStyle/>
          <a:p>
            <a:pPr lvl="0"/>
            <a:r>
              <a:rPr lang="en-IN" dirty="0"/>
              <a:t>It is used for industrial conveyor and used for small industries.</a:t>
            </a:r>
            <a:endParaRPr lang="en-US" dirty="0"/>
          </a:p>
          <a:p>
            <a:pPr lvl="0"/>
            <a:r>
              <a:rPr lang="en-IN" dirty="0"/>
              <a:t>It is used for packing industries and bottle cleaning industries.</a:t>
            </a: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109712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MATERIAL USED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8270556"/>
              </p:ext>
            </p:extLst>
          </p:nvPr>
        </p:nvGraphicFramePr>
        <p:xfrm>
          <a:off x="457200" y="1752600"/>
          <a:ext cx="8115301" cy="4001831"/>
        </p:xfrm>
        <a:graphic>
          <a:graphicData uri="http://schemas.openxmlformats.org/drawingml/2006/table">
            <a:tbl>
              <a:tblPr firstRow="1" bandRow="1">
                <a:tableStyleId>{5940675A-B579-460E-94D1-54222C63F5DA}</a:tableStyleId>
              </a:tblPr>
              <a:tblGrid>
                <a:gridCol w="807684">
                  <a:extLst>
                    <a:ext uri="{9D8B030D-6E8A-4147-A177-3AD203B41FA5}">
                      <a16:colId xmlns:a16="http://schemas.microsoft.com/office/drawing/2014/main" val="20000"/>
                    </a:ext>
                  </a:extLst>
                </a:gridCol>
                <a:gridCol w="3846114">
                  <a:extLst>
                    <a:ext uri="{9D8B030D-6E8A-4147-A177-3AD203B41FA5}">
                      <a16:colId xmlns:a16="http://schemas.microsoft.com/office/drawing/2014/main" val="20001"/>
                    </a:ext>
                  </a:extLst>
                </a:gridCol>
                <a:gridCol w="1615368">
                  <a:extLst>
                    <a:ext uri="{9D8B030D-6E8A-4147-A177-3AD203B41FA5}">
                      <a16:colId xmlns:a16="http://schemas.microsoft.com/office/drawing/2014/main" val="20002"/>
                    </a:ext>
                  </a:extLst>
                </a:gridCol>
                <a:gridCol w="1846135">
                  <a:extLst>
                    <a:ext uri="{9D8B030D-6E8A-4147-A177-3AD203B41FA5}">
                      <a16:colId xmlns:a16="http://schemas.microsoft.com/office/drawing/2014/main" val="20003"/>
                    </a:ext>
                  </a:extLst>
                </a:gridCol>
              </a:tblGrid>
              <a:tr h="511916">
                <a:tc>
                  <a:txBody>
                    <a:bodyPr/>
                    <a:lstStyle/>
                    <a:p>
                      <a:pPr marL="63500" marR="0" algn="ctr">
                        <a:lnSpc>
                          <a:spcPct val="116000"/>
                        </a:lnSpc>
                        <a:spcBef>
                          <a:spcPts val="0"/>
                        </a:spcBef>
                        <a:spcAft>
                          <a:spcPts val="0"/>
                        </a:spcAft>
                      </a:pPr>
                      <a:endParaRPr lang="en-US" sz="1800" b="1" dirty="0">
                        <a:effectLst/>
                      </a:endParaRPr>
                    </a:p>
                    <a:p>
                      <a:pPr marL="63500" marR="0" algn="ctr">
                        <a:lnSpc>
                          <a:spcPct val="116000"/>
                        </a:lnSpc>
                        <a:spcBef>
                          <a:spcPts val="0"/>
                        </a:spcBef>
                        <a:spcAft>
                          <a:spcPts val="0"/>
                        </a:spcAft>
                      </a:pPr>
                      <a:r>
                        <a:rPr lang="en-US" sz="1800" b="1" dirty="0" err="1">
                          <a:effectLst/>
                        </a:rPr>
                        <a:t>S.No</a:t>
                      </a:r>
                      <a:endParaRPr lang="en-US" sz="1800" b="1" dirty="0">
                        <a:effectLst/>
                        <a:latin typeface="Calibri"/>
                        <a:ea typeface="Calibri"/>
                        <a:cs typeface="Times New Roman"/>
                      </a:endParaRPr>
                    </a:p>
                  </a:txBody>
                  <a:tcPr marL="6350" marR="6350" marT="0" marB="0"/>
                </a:tc>
                <a:tc>
                  <a:txBody>
                    <a:bodyPr/>
                    <a:lstStyle/>
                    <a:p>
                      <a:pPr marL="66675" marR="0" algn="ctr">
                        <a:lnSpc>
                          <a:spcPct val="116000"/>
                        </a:lnSpc>
                        <a:spcBef>
                          <a:spcPts val="0"/>
                        </a:spcBef>
                        <a:spcAft>
                          <a:spcPts val="0"/>
                        </a:spcAft>
                      </a:pPr>
                      <a:endParaRPr lang="en-US" sz="1800" b="1" dirty="0">
                        <a:effectLst/>
                      </a:endParaRPr>
                    </a:p>
                    <a:p>
                      <a:pPr marL="66675" marR="0" algn="ctr">
                        <a:lnSpc>
                          <a:spcPct val="116000"/>
                        </a:lnSpc>
                        <a:spcBef>
                          <a:spcPts val="0"/>
                        </a:spcBef>
                        <a:spcAft>
                          <a:spcPts val="0"/>
                        </a:spcAft>
                      </a:pPr>
                      <a:r>
                        <a:rPr lang="en-US" sz="1800" b="1" dirty="0">
                          <a:effectLst/>
                        </a:rPr>
                        <a:t>DESCRIP</a:t>
                      </a:r>
                      <a:r>
                        <a:rPr lang="en-US" sz="1800" b="1" spc="-25" dirty="0">
                          <a:effectLst/>
                        </a:rPr>
                        <a:t>T</a:t>
                      </a:r>
                      <a:r>
                        <a:rPr lang="en-US" sz="1800" b="1" dirty="0">
                          <a:effectLst/>
                        </a:rPr>
                        <a:t>ION</a:t>
                      </a:r>
                      <a:endParaRPr lang="en-US" sz="1800" b="1" dirty="0">
                        <a:effectLst/>
                        <a:latin typeface="Calibri"/>
                        <a:ea typeface="Calibri"/>
                        <a:cs typeface="Times New Roman"/>
                      </a:endParaRPr>
                    </a:p>
                  </a:txBody>
                  <a:tcPr marL="6350" marR="6350" marT="0" marB="0"/>
                </a:tc>
                <a:tc>
                  <a:txBody>
                    <a:bodyPr/>
                    <a:lstStyle/>
                    <a:p>
                      <a:pPr marL="188595" marR="0" algn="ctr">
                        <a:lnSpc>
                          <a:spcPct val="116000"/>
                        </a:lnSpc>
                        <a:spcBef>
                          <a:spcPts val="0"/>
                        </a:spcBef>
                        <a:spcAft>
                          <a:spcPts val="0"/>
                        </a:spcAft>
                      </a:pPr>
                      <a:endParaRPr lang="en-US" sz="1800" b="1" dirty="0">
                        <a:effectLst/>
                      </a:endParaRPr>
                    </a:p>
                    <a:p>
                      <a:pPr marL="188595" marR="0" algn="ctr">
                        <a:lnSpc>
                          <a:spcPct val="116000"/>
                        </a:lnSpc>
                        <a:spcBef>
                          <a:spcPts val="0"/>
                        </a:spcBef>
                        <a:spcAft>
                          <a:spcPts val="0"/>
                        </a:spcAft>
                      </a:pPr>
                      <a:r>
                        <a:rPr lang="en-US" sz="1800" b="1" dirty="0">
                          <a:effectLst/>
                        </a:rPr>
                        <a:t>QTY</a:t>
                      </a:r>
                      <a:endParaRPr lang="en-US" sz="1800" b="1" dirty="0">
                        <a:effectLst/>
                        <a:latin typeface="Calibri"/>
                        <a:ea typeface="Calibri"/>
                        <a:cs typeface="Times New Roman"/>
                      </a:endParaRPr>
                    </a:p>
                  </a:txBody>
                  <a:tcPr marL="6350" marR="6350" marT="0" marB="0"/>
                </a:tc>
                <a:tc>
                  <a:txBody>
                    <a:bodyPr/>
                    <a:lstStyle/>
                    <a:p>
                      <a:pPr marL="63500" marR="0" algn="ctr">
                        <a:lnSpc>
                          <a:spcPct val="116000"/>
                        </a:lnSpc>
                        <a:spcBef>
                          <a:spcPts val="0"/>
                        </a:spcBef>
                        <a:spcAft>
                          <a:spcPts val="0"/>
                        </a:spcAft>
                      </a:pPr>
                      <a:endParaRPr lang="en-US" sz="1800" b="1" dirty="0">
                        <a:effectLst/>
                      </a:endParaRPr>
                    </a:p>
                    <a:p>
                      <a:pPr marL="63500" marR="0" algn="ctr">
                        <a:lnSpc>
                          <a:spcPct val="116000"/>
                        </a:lnSpc>
                        <a:spcBef>
                          <a:spcPts val="0"/>
                        </a:spcBef>
                        <a:spcAft>
                          <a:spcPts val="0"/>
                        </a:spcAft>
                      </a:pPr>
                      <a:r>
                        <a:rPr lang="en-US" sz="1800" b="1" dirty="0">
                          <a:effectLst/>
                        </a:rPr>
                        <a:t>MATERIAL</a:t>
                      </a:r>
                      <a:endParaRPr lang="en-US" sz="1800" b="1" dirty="0">
                        <a:effectLst/>
                        <a:latin typeface="Calibri"/>
                        <a:ea typeface="Calibri"/>
                        <a:cs typeface="Times New Roman"/>
                      </a:endParaRPr>
                    </a:p>
                  </a:txBody>
                  <a:tcPr marL="6350" marR="6350" marT="0" marB="0"/>
                </a:tc>
                <a:extLst>
                  <a:ext uri="{0D108BD9-81ED-4DB2-BD59-A6C34878D82A}">
                    <a16:rowId xmlns:a16="http://schemas.microsoft.com/office/drawing/2014/main" val="10000"/>
                  </a:ext>
                </a:extLst>
              </a:tr>
              <a:tr h="458531">
                <a:tc>
                  <a:txBody>
                    <a:bodyPr/>
                    <a:lstStyle/>
                    <a:p>
                      <a:pPr algn="ctr"/>
                      <a:r>
                        <a:rPr lang="en-US" dirty="0"/>
                        <a:t>1.</a:t>
                      </a:r>
                    </a:p>
                  </a:txBody>
                  <a:tcPr/>
                </a:tc>
                <a:tc>
                  <a:txBody>
                    <a:bodyPr/>
                    <a:lstStyle/>
                    <a:p>
                      <a:pPr algn="ctr"/>
                      <a:r>
                        <a:rPr lang="en-US" dirty="0"/>
                        <a:t>DC MOTOR</a:t>
                      </a:r>
                    </a:p>
                  </a:txBody>
                  <a:tcPr/>
                </a:tc>
                <a:tc>
                  <a:txBody>
                    <a:bodyPr/>
                    <a:lstStyle/>
                    <a:p>
                      <a:pPr algn="ctr"/>
                      <a:r>
                        <a:rPr lang="en-US" dirty="0"/>
                        <a:t>1</a:t>
                      </a:r>
                    </a:p>
                  </a:txBody>
                  <a:tcPr/>
                </a:tc>
                <a:tc>
                  <a:txBody>
                    <a:bodyPr/>
                    <a:lstStyle/>
                    <a:p>
                      <a:pPr algn="ctr"/>
                      <a:r>
                        <a:rPr lang="en-US" dirty="0"/>
                        <a:t>ELECTRICAL</a:t>
                      </a:r>
                    </a:p>
                  </a:txBody>
                  <a:tcPr/>
                </a:tc>
                <a:extLst>
                  <a:ext uri="{0D108BD9-81ED-4DB2-BD59-A6C34878D82A}">
                    <a16:rowId xmlns:a16="http://schemas.microsoft.com/office/drawing/2014/main" val="10001"/>
                  </a:ext>
                </a:extLst>
              </a:tr>
              <a:tr h="363834">
                <a:tc>
                  <a:txBody>
                    <a:bodyPr/>
                    <a:lstStyle/>
                    <a:p>
                      <a:pPr algn="ctr"/>
                      <a:r>
                        <a:rPr lang="en-US" dirty="0"/>
                        <a:t>2.</a:t>
                      </a:r>
                    </a:p>
                  </a:txBody>
                  <a:tcPr/>
                </a:tc>
                <a:tc>
                  <a:txBody>
                    <a:bodyPr/>
                    <a:lstStyle/>
                    <a:p>
                      <a:pPr algn="ctr"/>
                      <a:r>
                        <a:rPr lang="en-US" dirty="0"/>
                        <a:t>BATTERY</a:t>
                      </a:r>
                    </a:p>
                  </a:txBody>
                  <a:tcPr/>
                </a:tc>
                <a:tc>
                  <a:txBody>
                    <a:bodyPr/>
                    <a:lstStyle/>
                    <a:p>
                      <a:pPr algn="ctr"/>
                      <a:r>
                        <a:rPr lang="en-US" dirty="0"/>
                        <a:t>1</a:t>
                      </a:r>
                    </a:p>
                  </a:txBody>
                  <a:tcPr/>
                </a:tc>
                <a:tc>
                  <a:txBody>
                    <a:bodyPr/>
                    <a:lstStyle/>
                    <a:p>
                      <a:pPr algn="ctr"/>
                      <a:r>
                        <a:rPr lang="en-US" dirty="0"/>
                        <a:t>ELECTRICAL</a:t>
                      </a:r>
                    </a:p>
                  </a:txBody>
                  <a:tcPr/>
                </a:tc>
                <a:extLst>
                  <a:ext uri="{0D108BD9-81ED-4DB2-BD59-A6C34878D82A}">
                    <a16:rowId xmlns:a16="http://schemas.microsoft.com/office/drawing/2014/main" val="10002"/>
                  </a:ext>
                </a:extLst>
              </a:tr>
              <a:tr h="363834">
                <a:tc>
                  <a:txBody>
                    <a:bodyPr/>
                    <a:lstStyle/>
                    <a:p>
                      <a:pPr algn="ctr"/>
                      <a:r>
                        <a:rPr lang="en-US" dirty="0"/>
                        <a:t>3.</a:t>
                      </a:r>
                    </a:p>
                  </a:txBody>
                  <a:tcPr/>
                </a:tc>
                <a:tc>
                  <a:txBody>
                    <a:bodyPr/>
                    <a:lstStyle/>
                    <a:p>
                      <a:pPr algn="ctr"/>
                      <a:r>
                        <a:rPr lang="en-US" dirty="0"/>
                        <a:t>BEARING</a:t>
                      </a:r>
                    </a:p>
                  </a:txBody>
                  <a:tcPr/>
                </a:tc>
                <a:tc>
                  <a:txBody>
                    <a:bodyPr/>
                    <a:lstStyle/>
                    <a:p>
                      <a:pPr algn="ctr"/>
                      <a:r>
                        <a:rPr lang="en-US" dirty="0"/>
                        <a:t>8</a:t>
                      </a:r>
                    </a:p>
                  </a:txBody>
                  <a:tcPr/>
                </a:tc>
                <a:tc>
                  <a:txBody>
                    <a:bodyPr/>
                    <a:lstStyle/>
                    <a:p>
                      <a:pPr algn="ctr"/>
                      <a:r>
                        <a:rPr lang="en-US" dirty="0"/>
                        <a:t>STAINLESS</a:t>
                      </a:r>
                      <a:r>
                        <a:rPr lang="en-US" baseline="0" dirty="0"/>
                        <a:t> STEEL</a:t>
                      </a:r>
                      <a:endParaRPr lang="en-US" dirty="0"/>
                    </a:p>
                  </a:txBody>
                  <a:tcPr/>
                </a:tc>
                <a:extLst>
                  <a:ext uri="{0D108BD9-81ED-4DB2-BD59-A6C34878D82A}">
                    <a16:rowId xmlns:a16="http://schemas.microsoft.com/office/drawing/2014/main" val="10003"/>
                  </a:ext>
                </a:extLst>
              </a:tr>
              <a:tr h="363834">
                <a:tc>
                  <a:txBody>
                    <a:bodyPr/>
                    <a:lstStyle/>
                    <a:p>
                      <a:pPr algn="ctr"/>
                      <a:r>
                        <a:rPr lang="en-US" dirty="0"/>
                        <a:t>4.</a:t>
                      </a:r>
                    </a:p>
                  </a:txBody>
                  <a:tcPr/>
                </a:tc>
                <a:tc>
                  <a:txBody>
                    <a:bodyPr/>
                    <a:lstStyle/>
                    <a:p>
                      <a:pPr algn="ctr"/>
                      <a:r>
                        <a:rPr lang="en-US" dirty="0"/>
                        <a:t>SHAFT</a:t>
                      </a:r>
                    </a:p>
                  </a:txBody>
                  <a:tcPr/>
                </a:tc>
                <a:tc>
                  <a:txBody>
                    <a:bodyPr/>
                    <a:lstStyle/>
                    <a:p>
                      <a:pPr algn="ctr"/>
                      <a:r>
                        <a:rPr lang="en-US" dirty="0"/>
                        <a:t>1</a:t>
                      </a:r>
                    </a:p>
                  </a:txBody>
                  <a:tcPr/>
                </a:tc>
                <a:tc>
                  <a:txBody>
                    <a:bodyPr/>
                    <a:lstStyle/>
                    <a:p>
                      <a:pPr algn="ctr"/>
                      <a:r>
                        <a:rPr lang="en-US" dirty="0"/>
                        <a:t>MILD</a:t>
                      </a:r>
                      <a:r>
                        <a:rPr lang="en-US" baseline="0" dirty="0"/>
                        <a:t> STEEL</a:t>
                      </a:r>
                      <a:endParaRPr lang="en-US" dirty="0"/>
                    </a:p>
                  </a:txBody>
                  <a:tcPr/>
                </a:tc>
                <a:extLst>
                  <a:ext uri="{0D108BD9-81ED-4DB2-BD59-A6C34878D82A}">
                    <a16:rowId xmlns:a16="http://schemas.microsoft.com/office/drawing/2014/main" val="10004"/>
                  </a:ext>
                </a:extLst>
              </a:tr>
              <a:tr h="363834">
                <a:tc>
                  <a:txBody>
                    <a:bodyPr/>
                    <a:lstStyle/>
                    <a:p>
                      <a:pPr algn="ctr"/>
                      <a:r>
                        <a:rPr lang="en-US" dirty="0"/>
                        <a:t>5.</a:t>
                      </a:r>
                    </a:p>
                  </a:txBody>
                  <a:tcPr/>
                </a:tc>
                <a:tc>
                  <a:txBody>
                    <a:bodyPr/>
                    <a:lstStyle/>
                    <a:p>
                      <a:pPr algn="ctr"/>
                      <a:r>
                        <a:rPr lang="en-US" dirty="0"/>
                        <a:t>CONVEYOR BELT</a:t>
                      </a:r>
                    </a:p>
                  </a:txBody>
                  <a:tcPr/>
                </a:tc>
                <a:tc>
                  <a:txBody>
                    <a:bodyPr/>
                    <a:lstStyle/>
                    <a:p>
                      <a:pPr algn="ctr"/>
                      <a:r>
                        <a:rPr lang="en-US" dirty="0"/>
                        <a:t>1</a:t>
                      </a:r>
                    </a:p>
                  </a:txBody>
                  <a:tcPr/>
                </a:tc>
                <a:tc>
                  <a:txBody>
                    <a:bodyPr/>
                    <a:lstStyle/>
                    <a:p>
                      <a:pPr algn="ctr"/>
                      <a:r>
                        <a:rPr lang="en-US" dirty="0"/>
                        <a:t>MILD STEEL</a:t>
                      </a:r>
                    </a:p>
                  </a:txBody>
                  <a:tcPr/>
                </a:tc>
                <a:extLst>
                  <a:ext uri="{0D108BD9-81ED-4DB2-BD59-A6C34878D82A}">
                    <a16:rowId xmlns:a16="http://schemas.microsoft.com/office/drawing/2014/main" val="10005"/>
                  </a:ext>
                </a:extLst>
              </a:tr>
              <a:tr h="363834">
                <a:tc>
                  <a:txBody>
                    <a:bodyPr/>
                    <a:lstStyle/>
                    <a:p>
                      <a:pPr algn="ctr"/>
                      <a:r>
                        <a:rPr lang="en-US" dirty="0"/>
                        <a:t>6.</a:t>
                      </a:r>
                    </a:p>
                  </a:txBody>
                  <a:tcPr/>
                </a:tc>
                <a:tc>
                  <a:txBody>
                    <a:bodyPr/>
                    <a:lstStyle/>
                    <a:p>
                      <a:pPr algn="ctr"/>
                      <a:r>
                        <a:rPr lang="en-US" dirty="0"/>
                        <a:t>FRAME</a:t>
                      </a:r>
                    </a:p>
                  </a:txBody>
                  <a:tcPr/>
                </a:tc>
                <a:tc>
                  <a:txBody>
                    <a:bodyPr/>
                    <a:lstStyle/>
                    <a:p>
                      <a:pPr algn="ctr"/>
                      <a:r>
                        <a:rPr lang="en-US"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MILD STEEL</a:t>
                      </a:r>
                    </a:p>
                  </a:txBody>
                  <a:tcPr/>
                </a:tc>
                <a:extLst>
                  <a:ext uri="{0D108BD9-81ED-4DB2-BD59-A6C34878D82A}">
                    <a16:rowId xmlns:a16="http://schemas.microsoft.com/office/drawing/2014/main" val="10006"/>
                  </a:ext>
                </a:extLst>
              </a:tr>
              <a:tr h="363834">
                <a:tc>
                  <a:txBody>
                    <a:bodyPr/>
                    <a:lstStyle/>
                    <a:p>
                      <a:pPr algn="ctr"/>
                      <a:r>
                        <a:rPr lang="en-US" dirty="0"/>
                        <a:t>7.</a:t>
                      </a:r>
                    </a:p>
                  </a:txBody>
                  <a:tcPr/>
                </a:tc>
                <a:tc>
                  <a:txBody>
                    <a:bodyPr/>
                    <a:lstStyle/>
                    <a:p>
                      <a:pPr algn="ctr"/>
                      <a:r>
                        <a:rPr lang="en-US" dirty="0"/>
                        <a:t>CHAIN DRIVE</a:t>
                      </a:r>
                    </a:p>
                  </a:txBody>
                  <a:tcPr/>
                </a:tc>
                <a:tc>
                  <a:txBody>
                    <a:bodyPr/>
                    <a:lstStyle/>
                    <a:p>
                      <a:pPr algn="ctr"/>
                      <a:r>
                        <a:rPr lang="en-US"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STAINLESS</a:t>
                      </a:r>
                      <a:r>
                        <a:rPr lang="en-US" baseline="0" dirty="0"/>
                        <a:t> STEEL</a:t>
                      </a:r>
                      <a:endParaRPr lang="en-US" dirty="0"/>
                    </a:p>
                  </a:txBody>
                  <a:tcPr/>
                </a:tc>
                <a:extLst>
                  <a:ext uri="{0D108BD9-81ED-4DB2-BD59-A6C34878D82A}">
                    <a16:rowId xmlns:a16="http://schemas.microsoft.com/office/drawing/2014/main" val="10007"/>
                  </a:ext>
                </a:extLst>
              </a:tr>
              <a:tr h="363834">
                <a:tc>
                  <a:txBody>
                    <a:bodyPr/>
                    <a:lstStyle/>
                    <a:p>
                      <a:pPr algn="ctr"/>
                      <a:r>
                        <a:rPr lang="en-US" dirty="0"/>
                        <a:t>8.</a:t>
                      </a:r>
                    </a:p>
                  </a:txBody>
                  <a:tcPr/>
                </a:tc>
                <a:tc>
                  <a:txBody>
                    <a:bodyPr/>
                    <a:lstStyle/>
                    <a:p>
                      <a:pPr algn="ctr"/>
                      <a:r>
                        <a:rPr lang="en-US" dirty="0"/>
                        <a:t>GENEVA MECHANISM</a:t>
                      </a:r>
                    </a:p>
                  </a:txBody>
                  <a:tcPr/>
                </a:tc>
                <a:tc>
                  <a:txBody>
                    <a:bodyPr/>
                    <a:lstStyle/>
                    <a:p>
                      <a:pPr algn="ctr"/>
                      <a:r>
                        <a:rPr lang="en-US"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MILD STEEL</a:t>
                      </a:r>
                    </a:p>
                  </a:txBody>
                  <a:tcPr/>
                </a:tc>
                <a:extLst>
                  <a:ext uri="{0D108BD9-81ED-4DB2-BD59-A6C34878D82A}">
                    <a16:rowId xmlns:a16="http://schemas.microsoft.com/office/drawing/2014/main" val="10008"/>
                  </a:ext>
                </a:extLst>
              </a:tr>
              <a:tr h="363834">
                <a:tc>
                  <a:txBody>
                    <a:bodyPr/>
                    <a:lstStyle/>
                    <a:p>
                      <a:pPr algn="ctr"/>
                      <a:r>
                        <a:rPr lang="en-US" dirty="0"/>
                        <a:t>9.</a:t>
                      </a:r>
                    </a:p>
                  </a:txBody>
                  <a:tcPr/>
                </a:tc>
                <a:tc>
                  <a:txBody>
                    <a:bodyPr/>
                    <a:lstStyle/>
                    <a:p>
                      <a:pPr algn="ctr"/>
                      <a:r>
                        <a:rPr lang="en-US" dirty="0"/>
                        <a:t>CONVEYOR ROLLER</a:t>
                      </a:r>
                    </a:p>
                  </a:txBody>
                  <a:tcPr/>
                </a:tc>
                <a:tc>
                  <a:txBody>
                    <a:bodyPr/>
                    <a:lstStyle/>
                    <a:p>
                      <a:pPr algn="ctr"/>
                      <a:r>
                        <a:rPr lang="en-US"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MILD STEEL</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86254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br>
              <a:rPr lang="en-US" b="1" dirty="0"/>
            </a:br>
            <a:r>
              <a:rPr lang="en-US" b="1" dirty="0"/>
              <a:t>COST ESTIMATION</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4716629"/>
              </p:ext>
            </p:extLst>
          </p:nvPr>
        </p:nvGraphicFramePr>
        <p:xfrm>
          <a:off x="457200" y="1371600"/>
          <a:ext cx="8261685" cy="5044120"/>
        </p:xfrm>
        <a:graphic>
          <a:graphicData uri="http://schemas.openxmlformats.org/drawingml/2006/table">
            <a:tbl>
              <a:tblPr firstRow="1" bandRow="1">
                <a:tableStyleId>{5940675A-B579-460E-94D1-54222C63F5DA}</a:tableStyleId>
              </a:tblPr>
              <a:tblGrid>
                <a:gridCol w="794085">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39124">
                <a:tc>
                  <a:txBody>
                    <a:bodyPr/>
                    <a:lstStyle/>
                    <a:p>
                      <a:pPr marL="0" marR="0" algn="ctr">
                        <a:lnSpc>
                          <a:spcPct val="150000"/>
                        </a:lnSpc>
                        <a:spcBef>
                          <a:spcPts val="1000"/>
                        </a:spcBef>
                        <a:spcAft>
                          <a:spcPts val="0"/>
                        </a:spcAft>
                      </a:pPr>
                      <a:r>
                        <a:rPr lang="en-US" sz="1800" b="1" dirty="0">
                          <a:solidFill>
                            <a:srgbClr val="243F60"/>
                          </a:solidFill>
                          <a:effectLst/>
                          <a:latin typeface="Calibri"/>
                          <a:ea typeface="Times New Roman"/>
                          <a:cs typeface="Times New Roman"/>
                        </a:rPr>
                        <a:t>SL.NO</a:t>
                      </a:r>
                    </a:p>
                  </a:txBody>
                  <a:tcPr marL="68580" marR="68580" marT="0" marB="0"/>
                </a:tc>
                <a:tc>
                  <a:txBody>
                    <a:bodyPr/>
                    <a:lstStyle/>
                    <a:p>
                      <a:pPr marL="0" marR="0" algn="ctr">
                        <a:lnSpc>
                          <a:spcPct val="150000"/>
                        </a:lnSpc>
                        <a:spcBef>
                          <a:spcPts val="1000"/>
                        </a:spcBef>
                        <a:spcAft>
                          <a:spcPts val="0"/>
                        </a:spcAft>
                      </a:pPr>
                      <a:r>
                        <a:rPr lang="en-US" sz="1800" b="1" dirty="0">
                          <a:solidFill>
                            <a:srgbClr val="243F60"/>
                          </a:solidFill>
                          <a:effectLst/>
                          <a:latin typeface="Calibri"/>
                          <a:ea typeface="Times New Roman"/>
                          <a:cs typeface="Times New Roman"/>
                        </a:rPr>
                        <a:t>DESCRIPTION</a:t>
                      </a:r>
                    </a:p>
                  </a:txBody>
                  <a:tcPr marL="68580" marR="68580" marT="0" marB="0"/>
                </a:tc>
                <a:tc>
                  <a:txBody>
                    <a:bodyPr/>
                    <a:lstStyle/>
                    <a:p>
                      <a:pPr marL="0" marR="0" algn="ctr">
                        <a:lnSpc>
                          <a:spcPct val="150000"/>
                        </a:lnSpc>
                        <a:spcBef>
                          <a:spcPts val="1000"/>
                        </a:spcBef>
                        <a:spcAft>
                          <a:spcPts val="0"/>
                        </a:spcAft>
                      </a:pPr>
                      <a:r>
                        <a:rPr lang="en-US" sz="1800" b="1" dirty="0">
                          <a:solidFill>
                            <a:srgbClr val="243F60"/>
                          </a:solidFill>
                          <a:effectLst/>
                          <a:latin typeface="Calibri"/>
                          <a:ea typeface="Times New Roman"/>
                          <a:cs typeface="Times New Roman"/>
                        </a:rPr>
                        <a:t>COST </a:t>
                      </a:r>
                      <a:r>
                        <a:rPr lang="en-US" sz="1800" b="1" dirty="0" err="1">
                          <a:solidFill>
                            <a:srgbClr val="243F60"/>
                          </a:solidFill>
                          <a:effectLst/>
                          <a:latin typeface="Calibri"/>
                          <a:ea typeface="Times New Roman"/>
                          <a:cs typeface="Times New Roman"/>
                        </a:rPr>
                        <a:t>Rs</a:t>
                      </a:r>
                      <a:endParaRPr lang="en-US" sz="1800" b="1" dirty="0">
                        <a:solidFill>
                          <a:srgbClr val="243F60"/>
                        </a:solidFill>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489444">
                <a:tc>
                  <a:txBody>
                    <a:bodyPr/>
                    <a:lstStyle/>
                    <a:p>
                      <a:pPr algn="ctr"/>
                      <a:r>
                        <a:rPr lang="en-US" dirty="0"/>
                        <a:t>1.</a:t>
                      </a:r>
                    </a:p>
                  </a:txBody>
                  <a:tcPr/>
                </a:tc>
                <a:tc>
                  <a:txBody>
                    <a:bodyPr/>
                    <a:lstStyle/>
                    <a:p>
                      <a:pPr algn="ctr"/>
                      <a:r>
                        <a:rPr lang="en-US" dirty="0"/>
                        <a:t>DC MOTOR</a:t>
                      </a:r>
                    </a:p>
                  </a:txBody>
                  <a:tcPr/>
                </a:tc>
                <a:tc>
                  <a:txBody>
                    <a:bodyPr/>
                    <a:lstStyle/>
                    <a:p>
                      <a:pPr algn="ctr"/>
                      <a:r>
                        <a:rPr lang="en-US" dirty="0"/>
                        <a:t>800</a:t>
                      </a:r>
                    </a:p>
                  </a:txBody>
                  <a:tcPr/>
                </a:tc>
                <a:extLst>
                  <a:ext uri="{0D108BD9-81ED-4DB2-BD59-A6C34878D82A}">
                    <a16:rowId xmlns:a16="http://schemas.microsoft.com/office/drawing/2014/main" val="10002"/>
                  </a:ext>
                </a:extLst>
              </a:tr>
              <a:tr h="489444">
                <a:tc>
                  <a:txBody>
                    <a:bodyPr/>
                    <a:lstStyle/>
                    <a:p>
                      <a:pPr algn="ctr"/>
                      <a:r>
                        <a:rPr lang="en-US" dirty="0"/>
                        <a:t>2.</a:t>
                      </a:r>
                    </a:p>
                  </a:txBody>
                  <a:tcPr/>
                </a:tc>
                <a:tc>
                  <a:txBody>
                    <a:bodyPr/>
                    <a:lstStyle/>
                    <a:p>
                      <a:pPr algn="ctr"/>
                      <a:r>
                        <a:rPr lang="en-US" dirty="0"/>
                        <a:t>BATTERY</a:t>
                      </a:r>
                    </a:p>
                  </a:txBody>
                  <a:tcPr/>
                </a:tc>
                <a:tc>
                  <a:txBody>
                    <a:bodyPr/>
                    <a:lstStyle/>
                    <a:p>
                      <a:pPr algn="ctr"/>
                      <a:r>
                        <a:rPr lang="en-US" dirty="0"/>
                        <a:t>800</a:t>
                      </a:r>
                    </a:p>
                  </a:txBody>
                  <a:tcPr/>
                </a:tc>
                <a:extLst>
                  <a:ext uri="{0D108BD9-81ED-4DB2-BD59-A6C34878D82A}">
                    <a16:rowId xmlns:a16="http://schemas.microsoft.com/office/drawing/2014/main" val="10003"/>
                  </a:ext>
                </a:extLst>
              </a:tr>
              <a:tr h="489444">
                <a:tc>
                  <a:txBody>
                    <a:bodyPr/>
                    <a:lstStyle/>
                    <a:p>
                      <a:pPr algn="ctr"/>
                      <a:r>
                        <a:rPr lang="en-US" dirty="0"/>
                        <a:t>3.</a:t>
                      </a:r>
                    </a:p>
                  </a:txBody>
                  <a:tcPr/>
                </a:tc>
                <a:tc>
                  <a:txBody>
                    <a:bodyPr/>
                    <a:lstStyle/>
                    <a:p>
                      <a:pPr algn="ctr"/>
                      <a:r>
                        <a:rPr lang="en-US" dirty="0"/>
                        <a:t>BEARING</a:t>
                      </a:r>
                    </a:p>
                  </a:txBody>
                  <a:tcPr/>
                </a:tc>
                <a:tc>
                  <a:txBody>
                    <a:bodyPr/>
                    <a:lstStyle/>
                    <a:p>
                      <a:pPr algn="ctr"/>
                      <a:r>
                        <a:rPr lang="en-US" dirty="0"/>
                        <a:t>800</a:t>
                      </a:r>
                    </a:p>
                  </a:txBody>
                  <a:tcPr/>
                </a:tc>
                <a:extLst>
                  <a:ext uri="{0D108BD9-81ED-4DB2-BD59-A6C34878D82A}">
                    <a16:rowId xmlns:a16="http://schemas.microsoft.com/office/drawing/2014/main" val="10004"/>
                  </a:ext>
                </a:extLst>
              </a:tr>
              <a:tr h="489444">
                <a:tc>
                  <a:txBody>
                    <a:bodyPr/>
                    <a:lstStyle/>
                    <a:p>
                      <a:pPr algn="ctr"/>
                      <a:r>
                        <a:rPr lang="en-US" dirty="0"/>
                        <a:t>4.</a:t>
                      </a:r>
                    </a:p>
                  </a:txBody>
                  <a:tcPr/>
                </a:tc>
                <a:tc>
                  <a:txBody>
                    <a:bodyPr/>
                    <a:lstStyle/>
                    <a:p>
                      <a:pPr algn="ctr"/>
                      <a:r>
                        <a:rPr lang="en-US" dirty="0"/>
                        <a:t>SHAFT</a:t>
                      </a:r>
                    </a:p>
                  </a:txBody>
                  <a:tcPr/>
                </a:tc>
                <a:tc>
                  <a:txBody>
                    <a:bodyPr/>
                    <a:lstStyle/>
                    <a:p>
                      <a:pPr algn="ctr"/>
                      <a:r>
                        <a:rPr lang="en-US" dirty="0"/>
                        <a:t>800</a:t>
                      </a:r>
                    </a:p>
                  </a:txBody>
                  <a:tcPr/>
                </a:tc>
                <a:extLst>
                  <a:ext uri="{0D108BD9-81ED-4DB2-BD59-A6C34878D82A}">
                    <a16:rowId xmlns:a16="http://schemas.microsoft.com/office/drawing/2014/main" val="10005"/>
                  </a:ext>
                </a:extLst>
              </a:tr>
              <a:tr h="489444">
                <a:tc>
                  <a:txBody>
                    <a:bodyPr/>
                    <a:lstStyle/>
                    <a:p>
                      <a:pPr algn="ctr"/>
                      <a:r>
                        <a:rPr lang="en-US" dirty="0"/>
                        <a:t>5.</a:t>
                      </a:r>
                    </a:p>
                  </a:txBody>
                  <a:tcPr/>
                </a:tc>
                <a:tc>
                  <a:txBody>
                    <a:bodyPr/>
                    <a:lstStyle/>
                    <a:p>
                      <a:pPr algn="ctr"/>
                      <a:r>
                        <a:rPr lang="en-US" dirty="0"/>
                        <a:t>CONVEYOR BELT,ROLLER</a:t>
                      </a:r>
                    </a:p>
                  </a:txBody>
                  <a:tcPr/>
                </a:tc>
                <a:tc>
                  <a:txBody>
                    <a:bodyPr/>
                    <a:lstStyle/>
                    <a:p>
                      <a:pPr algn="ctr"/>
                      <a:r>
                        <a:rPr lang="en-US" dirty="0"/>
                        <a:t>1000</a:t>
                      </a:r>
                    </a:p>
                  </a:txBody>
                  <a:tcPr/>
                </a:tc>
                <a:extLst>
                  <a:ext uri="{0D108BD9-81ED-4DB2-BD59-A6C34878D82A}">
                    <a16:rowId xmlns:a16="http://schemas.microsoft.com/office/drawing/2014/main" val="10006"/>
                  </a:ext>
                </a:extLst>
              </a:tr>
              <a:tr h="489444">
                <a:tc>
                  <a:txBody>
                    <a:bodyPr/>
                    <a:lstStyle/>
                    <a:p>
                      <a:pPr algn="ctr"/>
                      <a:r>
                        <a:rPr lang="en-US" dirty="0"/>
                        <a:t>6.</a:t>
                      </a:r>
                    </a:p>
                  </a:txBody>
                  <a:tcPr/>
                </a:tc>
                <a:tc>
                  <a:txBody>
                    <a:bodyPr/>
                    <a:lstStyle/>
                    <a:p>
                      <a:pPr algn="ctr"/>
                      <a:r>
                        <a:rPr lang="en-US" dirty="0"/>
                        <a:t>FRAME</a:t>
                      </a:r>
                    </a:p>
                  </a:txBody>
                  <a:tcPr/>
                </a:tc>
                <a:tc>
                  <a:txBody>
                    <a:bodyPr/>
                    <a:lstStyle/>
                    <a:p>
                      <a:pPr algn="ctr"/>
                      <a:r>
                        <a:rPr lang="en-US" dirty="0"/>
                        <a:t>1000</a:t>
                      </a:r>
                    </a:p>
                  </a:txBody>
                  <a:tcPr/>
                </a:tc>
                <a:extLst>
                  <a:ext uri="{0D108BD9-81ED-4DB2-BD59-A6C34878D82A}">
                    <a16:rowId xmlns:a16="http://schemas.microsoft.com/office/drawing/2014/main" val="10007"/>
                  </a:ext>
                </a:extLst>
              </a:tr>
              <a:tr h="489444">
                <a:tc>
                  <a:txBody>
                    <a:bodyPr/>
                    <a:lstStyle/>
                    <a:p>
                      <a:pPr algn="ctr"/>
                      <a:r>
                        <a:rPr lang="en-US" dirty="0"/>
                        <a:t>7.</a:t>
                      </a:r>
                    </a:p>
                  </a:txBody>
                  <a:tcPr/>
                </a:tc>
                <a:tc>
                  <a:txBody>
                    <a:bodyPr/>
                    <a:lstStyle/>
                    <a:p>
                      <a:pPr algn="ctr"/>
                      <a:r>
                        <a:rPr lang="en-US" dirty="0"/>
                        <a:t>CHAIN DRIVE</a:t>
                      </a:r>
                    </a:p>
                  </a:txBody>
                  <a:tcPr/>
                </a:tc>
                <a:tc>
                  <a:txBody>
                    <a:bodyPr/>
                    <a:lstStyle/>
                    <a:p>
                      <a:pPr algn="ctr"/>
                      <a:r>
                        <a:rPr lang="en-US" dirty="0"/>
                        <a:t>700</a:t>
                      </a:r>
                    </a:p>
                  </a:txBody>
                  <a:tcPr/>
                </a:tc>
                <a:extLst>
                  <a:ext uri="{0D108BD9-81ED-4DB2-BD59-A6C34878D82A}">
                    <a16:rowId xmlns:a16="http://schemas.microsoft.com/office/drawing/2014/main" val="10008"/>
                  </a:ext>
                </a:extLst>
              </a:tr>
              <a:tr h="489444">
                <a:tc>
                  <a:txBody>
                    <a:bodyPr/>
                    <a:lstStyle/>
                    <a:p>
                      <a:pPr algn="ctr"/>
                      <a:r>
                        <a:rPr lang="en-US" dirty="0"/>
                        <a:t>8.</a:t>
                      </a:r>
                    </a:p>
                  </a:txBody>
                  <a:tcPr/>
                </a:tc>
                <a:tc>
                  <a:txBody>
                    <a:bodyPr/>
                    <a:lstStyle/>
                    <a:p>
                      <a:pPr algn="ctr"/>
                      <a:r>
                        <a:rPr lang="en-US" dirty="0"/>
                        <a:t>GENEVA MECHANISM</a:t>
                      </a:r>
                    </a:p>
                  </a:txBody>
                  <a:tcPr/>
                </a:tc>
                <a:tc>
                  <a:txBody>
                    <a:bodyPr/>
                    <a:lstStyle/>
                    <a:p>
                      <a:pPr algn="ctr"/>
                      <a:r>
                        <a:rPr lang="en-US" dirty="0"/>
                        <a:t>600</a:t>
                      </a:r>
                    </a:p>
                  </a:txBody>
                  <a:tcPr/>
                </a:tc>
                <a:extLst>
                  <a:ext uri="{0D108BD9-81ED-4DB2-BD59-A6C34878D82A}">
                    <a16:rowId xmlns:a16="http://schemas.microsoft.com/office/drawing/2014/main" val="10009"/>
                  </a:ext>
                </a:extLst>
              </a:tr>
              <a:tr h="489444">
                <a:tc>
                  <a:txBody>
                    <a:bodyPr/>
                    <a:lstStyle/>
                    <a:p>
                      <a:pPr algn="ctr"/>
                      <a:r>
                        <a:rPr lang="en-US" dirty="0"/>
                        <a:t>9.</a:t>
                      </a:r>
                    </a:p>
                  </a:txBody>
                  <a:tcPr/>
                </a:tc>
                <a:tc>
                  <a:txBody>
                    <a:bodyPr/>
                    <a:lstStyle/>
                    <a:p>
                      <a:pPr algn="ctr"/>
                      <a:r>
                        <a:rPr lang="en-US" dirty="0"/>
                        <a:t>TOTAL</a:t>
                      </a:r>
                    </a:p>
                  </a:txBody>
                  <a:tcPr/>
                </a:tc>
                <a:tc>
                  <a:txBody>
                    <a:bodyPr/>
                    <a:lstStyle/>
                    <a:p>
                      <a:pPr algn="ctr"/>
                      <a:r>
                        <a:rPr lang="en-US" dirty="0"/>
                        <a:t>6500</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862750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4688"/>
            <a:ext cx="8229600" cy="1143000"/>
          </a:xfrm>
        </p:spPr>
        <p:txBody>
          <a:bodyPr/>
          <a:lstStyle/>
          <a:p>
            <a:r>
              <a:rPr lang="en-US" dirty="0"/>
              <a:t>BLOCK DIAGRAM </a:t>
            </a:r>
          </a:p>
        </p:txBody>
      </p:sp>
      <p:pic>
        <p:nvPicPr>
          <p:cNvPr id="5" name="Picture 2" descr="C:\Users\Sakthi\Desktop\Untitled.png"/>
          <p:cNvPicPr>
            <a:picLocks noGrp="1" noChangeAspect="1" noChangeArrowheads="1"/>
          </p:cNvPicPr>
          <p:nvPr>
            <p:ph idx="1"/>
          </p:nvPr>
        </p:nvPicPr>
        <p:blipFill>
          <a:blip r:embed="rId2"/>
          <a:srcRect/>
          <a:stretch>
            <a:fillRect/>
          </a:stretch>
        </p:blipFill>
        <p:spPr bwMode="auto">
          <a:xfrm>
            <a:off x="884736" y="1981200"/>
            <a:ext cx="7802064" cy="4382112"/>
          </a:xfrm>
          <a:prstGeom prst="rect">
            <a:avLst/>
          </a:prstGeom>
          <a:noFill/>
        </p:spPr>
      </p:pic>
    </p:spTree>
    <p:extLst>
      <p:ext uri="{BB962C8B-B14F-4D97-AF65-F5344CB8AC3E}">
        <p14:creationId xmlns:p14="http://schemas.microsoft.com/office/powerpoint/2010/main" val="142553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akthi\Desktop\images (3).jpg"/>
          <p:cNvPicPr>
            <a:picLocks noGrp="1" noChangeAspect="1" noChangeArrowheads="1"/>
          </p:cNvPicPr>
          <p:nvPr>
            <p:ph idx="1"/>
          </p:nvPr>
        </p:nvPicPr>
        <p:blipFill>
          <a:blip r:embed="rId2"/>
          <a:srcRect/>
          <a:stretch>
            <a:fillRect/>
          </a:stretch>
        </p:blipFill>
        <p:spPr bwMode="auto">
          <a:xfrm>
            <a:off x="2269365" y="1981200"/>
            <a:ext cx="4605269" cy="332875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ABSTRACT</a:t>
            </a:r>
          </a:p>
        </p:txBody>
      </p:sp>
      <p:sp>
        <p:nvSpPr>
          <p:cNvPr id="3" name="Content Placeholder 2"/>
          <p:cNvSpPr>
            <a:spLocks noGrp="1"/>
          </p:cNvSpPr>
          <p:nvPr>
            <p:ph idx="1"/>
          </p:nvPr>
        </p:nvSpPr>
        <p:spPr/>
        <p:txBody>
          <a:bodyPr/>
          <a:lstStyle/>
          <a:p>
            <a:r>
              <a:rPr lang="en-US" dirty="0"/>
              <a:t>The Geneva drive  is a gear mechanism that translates a continuous rotation into an intermittent rotary motion. The rotating drive wheel has a pin that reaches into a slot of the driven wheel advancing it by one step. The drive wheel also has a raised circular blocking disc that locks the driven wheel in position between steps.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IN" dirty="0"/>
              <a:t>One application of the Geneva drive is in movie projectors the film does not run continuously through the projector. Instead, the film is advanced frame by frame, each frame standing still in front of the lens for 1/24 of a second (and being exposed twice in that time, resulting in a frequency of 48 Hz). This intermittent motion is achieved using a Geneva drive. Modern film projectors may also use an electronically controlled indexing mechanism or stepper motor, which allows for fast-forwarding the film.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4525963"/>
          </a:xfrm>
        </p:spPr>
        <p:txBody>
          <a:bodyPr/>
          <a:lstStyle/>
          <a:p>
            <a:r>
              <a:rPr lang="en-IN" dirty="0"/>
              <a:t>The first uses of the Geneva drive in film projectors go back to 1896 to the projectors of Oskar </a:t>
            </a:r>
            <a:r>
              <a:rPr lang="en-IN" dirty="0" err="1"/>
              <a:t>Messter</a:t>
            </a:r>
            <a:r>
              <a:rPr lang="en-IN" dirty="0"/>
              <a:t> and Max </a:t>
            </a:r>
            <a:r>
              <a:rPr lang="en-IN" dirty="0" err="1"/>
              <a:t>Gliewe</a:t>
            </a:r>
            <a:r>
              <a:rPr lang="en-IN" dirty="0"/>
              <a:t> and the </a:t>
            </a:r>
            <a:r>
              <a:rPr lang="en-IN" i="1" dirty="0" err="1"/>
              <a:t>Teatrograph</a:t>
            </a:r>
            <a:r>
              <a:rPr lang="en-IN" dirty="0"/>
              <a:t> of Robert William Paul. Previous projectors, including Thomas </a:t>
            </a:r>
            <a:r>
              <a:rPr lang="en-IN" dirty="0" err="1"/>
              <a:t>Armat’s</a:t>
            </a:r>
            <a:r>
              <a:rPr lang="en-IN" dirty="0"/>
              <a:t> projector, marketed by Edison as the </a:t>
            </a:r>
            <a:r>
              <a:rPr lang="en-IN" i="1" dirty="0"/>
              <a:t>Vitascope</a:t>
            </a:r>
            <a:r>
              <a:rPr lang="en-IN" dirty="0"/>
              <a:t>, had used a "beater mechanism", invented by Georges </a:t>
            </a:r>
            <a:r>
              <a:rPr lang="en-IN" dirty="0" err="1"/>
              <a:t>Demenÿ</a:t>
            </a:r>
            <a:r>
              <a:rPr lang="en-IN" dirty="0"/>
              <a:t> in 1893, to achieve intermittent film transport.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LITERATURE REVIEW</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err="1"/>
              <a:t>Mr</a:t>
            </a:r>
            <a:r>
              <a:rPr lang="en-US" dirty="0"/>
              <a:t> M. V. </a:t>
            </a:r>
            <a:r>
              <a:rPr lang="en-US" dirty="0" err="1"/>
              <a:t>Ingalkar</a:t>
            </a:r>
            <a:r>
              <a:rPr lang="en-US" dirty="0"/>
              <a:t>  , </a:t>
            </a:r>
            <a:r>
              <a:rPr lang="en-US" dirty="0" err="1"/>
              <a:t>Mr</a:t>
            </a:r>
            <a:r>
              <a:rPr lang="en-US" dirty="0"/>
              <a:t> A. R. </a:t>
            </a:r>
            <a:r>
              <a:rPr lang="en-US" dirty="0" err="1"/>
              <a:t>Sonekar</a:t>
            </a:r>
            <a:r>
              <a:rPr lang="en-US" dirty="0"/>
              <a:t> , </a:t>
            </a:r>
            <a:r>
              <a:rPr lang="en-US" dirty="0" err="1"/>
              <a:t>Mr</a:t>
            </a:r>
            <a:r>
              <a:rPr lang="en-US" dirty="0"/>
              <a:t> Y. D. </a:t>
            </a:r>
            <a:r>
              <a:rPr lang="en-US" dirty="0" err="1"/>
              <a:t>Bansod</a:t>
            </a:r>
            <a:endParaRPr lang="en-US" dirty="0"/>
          </a:p>
          <a:p>
            <a:pPr>
              <a:buNone/>
            </a:pPr>
            <a:r>
              <a:rPr lang="en-US" b="1" dirty="0"/>
              <a:t> </a:t>
            </a:r>
            <a:endParaRPr lang="en-US" dirty="0"/>
          </a:p>
          <a:p>
            <a:r>
              <a:rPr lang="en-US" dirty="0"/>
              <a:t>Design, Cad Modeling &amp; Fabrication of Geneva Operated Roller Conveyor</a:t>
            </a:r>
          </a:p>
          <a:p>
            <a:pPr>
              <a:buNone/>
            </a:pPr>
            <a:r>
              <a:rPr lang="en-US" b="1" dirty="0"/>
              <a:t> </a:t>
            </a:r>
            <a:endParaRPr lang="en-US" dirty="0"/>
          </a:p>
          <a:p>
            <a:r>
              <a:rPr lang="en-US" dirty="0"/>
              <a:t>The Geneva drive is a gear mechanism that translates a continuous rotation into an intermittent rotary motion. The rotating drive wheel has a pin that reaches into a slot of the driven wheel advancing it by one step. In this project we Determination of angular velocity and acceleration of Geneva wheel and also To determine the transport time of the object to cover the entire conveyor.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PRINCIPLE</a:t>
            </a:r>
          </a:p>
        </p:txBody>
      </p:sp>
      <p:sp>
        <p:nvSpPr>
          <p:cNvPr id="3" name="Content Placeholder 2"/>
          <p:cNvSpPr>
            <a:spLocks noGrp="1"/>
          </p:cNvSpPr>
          <p:nvPr>
            <p:ph idx="1"/>
          </p:nvPr>
        </p:nvSpPr>
        <p:spPr/>
        <p:txBody>
          <a:bodyPr>
            <a:normAutofit fontScale="92500" lnSpcReduction="10000"/>
          </a:bodyPr>
          <a:lstStyle/>
          <a:p>
            <a:r>
              <a:rPr lang="en-IN" dirty="0"/>
              <a:t>This model of project rotates the conveyor roller, it is not only continuous rotation, it is rotate intermittent time based system, which is using Geneva wheel mechanism. The Geneva wheel attached for direct conveyor, that is connecting on guide disc on D.C Motor drive.</a:t>
            </a:r>
            <a:endParaRPr lang="en-US" dirty="0"/>
          </a:p>
          <a:p>
            <a:r>
              <a:rPr lang="en-US" dirty="0"/>
              <a:t>The D.C motor continuously drive the guide disc but it is containing for guide pin, which is intermittent Geneva wheel it is time based drive that system.</a:t>
            </a:r>
          </a:p>
        </p:txBody>
      </p:sp>
    </p:spTree>
    <p:extLst>
      <p:ext uri="{BB962C8B-B14F-4D97-AF65-F5344CB8AC3E}">
        <p14:creationId xmlns:p14="http://schemas.microsoft.com/office/powerpoint/2010/main" val="65259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This overall system any product of material going to the conveyor one station to another station it is particular time period it is move, whereas we have to design the Geneva wheel our particular time based on conveyor system.  </a:t>
            </a:r>
            <a:endParaRPr lang="en-US" dirty="0"/>
          </a:p>
          <a:p>
            <a:pPr marL="0" indent="0">
              <a:buNone/>
            </a:pPr>
            <a:r>
              <a:rPr lang="en-IN" dirty="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a:t>PARTS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DC MOTOR</a:t>
            </a:r>
          </a:p>
          <a:p>
            <a:pPr marL="514350" indent="-514350">
              <a:buFont typeface="+mj-lt"/>
              <a:buAutoNum type="arabicPeriod"/>
            </a:pPr>
            <a:r>
              <a:rPr lang="en-US" dirty="0"/>
              <a:t>BATTERY</a:t>
            </a:r>
          </a:p>
          <a:p>
            <a:pPr marL="514350" indent="-514350">
              <a:buFont typeface="+mj-lt"/>
              <a:buAutoNum type="arabicPeriod"/>
            </a:pPr>
            <a:r>
              <a:rPr lang="en-US" dirty="0"/>
              <a:t>SHAFT</a:t>
            </a:r>
          </a:p>
          <a:p>
            <a:pPr marL="514350" indent="-514350">
              <a:buFont typeface="+mj-lt"/>
              <a:buAutoNum type="arabicPeriod"/>
            </a:pPr>
            <a:r>
              <a:rPr lang="en-US" dirty="0"/>
              <a:t>FRAME</a:t>
            </a:r>
          </a:p>
          <a:p>
            <a:pPr marL="514350" indent="-514350">
              <a:buFont typeface="+mj-lt"/>
              <a:buAutoNum type="arabicPeriod"/>
            </a:pPr>
            <a:r>
              <a:rPr lang="en-US" dirty="0"/>
              <a:t>BEARING</a:t>
            </a:r>
          </a:p>
          <a:p>
            <a:pPr marL="514350" indent="-514350">
              <a:buFont typeface="+mj-lt"/>
              <a:buAutoNum type="arabicPeriod"/>
            </a:pPr>
            <a:r>
              <a:rPr lang="en-US" dirty="0"/>
              <a:t>CONVEYOR BELT</a:t>
            </a:r>
          </a:p>
          <a:p>
            <a:pPr marL="514350" indent="-514350">
              <a:buFont typeface="+mj-lt"/>
              <a:buAutoNum type="arabicPeriod"/>
            </a:pPr>
            <a:r>
              <a:rPr lang="en-US" dirty="0"/>
              <a:t>CONVEYOR ROLLER</a:t>
            </a:r>
          </a:p>
          <a:p>
            <a:pPr marL="514350" indent="-514350">
              <a:buFont typeface="+mj-lt"/>
              <a:buAutoNum type="arabicPeriod"/>
            </a:pPr>
            <a:r>
              <a:rPr lang="en-US" dirty="0"/>
              <a:t>CHAIN DRIVE</a:t>
            </a:r>
          </a:p>
          <a:p>
            <a:pPr marL="514350" indent="-514350">
              <a:buFont typeface="+mj-lt"/>
              <a:buAutoNum type="arabicPeriod"/>
            </a:pPr>
            <a:r>
              <a:rPr lang="en-US" dirty="0"/>
              <a:t>GENEVA MECHANISM</a:t>
            </a:r>
          </a:p>
        </p:txBody>
      </p:sp>
    </p:spTree>
    <p:extLst>
      <p:ext uri="{BB962C8B-B14F-4D97-AF65-F5344CB8AC3E}">
        <p14:creationId xmlns:p14="http://schemas.microsoft.com/office/powerpoint/2010/main" val="2105232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488</Words>
  <Application>Microsoft Office PowerPoint</Application>
  <PresentationFormat>On-screen Show (4:3)</PresentationFormat>
  <Paragraphs>160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Aharoni</vt:lpstr>
      <vt:lpstr>Arial</vt:lpstr>
      <vt:lpstr>Baskerville Old Face</vt:lpstr>
      <vt:lpstr>Calibri</vt:lpstr>
      <vt:lpstr>Cambria Math</vt:lpstr>
      <vt:lpstr>Corbel</vt:lpstr>
      <vt:lpstr>Times New Roman</vt:lpstr>
      <vt:lpstr>Office Theme</vt:lpstr>
      <vt:lpstr>M KUMARASAMY COLLEGE OF ENGINEERING KARUR  department of mechanical  engineering </vt:lpstr>
      <vt:lpstr>  FABRICATION OF GENEVA MECHANISM      USED BELT DRIVE IN CONVEYOR    BATCH MEMBERS  N.JOHN FERNANDEZ            927621BME309 R.KRISHNA                                 927621BME314  GUIDE NAME                    Mr.R.MANIKANDAN </vt:lpstr>
      <vt:lpstr>ABSTRACT</vt:lpstr>
      <vt:lpstr>INTRODUCTION</vt:lpstr>
      <vt:lpstr>PowerPoint Presentation</vt:lpstr>
      <vt:lpstr>LITERATURE REVIEW </vt:lpstr>
      <vt:lpstr>WORKING PRINCIPLE</vt:lpstr>
      <vt:lpstr>PowerPoint Presentation</vt:lpstr>
      <vt:lpstr>PARTS </vt:lpstr>
      <vt:lpstr>DC MOTOR</vt:lpstr>
      <vt:lpstr>BATTERY</vt:lpstr>
      <vt:lpstr>FRAME</vt:lpstr>
      <vt:lpstr>CONVEYOR ROLLER</vt:lpstr>
      <vt:lpstr>DESIGN OF BALL BEARING</vt:lpstr>
      <vt:lpstr>CONVEYOR BELT</vt:lpstr>
      <vt:lpstr>SHAFT</vt:lpstr>
      <vt:lpstr>CHAIN DRIVE</vt:lpstr>
      <vt:lpstr>PowerPoint Presentation</vt:lpstr>
      <vt:lpstr>GENEVA MECHANISM</vt:lpstr>
      <vt:lpstr>MERITS </vt:lpstr>
      <vt:lpstr>APPLICATION </vt:lpstr>
      <vt:lpstr> MATERIAL USED</vt:lpstr>
      <vt:lpstr> COST ESTIMATION </vt:lpstr>
      <vt:lpstr>BLOCK DIAGRAM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dc:title>
  <dc:creator>Shandhru</dc:creator>
  <cp:lastModifiedBy>Jenfero N</cp:lastModifiedBy>
  <cp:revision>24</cp:revision>
  <dcterms:created xsi:type="dcterms:W3CDTF">2018-07-11T04:11:26Z</dcterms:created>
  <dcterms:modified xsi:type="dcterms:W3CDTF">2024-04-25T14:26:48Z</dcterms:modified>
</cp:coreProperties>
</file>