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5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ИТЕРАЦИЯ 1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Находим самый короткий путь (Беллман-Форд) в ТЕКУЩЕМ ГРАФЕ</a:t>
            </a:r>
          </a:p>
          <a:p>
            <a:pPr marL="342900" indent="-342900">
              <a:buFontTx/>
              <a:buAutoNum type="arabicPeriod"/>
            </a:pPr>
            <a:r>
              <a:rPr lang="ru-RU" sz="1000" dirty="0"/>
              <a:t>Создаем список, включаем найденный короткий путь (СПИСОК ПУТЕЙ ДЛЯ НАЛОЖЕНИЯ, сейчас состоит из одного пути</a:t>
            </a:r>
            <a:r>
              <a:rPr lang="ru-RU" sz="1000" dirty="0" smtClean="0"/>
              <a:t>)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Считаем эффективность найденного короткого пути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Создаем структуру, включающую найденный короткий путь </a:t>
            </a:r>
            <a:r>
              <a:rPr lang="ru-RU" sz="1000" dirty="0"/>
              <a:t>(СПИСОК ФИНАЛЬНЫХ ПУТЕЙ, который сейчас состоит из одного пути) </a:t>
            </a:r>
            <a:r>
              <a:rPr lang="ru-RU" sz="1000" dirty="0" smtClean="0"/>
              <a:t>и их эффективность</a:t>
            </a:r>
          </a:p>
          <a:p>
            <a:endParaRPr lang="ru-RU" sz="1000" dirty="0"/>
          </a:p>
          <a:p>
            <a:r>
              <a:rPr lang="ru-RU" sz="1000" dirty="0" smtClean="0"/>
              <a:t>ИТЕРАЦИЯ 2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Делаем в ТЕКУЩЕМ ГРАФЕ все ребра, входящие в самый короткий путь, обратно-направленными с весом -1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Раздваиваем все узлы самого короткого пути (кроме начального и конечного) на входящий (</a:t>
            </a:r>
            <a:r>
              <a:rPr lang="en-US" sz="1000" dirty="0" smtClean="0"/>
              <a:t>in) </a:t>
            </a:r>
            <a:r>
              <a:rPr lang="ru-RU" sz="1000" dirty="0" smtClean="0"/>
              <a:t>и исходящий </a:t>
            </a:r>
            <a:r>
              <a:rPr lang="en-US" sz="1000" dirty="0" smtClean="0"/>
              <a:t>(out) </a:t>
            </a:r>
            <a:r>
              <a:rPr lang="ru-RU" sz="1000" dirty="0" smtClean="0"/>
              <a:t>узлы, соединенные ребром с весом 0 и направлением от </a:t>
            </a:r>
            <a:r>
              <a:rPr lang="en-US" sz="1000" dirty="0" smtClean="0"/>
              <a:t>out </a:t>
            </a:r>
            <a:r>
              <a:rPr lang="ru-RU" sz="1000" dirty="0" smtClean="0"/>
              <a:t>к </a:t>
            </a:r>
            <a:r>
              <a:rPr lang="en-US" sz="1000" dirty="0" smtClean="0"/>
              <a:t>in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Для всех соседних узлов: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sz="1000" dirty="0" smtClean="0"/>
              <a:t>Провести направленное ребро с весом 1 от соседнего узла к узлу </a:t>
            </a:r>
            <a:r>
              <a:rPr lang="en-US" sz="1000" dirty="0" smtClean="0"/>
              <a:t>in</a:t>
            </a:r>
            <a:endParaRPr lang="ru-RU" sz="1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ru-RU" sz="1000" dirty="0" smtClean="0"/>
              <a:t>Провести направленное ребро с весом 1 от узла </a:t>
            </a:r>
            <a:r>
              <a:rPr lang="en-US" sz="1000" dirty="0" smtClean="0"/>
              <a:t>out</a:t>
            </a:r>
            <a:r>
              <a:rPr lang="ru-RU" sz="1000" dirty="0" smtClean="0"/>
              <a:t> к соседнему узлу</a:t>
            </a:r>
          </a:p>
          <a:p>
            <a:pPr marL="342900" indent="-342900">
              <a:buAutoNum type="arabicPeriod"/>
            </a:pPr>
            <a:r>
              <a:rPr lang="ru-RU" sz="1000" dirty="0"/>
              <a:t>Находим самый короткий путь (Беллман-Форд) в </a:t>
            </a:r>
            <a:r>
              <a:rPr lang="ru-RU" sz="1000" dirty="0" smtClean="0"/>
              <a:t>ТЕКУЩЕМ ГРАФЕ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Добавляем </a:t>
            </a:r>
            <a:r>
              <a:rPr lang="ru-RU" sz="1000" dirty="0"/>
              <a:t>найденный короткий </a:t>
            </a:r>
            <a:r>
              <a:rPr lang="ru-RU" sz="1000" dirty="0" smtClean="0"/>
              <a:t>путь с убранными раздвоенными вершинами в СПИСОК </a:t>
            </a:r>
            <a:r>
              <a:rPr lang="ru-RU" sz="1000" dirty="0"/>
              <a:t>ПУТЕЙ ДЛЯ </a:t>
            </a:r>
            <a:r>
              <a:rPr lang="ru-RU" sz="1000" dirty="0" smtClean="0"/>
              <a:t>НАЛОЖЕНИЯ (теперь </a:t>
            </a:r>
            <a:r>
              <a:rPr lang="ru-RU" sz="1000" dirty="0"/>
              <a:t>состоит из </a:t>
            </a:r>
            <a:r>
              <a:rPr lang="ru-RU" sz="1000" dirty="0" smtClean="0"/>
              <a:t>двух путей)</a:t>
            </a:r>
            <a:endParaRPr lang="ru-RU" sz="1000" dirty="0"/>
          </a:p>
          <a:p>
            <a:pPr marL="342900" indent="-342900">
              <a:buAutoNum type="arabicPeriod"/>
            </a:pPr>
            <a:r>
              <a:rPr lang="ru-RU" sz="1000" dirty="0" smtClean="0"/>
              <a:t>Накладываем оба пути из СПИСКА ПУТЕЙ ДЛЯ НАЛОЖЕНИЯ на копию ОРИГИНАЛЬНОГО ГРАФА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Удаляем двунаправленные ребра из КОПИИ ОРИГИНАЛЬНОГО ГРАФА, получаем два коротких пути </a:t>
            </a:r>
          </a:p>
          <a:p>
            <a:pPr marL="342900" indent="-342900">
              <a:buAutoNum type="arabicPeriod"/>
            </a:pPr>
            <a:r>
              <a:rPr lang="ru-RU" sz="1000" dirty="0" smtClean="0"/>
              <a:t>Считаем эффективность получившихся коротких путей, сравниванием с коротким путем, который сохранен в СПИСКЕ ФИНАЛЬНЫХ ПУТЕЙ, если эффективность выше, то заменяем ранее сохраненный список из одного пути новым списком из двух коротких путей</a:t>
            </a:r>
            <a:endParaRPr lang="ru-RU" sz="1000" dirty="0"/>
          </a:p>
          <a:p>
            <a:endParaRPr lang="ru-RU" sz="1000" dirty="0" smtClean="0"/>
          </a:p>
          <a:p>
            <a:r>
              <a:rPr lang="ru-RU" sz="1000" dirty="0" smtClean="0"/>
              <a:t>ИТЕРАЦИЯ 3</a:t>
            </a:r>
          </a:p>
          <a:p>
            <a:pPr marL="342900" indent="-342900">
              <a:buAutoNum type="arabicPeriod"/>
            </a:pPr>
            <a:r>
              <a:rPr lang="ru-RU" sz="1000" dirty="0"/>
              <a:t>Делаем в ТЕКУЩЕМ ГРАФЕ все ребра, входящие в самый короткий путь, обратно-направленными с весом -1</a:t>
            </a:r>
          </a:p>
          <a:p>
            <a:pPr marL="342900" indent="-342900">
              <a:buAutoNum type="arabicPeriod"/>
            </a:pPr>
            <a:r>
              <a:rPr lang="ru-RU" sz="1000" dirty="0"/>
              <a:t>Раздваиваем все узлы самого короткого пути (кроме начального и конечного) на входящий (</a:t>
            </a:r>
            <a:r>
              <a:rPr lang="en-US" sz="1000" dirty="0"/>
              <a:t>in) </a:t>
            </a:r>
            <a:r>
              <a:rPr lang="ru-RU" sz="1000" dirty="0"/>
              <a:t>и исходящий </a:t>
            </a:r>
            <a:r>
              <a:rPr lang="en-US" sz="1000" dirty="0"/>
              <a:t>(out) </a:t>
            </a:r>
            <a:r>
              <a:rPr lang="ru-RU" sz="1000" dirty="0"/>
              <a:t>узлы, соединенные ребром с весом 0 и направлением от </a:t>
            </a:r>
            <a:r>
              <a:rPr lang="en-US" sz="1000" dirty="0"/>
              <a:t>out </a:t>
            </a:r>
            <a:r>
              <a:rPr lang="ru-RU" sz="1000" dirty="0"/>
              <a:t>к </a:t>
            </a:r>
            <a:r>
              <a:rPr lang="en-US" sz="1000" dirty="0"/>
              <a:t>in</a:t>
            </a:r>
          </a:p>
          <a:p>
            <a:pPr marL="342900" indent="-342900">
              <a:buAutoNum type="arabicPeriod"/>
            </a:pPr>
            <a:r>
              <a:rPr lang="ru-RU" sz="1000" dirty="0"/>
              <a:t>Для всех соседних узлов:</a:t>
            </a:r>
          </a:p>
          <a:p>
            <a:pPr marL="800100" lvl="1" indent="-342900">
              <a:buFont typeface="+mj-lt"/>
              <a:buAutoNum type="alphaUcPeriod"/>
            </a:pPr>
            <a:r>
              <a:rPr lang="ru-RU" sz="1000" dirty="0"/>
              <a:t>Провести направленное ребро с весом 1 от соседнего узла к узлу </a:t>
            </a:r>
            <a:r>
              <a:rPr lang="en-US" sz="1000" dirty="0"/>
              <a:t>in</a:t>
            </a:r>
            <a:endParaRPr lang="ru-RU" sz="1000" dirty="0"/>
          </a:p>
          <a:p>
            <a:pPr marL="800100" lvl="1" indent="-342900">
              <a:buFont typeface="+mj-lt"/>
              <a:buAutoNum type="alphaUcPeriod"/>
            </a:pPr>
            <a:r>
              <a:rPr lang="ru-RU" sz="1000" dirty="0"/>
              <a:t>Провести направленное ребро с весом 1 от узла </a:t>
            </a:r>
            <a:r>
              <a:rPr lang="en-US" sz="1000" dirty="0"/>
              <a:t>out</a:t>
            </a:r>
            <a:r>
              <a:rPr lang="ru-RU" sz="1000" dirty="0"/>
              <a:t> к соседнему узлу</a:t>
            </a:r>
          </a:p>
          <a:p>
            <a:pPr marL="342900" indent="-342900">
              <a:buAutoNum type="arabicPeriod"/>
            </a:pPr>
            <a:r>
              <a:rPr lang="ru-RU" sz="1000" dirty="0"/>
              <a:t>Находим самый короткий путь (Беллман-Форд) в ТЕКУЩЕМ ГРАФЕ</a:t>
            </a:r>
          </a:p>
          <a:p>
            <a:pPr marL="342900" indent="-342900">
              <a:buAutoNum type="arabicPeriod"/>
            </a:pPr>
            <a:r>
              <a:rPr lang="ru-RU" sz="1000" dirty="0"/>
              <a:t>Добавляем найденный короткий путь с убранными раздвоенными вершинами в СПИСОК ПУТЕЙ ДЛЯ НАЛОЖЕНИЯ (теперь состоит из </a:t>
            </a:r>
            <a:r>
              <a:rPr lang="ru-RU" sz="1000" dirty="0" smtClean="0"/>
              <a:t>трех </a:t>
            </a:r>
            <a:r>
              <a:rPr lang="ru-RU" sz="1000" dirty="0"/>
              <a:t>путей)</a:t>
            </a:r>
          </a:p>
          <a:p>
            <a:pPr marL="342900" indent="-342900">
              <a:buAutoNum type="arabicPeriod"/>
            </a:pPr>
            <a:r>
              <a:rPr lang="ru-RU" sz="1000" dirty="0"/>
              <a:t>Накладываем </a:t>
            </a:r>
            <a:r>
              <a:rPr lang="ru-RU" sz="1000" dirty="0" smtClean="0"/>
              <a:t>три </a:t>
            </a:r>
            <a:r>
              <a:rPr lang="ru-RU" sz="1000" dirty="0"/>
              <a:t>пути из СПИСКА ПУТЕЙ ДЛЯ НАЛОЖЕНИЯ на копию ОРИГИНАЛЬНОГО ГРАФА</a:t>
            </a:r>
          </a:p>
          <a:p>
            <a:pPr marL="342900" indent="-342900">
              <a:buAutoNum type="arabicPeriod"/>
            </a:pPr>
            <a:r>
              <a:rPr lang="ru-RU" sz="1000" dirty="0"/>
              <a:t>Удаляем двунаправленные ребра из КОПИИ ОРИГИНАЛЬНОГО ГРАФА, получаем </a:t>
            </a:r>
            <a:r>
              <a:rPr lang="ru-RU" sz="1000" dirty="0" smtClean="0"/>
              <a:t>три </a:t>
            </a:r>
            <a:r>
              <a:rPr lang="ru-RU" sz="1000" dirty="0"/>
              <a:t>коротких пути </a:t>
            </a:r>
          </a:p>
          <a:p>
            <a:pPr marL="342900" indent="-342900">
              <a:buAutoNum type="arabicPeriod"/>
            </a:pPr>
            <a:r>
              <a:rPr lang="ru-RU" sz="1000" dirty="0"/>
              <a:t>Считаем эффективность получившихся коротких путей, сравниванием с коротким </a:t>
            </a:r>
            <a:r>
              <a:rPr lang="ru-RU" sz="1000" dirty="0" smtClean="0"/>
              <a:t>путем (или путями), которые сохранены </a:t>
            </a:r>
            <a:r>
              <a:rPr lang="ru-RU" sz="1000" dirty="0"/>
              <a:t>в СПИСКЕ ФИНАЛЬНЫХ ПУТЕЙ, если эффективность выше, то заменяем ранее сохраненный список из </a:t>
            </a:r>
            <a:r>
              <a:rPr lang="ru-RU" sz="1000" dirty="0" smtClean="0"/>
              <a:t>одного или двух путей </a:t>
            </a:r>
            <a:r>
              <a:rPr lang="ru-RU" sz="1000" dirty="0"/>
              <a:t>новым списком из </a:t>
            </a:r>
            <a:r>
              <a:rPr lang="ru-RU" sz="1000" dirty="0" smtClean="0"/>
              <a:t>трех </a:t>
            </a:r>
            <a:r>
              <a:rPr lang="ru-RU" sz="1000" dirty="0"/>
              <a:t>коротких </a:t>
            </a:r>
            <a:r>
              <a:rPr lang="ru-RU" sz="1000" dirty="0" smtClean="0"/>
              <a:t>путей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558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411</Words>
  <Application>Microsoft Office PowerPoint</Application>
  <PresentationFormat>Экран (16:9)</PresentationFormat>
  <Paragraphs>29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Belyakov</dc:creator>
  <cp:lastModifiedBy>User</cp:lastModifiedBy>
  <cp:revision>8</cp:revision>
  <dcterms:created xsi:type="dcterms:W3CDTF">2020-08-10T17:48:29Z</dcterms:created>
  <dcterms:modified xsi:type="dcterms:W3CDTF">2020-08-10T19:21:37Z</dcterms:modified>
</cp:coreProperties>
</file>