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4" r:id="rId6"/>
    <p:sldId id="265" r:id="rId7"/>
    <p:sldId id="260" r:id="rId8"/>
    <p:sldId id="266" r:id="rId9"/>
    <p:sldId id="267" r:id="rId10"/>
    <p:sldId id="261" r:id="rId11"/>
    <p:sldId id="262" r:id="rId12"/>
    <p:sldId id="263"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69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77599401"/>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79467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b="0" dirty="0" smtClean="0"/>
              <a:t>These three different tiers were put into a query, which adds a new column to the new customers dataset, telling us what tier each new customer would fall into.</a:t>
            </a:r>
            <a:endParaRPr sz="1800" b="0"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0318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800" b="0" dirty="0" smtClean="0"/>
              <a:t>All queries I used and the final results are attached as supporting documents.</a:t>
            </a:r>
            <a:endParaRPr sz="1800" b="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24769" y="971550"/>
            <a:ext cx="8565600" cy="301617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Task: </a:t>
            </a:r>
            <a:r>
              <a:rPr lang="en-US" b="0" dirty="0" smtClean="0"/>
              <a:t>Identify </a:t>
            </a:r>
            <a:r>
              <a:rPr lang="en-US" b="0" dirty="0"/>
              <a:t>the best customers to target among the new customers based on their transaction history, customer data, and demographic information</a:t>
            </a:r>
            <a:r>
              <a:rPr lang="en-US" dirty="0"/>
              <a:t>. </a:t>
            </a:r>
          </a:p>
          <a:p>
            <a:endParaRPr lang="en-US" dirty="0" smtClean="0"/>
          </a:p>
          <a:p>
            <a:r>
              <a:rPr lang="en-US" dirty="0" smtClean="0"/>
              <a:t>Goal: </a:t>
            </a:r>
            <a:r>
              <a:rPr lang="en-US" b="0" dirty="0" smtClean="0"/>
              <a:t>To </a:t>
            </a:r>
            <a:r>
              <a:rPr lang="en-US" b="0" dirty="0"/>
              <a:t>maximize the likelihood of converting these new customers into active and valuable ones</a:t>
            </a:r>
            <a:r>
              <a:rPr lang="en-US" b="0" dirty="0" smtClean="0"/>
              <a:t>.</a:t>
            </a:r>
          </a:p>
          <a:p>
            <a:endParaRPr lang="en-US" dirty="0"/>
          </a:p>
          <a:p>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8502" y="971550"/>
            <a:ext cx="8565600" cy="301617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Datasets:</a:t>
            </a:r>
          </a:p>
          <a:p>
            <a:pPr marL="342900" indent="-342900">
              <a:buFontTx/>
              <a:buChar char="-"/>
            </a:pPr>
            <a:r>
              <a:rPr lang="en-US" sz="1400" b="0" dirty="0" smtClean="0"/>
              <a:t>Customer Address</a:t>
            </a:r>
          </a:p>
          <a:p>
            <a:pPr marL="342900" indent="-342900">
              <a:buFontTx/>
              <a:buChar char="-"/>
            </a:pPr>
            <a:r>
              <a:rPr lang="en-US" sz="1400" b="0" dirty="0" smtClean="0"/>
              <a:t>Customer Demographic</a:t>
            </a:r>
          </a:p>
          <a:p>
            <a:pPr marL="342900" indent="-342900">
              <a:buFontTx/>
              <a:buChar char="-"/>
            </a:pPr>
            <a:r>
              <a:rPr lang="en-US" sz="1400" b="0" dirty="0" smtClean="0"/>
              <a:t>Transactions</a:t>
            </a:r>
          </a:p>
          <a:p>
            <a:pPr marL="342900" indent="-342900">
              <a:buFontTx/>
              <a:buChar char="-"/>
            </a:pPr>
            <a:r>
              <a:rPr lang="en-US" sz="1400" b="0" dirty="0" smtClean="0"/>
              <a:t>New Customers</a:t>
            </a:r>
          </a:p>
          <a:p>
            <a:endParaRPr lang="en-US" sz="1400" b="0" dirty="0" smtClean="0"/>
          </a:p>
          <a:p>
            <a:r>
              <a:rPr lang="en-US" sz="1400" b="0" dirty="0" smtClean="0"/>
              <a:t>Using MYSQL, I’ll be conducting my analysis. First, we’d need to merge the datasets, on the common column which is customer_id, to monitor user behavior across the datasets. From this, we’d be able to determine who an ‘ideal customer’ is, and use this criteria on the ‘New customers’ dataset.</a:t>
            </a:r>
          </a:p>
          <a:p>
            <a:endParaRPr lang="en-US" sz="1400" b="0" dirty="0"/>
          </a:p>
          <a:p>
            <a:r>
              <a:rPr lang="en-US" sz="1400" b="0" dirty="0" smtClean="0"/>
              <a:t>All databases are imported into MYSQL.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8502" y="971550"/>
            <a:ext cx="8565600" cy="241447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smtClean="0"/>
              <a:t>Focus:</a:t>
            </a:r>
          </a:p>
          <a:p>
            <a:pPr marL="285750" indent="-285750">
              <a:buFontTx/>
              <a:buChar char="-"/>
            </a:pPr>
            <a:r>
              <a:rPr lang="en-US" sz="1400" b="0" dirty="0" smtClean="0"/>
              <a:t>Which customers spent the most on ‘approved’ transactions?</a:t>
            </a:r>
          </a:p>
          <a:p>
            <a:pPr marL="285750" indent="-285750">
              <a:buFontTx/>
              <a:buChar char="-"/>
            </a:pPr>
            <a:r>
              <a:rPr lang="en-US" sz="1400" b="0" dirty="0" smtClean="0"/>
              <a:t>Which customers had the most number of ‘approved’ transactions?</a:t>
            </a:r>
          </a:p>
          <a:p>
            <a:pPr marL="285750" indent="-285750">
              <a:buFontTx/>
              <a:buChar char="-"/>
            </a:pPr>
            <a:endParaRPr lang="en-US" sz="1400" b="0" dirty="0"/>
          </a:p>
          <a:p>
            <a:r>
              <a:rPr lang="en-US" sz="1400" dirty="0" smtClean="0"/>
              <a:t>Support</a:t>
            </a:r>
            <a:r>
              <a:rPr lang="en-US" sz="1400" b="0" dirty="0" smtClean="0"/>
              <a:t>:</a:t>
            </a:r>
          </a:p>
          <a:p>
            <a:r>
              <a:rPr lang="en-US" sz="1400" b="0" dirty="0" smtClean="0"/>
              <a:t>- Of these customers what’s common about them regarding age, job industry, state, car ownership, product class, etc.</a:t>
            </a:r>
          </a:p>
          <a:p>
            <a:endParaRPr lang="en-US" sz="1400" b="0" dirty="0" smtClean="0"/>
          </a:p>
          <a:p>
            <a:endParaRPr lang="en-US" sz="1400" b="0" dirty="0" smtClean="0"/>
          </a:p>
        </p:txBody>
      </p:sp>
    </p:spTree>
    <p:extLst>
      <p:ext uri="{BB962C8B-B14F-4D97-AF65-F5344CB8AC3E}">
        <p14:creationId xmlns:p14="http://schemas.microsoft.com/office/powerpoint/2010/main" val="84524467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8502" y="971550"/>
            <a:ext cx="8565600" cy="266223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smtClean="0"/>
              <a:t>Using MYSQL, </a:t>
            </a:r>
            <a:r>
              <a:rPr lang="en-US" sz="1400" b="0" dirty="0" smtClean="0"/>
              <a:t>I run a query for this, and I display the top 30, to find evaluate the top performing customers.</a:t>
            </a:r>
          </a:p>
          <a:p>
            <a:endParaRPr lang="en-US" sz="1400" b="0" dirty="0"/>
          </a:p>
          <a:p>
            <a:r>
              <a:rPr lang="en-US" sz="1400" b="0" dirty="0" smtClean="0"/>
              <a:t>This returned </a:t>
            </a:r>
            <a:r>
              <a:rPr lang="en-US" sz="1400" b="0" dirty="0" smtClean="0"/>
              <a:t>a table that helps me find common traits between the top spenders, by finding the customers with the most cumulative amount spent over the course of the year on ‘Approved’ transactions, as well as customers with the most number of transactions. This would help me create three models:</a:t>
            </a:r>
          </a:p>
          <a:p>
            <a:endParaRPr lang="en-US" sz="1400" b="0" dirty="0"/>
          </a:p>
          <a:p>
            <a:pPr marL="342900" indent="-342900">
              <a:buAutoNum type="arabicPeriod"/>
            </a:pPr>
            <a:r>
              <a:rPr lang="en-US" sz="1400" dirty="0" smtClean="0"/>
              <a:t>Tier one customer</a:t>
            </a:r>
            <a:r>
              <a:rPr lang="en-US" sz="1400" b="0" dirty="0" smtClean="0"/>
              <a:t>: Highly Valuable Customers</a:t>
            </a:r>
          </a:p>
          <a:p>
            <a:pPr marL="342900" indent="-342900">
              <a:buAutoNum type="arabicPeriod"/>
            </a:pPr>
            <a:r>
              <a:rPr lang="en-US" sz="1400" dirty="0" smtClean="0"/>
              <a:t>Tier two customer: </a:t>
            </a:r>
            <a:r>
              <a:rPr lang="en-US" sz="1400" b="0" dirty="0" smtClean="0"/>
              <a:t>Moderately valuable customers</a:t>
            </a:r>
          </a:p>
          <a:p>
            <a:pPr marL="342900" indent="-342900">
              <a:buAutoNum type="arabicPeriod"/>
            </a:pPr>
            <a:r>
              <a:rPr lang="en-US" sz="1400" dirty="0" smtClean="0"/>
              <a:t>Tier three customer</a:t>
            </a:r>
            <a:r>
              <a:rPr lang="en-US" sz="1400" b="0" dirty="0" smtClean="0"/>
              <a:t>: Standard value customers</a:t>
            </a:r>
            <a:endParaRPr lang="en-US" sz="1400" b="0" dirty="0" smtClean="0"/>
          </a:p>
        </p:txBody>
      </p:sp>
    </p:spTree>
    <p:extLst>
      <p:ext uri="{BB962C8B-B14F-4D97-AF65-F5344CB8AC3E}">
        <p14:creationId xmlns:p14="http://schemas.microsoft.com/office/powerpoint/2010/main" val="54552700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209306" y="1123950"/>
            <a:ext cx="4743694" cy="283920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smtClean="0"/>
              <a:t>Tier 1: (Highly Valuable Customers)</a:t>
            </a:r>
          </a:p>
          <a:p>
            <a:pPr marL="342900" indent="-342900">
              <a:buAutoNum type="arabicPeriod"/>
            </a:pPr>
            <a:endParaRPr lang="en-US" dirty="0"/>
          </a:p>
          <a:p>
            <a:r>
              <a:rPr lang="en-US" b="1" dirty="0" smtClean="0"/>
              <a:t>Age</a:t>
            </a:r>
            <a:r>
              <a:rPr lang="en-US" dirty="0"/>
              <a:t>: Around 45-55 years old</a:t>
            </a:r>
          </a:p>
          <a:p>
            <a:r>
              <a:rPr lang="en-US" b="1" dirty="0" smtClean="0"/>
              <a:t>State</a:t>
            </a:r>
            <a:r>
              <a:rPr lang="en-US" dirty="0"/>
              <a:t>: QLD (</a:t>
            </a:r>
            <a:r>
              <a:rPr lang="en-US" dirty="0" smtClean="0"/>
              <a:t>Queensland)</a:t>
            </a:r>
          </a:p>
          <a:p>
            <a:r>
              <a:rPr lang="en-US" b="1" dirty="0" smtClean="0"/>
              <a:t>Past </a:t>
            </a:r>
            <a:r>
              <a:rPr lang="en-US" b="1" dirty="0"/>
              <a:t>3 Years Bike-Related Purchases:</a:t>
            </a:r>
            <a:r>
              <a:rPr lang="en-US" dirty="0"/>
              <a:t> High (60+)</a:t>
            </a:r>
          </a:p>
          <a:p>
            <a:r>
              <a:rPr lang="en-US" b="1" dirty="0" smtClean="0"/>
              <a:t>Owns </a:t>
            </a:r>
            <a:r>
              <a:rPr lang="en-US" b="1" dirty="0"/>
              <a:t>Car</a:t>
            </a:r>
            <a:r>
              <a:rPr lang="en-US" dirty="0"/>
              <a:t>: Yes</a:t>
            </a:r>
          </a:p>
          <a:p>
            <a:r>
              <a:rPr lang="en-US" b="1" dirty="0" smtClean="0"/>
              <a:t>Job </a:t>
            </a:r>
            <a:r>
              <a:rPr lang="en-US" b="1" dirty="0"/>
              <a:t>Industry</a:t>
            </a:r>
            <a:r>
              <a:rPr lang="en-US" dirty="0"/>
              <a:t>: Financial Services, Health</a:t>
            </a:r>
          </a:p>
          <a:p>
            <a:r>
              <a:rPr lang="en-US" b="1" dirty="0" smtClean="0"/>
              <a:t>Wealth </a:t>
            </a:r>
            <a:r>
              <a:rPr lang="en-US" b="1" dirty="0"/>
              <a:t>Segment</a:t>
            </a:r>
            <a:r>
              <a:rPr lang="en-US" dirty="0"/>
              <a:t>: Affluent </a:t>
            </a:r>
            <a:r>
              <a:rPr lang="en-US" dirty="0" smtClean="0"/>
              <a:t>Customer</a:t>
            </a:r>
          </a:p>
          <a:p>
            <a:r>
              <a:rPr lang="en-US" b="1" dirty="0" smtClean="0"/>
              <a:t>Property </a:t>
            </a:r>
            <a:r>
              <a:rPr lang="en-US" b="1" dirty="0"/>
              <a:t>Valuation</a:t>
            </a:r>
            <a:r>
              <a:rPr lang="en-US" dirty="0"/>
              <a:t>: High (9-11)</a:t>
            </a:r>
          </a:p>
          <a:p>
            <a:r>
              <a:rPr lang="en-US" b="1" dirty="0" smtClean="0"/>
              <a:t>Popular </a:t>
            </a:r>
            <a:r>
              <a:rPr lang="en-US" b="1" dirty="0"/>
              <a:t>Purchase Class</a:t>
            </a:r>
            <a:r>
              <a:rPr lang="en-US" dirty="0"/>
              <a:t>: Medium</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381000" y="1123950"/>
            <a:ext cx="6115294" cy="283920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smtClean="0"/>
              <a:t>Tier 2: (Moderately Valuable  Customers)</a:t>
            </a:r>
          </a:p>
          <a:p>
            <a:pPr marL="342900" indent="-342900">
              <a:buAutoNum type="arabicPeriod"/>
            </a:pPr>
            <a:endParaRPr lang="en-US" dirty="0"/>
          </a:p>
          <a:p>
            <a:r>
              <a:rPr lang="en-US" b="1" dirty="0" smtClean="0"/>
              <a:t>Age</a:t>
            </a:r>
            <a:r>
              <a:rPr lang="en-US" b="1" dirty="0"/>
              <a:t>: </a:t>
            </a:r>
            <a:r>
              <a:rPr lang="en-US" dirty="0"/>
              <a:t>Around 30-50 years old</a:t>
            </a:r>
          </a:p>
          <a:p>
            <a:r>
              <a:rPr lang="en-US" b="1" dirty="0" smtClean="0"/>
              <a:t>State</a:t>
            </a:r>
            <a:r>
              <a:rPr lang="en-US" dirty="0"/>
              <a:t>: NSW (New South Wales), VIC (Victoria)</a:t>
            </a:r>
          </a:p>
          <a:p>
            <a:r>
              <a:rPr lang="en-US" b="1" dirty="0" smtClean="0"/>
              <a:t>Past </a:t>
            </a:r>
            <a:r>
              <a:rPr lang="en-US" b="1" dirty="0"/>
              <a:t>3 Years Bike-Related Purchases: </a:t>
            </a:r>
            <a:r>
              <a:rPr lang="en-US" dirty="0"/>
              <a:t>Moderate (20-40)</a:t>
            </a:r>
          </a:p>
          <a:p>
            <a:r>
              <a:rPr lang="en-US" b="1" dirty="0" smtClean="0"/>
              <a:t>Owns </a:t>
            </a:r>
            <a:r>
              <a:rPr lang="en-US" b="1" dirty="0"/>
              <a:t>Car</a:t>
            </a:r>
            <a:r>
              <a:rPr lang="en-US" dirty="0"/>
              <a:t>: Yes</a:t>
            </a:r>
          </a:p>
          <a:p>
            <a:r>
              <a:rPr lang="en-US" b="1" dirty="0" smtClean="0"/>
              <a:t>Job </a:t>
            </a:r>
            <a:r>
              <a:rPr lang="en-US" b="1" dirty="0"/>
              <a:t>Industry: </a:t>
            </a:r>
            <a:r>
              <a:rPr lang="en-US" dirty="0"/>
              <a:t>Various</a:t>
            </a:r>
          </a:p>
          <a:p>
            <a:r>
              <a:rPr lang="en-US" b="1" dirty="0" smtClean="0"/>
              <a:t>Wealth </a:t>
            </a:r>
            <a:r>
              <a:rPr lang="en-US" b="1" dirty="0"/>
              <a:t>Segment: </a:t>
            </a:r>
            <a:r>
              <a:rPr lang="en-US" dirty="0"/>
              <a:t>Mass Customer</a:t>
            </a:r>
          </a:p>
          <a:p>
            <a:r>
              <a:rPr lang="en-US" b="1" dirty="0" smtClean="0"/>
              <a:t>Property </a:t>
            </a:r>
            <a:r>
              <a:rPr lang="en-US" b="1" dirty="0"/>
              <a:t>Valuation</a:t>
            </a:r>
            <a:r>
              <a:rPr lang="en-US" dirty="0"/>
              <a:t>: </a:t>
            </a:r>
            <a:r>
              <a:rPr lang="en-US" dirty="0" smtClean="0"/>
              <a:t>Various</a:t>
            </a:r>
          </a:p>
          <a:p>
            <a:r>
              <a:rPr lang="en-US" b="1" dirty="0" smtClean="0"/>
              <a:t>Popular </a:t>
            </a:r>
            <a:r>
              <a:rPr lang="en-US" b="1" dirty="0"/>
              <a:t>Purchase Class: </a:t>
            </a:r>
            <a:r>
              <a:rPr lang="en-US" dirty="0"/>
              <a:t>Medium</a:t>
            </a:r>
            <a:endParaRPr dirty="0"/>
          </a:p>
        </p:txBody>
      </p:sp>
    </p:spTree>
    <p:extLst>
      <p:ext uri="{BB962C8B-B14F-4D97-AF65-F5344CB8AC3E}">
        <p14:creationId xmlns:p14="http://schemas.microsoft.com/office/powerpoint/2010/main" val="206496329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211875" y="1047750"/>
            <a:ext cx="6115294" cy="283920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smtClean="0"/>
              <a:t>Tier 3: (Standard  Value  Customers)</a:t>
            </a:r>
          </a:p>
          <a:p>
            <a:pPr marL="342900" indent="-342900">
              <a:buAutoNum type="arabicPeriod"/>
            </a:pPr>
            <a:endParaRPr lang="en-US" dirty="0"/>
          </a:p>
          <a:p>
            <a:r>
              <a:rPr lang="en-US" dirty="0"/>
              <a:t>Age: Variable</a:t>
            </a:r>
          </a:p>
          <a:p>
            <a:r>
              <a:rPr lang="en-US" dirty="0"/>
              <a:t>State: Various</a:t>
            </a:r>
          </a:p>
          <a:p>
            <a:r>
              <a:rPr lang="en-US" dirty="0"/>
              <a:t>Past 3 Years Bike-Related Purchases: Variable</a:t>
            </a:r>
          </a:p>
          <a:p>
            <a:r>
              <a:rPr lang="en-US" dirty="0"/>
              <a:t>Owns Car: Variable</a:t>
            </a:r>
          </a:p>
          <a:p>
            <a:r>
              <a:rPr lang="en-US" dirty="0"/>
              <a:t>Job Industry: Various</a:t>
            </a:r>
          </a:p>
          <a:p>
            <a:r>
              <a:rPr lang="en-US" dirty="0"/>
              <a:t>Wealth Segment: Various</a:t>
            </a:r>
          </a:p>
          <a:p>
            <a:r>
              <a:rPr lang="en-US" dirty="0"/>
              <a:t>Property Valuation: Variable</a:t>
            </a:r>
          </a:p>
          <a:p>
            <a:r>
              <a:rPr lang="en-US" dirty="0"/>
              <a:t>Popular Purchase Class: Variable</a:t>
            </a:r>
          </a:p>
        </p:txBody>
      </p:sp>
    </p:spTree>
    <p:extLst>
      <p:ext uri="{BB962C8B-B14F-4D97-AF65-F5344CB8AC3E}">
        <p14:creationId xmlns:p14="http://schemas.microsoft.com/office/powerpoint/2010/main" val="3318905203"/>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420</TotalTime>
  <Words>507</Words>
  <Application>Microsoft Office PowerPoint</Application>
  <PresentationFormat>On-screen Show (16:9)</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ifeoma ohia</dc:creator>
  <cp:lastModifiedBy>IFEOMA JENNY</cp:lastModifiedBy>
  <cp:revision>17</cp:revision>
  <dcterms:modified xsi:type="dcterms:W3CDTF">2023-08-16T10:27:25Z</dcterms:modified>
</cp:coreProperties>
</file>