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2"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3" d="100"/>
          <a:sy n="83" d="100"/>
        </p:scale>
        <p:origin x="120"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D44F3-48B4-4806-BAB5-0930C2F3EC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B56232-8666-4CA3-B238-E4370FC77E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45101-C6A7-4022-895E-8927DF279C64}"/>
              </a:ext>
            </a:extLst>
          </p:cNvPr>
          <p:cNvSpPr>
            <a:spLocks noGrp="1"/>
          </p:cNvSpPr>
          <p:nvPr>
            <p:ph type="dt" sz="half" idx="10"/>
          </p:nvPr>
        </p:nvSpPr>
        <p:spPr/>
        <p:txBody>
          <a:bodyPr/>
          <a:lstStyle/>
          <a:p>
            <a:fld id="{B61BEF0D-F0BB-DE4B-95CE-6DB70DBA9567}" type="datetimeFigureOut">
              <a:rPr lang="en-US" smtClean="0"/>
              <a:pPr/>
              <a:t>4/19/2020</a:t>
            </a:fld>
            <a:endParaRPr lang="en-US" dirty="0"/>
          </a:p>
        </p:txBody>
      </p:sp>
      <p:sp>
        <p:nvSpPr>
          <p:cNvPr id="5" name="Footer Placeholder 4">
            <a:extLst>
              <a:ext uri="{FF2B5EF4-FFF2-40B4-BE49-F238E27FC236}">
                <a16:creationId xmlns:a16="http://schemas.microsoft.com/office/drawing/2014/main" id="{32176A1E-9F4F-4DA9-84AA-DA248FBD50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D1C624-6969-4394-BE5A-5DB5B0FACF4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586073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E131-9142-4CA7-B8C5-E21F757353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155891-7E67-4584-9862-5AFFE6722F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C01309-ED1F-4DC4-8062-8EC2AF2BBA72}"/>
              </a:ext>
            </a:extLst>
          </p:cNvPr>
          <p:cNvSpPr>
            <a:spLocks noGrp="1"/>
          </p:cNvSpPr>
          <p:nvPr>
            <p:ph type="dt" sz="half" idx="10"/>
          </p:nvPr>
        </p:nvSpPr>
        <p:spPr/>
        <p:txBody>
          <a:bodyPr/>
          <a:lstStyle/>
          <a:p>
            <a:fld id="{B61BEF0D-F0BB-DE4B-95CE-6DB70DBA9567}" type="datetimeFigureOut">
              <a:rPr lang="en-US" smtClean="0"/>
              <a:pPr/>
              <a:t>4/19/2020</a:t>
            </a:fld>
            <a:endParaRPr lang="en-US" dirty="0"/>
          </a:p>
        </p:txBody>
      </p:sp>
      <p:sp>
        <p:nvSpPr>
          <p:cNvPr id="5" name="Footer Placeholder 4">
            <a:extLst>
              <a:ext uri="{FF2B5EF4-FFF2-40B4-BE49-F238E27FC236}">
                <a16:creationId xmlns:a16="http://schemas.microsoft.com/office/drawing/2014/main" id="{E2764342-C6D1-477B-A7F4-E5C9BCBD44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B0162A-29C1-4A46-88DE-988B754B09E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164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625A07-0BE4-4DB6-B04E-3558F6BA2E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C3EE0C-80B6-4F6F-AB63-2AF26670AF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EC356F-93A2-4DDA-8CE8-E759B16005EA}"/>
              </a:ext>
            </a:extLst>
          </p:cNvPr>
          <p:cNvSpPr>
            <a:spLocks noGrp="1"/>
          </p:cNvSpPr>
          <p:nvPr>
            <p:ph type="dt" sz="half" idx="10"/>
          </p:nvPr>
        </p:nvSpPr>
        <p:spPr/>
        <p:txBody>
          <a:bodyPr/>
          <a:lstStyle/>
          <a:p>
            <a:fld id="{B61BEF0D-F0BB-DE4B-95CE-6DB70DBA9567}" type="datetimeFigureOut">
              <a:rPr lang="en-US" smtClean="0"/>
              <a:pPr/>
              <a:t>4/19/2020</a:t>
            </a:fld>
            <a:endParaRPr lang="en-US" dirty="0"/>
          </a:p>
        </p:txBody>
      </p:sp>
      <p:sp>
        <p:nvSpPr>
          <p:cNvPr id="5" name="Footer Placeholder 4">
            <a:extLst>
              <a:ext uri="{FF2B5EF4-FFF2-40B4-BE49-F238E27FC236}">
                <a16:creationId xmlns:a16="http://schemas.microsoft.com/office/drawing/2014/main" id="{3ABCF52F-46AA-40B1-A152-29DA9F171F4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14361C-F834-428D-BD3A-D16F20E91A6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998376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A0006-EB50-4183-84B2-5C3929D97A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882430-5681-4C53-BD07-3817D6DAB8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DE1CD4-BE63-41DD-93F4-56A49E0430D0}"/>
              </a:ext>
            </a:extLst>
          </p:cNvPr>
          <p:cNvSpPr>
            <a:spLocks noGrp="1"/>
          </p:cNvSpPr>
          <p:nvPr>
            <p:ph type="dt" sz="half" idx="10"/>
          </p:nvPr>
        </p:nvSpPr>
        <p:spPr/>
        <p:txBody>
          <a:bodyPr/>
          <a:lstStyle/>
          <a:p>
            <a:fld id="{B61BEF0D-F0BB-DE4B-95CE-6DB70DBA9567}" type="datetimeFigureOut">
              <a:rPr lang="en-US" smtClean="0"/>
              <a:pPr/>
              <a:t>4/19/2020</a:t>
            </a:fld>
            <a:endParaRPr lang="en-US" dirty="0"/>
          </a:p>
        </p:txBody>
      </p:sp>
      <p:sp>
        <p:nvSpPr>
          <p:cNvPr id="5" name="Footer Placeholder 4">
            <a:extLst>
              <a:ext uri="{FF2B5EF4-FFF2-40B4-BE49-F238E27FC236}">
                <a16:creationId xmlns:a16="http://schemas.microsoft.com/office/drawing/2014/main" id="{B7077C69-0864-46FA-A59E-A6095FFE38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9BFD9B5-4A6A-4C60-A37D-41D1949015D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3757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8D88E-1599-4113-9A79-B3200A64A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725B59-F2DC-45E2-BF29-40752D6D01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CD42F9-5743-47BB-AF24-36F45DEAFD06}"/>
              </a:ext>
            </a:extLst>
          </p:cNvPr>
          <p:cNvSpPr>
            <a:spLocks noGrp="1"/>
          </p:cNvSpPr>
          <p:nvPr>
            <p:ph type="dt" sz="half" idx="10"/>
          </p:nvPr>
        </p:nvSpPr>
        <p:spPr/>
        <p:txBody>
          <a:bodyPr/>
          <a:lstStyle/>
          <a:p>
            <a:fld id="{B61BEF0D-F0BB-DE4B-95CE-6DB70DBA9567}" type="datetimeFigureOut">
              <a:rPr lang="en-US" smtClean="0"/>
              <a:pPr/>
              <a:t>4/19/2020</a:t>
            </a:fld>
            <a:endParaRPr lang="en-US" dirty="0"/>
          </a:p>
        </p:txBody>
      </p:sp>
      <p:sp>
        <p:nvSpPr>
          <p:cNvPr id="5" name="Footer Placeholder 4">
            <a:extLst>
              <a:ext uri="{FF2B5EF4-FFF2-40B4-BE49-F238E27FC236}">
                <a16:creationId xmlns:a16="http://schemas.microsoft.com/office/drawing/2014/main" id="{C7591281-98E6-4ABD-9995-6F42B3DDF2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2FAC2D-7269-4BFA-9BF5-A23A9504820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818126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CD453-C890-43AA-B5B9-587CA12367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86E495-546B-45B9-92EE-1D4A2FA211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BA182D-A733-4999-8743-8BFF8F5C57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0AA959-AE55-4011-85EE-876A2ED3E107}"/>
              </a:ext>
            </a:extLst>
          </p:cNvPr>
          <p:cNvSpPr>
            <a:spLocks noGrp="1"/>
          </p:cNvSpPr>
          <p:nvPr>
            <p:ph type="dt" sz="half" idx="10"/>
          </p:nvPr>
        </p:nvSpPr>
        <p:spPr/>
        <p:txBody>
          <a:bodyPr/>
          <a:lstStyle/>
          <a:p>
            <a:fld id="{B61BEF0D-F0BB-DE4B-95CE-6DB70DBA9567}" type="datetimeFigureOut">
              <a:rPr lang="en-US" smtClean="0"/>
              <a:pPr/>
              <a:t>4/19/2020</a:t>
            </a:fld>
            <a:endParaRPr lang="en-US" dirty="0"/>
          </a:p>
        </p:txBody>
      </p:sp>
      <p:sp>
        <p:nvSpPr>
          <p:cNvPr id="6" name="Footer Placeholder 5">
            <a:extLst>
              <a:ext uri="{FF2B5EF4-FFF2-40B4-BE49-F238E27FC236}">
                <a16:creationId xmlns:a16="http://schemas.microsoft.com/office/drawing/2014/main" id="{B4F037C4-8CDF-4F89-AD99-303C756249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9D9B73-F12B-4A81-AE75-A5A2CAACA54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599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210A-BBD2-4FB1-B8DD-8A4A8B2120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5F7707-C1A6-4A41-978B-342ADACE9E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606681-B706-44DA-915B-14AACF390D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2CE690-796E-41A6-8361-1E8440BF43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812FFD-96B0-4B20-9F8E-57C3DA56A3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7AFE8D-93B6-4D66-BF0C-D52B134C17C4}"/>
              </a:ext>
            </a:extLst>
          </p:cNvPr>
          <p:cNvSpPr>
            <a:spLocks noGrp="1"/>
          </p:cNvSpPr>
          <p:nvPr>
            <p:ph type="dt" sz="half" idx="10"/>
          </p:nvPr>
        </p:nvSpPr>
        <p:spPr/>
        <p:txBody>
          <a:bodyPr/>
          <a:lstStyle/>
          <a:p>
            <a:fld id="{B61BEF0D-F0BB-DE4B-95CE-6DB70DBA9567}" type="datetimeFigureOut">
              <a:rPr lang="en-US" smtClean="0"/>
              <a:pPr/>
              <a:t>4/19/2020</a:t>
            </a:fld>
            <a:endParaRPr lang="en-US" dirty="0"/>
          </a:p>
        </p:txBody>
      </p:sp>
      <p:sp>
        <p:nvSpPr>
          <p:cNvPr id="8" name="Footer Placeholder 7">
            <a:extLst>
              <a:ext uri="{FF2B5EF4-FFF2-40B4-BE49-F238E27FC236}">
                <a16:creationId xmlns:a16="http://schemas.microsoft.com/office/drawing/2014/main" id="{F5A3C817-9290-4E15-9240-8F5D896F95A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4961BE3-C11F-4FB2-A130-39F363DA54F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932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67C9-A726-49EE-A890-87A320545A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41B6AE-C65D-4EE9-91C3-1E58E1AAEF60}"/>
              </a:ext>
            </a:extLst>
          </p:cNvPr>
          <p:cNvSpPr>
            <a:spLocks noGrp="1"/>
          </p:cNvSpPr>
          <p:nvPr>
            <p:ph type="dt" sz="half" idx="10"/>
          </p:nvPr>
        </p:nvSpPr>
        <p:spPr/>
        <p:txBody>
          <a:bodyPr/>
          <a:lstStyle/>
          <a:p>
            <a:fld id="{B61BEF0D-F0BB-DE4B-95CE-6DB70DBA9567}" type="datetimeFigureOut">
              <a:rPr lang="en-US" smtClean="0"/>
              <a:pPr/>
              <a:t>4/19/2020</a:t>
            </a:fld>
            <a:endParaRPr lang="en-US" dirty="0"/>
          </a:p>
        </p:txBody>
      </p:sp>
      <p:sp>
        <p:nvSpPr>
          <p:cNvPr id="4" name="Footer Placeholder 3">
            <a:extLst>
              <a:ext uri="{FF2B5EF4-FFF2-40B4-BE49-F238E27FC236}">
                <a16:creationId xmlns:a16="http://schemas.microsoft.com/office/drawing/2014/main" id="{DBB8FDC7-349E-44F1-9DF7-784BB49CF0F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C7DB2D2-B6F0-4D99-BC7D-0B4D8A3252D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5978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B8943-0B04-4F28-87FA-6617F26FF4DF}"/>
              </a:ext>
            </a:extLst>
          </p:cNvPr>
          <p:cNvSpPr>
            <a:spLocks noGrp="1"/>
          </p:cNvSpPr>
          <p:nvPr>
            <p:ph type="dt" sz="half" idx="10"/>
          </p:nvPr>
        </p:nvSpPr>
        <p:spPr/>
        <p:txBody>
          <a:bodyPr/>
          <a:lstStyle/>
          <a:p>
            <a:fld id="{B61BEF0D-F0BB-DE4B-95CE-6DB70DBA9567}" type="datetimeFigureOut">
              <a:rPr lang="en-US" smtClean="0"/>
              <a:pPr/>
              <a:t>4/19/2020</a:t>
            </a:fld>
            <a:endParaRPr lang="en-US" dirty="0"/>
          </a:p>
        </p:txBody>
      </p:sp>
      <p:sp>
        <p:nvSpPr>
          <p:cNvPr id="3" name="Footer Placeholder 2">
            <a:extLst>
              <a:ext uri="{FF2B5EF4-FFF2-40B4-BE49-F238E27FC236}">
                <a16:creationId xmlns:a16="http://schemas.microsoft.com/office/drawing/2014/main" id="{81717AE3-5299-4D10-B46E-B0CDA656BA0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8349A5D-0DA7-49D1-ABFC-46AED483186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2457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6B7B-11F1-4925-BDAF-480C30BBF3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A55F0B-DE4C-4FE2-9BDD-42A4850E14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B58626-2332-4D30-9509-6ABDA1AE1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5DC40D-FC6A-4DE1-901C-9CD8048267A5}"/>
              </a:ext>
            </a:extLst>
          </p:cNvPr>
          <p:cNvSpPr>
            <a:spLocks noGrp="1"/>
          </p:cNvSpPr>
          <p:nvPr>
            <p:ph type="dt" sz="half" idx="10"/>
          </p:nvPr>
        </p:nvSpPr>
        <p:spPr/>
        <p:txBody>
          <a:bodyPr/>
          <a:lstStyle/>
          <a:p>
            <a:fld id="{B61BEF0D-F0BB-DE4B-95CE-6DB70DBA9567}" type="datetimeFigureOut">
              <a:rPr lang="en-US" smtClean="0"/>
              <a:pPr/>
              <a:t>4/19/2020</a:t>
            </a:fld>
            <a:endParaRPr lang="en-US" dirty="0"/>
          </a:p>
        </p:txBody>
      </p:sp>
      <p:sp>
        <p:nvSpPr>
          <p:cNvPr id="6" name="Footer Placeholder 5">
            <a:extLst>
              <a:ext uri="{FF2B5EF4-FFF2-40B4-BE49-F238E27FC236}">
                <a16:creationId xmlns:a16="http://schemas.microsoft.com/office/drawing/2014/main" id="{646EE0ED-8AB0-489E-BA76-641D2BAA45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B6E9E48-FDDD-445C-9DBC-E54B13923C0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311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58945-DC07-4BC2-A711-BD3E3EE72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25E368-5B19-452D-81B3-7F6243DFA7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90E8FB-7EA5-4345-9B46-FB08CF1E5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F0493B-464F-4992-BABF-23D76FC342AC}"/>
              </a:ext>
            </a:extLst>
          </p:cNvPr>
          <p:cNvSpPr>
            <a:spLocks noGrp="1"/>
          </p:cNvSpPr>
          <p:nvPr>
            <p:ph type="dt" sz="half" idx="10"/>
          </p:nvPr>
        </p:nvSpPr>
        <p:spPr/>
        <p:txBody>
          <a:bodyPr/>
          <a:lstStyle/>
          <a:p>
            <a:fld id="{B61BEF0D-F0BB-DE4B-95CE-6DB70DBA9567}" type="datetimeFigureOut">
              <a:rPr lang="en-US" smtClean="0"/>
              <a:pPr/>
              <a:t>4/19/2020</a:t>
            </a:fld>
            <a:endParaRPr lang="en-US" dirty="0"/>
          </a:p>
        </p:txBody>
      </p:sp>
      <p:sp>
        <p:nvSpPr>
          <p:cNvPr id="6" name="Footer Placeholder 5">
            <a:extLst>
              <a:ext uri="{FF2B5EF4-FFF2-40B4-BE49-F238E27FC236}">
                <a16:creationId xmlns:a16="http://schemas.microsoft.com/office/drawing/2014/main" id="{E2EEE49C-FAA3-4276-AF43-A0588FF21D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72A80AF-1E2F-4E12-B207-0241F2FAA37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250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9327E5-0046-413C-BEBF-A92E789B7E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18F8B4-6129-42E2-9DD6-CA85D3232A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AC995C-0A1A-46CA-980E-EBF081D1B8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4/19/2020</a:t>
            </a:fld>
            <a:endParaRPr lang="en-US" dirty="0"/>
          </a:p>
        </p:txBody>
      </p:sp>
      <p:sp>
        <p:nvSpPr>
          <p:cNvPr id="5" name="Footer Placeholder 4">
            <a:extLst>
              <a:ext uri="{FF2B5EF4-FFF2-40B4-BE49-F238E27FC236}">
                <a16:creationId xmlns:a16="http://schemas.microsoft.com/office/drawing/2014/main" id="{39F5269A-192B-4B50-8C41-106A3FF101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0CED3A1-BA3B-48E1-AAE8-6A705551C4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3025971"/>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82AD3632-8042-4536-9EF6-2829E758C886}"/>
              </a:ext>
            </a:extLst>
          </p:cNvPr>
          <p:cNvSpPr>
            <a:spLocks noGrp="1"/>
          </p:cNvSpPr>
          <p:nvPr>
            <p:ph type="subTitle" idx="1"/>
          </p:nvPr>
        </p:nvSpPr>
        <p:spPr>
          <a:xfrm>
            <a:off x="1848465" y="4039706"/>
            <a:ext cx="8495070" cy="904005"/>
          </a:xfrm>
        </p:spPr>
        <p:txBody>
          <a:bodyPr>
            <a:normAutofit/>
          </a:bodyPr>
          <a:lstStyle/>
          <a:p>
            <a:r>
              <a:rPr lang="en-IN" sz="4800" b="1" dirty="0">
                <a:solidFill>
                  <a:srgbClr val="FFFFFF"/>
                </a:solidFill>
              </a:rPr>
              <a:t>AWS CloudTrail</a:t>
            </a:r>
          </a:p>
          <a:p>
            <a:endParaRPr lang="en-IN" b="1" dirty="0">
              <a:solidFill>
                <a:srgbClr val="FFFFFF"/>
              </a:solidFill>
            </a:endParaRPr>
          </a:p>
        </p:txBody>
      </p:sp>
      <p:sp>
        <p:nvSpPr>
          <p:cNvPr id="19" name="Oval 18">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rgbClr val="91B5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15EBF1A3-DB91-4F84-BC71-5BA104464474}"/>
              </a:ext>
            </a:extLst>
          </p:cNvPr>
          <p:cNvPicPr>
            <a:picLocks noChangeAspect="1"/>
          </p:cNvPicPr>
          <p:nvPr/>
        </p:nvPicPr>
        <p:blipFill>
          <a:blip r:embed="rId2"/>
          <a:stretch>
            <a:fillRect/>
          </a:stretch>
        </p:blipFill>
        <p:spPr>
          <a:xfrm>
            <a:off x="5341109" y="1371601"/>
            <a:ext cx="1509783" cy="1175474"/>
          </a:xfrm>
          <a:prstGeom prst="rect">
            <a:avLst/>
          </a:prstGeom>
        </p:spPr>
      </p:pic>
    </p:spTree>
    <p:extLst>
      <p:ext uri="{BB962C8B-B14F-4D97-AF65-F5344CB8AC3E}">
        <p14:creationId xmlns:p14="http://schemas.microsoft.com/office/powerpoint/2010/main" val="3300469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43">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45">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9875237C-6502-4C15-8E1E-7F0E8E3928DC}"/>
              </a:ext>
            </a:extLst>
          </p:cNvPr>
          <p:cNvSpPr>
            <a:spLocks noGrp="1"/>
          </p:cNvSpPr>
          <p:nvPr>
            <p:ph type="title"/>
          </p:nvPr>
        </p:nvSpPr>
        <p:spPr>
          <a:xfrm>
            <a:off x="801340" y="802955"/>
            <a:ext cx="4766330" cy="1454051"/>
          </a:xfrm>
        </p:spPr>
        <p:txBody>
          <a:bodyPr vert="horz" lIns="91440" tIns="45720" rIns="91440" bIns="45720" rtlCol="0" anchor="ctr">
            <a:normAutofit/>
          </a:bodyPr>
          <a:lstStyle/>
          <a:p>
            <a:r>
              <a:rPr lang="en-US" sz="3600" kern="1200" dirty="0">
                <a:solidFill>
                  <a:srgbClr val="000000"/>
                </a:solidFill>
                <a:latin typeface="+mj-lt"/>
                <a:ea typeface="+mj-ea"/>
                <a:cs typeface="+mj-cs"/>
              </a:rPr>
              <a:t>What Is AWS CloudTrail?</a:t>
            </a:r>
          </a:p>
        </p:txBody>
      </p:sp>
      <p:sp>
        <p:nvSpPr>
          <p:cNvPr id="3" name="TextBox 2">
            <a:extLst>
              <a:ext uri="{FF2B5EF4-FFF2-40B4-BE49-F238E27FC236}">
                <a16:creationId xmlns:a16="http://schemas.microsoft.com/office/drawing/2014/main" id="{0B82E38E-A427-456A-A975-79DB98659481}"/>
              </a:ext>
            </a:extLst>
          </p:cNvPr>
          <p:cNvSpPr txBox="1"/>
          <p:nvPr/>
        </p:nvSpPr>
        <p:spPr>
          <a:xfrm>
            <a:off x="804672" y="2421683"/>
            <a:ext cx="4765949" cy="3633362"/>
          </a:xfrm>
          <a:prstGeom prst="rect">
            <a:avLst/>
          </a:prstGeom>
        </p:spPr>
        <p:txBody>
          <a:bodyPr vert="horz" lIns="91440" tIns="45720" rIns="91440" bIns="45720" rtlCol="0" anchor="t">
            <a:normAutofit fontScale="70000" lnSpcReduction="20000"/>
          </a:bodyPr>
          <a:lstStyle/>
          <a:p>
            <a:pPr marL="283464" indent="-228600">
              <a:lnSpc>
                <a:spcPct val="90000"/>
              </a:lnSpc>
              <a:spcBef>
                <a:spcPts val="900"/>
              </a:spcBef>
              <a:spcAft>
                <a:spcPts val="600"/>
              </a:spcAft>
              <a:buClr>
                <a:srgbClr val="F5663A"/>
              </a:buClr>
              <a:buSzPct val="70000"/>
              <a:buFont typeface="Arial" panose="020B0604020202020204" pitchFamily="34" charset="0"/>
              <a:buChar char="•"/>
            </a:pPr>
            <a:endParaRPr lang="en-US" sz="1000" cap="small" dirty="0">
              <a:ln>
                <a:solidFill>
                  <a:schemeClr val="bg1">
                    <a:lumMod val="75000"/>
                    <a:lumOff val="25000"/>
                    <a:alpha val="10000"/>
                  </a:schemeClr>
                </a:solidFill>
              </a:ln>
              <a:solidFill>
                <a:srgbClr val="000000"/>
              </a:solidFill>
              <a:effectLst>
                <a:outerShdw blurRad="9525" dist="25400" dir="14640000" algn="tl" rotWithShape="0">
                  <a:schemeClr val="bg1">
                    <a:alpha val="30000"/>
                  </a:schemeClr>
                </a:outerShdw>
              </a:effectLst>
            </a:endParaRPr>
          </a:p>
          <a:p>
            <a:pPr marL="283464" indent="-228600">
              <a:lnSpc>
                <a:spcPct val="90000"/>
              </a:lnSpc>
              <a:spcBef>
                <a:spcPts val="900"/>
              </a:spcBef>
              <a:spcAft>
                <a:spcPts val="600"/>
              </a:spcAft>
              <a:buClr>
                <a:srgbClr val="F5663A"/>
              </a:buClr>
              <a:buSzPct val="70000"/>
              <a:buFont typeface="Arial" panose="020B0604020202020204" pitchFamily="34" charset="0"/>
              <a:buChar char="•"/>
            </a:pPr>
            <a:r>
              <a:rPr lang="en-US" sz="1900" cap="small" dirty="0">
                <a:ln>
                  <a:solidFill>
                    <a:schemeClr val="bg1">
                      <a:lumMod val="75000"/>
                      <a:lumOff val="25000"/>
                      <a:alpha val="10000"/>
                    </a:schemeClr>
                  </a:solidFill>
                </a:ln>
                <a:solidFill>
                  <a:srgbClr val="000000"/>
                </a:solidFill>
                <a:effectLst>
                  <a:outerShdw blurRad="9525" dist="25400" dir="14640000" algn="tl" rotWithShape="0">
                    <a:schemeClr val="bg1">
                      <a:alpha val="30000"/>
                    </a:schemeClr>
                  </a:outerShdw>
                </a:effectLst>
              </a:rPr>
              <a:t>AWS CloudTrail is an AWS service that helps you enable governance, compliance, and operational and risk auditing of your AWS account. Actions taken by a user, role, or an AWS service are recorded as events in CloudTrail. Events include actions taken in the AWS Management Console, AWS Command Line Interface, and AWS SDKs and APIs.</a:t>
            </a:r>
          </a:p>
          <a:p>
            <a:pPr marL="54864" indent="-228600">
              <a:lnSpc>
                <a:spcPct val="90000"/>
              </a:lnSpc>
              <a:spcBef>
                <a:spcPts val="900"/>
              </a:spcBef>
              <a:spcAft>
                <a:spcPts val="600"/>
              </a:spcAft>
              <a:buClr>
                <a:srgbClr val="F5663A"/>
              </a:buClr>
              <a:buSzPct val="70000"/>
              <a:buFont typeface="Arial" panose="020B0604020202020204" pitchFamily="34" charset="0"/>
              <a:buChar char="•"/>
            </a:pPr>
            <a:endParaRPr lang="en-US" sz="1900" cap="small" dirty="0">
              <a:ln>
                <a:solidFill>
                  <a:schemeClr val="bg1">
                    <a:lumMod val="75000"/>
                    <a:lumOff val="25000"/>
                    <a:alpha val="10000"/>
                  </a:schemeClr>
                </a:solidFill>
              </a:ln>
              <a:solidFill>
                <a:srgbClr val="000000"/>
              </a:solidFill>
              <a:effectLst>
                <a:outerShdw blurRad="9525" dist="25400" dir="14640000" algn="tl" rotWithShape="0">
                  <a:schemeClr val="bg1">
                    <a:alpha val="30000"/>
                  </a:schemeClr>
                </a:outerShdw>
              </a:effectLst>
            </a:endParaRPr>
          </a:p>
          <a:p>
            <a:pPr marL="283464" indent="-228600">
              <a:lnSpc>
                <a:spcPct val="90000"/>
              </a:lnSpc>
              <a:spcBef>
                <a:spcPts val="900"/>
              </a:spcBef>
              <a:spcAft>
                <a:spcPts val="600"/>
              </a:spcAft>
              <a:buClr>
                <a:srgbClr val="F5663A"/>
              </a:buClr>
              <a:buSzPct val="70000"/>
              <a:buFont typeface="Arial" panose="020B0604020202020204" pitchFamily="34" charset="0"/>
              <a:buChar char="•"/>
            </a:pPr>
            <a:r>
              <a:rPr lang="en-US" sz="1900" cap="small" dirty="0">
                <a:ln>
                  <a:solidFill>
                    <a:schemeClr val="bg1">
                      <a:lumMod val="75000"/>
                      <a:lumOff val="25000"/>
                      <a:alpha val="10000"/>
                    </a:schemeClr>
                  </a:solidFill>
                </a:ln>
                <a:solidFill>
                  <a:srgbClr val="000000"/>
                </a:solidFill>
                <a:effectLst>
                  <a:outerShdw blurRad="9525" dist="25400" dir="14640000" algn="tl" rotWithShape="0">
                    <a:schemeClr val="bg1">
                      <a:alpha val="30000"/>
                    </a:schemeClr>
                  </a:outerShdw>
                </a:effectLst>
              </a:rPr>
              <a:t>CloudTrail is enabled on your AWS account when you create it. When activity occurs in your AWS account, that activity is recorded in a CloudTrail event. You can easily view recent events in the CloudTrail console by going to Event history.  </a:t>
            </a:r>
          </a:p>
          <a:p>
            <a:pPr marL="283464" indent="-228600">
              <a:lnSpc>
                <a:spcPct val="90000"/>
              </a:lnSpc>
              <a:spcBef>
                <a:spcPts val="900"/>
              </a:spcBef>
              <a:spcAft>
                <a:spcPts val="600"/>
              </a:spcAft>
              <a:buClr>
                <a:srgbClr val="F5663A"/>
              </a:buClr>
              <a:buSzPct val="70000"/>
              <a:buFont typeface="Arial" panose="020B0604020202020204" pitchFamily="34" charset="0"/>
              <a:buChar char="•"/>
            </a:pPr>
            <a:endParaRPr lang="en-US" sz="1900" cap="small" dirty="0">
              <a:ln>
                <a:solidFill>
                  <a:schemeClr val="bg1">
                    <a:lumMod val="75000"/>
                    <a:lumOff val="25000"/>
                    <a:alpha val="10000"/>
                  </a:schemeClr>
                </a:solidFill>
              </a:ln>
              <a:solidFill>
                <a:srgbClr val="000000"/>
              </a:solidFill>
              <a:effectLst>
                <a:outerShdw blurRad="9525" dist="25400" dir="14640000" algn="tl" rotWithShape="0">
                  <a:schemeClr val="bg1">
                    <a:alpha val="30000"/>
                  </a:schemeClr>
                </a:outerShdw>
              </a:effectLst>
            </a:endParaRPr>
          </a:p>
          <a:p>
            <a:pPr marL="283464" indent="-228600">
              <a:lnSpc>
                <a:spcPct val="90000"/>
              </a:lnSpc>
              <a:spcBef>
                <a:spcPts val="900"/>
              </a:spcBef>
              <a:spcAft>
                <a:spcPts val="600"/>
              </a:spcAft>
              <a:buClr>
                <a:srgbClr val="F5663A"/>
              </a:buClr>
              <a:buSzPct val="70000"/>
              <a:buFont typeface="Arial" panose="020B0604020202020204" pitchFamily="34" charset="0"/>
              <a:buChar char="•"/>
            </a:pPr>
            <a:r>
              <a:rPr lang="en-US" sz="1900" cap="small" dirty="0">
                <a:ln>
                  <a:solidFill>
                    <a:schemeClr val="bg1">
                      <a:lumMod val="75000"/>
                      <a:lumOff val="25000"/>
                      <a:alpha val="10000"/>
                    </a:schemeClr>
                  </a:solidFill>
                </a:ln>
                <a:solidFill>
                  <a:srgbClr val="000000"/>
                </a:solidFill>
                <a:effectLst>
                  <a:outerShdw blurRad="9525" dist="25400" dir="14640000" algn="tl" rotWithShape="0">
                    <a:schemeClr val="bg1">
                      <a:alpha val="30000"/>
                    </a:schemeClr>
                  </a:outerShdw>
                </a:effectLst>
              </a:rPr>
              <a:t>You can identify who or what took which action, what resources were acted upon, when the event occurred, and other details to help you analyze and respond to activity in your AWS account. Optionally, you can enable AWS CloudTrail Insights on a trail to help you identify and respond to unusual activity.</a:t>
            </a:r>
          </a:p>
        </p:txBody>
      </p:sp>
      <p:sp>
        <p:nvSpPr>
          <p:cNvPr id="58"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39B29747-612B-4F7D-AFED-C87F5CD724D0}"/>
              </a:ext>
            </a:extLst>
          </p:cNvPr>
          <p:cNvPicPr>
            <a:picLocks noChangeAspect="1"/>
          </p:cNvPicPr>
          <p:nvPr/>
        </p:nvPicPr>
        <p:blipFill>
          <a:blip r:embed="rId3"/>
          <a:stretch>
            <a:fillRect/>
          </a:stretch>
        </p:blipFill>
        <p:spPr>
          <a:xfrm>
            <a:off x="7102549" y="2658140"/>
            <a:ext cx="4859079" cy="2516144"/>
          </a:xfrm>
          <a:prstGeom prst="rect">
            <a:avLst/>
          </a:prstGeom>
        </p:spPr>
      </p:pic>
      <p:sp>
        <p:nvSpPr>
          <p:cNvPr id="5" name="TextBox 4">
            <a:extLst>
              <a:ext uri="{FF2B5EF4-FFF2-40B4-BE49-F238E27FC236}">
                <a16:creationId xmlns:a16="http://schemas.microsoft.com/office/drawing/2014/main" id="{5BFC4234-965C-4298-A966-19D6901BC2B9}"/>
              </a:ext>
            </a:extLst>
          </p:cNvPr>
          <p:cNvSpPr txBox="1"/>
          <p:nvPr/>
        </p:nvSpPr>
        <p:spPr>
          <a:xfrm>
            <a:off x="8498749" y="1775352"/>
            <a:ext cx="2594344" cy="646331"/>
          </a:xfrm>
          <a:prstGeom prst="rect">
            <a:avLst/>
          </a:prstGeom>
          <a:noFill/>
        </p:spPr>
        <p:txBody>
          <a:bodyPr wrap="square" rtlCol="0">
            <a:spAutoFit/>
          </a:bodyPr>
          <a:lstStyle/>
          <a:p>
            <a:r>
              <a:rPr lang="en-US" dirty="0"/>
              <a:t> Who did what on AWS </a:t>
            </a:r>
          </a:p>
          <a:p>
            <a:endParaRPr lang="en-IN" dirty="0"/>
          </a:p>
        </p:txBody>
      </p:sp>
    </p:spTree>
    <p:extLst>
      <p:ext uri="{BB962C8B-B14F-4D97-AF65-F5344CB8AC3E}">
        <p14:creationId xmlns:p14="http://schemas.microsoft.com/office/powerpoint/2010/main" val="4243783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Rectangle 49">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F3A43A90-2923-4C81-9C7D-F37C856856E5}"/>
              </a:ext>
            </a:extLst>
          </p:cNvPr>
          <p:cNvPicPr>
            <a:picLocks noChangeAspect="1"/>
          </p:cNvPicPr>
          <p:nvPr/>
        </p:nvPicPr>
        <p:blipFill>
          <a:blip r:embed="rId2"/>
          <a:stretch>
            <a:fillRect/>
          </a:stretch>
        </p:blipFill>
        <p:spPr>
          <a:xfrm>
            <a:off x="1140934" y="1971821"/>
            <a:ext cx="4616434" cy="2735236"/>
          </a:xfrm>
          <a:prstGeom prst="rect">
            <a:avLst/>
          </a:prstGeom>
        </p:spPr>
      </p:pic>
      <p:cxnSp>
        <p:nvCxnSpPr>
          <p:cNvPr id="52" name="Straight Connector 51">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55BA077-E5D5-4A07-B72E-82724E1778B6}"/>
              </a:ext>
            </a:extLst>
          </p:cNvPr>
          <p:cNvPicPr>
            <a:picLocks noChangeAspect="1"/>
          </p:cNvPicPr>
          <p:nvPr/>
        </p:nvPicPr>
        <p:blipFill>
          <a:blip r:embed="rId3"/>
          <a:stretch>
            <a:fillRect/>
          </a:stretch>
        </p:blipFill>
        <p:spPr>
          <a:xfrm>
            <a:off x="6434633" y="2108639"/>
            <a:ext cx="4644528" cy="2461599"/>
          </a:xfrm>
          <a:prstGeom prst="rect">
            <a:avLst/>
          </a:prstGeom>
        </p:spPr>
      </p:pic>
    </p:spTree>
    <p:extLst>
      <p:ext uri="{BB962C8B-B14F-4D97-AF65-F5344CB8AC3E}">
        <p14:creationId xmlns:p14="http://schemas.microsoft.com/office/powerpoint/2010/main" val="55470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4F3820-6822-4821-B028-3285E207897B}"/>
              </a:ext>
            </a:extLst>
          </p:cNvPr>
          <p:cNvSpPr>
            <a:spLocks noGrp="1"/>
          </p:cNvSpPr>
          <p:nvPr>
            <p:ph type="title"/>
          </p:nvPr>
        </p:nvSpPr>
        <p:spPr>
          <a:xfrm>
            <a:off x="742950" y="742951"/>
            <a:ext cx="3476625" cy="4962524"/>
          </a:xfrm>
        </p:spPr>
        <p:txBody>
          <a:bodyPr>
            <a:normAutofit/>
          </a:bodyPr>
          <a:lstStyle/>
          <a:p>
            <a:pPr algn="ctr"/>
            <a:r>
              <a:rPr lang="en-US" sz="4800">
                <a:solidFill>
                  <a:srgbClr val="FFFFFF"/>
                </a:solidFill>
              </a:rPr>
              <a:t>Use cases for captured data</a:t>
            </a:r>
            <a:endParaRPr lang="en-IN" sz="4800">
              <a:solidFill>
                <a:srgbClr val="FFFFFF"/>
              </a:solidFill>
            </a:endParaRPr>
          </a:p>
        </p:txBody>
      </p:sp>
      <p:pic>
        <p:nvPicPr>
          <p:cNvPr id="5" name="Picture 4" descr="A screenshot of a cell phone&#10;&#10;Description automatically generated">
            <a:extLst>
              <a:ext uri="{FF2B5EF4-FFF2-40B4-BE49-F238E27FC236}">
                <a16:creationId xmlns:a16="http://schemas.microsoft.com/office/drawing/2014/main" id="{76241CFD-95AA-4238-9165-21A9475D5BE9}"/>
              </a:ext>
            </a:extLst>
          </p:cNvPr>
          <p:cNvPicPr>
            <a:picLocks noChangeAspect="1"/>
          </p:cNvPicPr>
          <p:nvPr/>
        </p:nvPicPr>
        <p:blipFill>
          <a:blip r:embed="rId2"/>
          <a:stretch>
            <a:fillRect/>
          </a:stretch>
        </p:blipFill>
        <p:spPr>
          <a:xfrm>
            <a:off x="5153822" y="852513"/>
            <a:ext cx="6553545" cy="5160916"/>
          </a:xfrm>
          <a:prstGeom prst="rect">
            <a:avLst/>
          </a:prstGeom>
        </p:spPr>
      </p:pic>
    </p:spTree>
    <p:extLst>
      <p:ext uri="{BB962C8B-B14F-4D97-AF65-F5344CB8AC3E}">
        <p14:creationId xmlns:p14="http://schemas.microsoft.com/office/powerpoint/2010/main" val="1293869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50F302-F28A-4C23-83C5-852C93AA4D90}"/>
              </a:ext>
            </a:extLst>
          </p:cNvPr>
          <p:cNvSpPr>
            <a:spLocks noGrp="1"/>
          </p:cNvSpPr>
          <p:nvPr>
            <p:ph type="title"/>
          </p:nvPr>
        </p:nvSpPr>
        <p:spPr>
          <a:xfrm>
            <a:off x="556532" y="643467"/>
            <a:ext cx="11210925" cy="744836"/>
          </a:xfrm>
        </p:spPr>
        <p:txBody>
          <a:bodyPr>
            <a:normAutofit/>
          </a:bodyPr>
          <a:lstStyle/>
          <a:p>
            <a:pPr algn="ctr"/>
            <a:r>
              <a:rPr lang="en-IN" sz="3200">
                <a:solidFill>
                  <a:schemeClr val="bg1"/>
                </a:solidFill>
              </a:rPr>
              <a:t>CloudWatch vs CloudTrail</a:t>
            </a:r>
          </a:p>
        </p:txBody>
      </p:sp>
      <p:pic>
        <p:nvPicPr>
          <p:cNvPr id="3" name="Picture 2">
            <a:extLst>
              <a:ext uri="{FF2B5EF4-FFF2-40B4-BE49-F238E27FC236}">
                <a16:creationId xmlns:a16="http://schemas.microsoft.com/office/drawing/2014/main" id="{E58EB4F5-D92E-4603-A7BC-F64908D099E3}"/>
              </a:ext>
            </a:extLst>
          </p:cNvPr>
          <p:cNvPicPr>
            <a:picLocks noChangeAspect="1"/>
          </p:cNvPicPr>
          <p:nvPr/>
        </p:nvPicPr>
        <p:blipFill>
          <a:blip r:embed="rId2"/>
          <a:stretch>
            <a:fillRect/>
          </a:stretch>
        </p:blipFill>
        <p:spPr>
          <a:xfrm>
            <a:off x="1745309" y="1675227"/>
            <a:ext cx="8701382" cy="4394199"/>
          </a:xfrm>
          <a:prstGeom prst="rect">
            <a:avLst/>
          </a:prstGeom>
        </p:spPr>
      </p:pic>
    </p:spTree>
    <p:extLst>
      <p:ext uri="{BB962C8B-B14F-4D97-AF65-F5344CB8AC3E}">
        <p14:creationId xmlns:p14="http://schemas.microsoft.com/office/powerpoint/2010/main" val="3514653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What Is AWS CloudTrail?</vt:lpstr>
      <vt:lpstr>PowerPoint Presentation</vt:lpstr>
      <vt:lpstr>Use cases for captured data</vt:lpstr>
      <vt:lpstr>CloudWatch vs CloudTrail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Ghosh</dc:creator>
  <cp:lastModifiedBy>Rahul Ghosh</cp:lastModifiedBy>
  <cp:revision>1</cp:revision>
  <dcterms:created xsi:type="dcterms:W3CDTF">2020-04-19T20:12:21Z</dcterms:created>
  <dcterms:modified xsi:type="dcterms:W3CDTF">2020-04-19T20:13:33Z</dcterms:modified>
</cp:coreProperties>
</file>