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3030202020304" pitchFamily="34" charset="0"/>
      <p:regular r:id=""/>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autoAdjust="0"/>
    <p:restoredTop sz="95603" autoAdjust="0"/>
  </p:normalViewPr>
  <p:slideViewPr>
    <p:cSldViewPr>
      <p:cViewPr>
        <p:scale>
          <a:sx n="65" d="100"/>
          <a:sy n="65" d="100"/>
        </p:scale>
        <p:origin x="784"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Users/johnkira/Downloads/FinalTop5Categor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ohnkira/Downloads/FinalTop5Categori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dirty="0"/>
              <a:t>Top 5 Categories</a:t>
            </a:r>
            <a:r>
              <a:rPr lang="en-US" sz="2500" baseline="0" dirty="0"/>
              <a:t> by Total Reaction Scores Of Each Category</a:t>
            </a:r>
          </a:p>
        </c:rich>
      </c:tx>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 1'!$M$1</c:f>
              <c:strCache>
                <c:ptCount val="1"/>
                <c:pt idx="0">
                  <c:v>Total Score</c:v>
                </c:pt>
              </c:strCache>
            </c:strRef>
          </c:tx>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 1'!$L$2:$L$6</c:f>
              <c:strCache>
                <c:ptCount val="5"/>
                <c:pt idx="0">
                  <c:v>Animals</c:v>
                </c:pt>
                <c:pt idx="1">
                  <c:v>Science</c:v>
                </c:pt>
                <c:pt idx="2">
                  <c:v>Healthy Eating</c:v>
                </c:pt>
                <c:pt idx="3">
                  <c:v>Technology</c:v>
                </c:pt>
                <c:pt idx="4">
                  <c:v>Food</c:v>
                </c:pt>
              </c:strCache>
            </c:strRef>
          </c:cat>
          <c:val>
            <c:numRef>
              <c:f>'Sheet 1'!$M$2:$M$6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EF56-FF4B-A72A-A0F91208C348}"/>
            </c:ext>
          </c:extLst>
        </c:ser>
        <c:dLbls>
          <c:dLblPos val="outEnd"/>
          <c:showLegendKey val="0"/>
          <c:showVal val="1"/>
          <c:showCatName val="0"/>
          <c:showSerName val="0"/>
          <c:showPercent val="0"/>
          <c:showBubbleSize val="0"/>
        </c:dLbls>
        <c:gapWidth val="100"/>
        <c:overlap val="-24"/>
        <c:axId val="396910688"/>
        <c:axId val="396912416"/>
      </c:barChart>
      <c:catAx>
        <c:axId val="3969106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396912416"/>
        <c:crosses val="autoZero"/>
        <c:auto val="1"/>
        <c:lblAlgn val="ctr"/>
        <c:lblOffset val="100"/>
        <c:noMultiLvlLbl val="0"/>
      </c:catAx>
      <c:valAx>
        <c:axId val="3969124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396910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000"/>
              <a:t>Popularity % Share From Top 5 Categories</a:t>
            </a:r>
          </a:p>
        </c:rich>
      </c:tx>
      <c:layout>
        <c:manualLayout>
          <c:xMode val="edge"/>
          <c:yMode val="edge"/>
          <c:x val="3.4881889763779518E-2"/>
          <c:y val="2.3148148148148147E-2"/>
        </c:manualLayout>
      </c:layout>
      <c:overlay val="0"/>
      <c:spPr>
        <a:noFill/>
        <a:ln>
          <a:noFill/>
        </a:ln>
        <a:effectLst/>
      </c:spPr>
      <c:txPr>
        <a:bodyPr rot="0" spcFirstLastPara="1" vertOverflow="ellipsis" vert="horz" wrap="square" anchor="ctr" anchorCtr="1"/>
        <a:lstStyle/>
        <a:p>
          <a:pPr>
            <a:defRPr sz="3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1366476857619737"/>
          <c:y val="0.12649178515031714"/>
          <c:w val="0.57349166783282923"/>
          <c:h val="0.76335923062257249"/>
        </c:manualLayout>
      </c:layout>
      <c:pieChart>
        <c:varyColors val="1"/>
        <c:ser>
          <c:idx val="0"/>
          <c:order val="0"/>
          <c:tx>
            <c:strRef>
              <c:f>'Sheet 1'!$M$1</c:f>
              <c:strCache>
                <c:ptCount val="1"/>
                <c:pt idx="0">
                  <c:v>Total Score</c:v>
                </c:pt>
              </c:strCache>
            </c:strRef>
          </c:tx>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9E2-8E4D-9D1B-81AFE68F1B78}"/>
              </c:ext>
            </c:extLst>
          </c:dPt>
          <c:dPt>
            <c:idx val="1"/>
            <c:bubble3D val="0"/>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69E2-8E4D-9D1B-81AFE68F1B78}"/>
              </c:ext>
            </c:extLst>
          </c:dPt>
          <c:dPt>
            <c:idx val="2"/>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9E2-8E4D-9D1B-81AFE68F1B78}"/>
              </c:ext>
            </c:extLst>
          </c:dPt>
          <c:dPt>
            <c:idx val="3"/>
            <c:bubble3D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9E2-8E4D-9D1B-81AFE68F1B78}"/>
              </c:ext>
            </c:extLst>
          </c:dPt>
          <c:dPt>
            <c:idx val="4"/>
            <c:bubble3D val="0"/>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69E2-8E4D-9D1B-81AFE68F1B78}"/>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 1'!$L$2:$L$6</c:f>
              <c:strCache>
                <c:ptCount val="5"/>
                <c:pt idx="0">
                  <c:v>Animals</c:v>
                </c:pt>
                <c:pt idx="1">
                  <c:v>Science</c:v>
                </c:pt>
                <c:pt idx="2">
                  <c:v>Healthy Eating</c:v>
                </c:pt>
                <c:pt idx="3">
                  <c:v>Technology</c:v>
                </c:pt>
                <c:pt idx="4">
                  <c:v>Food</c:v>
                </c:pt>
              </c:strCache>
            </c:strRef>
          </c:cat>
          <c:val>
            <c:numRef>
              <c:f>'Sheet 1'!$M$2:$M$6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69E2-8E4D-9D1B-81AFE68F1B7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5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00D460-EC5B-E243-BE95-7E185048B3A7}"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0F685250-EB97-E044-AAB4-E5E9CC2E6137}">
      <dgm:prSet phldrT="[Text]"/>
      <dgm:spPr/>
      <dgm:t>
        <a:bodyPr/>
        <a:lstStyle/>
        <a:p>
          <a:r>
            <a:rPr lang="en-GB" dirty="0"/>
            <a:t>Project Recap</a:t>
          </a:r>
        </a:p>
      </dgm:t>
    </dgm:pt>
    <dgm:pt modelId="{EEB5885A-A3E7-9944-9BC7-D7DA021FCD35}" type="parTrans" cxnId="{13C23F70-65A6-584D-AC07-6955AFEFCDCA}">
      <dgm:prSet/>
      <dgm:spPr/>
      <dgm:t>
        <a:bodyPr/>
        <a:lstStyle/>
        <a:p>
          <a:endParaRPr lang="en-GB"/>
        </a:p>
      </dgm:t>
    </dgm:pt>
    <dgm:pt modelId="{8CC4FC75-88C6-534A-BF53-3A356B82379A}" type="sibTrans" cxnId="{13C23F70-65A6-584D-AC07-6955AFEFCDCA}">
      <dgm:prSet/>
      <dgm:spPr/>
      <dgm:t>
        <a:bodyPr/>
        <a:lstStyle/>
        <a:p>
          <a:endParaRPr lang="en-GB"/>
        </a:p>
      </dgm:t>
    </dgm:pt>
    <dgm:pt modelId="{03BFAB6A-FD1C-5E44-B427-86DB81963C83}">
      <dgm:prSet phldrT="[Text]"/>
      <dgm:spPr/>
      <dgm:t>
        <a:bodyPr/>
        <a:lstStyle/>
        <a:p>
          <a:r>
            <a:rPr lang="en-GB" dirty="0"/>
            <a:t>Problem</a:t>
          </a:r>
        </a:p>
      </dgm:t>
    </dgm:pt>
    <dgm:pt modelId="{1BD003AE-8839-6747-8801-EC5F81C19BB4}" type="parTrans" cxnId="{694B0AF8-E892-5546-9846-F3051652C6D6}">
      <dgm:prSet/>
      <dgm:spPr/>
      <dgm:t>
        <a:bodyPr/>
        <a:lstStyle/>
        <a:p>
          <a:endParaRPr lang="en-GB"/>
        </a:p>
      </dgm:t>
    </dgm:pt>
    <dgm:pt modelId="{38769822-E88D-3443-A706-C41D52986BCA}" type="sibTrans" cxnId="{694B0AF8-E892-5546-9846-F3051652C6D6}">
      <dgm:prSet/>
      <dgm:spPr/>
      <dgm:t>
        <a:bodyPr/>
        <a:lstStyle/>
        <a:p>
          <a:endParaRPr lang="en-GB"/>
        </a:p>
      </dgm:t>
    </dgm:pt>
    <dgm:pt modelId="{59DA79E8-D3C4-CA44-8AFF-727A9EBEC861}">
      <dgm:prSet phldrT="[Text]"/>
      <dgm:spPr/>
      <dgm:t>
        <a:bodyPr/>
        <a:lstStyle/>
        <a:p>
          <a:r>
            <a:rPr lang="en-IN" b="0" i="0" dirty="0"/>
            <a:t>We will review key points from the brief, outlining the scope and objectives of the project and provide a summary of the entire project..</a:t>
          </a:r>
          <a:endParaRPr lang="en-GB" dirty="0"/>
        </a:p>
      </dgm:t>
    </dgm:pt>
    <dgm:pt modelId="{8F251533-8AC2-3A47-8536-3A5C3D83C71F}" type="parTrans" cxnId="{FECB1F95-0D45-094C-B302-1E33DD941F11}">
      <dgm:prSet/>
      <dgm:spPr/>
      <dgm:t>
        <a:bodyPr/>
        <a:lstStyle/>
        <a:p>
          <a:endParaRPr lang="en-GB"/>
        </a:p>
      </dgm:t>
    </dgm:pt>
    <dgm:pt modelId="{4B9FF015-00A3-9F43-AAE2-1B1426F0DFA1}" type="sibTrans" cxnId="{FECB1F95-0D45-094C-B302-1E33DD941F11}">
      <dgm:prSet/>
      <dgm:spPr/>
      <dgm:t>
        <a:bodyPr/>
        <a:lstStyle/>
        <a:p>
          <a:endParaRPr lang="en-GB"/>
        </a:p>
      </dgm:t>
    </dgm:pt>
    <dgm:pt modelId="{BCBE62C6-666B-1A4B-900D-D7B4E0229EDF}">
      <dgm:prSet phldrT="[Text]"/>
      <dgm:spPr/>
      <dgm:t>
        <a:bodyPr/>
        <a:lstStyle/>
        <a:p>
          <a:r>
            <a:rPr lang="en-GB" dirty="0"/>
            <a:t>The Analytics Team</a:t>
          </a:r>
        </a:p>
      </dgm:t>
    </dgm:pt>
    <dgm:pt modelId="{6B111CA8-943C-1948-8641-1910E6BAAD08}" type="parTrans" cxnId="{7ACEC9D6-5EE3-8149-809A-8FAB70D563B2}">
      <dgm:prSet/>
      <dgm:spPr/>
      <dgm:t>
        <a:bodyPr/>
        <a:lstStyle/>
        <a:p>
          <a:endParaRPr lang="en-GB"/>
        </a:p>
      </dgm:t>
    </dgm:pt>
    <dgm:pt modelId="{AB291A86-DC21-7B43-AD46-0738EA4BB9B4}" type="sibTrans" cxnId="{7ACEC9D6-5EE3-8149-809A-8FAB70D563B2}">
      <dgm:prSet/>
      <dgm:spPr/>
      <dgm:t>
        <a:bodyPr/>
        <a:lstStyle/>
        <a:p>
          <a:endParaRPr lang="en-GB"/>
        </a:p>
      </dgm:t>
    </dgm:pt>
    <dgm:pt modelId="{AE1A7DB2-4864-3549-BB50-189839389D96}">
      <dgm:prSet phldrT="[Text]"/>
      <dgm:spPr/>
      <dgm:t>
        <a:bodyPr/>
        <a:lstStyle/>
        <a:p>
          <a:r>
            <a:rPr lang="en-IN" b="0" i="0" dirty="0"/>
            <a:t>We'll introduce the members of our team and their respective roles in the project. I'll start by outlining the issue and then discuss the team that is in charge of handling this assignment on our end.</a:t>
          </a:r>
          <a:endParaRPr lang="en-GB" dirty="0"/>
        </a:p>
      </dgm:t>
    </dgm:pt>
    <dgm:pt modelId="{75F2F0D1-3846-C941-BB4C-016E3E48DFE2}" type="parTrans" cxnId="{2930E024-EBDE-B54E-A3F6-CE23871762DE}">
      <dgm:prSet/>
      <dgm:spPr/>
      <dgm:t>
        <a:bodyPr/>
        <a:lstStyle/>
        <a:p>
          <a:endParaRPr lang="en-GB"/>
        </a:p>
      </dgm:t>
    </dgm:pt>
    <dgm:pt modelId="{19CC7DE2-8E7C-8C43-A4C9-5413215A2864}" type="sibTrans" cxnId="{2930E024-EBDE-B54E-A3F6-CE23871762DE}">
      <dgm:prSet/>
      <dgm:spPr/>
      <dgm:t>
        <a:bodyPr/>
        <a:lstStyle/>
        <a:p>
          <a:endParaRPr lang="en-GB"/>
        </a:p>
      </dgm:t>
    </dgm:pt>
    <dgm:pt modelId="{49221552-2B9C-2241-B71B-2AD11723DC53}">
      <dgm:prSet phldrT="[Text]"/>
      <dgm:spPr/>
      <dgm:t>
        <a:bodyPr/>
        <a:lstStyle/>
        <a:p>
          <a:r>
            <a:rPr lang="en-GB" dirty="0"/>
            <a:t>Process</a:t>
          </a:r>
        </a:p>
      </dgm:t>
    </dgm:pt>
    <dgm:pt modelId="{3BB1CC54-CC1A-A148-AE4C-887882B2CFA3}" type="parTrans" cxnId="{D7342E5B-A884-6E4B-9235-F14BEA5747DC}">
      <dgm:prSet/>
      <dgm:spPr/>
      <dgm:t>
        <a:bodyPr/>
        <a:lstStyle/>
        <a:p>
          <a:endParaRPr lang="en-GB"/>
        </a:p>
      </dgm:t>
    </dgm:pt>
    <dgm:pt modelId="{F3781CED-D454-A845-9AAD-931772EF919E}" type="sibTrans" cxnId="{D7342E5B-A884-6E4B-9235-F14BEA5747DC}">
      <dgm:prSet/>
      <dgm:spPr/>
      <dgm:t>
        <a:bodyPr/>
        <a:lstStyle/>
        <a:p>
          <a:endParaRPr lang="en-GB"/>
        </a:p>
      </dgm:t>
    </dgm:pt>
    <dgm:pt modelId="{8A8F6E8A-AE58-714C-93CC-C13C627A6F34}">
      <dgm:prSet phldrT="[Text]"/>
      <dgm:spPr/>
      <dgm:t>
        <a:bodyPr/>
        <a:lstStyle/>
        <a:p>
          <a:r>
            <a:rPr lang="en-GB" dirty="0"/>
            <a:t>Insights &amp; Summary</a:t>
          </a:r>
        </a:p>
      </dgm:t>
    </dgm:pt>
    <dgm:pt modelId="{5677C876-1016-0747-8064-5D1E9038381A}" type="parTrans" cxnId="{33F5BB6A-3DF2-D841-9AF9-E9F5A559D9AC}">
      <dgm:prSet/>
      <dgm:spPr/>
      <dgm:t>
        <a:bodyPr/>
        <a:lstStyle/>
        <a:p>
          <a:endParaRPr lang="en-GB"/>
        </a:p>
      </dgm:t>
    </dgm:pt>
    <dgm:pt modelId="{12041B9B-9758-B348-91D8-E2F52E0AF1AE}" type="sibTrans" cxnId="{33F5BB6A-3DF2-D841-9AF9-E9F5A559D9AC}">
      <dgm:prSet/>
      <dgm:spPr/>
      <dgm:t>
        <a:bodyPr/>
        <a:lstStyle/>
        <a:p>
          <a:endParaRPr lang="en-GB"/>
        </a:p>
      </dgm:t>
    </dgm:pt>
    <dgm:pt modelId="{4E834972-405C-E342-A838-89EBB689E6A6}" type="pres">
      <dgm:prSet presAssocID="{C000D460-EC5B-E243-BE95-7E185048B3A7}" presName="Name0" presStyleCnt="0">
        <dgm:presLayoutVars>
          <dgm:dir/>
          <dgm:animLvl val="lvl"/>
          <dgm:resizeHandles val="exact"/>
        </dgm:presLayoutVars>
      </dgm:prSet>
      <dgm:spPr/>
    </dgm:pt>
    <dgm:pt modelId="{EB13EB2C-EF75-6E42-92C4-62093E66D248}" type="pres">
      <dgm:prSet presAssocID="{0F685250-EB97-E044-AAB4-E5E9CC2E6137}" presName="linNode" presStyleCnt="0"/>
      <dgm:spPr/>
    </dgm:pt>
    <dgm:pt modelId="{4E071A26-C35B-7A4C-A2A6-024AFC1AE39D}" type="pres">
      <dgm:prSet presAssocID="{0F685250-EB97-E044-AAB4-E5E9CC2E6137}" presName="parentText" presStyleLbl="node1" presStyleIdx="0" presStyleCnt="5">
        <dgm:presLayoutVars>
          <dgm:chMax val="1"/>
          <dgm:bulletEnabled val="1"/>
        </dgm:presLayoutVars>
      </dgm:prSet>
      <dgm:spPr/>
    </dgm:pt>
    <dgm:pt modelId="{6A85703B-E84E-D841-8909-F7C978B1C69E}" type="pres">
      <dgm:prSet presAssocID="{8CC4FC75-88C6-534A-BF53-3A356B82379A}" presName="sp" presStyleCnt="0"/>
      <dgm:spPr/>
    </dgm:pt>
    <dgm:pt modelId="{494BCD54-9B49-5A46-9972-8D9CC307DB2A}" type="pres">
      <dgm:prSet presAssocID="{03BFAB6A-FD1C-5E44-B427-86DB81963C83}" presName="linNode" presStyleCnt="0"/>
      <dgm:spPr/>
    </dgm:pt>
    <dgm:pt modelId="{E7DC08F1-DE80-BC46-B684-294215D50792}" type="pres">
      <dgm:prSet presAssocID="{03BFAB6A-FD1C-5E44-B427-86DB81963C83}" presName="parentText" presStyleLbl="node1" presStyleIdx="1" presStyleCnt="5">
        <dgm:presLayoutVars>
          <dgm:chMax val="1"/>
          <dgm:bulletEnabled val="1"/>
        </dgm:presLayoutVars>
      </dgm:prSet>
      <dgm:spPr/>
    </dgm:pt>
    <dgm:pt modelId="{9921EEAA-2F6D-5C4F-8C5C-8C5C54F9D8DA}" type="pres">
      <dgm:prSet presAssocID="{03BFAB6A-FD1C-5E44-B427-86DB81963C83}" presName="descendantText" presStyleLbl="alignAccFollowNode1" presStyleIdx="0" presStyleCnt="2" custLinFactY="-34830" custLinFactNeighborX="1897" custLinFactNeighborY="-100000">
        <dgm:presLayoutVars>
          <dgm:bulletEnabled val="1"/>
        </dgm:presLayoutVars>
      </dgm:prSet>
      <dgm:spPr/>
    </dgm:pt>
    <dgm:pt modelId="{0D3F16C7-1578-C941-910E-202042311D01}" type="pres">
      <dgm:prSet presAssocID="{38769822-E88D-3443-A706-C41D52986BCA}" presName="sp" presStyleCnt="0"/>
      <dgm:spPr/>
    </dgm:pt>
    <dgm:pt modelId="{A784F7ED-7D88-9B49-ABBE-0C93D262AA8A}" type="pres">
      <dgm:prSet presAssocID="{BCBE62C6-666B-1A4B-900D-D7B4E0229EDF}" presName="linNode" presStyleCnt="0"/>
      <dgm:spPr/>
    </dgm:pt>
    <dgm:pt modelId="{DCC66DBB-8580-F34C-867E-3054B9A872A6}" type="pres">
      <dgm:prSet presAssocID="{BCBE62C6-666B-1A4B-900D-D7B4E0229EDF}" presName="parentText" presStyleLbl="node1" presStyleIdx="2" presStyleCnt="5">
        <dgm:presLayoutVars>
          <dgm:chMax val="1"/>
          <dgm:bulletEnabled val="1"/>
        </dgm:presLayoutVars>
      </dgm:prSet>
      <dgm:spPr/>
    </dgm:pt>
    <dgm:pt modelId="{3A27EF24-1F2D-C14B-8802-ED6B8B3F1BE2}" type="pres">
      <dgm:prSet presAssocID="{BCBE62C6-666B-1A4B-900D-D7B4E0229EDF}" presName="descendantText" presStyleLbl="alignAccFollowNode1" presStyleIdx="1" presStyleCnt="2" custLinFactNeighborX="5062" custLinFactNeighborY="1088">
        <dgm:presLayoutVars>
          <dgm:bulletEnabled val="1"/>
        </dgm:presLayoutVars>
      </dgm:prSet>
      <dgm:spPr/>
    </dgm:pt>
    <dgm:pt modelId="{CE801358-C0D7-7C46-AA48-443BBBB08AC9}" type="pres">
      <dgm:prSet presAssocID="{AB291A86-DC21-7B43-AD46-0738EA4BB9B4}" presName="sp" presStyleCnt="0"/>
      <dgm:spPr/>
    </dgm:pt>
    <dgm:pt modelId="{75EFDB5A-18D9-3C4A-838D-A38057E48802}" type="pres">
      <dgm:prSet presAssocID="{49221552-2B9C-2241-B71B-2AD11723DC53}" presName="linNode" presStyleCnt="0"/>
      <dgm:spPr/>
    </dgm:pt>
    <dgm:pt modelId="{5B1CF9AF-B374-2B40-B4C2-1BCBC519B093}" type="pres">
      <dgm:prSet presAssocID="{49221552-2B9C-2241-B71B-2AD11723DC53}" presName="parentText" presStyleLbl="node1" presStyleIdx="3" presStyleCnt="5">
        <dgm:presLayoutVars>
          <dgm:chMax val="1"/>
          <dgm:bulletEnabled val="1"/>
        </dgm:presLayoutVars>
      </dgm:prSet>
      <dgm:spPr/>
    </dgm:pt>
    <dgm:pt modelId="{FFD69678-F6E1-5D45-BD83-DF1DF5AE8BB7}" type="pres">
      <dgm:prSet presAssocID="{F3781CED-D454-A845-9AAD-931772EF919E}" presName="sp" presStyleCnt="0"/>
      <dgm:spPr/>
    </dgm:pt>
    <dgm:pt modelId="{76F54056-6C14-5747-89A9-E73BB5D9C3E6}" type="pres">
      <dgm:prSet presAssocID="{8A8F6E8A-AE58-714C-93CC-C13C627A6F34}" presName="linNode" presStyleCnt="0"/>
      <dgm:spPr/>
    </dgm:pt>
    <dgm:pt modelId="{76CA5382-B5C3-9747-B3F4-378DEC2070C0}" type="pres">
      <dgm:prSet presAssocID="{8A8F6E8A-AE58-714C-93CC-C13C627A6F34}" presName="parentText" presStyleLbl="node1" presStyleIdx="4" presStyleCnt="5">
        <dgm:presLayoutVars>
          <dgm:chMax val="1"/>
          <dgm:bulletEnabled val="1"/>
        </dgm:presLayoutVars>
      </dgm:prSet>
      <dgm:spPr/>
    </dgm:pt>
  </dgm:ptLst>
  <dgm:cxnLst>
    <dgm:cxn modelId="{44EF1F17-58E8-844D-9EDF-CD40B2F3D838}" type="presOf" srcId="{03BFAB6A-FD1C-5E44-B427-86DB81963C83}" destId="{E7DC08F1-DE80-BC46-B684-294215D50792}" srcOrd="0" destOrd="0" presId="urn:microsoft.com/office/officeart/2005/8/layout/vList5"/>
    <dgm:cxn modelId="{E4B7EF23-03D3-914C-9EC4-8DB4CA003373}" type="presOf" srcId="{8A8F6E8A-AE58-714C-93CC-C13C627A6F34}" destId="{76CA5382-B5C3-9747-B3F4-378DEC2070C0}" srcOrd="0" destOrd="0" presId="urn:microsoft.com/office/officeart/2005/8/layout/vList5"/>
    <dgm:cxn modelId="{2930E024-EBDE-B54E-A3F6-CE23871762DE}" srcId="{BCBE62C6-666B-1A4B-900D-D7B4E0229EDF}" destId="{AE1A7DB2-4864-3549-BB50-189839389D96}" srcOrd="0" destOrd="0" parTransId="{75F2F0D1-3846-C941-BB4C-016E3E48DFE2}" sibTransId="{19CC7DE2-8E7C-8C43-A4C9-5413215A2864}"/>
    <dgm:cxn modelId="{D7342E5B-A884-6E4B-9235-F14BEA5747DC}" srcId="{C000D460-EC5B-E243-BE95-7E185048B3A7}" destId="{49221552-2B9C-2241-B71B-2AD11723DC53}" srcOrd="3" destOrd="0" parTransId="{3BB1CC54-CC1A-A148-AE4C-887882B2CFA3}" sibTransId="{F3781CED-D454-A845-9AAD-931772EF919E}"/>
    <dgm:cxn modelId="{33F5BB6A-3DF2-D841-9AF9-E9F5A559D9AC}" srcId="{C000D460-EC5B-E243-BE95-7E185048B3A7}" destId="{8A8F6E8A-AE58-714C-93CC-C13C627A6F34}" srcOrd="4" destOrd="0" parTransId="{5677C876-1016-0747-8064-5D1E9038381A}" sibTransId="{12041B9B-9758-B348-91D8-E2F52E0AF1AE}"/>
    <dgm:cxn modelId="{13C23F70-65A6-584D-AC07-6955AFEFCDCA}" srcId="{C000D460-EC5B-E243-BE95-7E185048B3A7}" destId="{0F685250-EB97-E044-AAB4-E5E9CC2E6137}" srcOrd="0" destOrd="0" parTransId="{EEB5885A-A3E7-9944-9BC7-D7DA021FCD35}" sibTransId="{8CC4FC75-88C6-534A-BF53-3A356B82379A}"/>
    <dgm:cxn modelId="{6895A68E-BE79-AE40-9290-EF79D47D99DE}" type="presOf" srcId="{AE1A7DB2-4864-3549-BB50-189839389D96}" destId="{3A27EF24-1F2D-C14B-8802-ED6B8B3F1BE2}" srcOrd="0" destOrd="0" presId="urn:microsoft.com/office/officeart/2005/8/layout/vList5"/>
    <dgm:cxn modelId="{C68AC28E-A967-3943-93BB-97A94F320124}" type="presOf" srcId="{BCBE62C6-666B-1A4B-900D-D7B4E0229EDF}" destId="{DCC66DBB-8580-F34C-867E-3054B9A872A6}" srcOrd="0" destOrd="0" presId="urn:microsoft.com/office/officeart/2005/8/layout/vList5"/>
    <dgm:cxn modelId="{09D31691-4959-D242-AA0A-2CBDFAE3EB33}" type="presOf" srcId="{59DA79E8-D3C4-CA44-8AFF-727A9EBEC861}" destId="{9921EEAA-2F6D-5C4F-8C5C-8C5C54F9D8DA}" srcOrd="0" destOrd="0" presId="urn:microsoft.com/office/officeart/2005/8/layout/vList5"/>
    <dgm:cxn modelId="{FECB1F95-0D45-094C-B302-1E33DD941F11}" srcId="{03BFAB6A-FD1C-5E44-B427-86DB81963C83}" destId="{59DA79E8-D3C4-CA44-8AFF-727A9EBEC861}" srcOrd="0" destOrd="0" parTransId="{8F251533-8AC2-3A47-8536-3A5C3D83C71F}" sibTransId="{4B9FF015-00A3-9F43-AAE2-1B1426F0DFA1}"/>
    <dgm:cxn modelId="{E5FFCCA4-506D-0C41-AC6D-0AB124037D05}" type="presOf" srcId="{0F685250-EB97-E044-AAB4-E5E9CC2E6137}" destId="{4E071A26-C35B-7A4C-A2A6-024AFC1AE39D}" srcOrd="0" destOrd="0" presId="urn:microsoft.com/office/officeart/2005/8/layout/vList5"/>
    <dgm:cxn modelId="{7ACEC9D6-5EE3-8149-809A-8FAB70D563B2}" srcId="{C000D460-EC5B-E243-BE95-7E185048B3A7}" destId="{BCBE62C6-666B-1A4B-900D-D7B4E0229EDF}" srcOrd="2" destOrd="0" parTransId="{6B111CA8-943C-1948-8641-1910E6BAAD08}" sibTransId="{AB291A86-DC21-7B43-AD46-0738EA4BB9B4}"/>
    <dgm:cxn modelId="{E80202F3-1A8C-0644-8F91-4B9A70F53750}" type="presOf" srcId="{49221552-2B9C-2241-B71B-2AD11723DC53}" destId="{5B1CF9AF-B374-2B40-B4C2-1BCBC519B093}" srcOrd="0" destOrd="0" presId="urn:microsoft.com/office/officeart/2005/8/layout/vList5"/>
    <dgm:cxn modelId="{0429C9F7-281B-2D4E-9ABB-085215CDEF04}" type="presOf" srcId="{C000D460-EC5B-E243-BE95-7E185048B3A7}" destId="{4E834972-405C-E342-A838-89EBB689E6A6}" srcOrd="0" destOrd="0" presId="urn:microsoft.com/office/officeart/2005/8/layout/vList5"/>
    <dgm:cxn modelId="{694B0AF8-E892-5546-9846-F3051652C6D6}" srcId="{C000D460-EC5B-E243-BE95-7E185048B3A7}" destId="{03BFAB6A-FD1C-5E44-B427-86DB81963C83}" srcOrd="1" destOrd="0" parTransId="{1BD003AE-8839-6747-8801-EC5F81C19BB4}" sibTransId="{38769822-E88D-3443-A706-C41D52986BCA}"/>
    <dgm:cxn modelId="{2E05A83F-EB90-7E4B-B248-E20CC7245071}" type="presParOf" srcId="{4E834972-405C-E342-A838-89EBB689E6A6}" destId="{EB13EB2C-EF75-6E42-92C4-62093E66D248}" srcOrd="0" destOrd="0" presId="urn:microsoft.com/office/officeart/2005/8/layout/vList5"/>
    <dgm:cxn modelId="{1EA0481D-192C-2F46-B186-BD017C404E3E}" type="presParOf" srcId="{EB13EB2C-EF75-6E42-92C4-62093E66D248}" destId="{4E071A26-C35B-7A4C-A2A6-024AFC1AE39D}" srcOrd="0" destOrd="0" presId="urn:microsoft.com/office/officeart/2005/8/layout/vList5"/>
    <dgm:cxn modelId="{F1A4F3B5-ECFD-CA48-A4B0-7DE81C853E5F}" type="presParOf" srcId="{4E834972-405C-E342-A838-89EBB689E6A6}" destId="{6A85703B-E84E-D841-8909-F7C978B1C69E}" srcOrd="1" destOrd="0" presId="urn:microsoft.com/office/officeart/2005/8/layout/vList5"/>
    <dgm:cxn modelId="{20DF20A9-B970-FB42-8320-2A5B952FAE5D}" type="presParOf" srcId="{4E834972-405C-E342-A838-89EBB689E6A6}" destId="{494BCD54-9B49-5A46-9972-8D9CC307DB2A}" srcOrd="2" destOrd="0" presId="urn:microsoft.com/office/officeart/2005/8/layout/vList5"/>
    <dgm:cxn modelId="{D8A63186-3BC7-2E4E-824A-EB78858EAD7B}" type="presParOf" srcId="{494BCD54-9B49-5A46-9972-8D9CC307DB2A}" destId="{E7DC08F1-DE80-BC46-B684-294215D50792}" srcOrd="0" destOrd="0" presId="urn:microsoft.com/office/officeart/2005/8/layout/vList5"/>
    <dgm:cxn modelId="{70E20687-2E46-2D47-868B-54B056CE1FD0}" type="presParOf" srcId="{494BCD54-9B49-5A46-9972-8D9CC307DB2A}" destId="{9921EEAA-2F6D-5C4F-8C5C-8C5C54F9D8DA}" srcOrd="1" destOrd="0" presId="urn:microsoft.com/office/officeart/2005/8/layout/vList5"/>
    <dgm:cxn modelId="{9EAED65F-81C5-C447-A231-A4C3B1D2C2CD}" type="presParOf" srcId="{4E834972-405C-E342-A838-89EBB689E6A6}" destId="{0D3F16C7-1578-C941-910E-202042311D01}" srcOrd="3" destOrd="0" presId="urn:microsoft.com/office/officeart/2005/8/layout/vList5"/>
    <dgm:cxn modelId="{93620311-1010-9243-A76C-7104C18212A9}" type="presParOf" srcId="{4E834972-405C-E342-A838-89EBB689E6A6}" destId="{A784F7ED-7D88-9B49-ABBE-0C93D262AA8A}" srcOrd="4" destOrd="0" presId="urn:microsoft.com/office/officeart/2005/8/layout/vList5"/>
    <dgm:cxn modelId="{99D021BA-5FB5-0A45-A5BE-A76FBD6F41B9}" type="presParOf" srcId="{A784F7ED-7D88-9B49-ABBE-0C93D262AA8A}" destId="{DCC66DBB-8580-F34C-867E-3054B9A872A6}" srcOrd="0" destOrd="0" presId="urn:microsoft.com/office/officeart/2005/8/layout/vList5"/>
    <dgm:cxn modelId="{2BFC22E4-285F-CA47-9C3A-D30F0E80D290}" type="presParOf" srcId="{A784F7ED-7D88-9B49-ABBE-0C93D262AA8A}" destId="{3A27EF24-1F2D-C14B-8802-ED6B8B3F1BE2}" srcOrd="1" destOrd="0" presId="urn:microsoft.com/office/officeart/2005/8/layout/vList5"/>
    <dgm:cxn modelId="{CE5D9C6B-A5F9-3A40-AA88-574A6107E866}" type="presParOf" srcId="{4E834972-405C-E342-A838-89EBB689E6A6}" destId="{CE801358-C0D7-7C46-AA48-443BBBB08AC9}" srcOrd="5" destOrd="0" presId="urn:microsoft.com/office/officeart/2005/8/layout/vList5"/>
    <dgm:cxn modelId="{D8833886-864E-EA4D-88FB-E0C0D6E8F0B8}" type="presParOf" srcId="{4E834972-405C-E342-A838-89EBB689E6A6}" destId="{75EFDB5A-18D9-3C4A-838D-A38057E48802}" srcOrd="6" destOrd="0" presId="urn:microsoft.com/office/officeart/2005/8/layout/vList5"/>
    <dgm:cxn modelId="{8A453E80-166E-0841-A8D9-E8C3D246FF73}" type="presParOf" srcId="{75EFDB5A-18D9-3C4A-838D-A38057E48802}" destId="{5B1CF9AF-B374-2B40-B4C2-1BCBC519B093}" srcOrd="0" destOrd="0" presId="urn:microsoft.com/office/officeart/2005/8/layout/vList5"/>
    <dgm:cxn modelId="{5CDFEB0F-C193-4B4D-9B3D-C77EDA0BEF16}" type="presParOf" srcId="{4E834972-405C-E342-A838-89EBB689E6A6}" destId="{FFD69678-F6E1-5D45-BD83-DF1DF5AE8BB7}" srcOrd="7" destOrd="0" presId="urn:microsoft.com/office/officeart/2005/8/layout/vList5"/>
    <dgm:cxn modelId="{B1817C25-89B5-F244-96D8-80F2E63A7D4F}" type="presParOf" srcId="{4E834972-405C-E342-A838-89EBB689E6A6}" destId="{76F54056-6C14-5747-89A9-E73BB5D9C3E6}" srcOrd="8" destOrd="0" presId="urn:microsoft.com/office/officeart/2005/8/layout/vList5"/>
    <dgm:cxn modelId="{D7DEF532-9B4E-5C41-8477-8E4FC38FA438}" type="presParOf" srcId="{76F54056-6C14-5747-89A9-E73BB5D9C3E6}" destId="{76CA5382-B5C3-9747-B3F4-378DEC2070C0}" srcOrd="0" destOrd="0" presId="urn:microsoft.com/office/officeart/2005/8/layout/vList5"/>
  </dgm:cxnLst>
  <dgm:bg>
    <a:noFill/>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71A26-C35B-7A4C-A2A6-024AFC1AE39D}">
      <dsp:nvSpPr>
        <dsp:cNvPr id="0" name=""/>
        <dsp:cNvSpPr/>
      </dsp:nvSpPr>
      <dsp:spPr>
        <a:xfrm>
          <a:off x="0" y="3627"/>
          <a:ext cx="4045425" cy="1586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GB" sz="4500" kern="1200" dirty="0"/>
            <a:t>Project Recap</a:t>
          </a:r>
        </a:p>
      </dsp:txBody>
      <dsp:txXfrm>
        <a:off x="77428" y="81055"/>
        <a:ext cx="3890569" cy="1431258"/>
      </dsp:txXfrm>
    </dsp:sp>
    <dsp:sp modelId="{9921EEAA-2F6D-5C4F-8C5C-8C5C54F9D8DA}">
      <dsp:nvSpPr>
        <dsp:cNvPr id="0" name=""/>
        <dsp:cNvSpPr/>
      </dsp:nvSpPr>
      <dsp:spPr>
        <a:xfrm rot="5400000">
          <a:off x="7006912" y="-2844674"/>
          <a:ext cx="1268891" cy="719186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dirty="0"/>
            <a:t>We will review key points from the brief, outlining the scope and objectives of the project and provide a summary of the entire project..</a:t>
          </a:r>
          <a:endParaRPr lang="en-GB" sz="1900" kern="1200" dirty="0"/>
        </a:p>
      </dsp:txBody>
      <dsp:txXfrm rot="-5400000">
        <a:off x="4045425" y="178755"/>
        <a:ext cx="7129924" cy="1145007"/>
      </dsp:txXfrm>
    </dsp:sp>
    <dsp:sp modelId="{E7DC08F1-DE80-BC46-B684-294215D50792}">
      <dsp:nvSpPr>
        <dsp:cNvPr id="0" name=""/>
        <dsp:cNvSpPr/>
      </dsp:nvSpPr>
      <dsp:spPr>
        <a:xfrm>
          <a:off x="0" y="1669047"/>
          <a:ext cx="4045425" cy="1586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GB" sz="4500" kern="1200" dirty="0"/>
            <a:t>Problem</a:t>
          </a:r>
        </a:p>
      </dsp:txBody>
      <dsp:txXfrm>
        <a:off x="77428" y="1746475"/>
        <a:ext cx="3890569" cy="1431258"/>
      </dsp:txXfrm>
    </dsp:sp>
    <dsp:sp modelId="{3A27EF24-1F2D-C14B-8802-ED6B8B3F1BE2}">
      <dsp:nvSpPr>
        <dsp:cNvPr id="0" name=""/>
        <dsp:cNvSpPr/>
      </dsp:nvSpPr>
      <dsp:spPr>
        <a:xfrm rot="5400000">
          <a:off x="7006912" y="545397"/>
          <a:ext cx="1268891" cy="719186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dirty="0"/>
            <a:t>We'll introduce the members of our team and their respective roles in the project. I'll start by outlining the issue and then discuss the team that is in charge of handling this assignment on our end.</a:t>
          </a:r>
          <a:endParaRPr lang="en-GB" sz="1900" kern="1200" dirty="0"/>
        </a:p>
      </dsp:txBody>
      <dsp:txXfrm rot="-5400000">
        <a:off x="4045425" y="3568826"/>
        <a:ext cx="7129924" cy="1145007"/>
      </dsp:txXfrm>
    </dsp:sp>
    <dsp:sp modelId="{DCC66DBB-8580-F34C-867E-3054B9A872A6}">
      <dsp:nvSpPr>
        <dsp:cNvPr id="0" name=""/>
        <dsp:cNvSpPr/>
      </dsp:nvSpPr>
      <dsp:spPr>
        <a:xfrm>
          <a:off x="0" y="3334468"/>
          <a:ext cx="4045425" cy="1586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GB" sz="4500" kern="1200" dirty="0"/>
            <a:t>The Analytics Team</a:t>
          </a:r>
        </a:p>
      </dsp:txBody>
      <dsp:txXfrm>
        <a:off x="77428" y="3411896"/>
        <a:ext cx="3890569" cy="1431258"/>
      </dsp:txXfrm>
    </dsp:sp>
    <dsp:sp modelId="{5B1CF9AF-B374-2B40-B4C2-1BCBC519B093}">
      <dsp:nvSpPr>
        <dsp:cNvPr id="0" name=""/>
        <dsp:cNvSpPr/>
      </dsp:nvSpPr>
      <dsp:spPr>
        <a:xfrm>
          <a:off x="0" y="4999888"/>
          <a:ext cx="4045425" cy="1586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GB" sz="4500" kern="1200" dirty="0"/>
            <a:t>Process</a:t>
          </a:r>
        </a:p>
      </dsp:txBody>
      <dsp:txXfrm>
        <a:off x="77428" y="5077316"/>
        <a:ext cx="3890569" cy="1431258"/>
      </dsp:txXfrm>
    </dsp:sp>
    <dsp:sp modelId="{76CA5382-B5C3-9747-B3F4-378DEC2070C0}">
      <dsp:nvSpPr>
        <dsp:cNvPr id="0" name=""/>
        <dsp:cNvSpPr/>
      </dsp:nvSpPr>
      <dsp:spPr>
        <a:xfrm>
          <a:off x="0" y="6665308"/>
          <a:ext cx="4045425" cy="1586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GB" sz="4500" kern="1200" dirty="0"/>
            <a:t>Insights &amp; Summary</a:t>
          </a:r>
        </a:p>
      </dsp:txBody>
      <dsp:txXfrm>
        <a:off x="77428" y="6742736"/>
        <a:ext cx="3890569" cy="14312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5.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11" Type="http://schemas.microsoft.com/office/2007/relationships/diagramDrawing" Target="../diagrams/drawing1.xml"/><Relationship Id="rId5" Type="http://schemas.openxmlformats.org/officeDocument/2006/relationships/image" Target="../media/image7.png"/><Relationship Id="rId10" Type="http://schemas.openxmlformats.org/officeDocument/2006/relationships/diagramColors" Target="../diagrams/colors1.xml"/><Relationship Id="rId4" Type="http://schemas.openxmlformats.org/officeDocument/2006/relationships/image" Target="../media/image6.sv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16435" y="5019650"/>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16435" y="2308248"/>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16435" y="7856245"/>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611115" y="1115763"/>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33" name="TextBox 32">
            <a:extLst>
              <a:ext uri="{FF2B5EF4-FFF2-40B4-BE49-F238E27FC236}">
                <a16:creationId xmlns:a16="http://schemas.microsoft.com/office/drawing/2014/main" id="{6A28F004-E70E-60D1-B600-5BF5F208D759}"/>
              </a:ext>
            </a:extLst>
          </p:cNvPr>
          <p:cNvSpPr txBox="1"/>
          <p:nvPr/>
        </p:nvSpPr>
        <p:spPr>
          <a:xfrm>
            <a:off x="10489608" y="151387"/>
            <a:ext cx="7471359" cy="8463855"/>
          </a:xfrm>
          <a:prstGeom prst="rect">
            <a:avLst/>
          </a:prstGeom>
          <a:noFill/>
        </p:spPr>
        <p:txBody>
          <a:bodyPr wrap="square" rtlCol="0">
            <a:spAutoFit/>
          </a:bodyPr>
          <a:lstStyle/>
          <a:p>
            <a:r>
              <a:rPr lang="en-US" sz="3400" dirty="0"/>
              <a:t>The top 5 categories were found are:</a:t>
            </a:r>
          </a:p>
          <a:p>
            <a:endParaRPr lang="en-US" sz="3400" dirty="0"/>
          </a:p>
          <a:p>
            <a:pPr marL="285750" indent="-285750">
              <a:buFont typeface="Arial" panose="020B0604020202020204" pitchFamily="34" charset="0"/>
              <a:buChar char="•"/>
            </a:pPr>
            <a:r>
              <a:rPr lang="en-US" sz="3400" b="1" dirty="0"/>
              <a:t>Animals</a:t>
            </a:r>
          </a:p>
          <a:p>
            <a:pPr marL="285750" indent="-285750">
              <a:buFont typeface="Arial" panose="020B0604020202020204" pitchFamily="34" charset="0"/>
              <a:buChar char="•"/>
            </a:pPr>
            <a:r>
              <a:rPr lang="en-US" sz="3400" b="1" dirty="0"/>
              <a:t>Science</a:t>
            </a:r>
          </a:p>
          <a:p>
            <a:pPr marL="285750" indent="-285750">
              <a:buFont typeface="Arial" panose="020B0604020202020204" pitchFamily="34" charset="0"/>
              <a:buChar char="•"/>
            </a:pPr>
            <a:r>
              <a:rPr lang="en-US" sz="3400" b="1" dirty="0"/>
              <a:t>Healthy Eating</a:t>
            </a:r>
          </a:p>
          <a:p>
            <a:pPr marL="285750" indent="-285750">
              <a:buFont typeface="Arial" panose="020B0604020202020204" pitchFamily="34" charset="0"/>
              <a:buChar char="•"/>
            </a:pPr>
            <a:r>
              <a:rPr lang="en-US" sz="3400" b="1" dirty="0"/>
              <a:t>Technology</a:t>
            </a:r>
          </a:p>
          <a:p>
            <a:pPr marL="285750" indent="-285750">
              <a:buFont typeface="Arial" panose="020B0604020202020204" pitchFamily="34" charset="0"/>
              <a:buChar char="•"/>
            </a:pPr>
            <a:r>
              <a:rPr lang="en-US" sz="3400" b="1" dirty="0"/>
              <a:t>Food</a:t>
            </a:r>
          </a:p>
          <a:p>
            <a:endParaRPr lang="en-US" sz="3400" dirty="0"/>
          </a:p>
          <a:p>
            <a:endParaRPr lang="en-US" sz="3400" dirty="0"/>
          </a:p>
          <a:p>
            <a:endParaRPr lang="en-US" sz="3400" dirty="0"/>
          </a:p>
          <a:p>
            <a:r>
              <a:rPr lang="en-US" sz="3400" dirty="0"/>
              <a:t>Food seems to be prominent after animals and science and it can be improved by </a:t>
            </a:r>
            <a:r>
              <a:rPr lang="en-IN" sz="3400" b="0" i="0" dirty="0">
                <a:solidFill>
                  <a:srgbClr val="0D0D0D"/>
                </a:solidFill>
                <a:effectLst/>
                <a:latin typeface="Söhne"/>
              </a:rPr>
              <a:t>collaboration with healthy eating brands along with leading digital companies to improve user engagement in both food &amp; technological content </a:t>
            </a:r>
            <a:endParaRPr lang="en-US" sz="3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969292" y="348211"/>
            <a:ext cx="8673443" cy="4433569"/>
          </a:xfrm>
          <a:prstGeom prst="rect">
            <a:avLst/>
          </a:prstGeom>
        </p:spPr>
        <p:txBody>
          <a:bodyPr lIns="0" tIns="0" rIns="0" bIns="0" rtlCol="0" anchor="t">
            <a:spAutoFit/>
          </a:bodyPr>
          <a:lstStyle/>
          <a:p>
            <a:pPr>
              <a:lnSpc>
                <a:spcPts val="9600"/>
              </a:lnSpc>
            </a:pPr>
            <a:r>
              <a:rPr lang="en-US" sz="8800" spc="-80" dirty="0">
                <a:solidFill>
                  <a:srgbClr val="000000"/>
                </a:solidFill>
                <a:latin typeface="Graphik Regular" panose="020B0503030202060203" pitchFamily="34" charset="0"/>
              </a:rPr>
              <a:t>Today's agenda</a:t>
            </a:r>
          </a:p>
        </p:txBody>
      </p:sp>
      <p:grpSp>
        <p:nvGrpSpPr>
          <p:cNvPr id="5" name="Group 5"/>
          <p:cNvGrpSpPr/>
          <p:nvPr/>
        </p:nvGrpSpPr>
        <p:grpSpPr>
          <a:xfrm>
            <a:off x="16299573" y="-1829950"/>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5574992" y="2618153"/>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4285292" y="7052968"/>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78153" y="596950"/>
            <a:ext cx="2464391" cy="9525000"/>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aphicFrame>
        <p:nvGraphicFramePr>
          <p:cNvPr id="24" name="Diagram 23">
            <a:extLst>
              <a:ext uri="{FF2B5EF4-FFF2-40B4-BE49-F238E27FC236}">
                <a16:creationId xmlns:a16="http://schemas.microsoft.com/office/drawing/2014/main" id="{5C0AD652-147A-8676-1619-7E43EAEF8A71}"/>
              </a:ext>
            </a:extLst>
          </p:cNvPr>
          <p:cNvGraphicFramePr/>
          <p:nvPr>
            <p:extLst>
              <p:ext uri="{D42A27DB-BD31-4B8C-83A1-F6EECF244321}">
                <p14:modId xmlns:p14="http://schemas.microsoft.com/office/powerpoint/2010/main" val="700729562"/>
              </p:ext>
            </p:extLst>
          </p:nvPr>
        </p:nvGraphicFramePr>
        <p:xfrm>
          <a:off x="1687583" y="1758877"/>
          <a:ext cx="11237292" cy="82550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5" name="Group 24">
            <a:extLst>
              <a:ext uri="{FF2B5EF4-FFF2-40B4-BE49-F238E27FC236}">
                <a16:creationId xmlns:a16="http://schemas.microsoft.com/office/drawing/2014/main" id="{3E9A7701-0772-8773-E368-80CFF6B83EC3}"/>
              </a:ext>
            </a:extLst>
          </p:cNvPr>
          <p:cNvGrpSpPr/>
          <p:nvPr/>
        </p:nvGrpSpPr>
        <p:grpSpPr>
          <a:xfrm>
            <a:off x="5733008" y="3363332"/>
            <a:ext cx="7191867" cy="1529562"/>
            <a:chOff x="4045425" y="1827659"/>
            <a:chExt cx="7191866" cy="1268891"/>
          </a:xfrm>
        </p:grpSpPr>
        <p:sp>
          <p:nvSpPr>
            <p:cNvPr id="26" name="Round Same-side Corner of Rectangle 25">
              <a:extLst>
                <a:ext uri="{FF2B5EF4-FFF2-40B4-BE49-F238E27FC236}">
                  <a16:creationId xmlns:a16="http://schemas.microsoft.com/office/drawing/2014/main" id="{685B57CC-3A8B-AA7A-98FB-F143BEB468C4}"/>
                </a:ext>
              </a:extLst>
            </p:cNvPr>
            <p:cNvSpPr/>
            <p:nvPr/>
          </p:nvSpPr>
          <p:spPr>
            <a:xfrm rot="5400000">
              <a:off x="7006912" y="-1133828"/>
              <a:ext cx="1268891" cy="7191866"/>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Round Same-side Corner of Rectangle 4">
              <a:extLst>
                <a:ext uri="{FF2B5EF4-FFF2-40B4-BE49-F238E27FC236}">
                  <a16:creationId xmlns:a16="http://schemas.microsoft.com/office/drawing/2014/main" id="{B5123989-F330-9C4D-7EA6-0FCA05B6F4BB}"/>
                </a:ext>
              </a:extLst>
            </p:cNvPr>
            <p:cNvSpPr txBox="1"/>
            <p:nvPr/>
          </p:nvSpPr>
          <p:spPr>
            <a:xfrm>
              <a:off x="4045425" y="1889600"/>
              <a:ext cx="7129924" cy="116615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IN" sz="1900" b="0" i="0" dirty="0">
                  <a:solidFill>
                    <a:srgbClr val="0D0D0D"/>
                  </a:solidFill>
                  <a:effectLst/>
                </a:rPr>
                <a:t>We'll identify the primary challenge and particular issue Social Buzz is facing and provide some context for why this is such a significant issue.</a:t>
              </a:r>
              <a:endParaRPr lang="en-GB" sz="1900" kern="1200" dirty="0"/>
            </a:p>
          </p:txBody>
        </p:sp>
      </p:grpSp>
      <p:grpSp>
        <p:nvGrpSpPr>
          <p:cNvPr id="28" name="Group 27">
            <a:extLst>
              <a:ext uri="{FF2B5EF4-FFF2-40B4-BE49-F238E27FC236}">
                <a16:creationId xmlns:a16="http://schemas.microsoft.com/office/drawing/2014/main" id="{A8D85BA3-9D65-4A0A-1B30-A6EF6746019F}"/>
              </a:ext>
            </a:extLst>
          </p:cNvPr>
          <p:cNvGrpSpPr/>
          <p:nvPr/>
        </p:nvGrpSpPr>
        <p:grpSpPr>
          <a:xfrm>
            <a:off x="5733009" y="6923668"/>
            <a:ext cx="7191866" cy="1268891"/>
            <a:chOff x="4045425" y="3410410"/>
            <a:chExt cx="7191866" cy="1268891"/>
          </a:xfrm>
        </p:grpSpPr>
        <p:sp>
          <p:nvSpPr>
            <p:cNvPr id="29" name="Round Same-side Corner of Rectangle 28">
              <a:extLst>
                <a:ext uri="{FF2B5EF4-FFF2-40B4-BE49-F238E27FC236}">
                  <a16:creationId xmlns:a16="http://schemas.microsoft.com/office/drawing/2014/main" id="{B360920D-7604-3F1F-A656-6B15DBBB7D31}"/>
                </a:ext>
              </a:extLst>
            </p:cNvPr>
            <p:cNvSpPr/>
            <p:nvPr/>
          </p:nvSpPr>
          <p:spPr>
            <a:xfrm rot="5400000">
              <a:off x="7006912" y="448923"/>
              <a:ext cx="1268891" cy="7191866"/>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Round Same-side Corner of Rectangle 4">
              <a:extLst>
                <a:ext uri="{FF2B5EF4-FFF2-40B4-BE49-F238E27FC236}">
                  <a16:creationId xmlns:a16="http://schemas.microsoft.com/office/drawing/2014/main" id="{E02271AF-A7A6-F785-E047-9087EF5AE331}"/>
                </a:ext>
              </a:extLst>
            </p:cNvPr>
            <p:cNvSpPr txBox="1"/>
            <p:nvPr/>
          </p:nvSpPr>
          <p:spPr>
            <a:xfrm>
              <a:off x="4045425" y="3472352"/>
              <a:ext cx="7129924" cy="11450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5730" tIns="62865" rIns="125730" bIns="62865" numCol="1" spcCol="1270" anchor="ctr" anchorCtr="0">
              <a:noAutofit/>
            </a:bodyPr>
            <a:lstStyle/>
            <a:p>
              <a:pPr marL="285750" lvl="1" indent="-285750" defTabSz="1466850">
                <a:lnSpc>
                  <a:spcPct val="90000"/>
                </a:lnSpc>
                <a:spcBef>
                  <a:spcPct val="0"/>
                </a:spcBef>
                <a:spcAft>
                  <a:spcPct val="15000"/>
                </a:spcAft>
                <a:buFontTx/>
                <a:buChar char="•"/>
              </a:pPr>
              <a:r>
                <a:rPr lang="en-IN" sz="1900" b="0" i="0" dirty="0">
                  <a:solidFill>
                    <a:srgbClr val="0D0D0D"/>
                  </a:solidFill>
                  <a:effectLst/>
                </a:rPr>
                <a:t>We'll outline the methodology and steps undertaken to conduct our analysis and so you can fully understand how we approach tasks of this nature.</a:t>
              </a:r>
              <a:endParaRPr lang="en-GB" sz="1900" kern="1200" dirty="0"/>
            </a:p>
          </p:txBody>
        </p:sp>
      </p:grpSp>
      <p:grpSp>
        <p:nvGrpSpPr>
          <p:cNvPr id="31" name="Group 30">
            <a:extLst>
              <a:ext uri="{FF2B5EF4-FFF2-40B4-BE49-F238E27FC236}">
                <a16:creationId xmlns:a16="http://schemas.microsoft.com/office/drawing/2014/main" id="{2DD53A70-5A32-3362-C23F-DE0408118BED}"/>
              </a:ext>
            </a:extLst>
          </p:cNvPr>
          <p:cNvGrpSpPr/>
          <p:nvPr/>
        </p:nvGrpSpPr>
        <p:grpSpPr>
          <a:xfrm>
            <a:off x="5733009" y="8566372"/>
            <a:ext cx="7191866" cy="1268891"/>
            <a:chOff x="4045425" y="3410410"/>
            <a:chExt cx="7191866" cy="1268891"/>
          </a:xfrm>
        </p:grpSpPr>
        <p:sp>
          <p:nvSpPr>
            <p:cNvPr id="32" name="Round Same-side Corner of Rectangle 31">
              <a:extLst>
                <a:ext uri="{FF2B5EF4-FFF2-40B4-BE49-F238E27FC236}">
                  <a16:creationId xmlns:a16="http://schemas.microsoft.com/office/drawing/2014/main" id="{196AAB89-C1CB-9BFC-A2EC-844266F54F66}"/>
                </a:ext>
              </a:extLst>
            </p:cNvPr>
            <p:cNvSpPr/>
            <p:nvPr/>
          </p:nvSpPr>
          <p:spPr>
            <a:xfrm rot="5400000">
              <a:off x="7006912" y="448923"/>
              <a:ext cx="1268891" cy="7191866"/>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3" name="Round Same-side Corner of Rectangle 4">
              <a:extLst>
                <a:ext uri="{FF2B5EF4-FFF2-40B4-BE49-F238E27FC236}">
                  <a16:creationId xmlns:a16="http://schemas.microsoft.com/office/drawing/2014/main" id="{17800113-D5B1-06C6-1120-4E50F1A2A6E7}"/>
                </a:ext>
              </a:extLst>
            </p:cNvPr>
            <p:cNvSpPr txBox="1"/>
            <p:nvPr/>
          </p:nvSpPr>
          <p:spPr>
            <a:xfrm>
              <a:off x="4045425" y="3472352"/>
              <a:ext cx="7129924" cy="11450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5730" tIns="62865" rIns="125730" bIns="62865" numCol="1" spcCol="1270" anchor="ctr" anchorCtr="0">
              <a:noAutofit/>
            </a:bodyPr>
            <a:lstStyle/>
            <a:p>
              <a:pPr marL="342900" lvl="1" indent="-342900" algn="l" defTabSz="1466850">
                <a:lnSpc>
                  <a:spcPct val="90000"/>
                </a:lnSpc>
                <a:spcBef>
                  <a:spcPct val="0"/>
                </a:spcBef>
                <a:spcAft>
                  <a:spcPct val="15000"/>
                </a:spcAft>
                <a:buFont typeface="Arial" panose="020B0604020202020204" pitchFamily="34" charset="0"/>
                <a:buChar char="•"/>
              </a:pPr>
              <a:r>
                <a:rPr lang="en-IN" sz="1900" b="0" i="0" dirty="0">
                  <a:solidFill>
                    <a:srgbClr val="0D0D0D"/>
                  </a:solidFill>
                  <a:effectLst/>
                </a:rPr>
                <a:t>Finally, we'll present the key findings and provide a concise summary of our analysis and recommendations.</a:t>
              </a:r>
              <a:endParaRPr lang="en-GB" sz="1900" kern="12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545404" y="2005584"/>
            <a:ext cx="11523396"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3C061CE3-6B10-52C5-14A4-45136FCF75BF}"/>
              </a:ext>
            </a:extLst>
          </p:cNvPr>
          <p:cNvSpPr txBox="1"/>
          <p:nvPr/>
        </p:nvSpPr>
        <p:spPr>
          <a:xfrm>
            <a:off x="8436952" y="2324100"/>
            <a:ext cx="8631848" cy="5632311"/>
          </a:xfrm>
          <a:prstGeom prst="rect">
            <a:avLst/>
          </a:prstGeom>
          <a:noFill/>
        </p:spPr>
        <p:txBody>
          <a:bodyPr wrap="square" rtlCol="0">
            <a:spAutoFit/>
          </a:bodyPr>
          <a:lstStyle/>
          <a:p>
            <a:pPr algn="l"/>
            <a:r>
              <a:rPr lang="en-IN" sz="3000" b="1" i="0" dirty="0">
                <a:solidFill>
                  <a:srgbClr val="0D0D0D"/>
                </a:solidFill>
                <a:effectLst/>
                <a:latin typeface="Söhne"/>
              </a:rPr>
              <a:t>“Social Buzz”</a:t>
            </a:r>
            <a:r>
              <a:rPr lang="en-IN" sz="3000" b="0" i="0" dirty="0">
                <a:solidFill>
                  <a:srgbClr val="0D0D0D"/>
                </a:solidFill>
                <a:effectLst/>
                <a:latin typeface="Söhne"/>
              </a:rPr>
              <a:t>, a rapidly expanding unicorn in the technology space, has engaged Accenture for a 3-month POC project. </a:t>
            </a:r>
          </a:p>
          <a:p>
            <a:pPr algn="l"/>
            <a:endParaRPr lang="en-IN" sz="3000" dirty="0">
              <a:solidFill>
                <a:srgbClr val="0D0D0D"/>
              </a:solidFill>
              <a:latin typeface="Söhne"/>
            </a:endParaRPr>
          </a:p>
          <a:p>
            <a:pPr algn="l"/>
            <a:r>
              <a:rPr lang="en-IN" sz="3000" b="0" i="0" dirty="0">
                <a:solidFill>
                  <a:srgbClr val="0D0D0D"/>
                </a:solidFill>
                <a:effectLst/>
                <a:latin typeface="Söhne"/>
              </a:rPr>
              <a:t>During this engagement, Accenture will undertake the following activities:</a:t>
            </a:r>
          </a:p>
          <a:p>
            <a:pPr algn="l"/>
            <a:endParaRPr lang="en-IN" sz="3000" b="0" i="0" dirty="0">
              <a:solidFill>
                <a:srgbClr val="0D0D0D"/>
              </a:solidFill>
              <a:effectLst/>
              <a:latin typeface="Söhne"/>
            </a:endParaRPr>
          </a:p>
          <a:p>
            <a:pPr algn="l">
              <a:buFont typeface="Arial" panose="020B0604020202020204" pitchFamily="34" charset="0"/>
              <a:buChar char="•"/>
            </a:pPr>
            <a:r>
              <a:rPr lang="en-IN" sz="3000" b="0" i="0" dirty="0">
                <a:solidFill>
                  <a:srgbClr val="0D0D0D"/>
                </a:solidFill>
                <a:effectLst/>
                <a:latin typeface="Söhne"/>
              </a:rPr>
              <a:t>Examination of Social Buzz's utilization of big data</a:t>
            </a:r>
          </a:p>
          <a:p>
            <a:pPr algn="l">
              <a:buFont typeface="Arial" panose="020B0604020202020204" pitchFamily="34" charset="0"/>
              <a:buChar char="•"/>
            </a:pPr>
            <a:r>
              <a:rPr lang="en-IN" sz="3000" b="0" i="0" dirty="0">
                <a:solidFill>
                  <a:srgbClr val="0D0D0D"/>
                </a:solidFill>
                <a:effectLst/>
                <a:latin typeface="Söhne"/>
              </a:rPr>
              <a:t>Development of strategies for a prosperous IPO</a:t>
            </a:r>
          </a:p>
          <a:p>
            <a:pPr algn="l">
              <a:buFont typeface="Arial" panose="020B0604020202020204" pitchFamily="34" charset="0"/>
              <a:buChar char="•"/>
            </a:pPr>
            <a:r>
              <a:rPr lang="en-IN" sz="3000" b="0" i="0" dirty="0">
                <a:solidFill>
                  <a:srgbClr val="0D0D0D"/>
                </a:solidFill>
                <a:effectLst/>
                <a:latin typeface="Söhne"/>
              </a:rPr>
              <a:t>Identification of the top 5 content categories on Social Buzz platform</a:t>
            </a:r>
          </a:p>
          <a:p>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29012" y="7980943"/>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8633" y="0"/>
            <a:ext cx="12192001"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455340" y="965729"/>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828045" y="-230982"/>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2426832" y="1650882"/>
            <a:ext cx="5582661" cy="7348756"/>
          </a:xfrm>
          <a:prstGeom prst="rect">
            <a:avLst/>
          </a:prstGeom>
        </p:spPr>
      </p:pic>
      <p:sp>
        <p:nvSpPr>
          <p:cNvPr id="21" name="TextBox 21"/>
          <p:cNvSpPr txBox="1"/>
          <p:nvPr/>
        </p:nvSpPr>
        <p:spPr>
          <a:xfrm>
            <a:off x="3047702" y="1984201"/>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C5445933-1C9C-3C73-0E58-DE2565C57DF4}"/>
              </a:ext>
            </a:extLst>
          </p:cNvPr>
          <p:cNvSpPr txBox="1"/>
          <p:nvPr/>
        </p:nvSpPr>
        <p:spPr>
          <a:xfrm>
            <a:off x="2972476" y="4824914"/>
            <a:ext cx="7667347" cy="3539430"/>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bg1"/>
                </a:solidFill>
                <a:effectLst/>
                <a:latin typeface="Times New Roman" panose="02020603050405020304" pitchFamily="18" charset="0"/>
                <a:cs typeface="Times New Roman" panose="02020603050405020304" pitchFamily="18" charset="0"/>
              </a:rPr>
              <a:t>100k+ daily posts </a:t>
            </a:r>
            <a:r>
              <a:rPr lang="en-IN" sz="3200" dirty="0">
                <a:solidFill>
                  <a:schemeClr val="bg1"/>
                </a:solidFill>
                <a:effectLst/>
                <a:latin typeface="Times New Roman" panose="02020603050405020304" pitchFamily="18" charset="0"/>
                <a:cs typeface="Times New Roman" panose="02020603050405020304" pitchFamily="18" charset="0"/>
                <a:sym typeface="Wingdings" pitchFamily="2" charset="2"/>
              </a:rPr>
              <a:t> </a:t>
            </a:r>
            <a:r>
              <a:rPr lang="en-IN" sz="3200" b="1" dirty="0">
                <a:solidFill>
                  <a:schemeClr val="bg1"/>
                </a:solidFill>
                <a:effectLst/>
                <a:latin typeface="Times New Roman" panose="02020603050405020304" pitchFamily="18" charset="0"/>
                <a:cs typeface="Times New Roman" panose="02020603050405020304" pitchFamily="18" charset="0"/>
                <a:sym typeface="Wingdings" pitchFamily="2" charset="2"/>
              </a:rPr>
              <a:t>36M </a:t>
            </a:r>
            <a:r>
              <a:rPr lang="en-IN" sz="3200" dirty="0">
                <a:solidFill>
                  <a:schemeClr val="bg1"/>
                </a:solidFill>
                <a:effectLst/>
                <a:latin typeface="Times New Roman" panose="02020603050405020304" pitchFamily="18" charset="0"/>
                <a:cs typeface="Times New Roman" panose="02020603050405020304" pitchFamily="18" charset="0"/>
                <a:sym typeface="Wingdings" pitchFamily="2" charset="2"/>
              </a:rPr>
              <a:t>annual posts</a:t>
            </a:r>
          </a:p>
          <a:p>
            <a:pPr marL="457200" indent="-457200">
              <a:buFont typeface="Arial" panose="020B0604020202020204" pitchFamily="34" charset="0"/>
              <a:buChar char="•"/>
            </a:pPr>
            <a:endParaRPr lang="en-IN" sz="3200" dirty="0">
              <a:solidFill>
                <a:schemeClr val="bg1"/>
              </a:solidFill>
              <a:effectLst/>
              <a:latin typeface="Times New Roman" panose="02020603050405020304" pitchFamily="18" charset="0"/>
              <a:cs typeface="Times New Roman" panose="02020603050405020304" pitchFamily="18" charset="0"/>
              <a:sym typeface="Wingdings" pitchFamily="2" charset="2"/>
            </a:endParaRPr>
          </a:p>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sym typeface="Wingdings" pitchFamily="2" charset="2"/>
              </a:rPr>
              <a:t>Difficult to handle such big data</a:t>
            </a:r>
          </a:p>
          <a:p>
            <a:pPr marL="457200" indent="-457200">
              <a:buFont typeface="Arial" panose="020B0604020202020204" pitchFamily="34" charset="0"/>
              <a:buChar char="•"/>
            </a:pPr>
            <a:endParaRPr lang="en-IN" sz="3200" dirty="0">
              <a:solidFill>
                <a:schemeClr val="bg1"/>
              </a:solidFill>
              <a:latin typeface="Times New Roman" panose="02020603050405020304" pitchFamily="18" charset="0"/>
              <a:cs typeface="Times New Roman" panose="02020603050405020304" pitchFamily="18" charset="0"/>
              <a:sym typeface="Wingdings" pitchFamily="2" charset="2"/>
            </a:endParaRPr>
          </a:p>
          <a:p>
            <a:pPr marL="457200" indent="-457200">
              <a:buFont typeface="Arial" panose="020B0604020202020204" pitchFamily="34" charset="0"/>
              <a:buChar char="•"/>
            </a:pPr>
            <a:r>
              <a:rPr lang="en-IN" sz="3200" dirty="0">
                <a:solidFill>
                  <a:schemeClr val="bg1"/>
                </a:solidFill>
                <a:effectLst/>
                <a:latin typeface="Times New Roman" panose="02020603050405020304" pitchFamily="18" charset="0"/>
                <a:cs typeface="Times New Roman" panose="02020603050405020304" pitchFamily="18" charset="0"/>
                <a:sym typeface="Wingdings" pitchFamily="2" charset="2"/>
              </a:rPr>
              <a:t>Identify </a:t>
            </a:r>
            <a:r>
              <a:rPr lang="en-IN" sz="3200" b="1" dirty="0">
                <a:solidFill>
                  <a:schemeClr val="bg1"/>
                </a:solidFill>
                <a:effectLst/>
                <a:latin typeface="Times New Roman" panose="02020603050405020304" pitchFamily="18" charset="0"/>
                <a:cs typeface="Times New Roman" panose="02020603050405020304" pitchFamily="18" charset="0"/>
                <a:sym typeface="Wingdings" pitchFamily="2" charset="2"/>
              </a:rPr>
              <a:t>top 5</a:t>
            </a:r>
            <a:r>
              <a:rPr lang="en-IN" sz="3200" dirty="0">
                <a:solidFill>
                  <a:schemeClr val="bg1"/>
                </a:solidFill>
                <a:effectLst/>
                <a:latin typeface="Times New Roman" panose="02020603050405020304" pitchFamily="18" charset="0"/>
                <a:cs typeface="Times New Roman" panose="02020603050405020304" pitchFamily="18" charset="0"/>
                <a:sym typeface="Wingdings" pitchFamily="2" charset="2"/>
              </a:rPr>
              <a:t> categories with the largest aggregate popularity</a:t>
            </a:r>
          </a:p>
          <a:p>
            <a:pPr marL="457200" indent="-457200">
              <a:buFont typeface="Arial" panose="020B0604020202020204" pitchFamily="34" charset="0"/>
              <a:buChar char="•"/>
            </a:pPr>
            <a:endParaRPr lang="en-IN" sz="320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0785827" y="1057090"/>
            <a:ext cx="2085137" cy="2085137"/>
            <a:chOff x="-492977" y="-86202"/>
            <a:chExt cx="6350000" cy="6350000"/>
          </a:xfrm>
        </p:grpSpPr>
        <p:sp>
          <p:nvSpPr>
            <p:cNvPr id="17" name="Freeform 17"/>
            <p:cNvSpPr/>
            <p:nvPr/>
          </p:nvSpPr>
          <p:spPr>
            <a:xfrm>
              <a:off x="-492977" y="-86202"/>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0851618" y="4005189"/>
            <a:ext cx="2085137" cy="2085137"/>
            <a:chOff x="-2966729" y="-660107"/>
            <a:chExt cx="6350000" cy="6350000"/>
          </a:xfrm>
        </p:grpSpPr>
        <p:sp>
          <p:nvSpPr>
            <p:cNvPr id="22" name="Freeform 22"/>
            <p:cNvSpPr/>
            <p:nvPr/>
          </p:nvSpPr>
          <p:spPr>
            <a:xfrm>
              <a:off x="-2966729" y="-660107"/>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0592710" y="3816738"/>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0926586" y="6910058"/>
            <a:ext cx="2085137" cy="2085137"/>
            <a:chOff x="-2738424" y="-801250"/>
            <a:chExt cx="6350000" cy="6350000"/>
          </a:xfrm>
        </p:grpSpPr>
        <p:sp>
          <p:nvSpPr>
            <p:cNvPr id="27" name="Freeform 27"/>
            <p:cNvSpPr/>
            <p:nvPr/>
          </p:nvSpPr>
          <p:spPr>
            <a:xfrm>
              <a:off x="-2738424" y="-80125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0651540" y="672419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7ADC10B4-FAA4-9BDD-1408-548200174074}"/>
              </a:ext>
            </a:extLst>
          </p:cNvPr>
          <p:cNvSpPr txBox="1"/>
          <p:nvPr/>
        </p:nvSpPr>
        <p:spPr>
          <a:xfrm>
            <a:off x="13238062" y="1196030"/>
            <a:ext cx="39624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Andrew</a:t>
            </a:r>
            <a:r>
              <a:rPr lang="en-US" sz="3800" b="1" dirty="0">
                <a:latin typeface="Times New Roman" panose="02020603050405020304" pitchFamily="18" charset="0"/>
                <a:cs typeface="Times New Roman" panose="02020603050405020304" pitchFamily="18" charset="0"/>
              </a:rPr>
              <a:t> Fleming</a:t>
            </a:r>
          </a:p>
        </p:txBody>
      </p:sp>
      <p:sp>
        <p:nvSpPr>
          <p:cNvPr id="33" name="TextBox 32">
            <a:extLst>
              <a:ext uri="{FF2B5EF4-FFF2-40B4-BE49-F238E27FC236}">
                <a16:creationId xmlns:a16="http://schemas.microsoft.com/office/drawing/2014/main" id="{AEFFDAFF-7B2D-8519-AAF0-596D5466F144}"/>
              </a:ext>
            </a:extLst>
          </p:cNvPr>
          <p:cNvSpPr txBox="1"/>
          <p:nvPr/>
        </p:nvSpPr>
        <p:spPr>
          <a:xfrm>
            <a:off x="13144395" y="4176910"/>
            <a:ext cx="4946194"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Marcus </a:t>
            </a:r>
            <a:r>
              <a:rPr lang="en-US" sz="4500" b="1" dirty="0" err="1">
                <a:latin typeface="Times New Roman" panose="02020603050405020304" pitchFamily="18" charset="0"/>
                <a:cs typeface="Times New Roman" panose="02020603050405020304" pitchFamily="18" charset="0"/>
              </a:rPr>
              <a:t>Rompton</a:t>
            </a:r>
            <a:endParaRPr lang="en-US" sz="45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55D9C1B5-C789-9C6F-F413-53BF9C792FDC}"/>
              </a:ext>
            </a:extLst>
          </p:cNvPr>
          <p:cNvSpPr txBox="1"/>
          <p:nvPr/>
        </p:nvSpPr>
        <p:spPr>
          <a:xfrm>
            <a:off x="13107418" y="1980860"/>
            <a:ext cx="5180582" cy="615553"/>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Chief  Technical Architect</a:t>
            </a:r>
          </a:p>
        </p:txBody>
      </p:sp>
      <p:sp>
        <p:nvSpPr>
          <p:cNvPr id="36" name="TextBox 35">
            <a:extLst>
              <a:ext uri="{FF2B5EF4-FFF2-40B4-BE49-F238E27FC236}">
                <a16:creationId xmlns:a16="http://schemas.microsoft.com/office/drawing/2014/main" id="{B2236557-3358-8E38-38CB-2EB373AA8439}"/>
              </a:ext>
            </a:extLst>
          </p:cNvPr>
          <p:cNvSpPr txBox="1"/>
          <p:nvPr/>
        </p:nvSpPr>
        <p:spPr>
          <a:xfrm>
            <a:off x="13163539" y="4961740"/>
            <a:ext cx="5180582" cy="615553"/>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Senior Principle</a:t>
            </a:r>
          </a:p>
        </p:txBody>
      </p:sp>
      <p:sp>
        <p:nvSpPr>
          <p:cNvPr id="43" name="Oval 42">
            <a:extLst>
              <a:ext uri="{FF2B5EF4-FFF2-40B4-BE49-F238E27FC236}">
                <a16:creationId xmlns:a16="http://schemas.microsoft.com/office/drawing/2014/main" id="{0EEECA30-7CAA-824B-38E2-4A7109F1FEDB}"/>
              </a:ext>
            </a:extLst>
          </p:cNvPr>
          <p:cNvSpPr/>
          <p:nvPr/>
        </p:nvSpPr>
        <p:spPr>
          <a:xfrm>
            <a:off x="10625036" y="6715598"/>
            <a:ext cx="2253799" cy="2165978"/>
          </a:xfrm>
          <a:prstGeom prst="ellipse">
            <a:avLst/>
          </a:prstGeom>
          <a:blipFill dpi="0" rotWithShape="1">
            <a:blip r:embed="rId6"/>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0321F67-F380-53CF-FEA9-787D0961E8F8}"/>
              </a:ext>
            </a:extLst>
          </p:cNvPr>
          <p:cNvSpPr txBox="1"/>
          <p:nvPr/>
        </p:nvSpPr>
        <p:spPr>
          <a:xfrm>
            <a:off x="13180385" y="6999984"/>
            <a:ext cx="39624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John Kiran</a:t>
            </a:r>
            <a:endParaRPr lang="en-US" sz="3800" b="1"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0D963622-B0B2-B3CB-104B-1AEF40DF2E3B}"/>
              </a:ext>
            </a:extLst>
          </p:cNvPr>
          <p:cNvSpPr txBox="1"/>
          <p:nvPr/>
        </p:nvSpPr>
        <p:spPr>
          <a:xfrm>
            <a:off x="13152653" y="7741633"/>
            <a:ext cx="5180582" cy="615553"/>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Data Analyst</a:t>
            </a:r>
          </a:p>
        </p:txBody>
      </p:sp>
      <p:pic>
        <p:nvPicPr>
          <p:cNvPr id="49" name="Picture 48">
            <a:extLst>
              <a:ext uri="{FF2B5EF4-FFF2-40B4-BE49-F238E27FC236}">
                <a16:creationId xmlns:a16="http://schemas.microsoft.com/office/drawing/2014/main" id="{0DDE90D1-529D-CFC1-F972-AE84A40174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9373" y="952059"/>
            <a:ext cx="2108200" cy="2095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4085101" y="1028700"/>
            <a:ext cx="3225262" cy="1231106"/>
          </a:xfrm>
          <a:prstGeom prst="rect">
            <a:avLst/>
          </a:prstGeom>
        </p:spPr>
        <p:txBody>
          <a:bodyPr wrap="square"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ounded Rectangle 38">
            <a:extLst>
              <a:ext uri="{FF2B5EF4-FFF2-40B4-BE49-F238E27FC236}">
                <a16:creationId xmlns:a16="http://schemas.microsoft.com/office/drawing/2014/main" id="{16BA2FA8-1789-9777-7632-F26550615C75}"/>
              </a:ext>
            </a:extLst>
          </p:cNvPr>
          <p:cNvSpPr/>
          <p:nvPr/>
        </p:nvSpPr>
        <p:spPr>
          <a:xfrm>
            <a:off x="4202899" y="1054298"/>
            <a:ext cx="6362842" cy="1148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300" b="1" dirty="0"/>
              <a:t>Requirements</a:t>
            </a:r>
            <a:r>
              <a:rPr lang="en-US" sz="4300" dirty="0"/>
              <a:t> Gathering</a:t>
            </a:r>
          </a:p>
        </p:txBody>
      </p:sp>
      <p:sp>
        <p:nvSpPr>
          <p:cNvPr id="40" name="Rounded Rectangle 39">
            <a:extLst>
              <a:ext uri="{FF2B5EF4-FFF2-40B4-BE49-F238E27FC236}">
                <a16:creationId xmlns:a16="http://schemas.microsoft.com/office/drawing/2014/main" id="{1DB87F1A-0505-0D96-4AAE-129FDDB4A132}"/>
              </a:ext>
            </a:extLst>
          </p:cNvPr>
          <p:cNvSpPr/>
          <p:nvPr/>
        </p:nvSpPr>
        <p:spPr>
          <a:xfrm>
            <a:off x="6036404" y="2610058"/>
            <a:ext cx="7716949" cy="1148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300" dirty="0"/>
              <a:t>Data </a:t>
            </a:r>
            <a:r>
              <a:rPr lang="en-US" sz="4300" b="1" dirty="0"/>
              <a:t>Collection</a:t>
            </a:r>
            <a:r>
              <a:rPr lang="en-US" sz="4300" dirty="0"/>
              <a:t> + </a:t>
            </a:r>
            <a:r>
              <a:rPr lang="en-US" sz="4300" b="1" dirty="0"/>
              <a:t>Understanding</a:t>
            </a:r>
          </a:p>
        </p:txBody>
      </p:sp>
      <p:sp>
        <p:nvSpPr>
          <p:cNvPr id="41" name="Rounded Rectangle 40">
            <a:extLst>
              <a:ext uri="{FF2B5EF4-FFF2-40B4-BE49-F238E27FC236}">
                <a16:creationId xmlns:a16="http://schemas.microsoft.com/office/drawing/2014/main" id="{EAC65793-CF8B-C437-1101-0C0CB77B9FC1}"/>
              </a:ext>
            </a:extLst>
          </p:cNvPr>
          <p:cNvSpPr/>
          <p:nvPr/>
        </p:nvSpPr>
        <p:spPr>
          <a:xfrm>
            <a:off x="11473837" y="7733168"/>
            <a:ext cx="5359096" cy="1148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300" b="1" dirty="0"/>
              <a:t>Insights </a:t>
            </a:r>
            <a:r>
              <a:rPr lang="en-US" sz="4300" dirty="0"/>
              <a:t>Generation</a:t>
            </a:r>
            <a:endParaRPr lang="en-US" sz="4300" b="1" dirty="0"/>
          </a:p>
        </p:txBody>
      </p:sp>
      <p:sp>
        <p:nvSpPr>
          <p:cNvPr id="42" name="Rounded Rectangle 41">
            <a:extLst>
              <a:ext uri="{FF2B5EF4-FFF2-40B4-BE49-F238E27FC236}">
                <a16:creationId xmlns:a16="http://schemas.microsoft.com/office/drawing/2014/main" id="{021B9B04-30CB-66F3-F8F1-267AAD4947F4}"/>
              </a:ext>
            </a:extLst>
          </p:cNvPr>
          <p:cNvSpPr/>
          <p:nvPr/>
        </p:nvSpPr>
        <p:spPr>
          <a:xfrm>
            <a:off x="9644945" y="6025590"/>
            <a:ext cx="5359096" cy="1148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300" dirty="0"/>
              <a:t>Data </a:t>
            </a:r>
            <a:r>
              <a:rPr lang="en-US" sz="4300" b="1" dirty="0"/>
              <a:t>Analysis</a:t>
            </a:r>
          </a:p>
        </p:txBody>
      </p:sp>
      <p:sp>
        <p:nvSpPr>
          <p:cNvPr id="43" name="Rounded Rectangle 42">
            <a:extLst>
              <a:ext uri="{FF2B5EF4-FFF2-40B4-BE49-F238E27FC236}">
                <a16:creationId xmlns:a16="http://schemas.microsoft.com/office/drawing/2014/main" id="{52009F65-A25F-A07F-C2E2-1576C9F17102}"/>
              </a:ext>
            </a:extLst>
          </p:cNvPr>
          <p:cNvSpPr/>
          <p:nvPr/>
        </p:nvSpPr>
        <p:spPr>
          <a:xfrm>
            <a:off x="7808282" y="4350885"/>
            <a:ext cx="6441118" cy="11482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300" dirty="0"/>
              <a:t>Data </a:t>
            </a:r>
            <a:r>
              <a:rPr lang="en-US" sz="4300" b="1" dirty="0"/>
              <a:t>Cleanup</a:t>
            </a:r>
            <a:r>
              <a:rPr lang="en-US" sz="4300" dirty="0"/>
              <a:t> + </a:t>
            </a:r>
            <a:r>
              <a:rPr lang="en-US" sz="4300" b="1" dirty="0"/>
              <a:t>Modelling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826633" y="204172"/>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E626AD1-2125-4AA4-C273-B490B32F5277}"/>
              </a:ext>
            </a:extLst>
          </p:cNvPr>
          <p:cNvSpPr txBox="1"/>
          <p:nvPr/>
        </p:nvSpPr>
        <p:spPr>
          <a:xfrm>
            <a:off x="2004731" y="2868396"/>
            <a:ext cx="3128705" cy="1169551"/>
          </a:xfrm>
          <a:prstGeom prst="rect">
            <a:avLst/>
          </a:prstGeom>
          <a:noFill/>
        </p:spPr>
        <p:txBody>
          <a:bodyPr wrap="square" rtlCol="0">
            <a:spAutoFit/>
          </a:bodyPr>
          <a:lstStyle/>
          <a:p>
            <a:r>
              <a:rPr lang="en-US" sz="3500" b="1" dirty="0"/>
              <a:t>Unique Categories</a:t>
            </a:r>
          </a:p>
        </p:txBody>
      </p:sp>
      <p:sp>
        <p:nvSpPr>
          <p:cNvPr id="15" name="TextBox 14">
            <a:extLst>
              <a:ext uri="{FF2B5EF4-FFF2-40B4-BE49-F238E27FC236}">
                <a16:creationId xmlns:a16="http://schemas.microsoft.com/office/drawing/2014/main" id="{444872E0-0274-3C16-F8A7-8FC08CBAD085}"/>
              </a:ext>
            </a:extLst>
          </p:cNvPr>
          <p:cNvSpPr txBox="1"/>
          <p:nvPr/>
        </p:nvSpPr>
        <p:spPr>
          <a:xfrm>
            <a:off x="6273420" y="3034494"/>
            <a:ext cx="4969744" cy="1169551"/>
          </a:xfrm>
          <a:prstGeom prst="rect">
            <a:avLst/>
          </a:prstGeom>
          <a:noFill/>
        </p:spPr>
        <p:txBody>
          <a:bodyPr wrap="square" rtlCol="0">
            <a:spAutoFit/>
          </a:bodyPr>
          <a:lstStyle/>
          <a:p>
            <a:r>
              <a:rPr lang="en-US" sz="3500" b="1" dirty="0"/>
              <a:t>Category With Highest Score</a:t>
            </a:r>
          </a:p>
        </p:txBody>
      </p:sp>
      <p:sp>
        <p:nvSpPr>
          <p:cNvPr id="16" name="Rectangle 15">
            <a:extLst>
              <a:ext uri="{FF2B5EF4-FFF2-40B4-BE49-F238E27FC236}">
                <a16:creationId xmlns:a16="http://schemas.microsoft.com/office/drawing/2014/main" id="{119F67D5-D366-1E73-9FF4-F898F5129282}"/>
              </a:ext>
            </a:extLst>
          </p:cNvPr>
          <p:cNvSpPr/>
          <p:nvPr/>
        </p:nvSpPr>
        <p:spPr>
          <a:xfrm>
            <a:off x="7714306" y="3551522"/>
            <a:ext cx="1899880"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4000" b="1" dirty="0">
                <a:solidFill>
                  <a:schemeClr val="accent6"/>
                </a:solidFill>
                <a:latin typeface="Calibri" panose="020F0502020204030204" pitchFamily="34" charset="0"/>
                <a:cs typeface="Calibri" panose="020F0502020204030204" pitchFamily="34" charset="0"/>
              </a:rPr>
              <a:t>Animals</a:t>
            </a:r>
          </a:p>
        </p:txBody>
      </p:sp>
      <p:sp>
        <p:nvSpPr>
          <p:cNvPr id="17" name="Rounded Rectangle 16">
            <a:extLst>
              <a:ext uri="{FF2B5EF4-FFF2-40B4-BE49-F238E27FC236}">
                <a16:creationId xmlns:a16="http://schemas.microsoft.com/office/drawing/2014/main" id="{273E7997-FB4A-BED9-1516-1AC221C925BB}"/>
              </a:ext>
            </a:extLst>
          </p:cNvPr>
          <p:cNvSpPr/>
          <p:nvPr/>
        </p:nvSpPr>
        <p:spPr>
          <a:xfrm>
            <a:off x="2127159" y="4341299"/>
            <a:ext cx="2702927" cy="16175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000000"/>
              </a:highlight>
            </a:endParaRPr>
          </a:p>
        </p:txBody>
      </p:sp>
      <p:sp>
        <p:nvSpPr>
          <p:cNvPr id="18" name="Rectangle 17">
            <a:extLst>
              <a:ext uri="{FF2B5EF4-FFF2-40B4-BE49-F238E27FC236}">
                <a16:creationId xmlns:a16="http://schemas.microsoft.com/office/drawing/2014/main" id="{92921A62-729D-FDEE-18C3-88AE9D645235}"/>
              </a:ext>
            </a:extLst>
          </p:cNvPr>
          <p:cNvSpPr/>
          <p:nvPr/>
        </p:nvSpPr>
        <p:spPr>
          <a:xfrm>
            <a:off x="2503159" y="4397635"/>
            <a:ext cx="1457417" cy="143116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8700" b="1" dirty="0">
                <a:ln/>
                <a:solidFill>
                  <a:schemeClr val="accent4"/>
                </a:solidFill>
              </a:rPr>
              <a:t>16</a:t>
            </a:r>
            <a:endParaRPr lang="en-GB" sz="8700" b="1" cap="none" spc="0" dirty="0">
              <a:ln/>
              <a:solidFill>
                <a:schemeClr val="accent4"/>
              </a:solidFill>
              <a:effectLst/>
            </a:endParaRPr>
          </a:p>
        </p:txBody>
      </p:sp>
      <p:sp>
        <p:nvSpPr>
          <p:cNvPr id="19" name="Rounded Rectangle 18">
            <a:extLst>
              <a:ext uri="{FF2B5EF4-FFF2-40B4-BE49-F238E27FC236}">
                <a16:creationId xmlns:a16="http://schemas.microsoft.com/office/drawing/2014/main" id="{D881BB6D-4D31-6D4E-9097-E46C91DFFE0D}"/>
              </a:ext>
            </a:extLst>
          </p:cNvPr>
          <p:cNvSpPr/>
          <p:nvPr/>
        </p:nvSpPr>
        <p:spPr>
          <a:xfrm>
            <a:off x="7272183" y="4397635"/>
            <a:ext cx="2702927" cy="16175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000000"/>
              </a:highlight>
            </a:endParaRPr>
          </a:p>
        </p:txBody>
      </p:sp>
      <p:sp>
        <p:nvSpPr>
          <p:cNvPr id="21" name="Rectangle 20">
            <a:extLst>
              <a:ext uri="{FF2B5EF4-FFF2-40B4-BE49-F238E27FC236}">
                <a16:creationId xmlns:a16="http://schemas.microsoft.com/office/drawing/2014/main" id="{94D02168-B388-AD2F-539A-28C7E84AFCD9}"/>
              </a:ext>
            </a:extLst>
          </p:cNvPr>
          <p:cNvSpPr/>
          <p:nvPr/>
        </p:nvSpPr>
        <p:spPr>
          <a:xfrm>
            <a:off x="7189896" y="4575200"/>
            <a:ext cx="2683249" cy="132343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8000" b="1" dirty="0">
                <a:ln/>
                <a:solidFill>
                  <a:schemeClr val="accent4"/>
                </a:solidFill>
              </a:rPr>
              <a:t>74.9K</a:t>
            </a:r>
            <a:endParaRPr lang="en-GB" sz="8000" b="1" cap="none" spc="0" dirty="0">
              <a:ln/>
              <a:solidFill>
                <a:schemeClr val="accent4"/>
              </a:solidFill>
              <a:effectLst/>
            </a:endParaRPr>
          </a:p>
        </p:txBody>
      </p:sp>
      <p:sp>
        <p:nvSpPr>
          <p:cNvPr id="22" name="Rounded Rectangle 21">
            <a:extLst>
              <a:ext uri="{FF2B5EF4-FFF2-40B4-BE49-F238E27FC236}">
                <a16:creationId xmlns:a16="http://schemas.microsoft.com/office/drawing/2014/main" id="{951F1BBE-E5B4-AEE3-D20F-9AF5F348DB33}"/>
              </a:ext>
            </a:extLst>
          </p:cNvPr>
          <p:cNvSpPr/>
          <p:nvPr/>
        </p:nvSpPr>
        <p:spPr>
          <a:xfrm>
            <a:off x="12767997" y="4443180"/>
            <a:ext cx="2702927" cy="16175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000000"/>
              </a:highlight>
            </a:endParaRPr>
          </a:p>
        </p:txBody>
      </p:sp>
      <p:sp>
        <p:nvSpPr>
          <p:cNvPr id="23" name="TextBox 22">
            <a:extLst>
              <a:ext uri="{FF2B5EF4-FFF2-40B4-BE49-F238E27FC236}">
                <a16:creationId xmlns:a16="http://schemas.microsoft.com/office/drawing/2014/main" id="{258BDB86-DD74-91C8-89A7-D68846DF4DD3}"/>
              </a:ext>
            </a:extLst>
          </p:cNvPr>
          <p:cNvSpPr txBox="1"/>
          <p:nvPr/>
        </p:nvSpPr>
        <p:spPr>
          <a:xfrm>
            <a:off x="12547940" y="3034494"/>
            <a:ext cx="4432402" cy="1169551"/>
          </a:xfrm>
          <a:prstGeom prst="rect">
            <a:avLst/>
          </a:prstGeom>
          <a:noFill/>
        </p:spPr>
        <p:txBody>
          <a:bodyPr wrap="square" rtlCol="0">
            <a:spAutoFit/>
          </a:bodyPr>
          <a:lstStyle/>
          <a:p>
            <a:r>
              <a:rPr lang="en-US" sz="3500" b="1" dirty="0"/>
              <a:t>Month With Most Posts</a:t>
            </a:r>
          </a:p>
        </p:txBody>
      </p:sp>
      <p:sp>
        <p:nvSpPr>
          <p:cNvPr id="24" name="Rectangle 23">
            <a:extLst>
              <a:ext uri="{FF2B5EF4-FFF2-40B4-BE49-F238E27FC236}">
                <a16:creationId xmlns:a16="http://schemas.microsoft.com/office/drawing/2014/main" id="{FE128EF9-BF70-7BA6-EFF4-8CF4AD8FF9F1}"/>
              </a:ext>
            </a:extLst>
          </p:cNvPr>
          <p:cNvSpPr/>
          <p:nvPr/>
        </p:nvSpPr>
        <p:spPr>
          <a:xfrm>
            <a:off x="12842099" y="4714611"/>
            <a:ext cx="2554722" cy="86177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5000" b="1" dirty="0">
                <a:ln/>
                <a:solidFill>
                  <a:schemeClr val="accent4"/>
                </a:solidFill>
              </a:rPr>
              <a:t>February</a:t>
            </a:r>
            <a:endParaRPr lang="en-GB" sz="5000" b="1" cap="none" spc="0" dirty="0">
              <a:ln/>
              <a:solidFill>
                <a:schemeClr val="accent4"/>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92013AEA-7328-9FBC-02B0-66F58A613FBC}"/>
              </a:ext>
            </a:extLst>
          </p:cNvPr>
          <p:cNvGraphicFramePr>
            <a:graphicFrameLocks/>
          </p:cNvGraphicFramePr>
          <p:nvPr>
            <p:extLst>
              <p:ext uri="{D42A27DB-BD31-4B8C-83A1-F6EECF244321}">
                <p14:modId xmlns:p14="http://schemas.microsoft.com/office/powerpoint/2010/main" val="2798175641"/>
              </p:ext>
            </p:extLst>
          </p:nvPr>
        </p:nvGraphicFramePr>
        <p:xfrm>
          <a:off x="5147538" y="1833585"/>
          <a:ext cx="10492547" cy="693457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B2F5BFD-88B9-FFFB-62AF-31E2AF801C98}"/>
              </a:ext>
            </a:extLst>
          </p:cNvPr>
          <p:cNvGraphicFramePr>
            <a:graphicFrameLocks/>
          </p:cNvGraphicFramePr>
          <p:nvPr>
            <p:extLst>
              <p:ext uri="{D42A27DB-BD31-4B8C-83A1-F6EECF244321}">
                <p14:modId xmlns:p14="http://schemas.microsoft.com/office/powerpoint/2010/main" val="3968946219"/>
              </p:ext>
            </p:extLst>
          </p:nvPr>
        </p:nvGraphicFramePr>
        <p:xfrm>
          <a:off x="5583504" y="1028700"/>
          <a:ext cx="9711338" cy="774562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377</Words>
  <Application>Microsoft Macintosh PowerPoint</Application>
  <PresentationFormat>Custom</PresentationFormat>
  <Paragraphs>90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Calibri</vt:lpstr>
      <vt:lpstr>Graphik Regular</vt:lpstr>
      <vt:lpstr>Söhne</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John Kiran</cp:lastModifiedBy>
  <cp:revision>16</cp:revision>
  <dcterms:created xsi:type="dcterms:W3CDTF">2006-08-16T00:00:00Z</dcterms:created>
  <dcterms:modified xsi:type="dcterms:W3CDTF">2024-04-04T04:43:44Z</dcterms:modified>
  <dc:identifier>DAEhDyfaYKE</dc:identifier>
</cp:coreProperties>
</file>