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3"/>
  </p:sldMasterIdLst>
  <p:sldIdLst>
    <p:sldId id="256" r:id="rId4"/>
    <p:sldId id="257" r:id="rId5"/>
    <p:sldId id="261" r:id="rId6"/>
    <p:sldId id="259" r:id="rId7"/>
    <p:sldId id="258" r:id="rId8"/>
    <p:sldId id="266" r:id="rId9"/>
    <p:sldId id="264" r:id="rId10"/>
    <p:sldId id="260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EA08B-7398-A7B3-EC81-213AA51CA8F7}" v="1" dt="2024-10-08T19:58:04.275"/>
    <p1510:client id="{4071E737-D730-47EE-BAE5-E9B1B9B853FF}" v="385" dt="2024-10-08T05:42:24.764"/>
    <p1510:client id="{8CD6A115-88E0-1C81-8CAE-A81241889D2E}" v="449" dt="2024-10-08T23:10:10.905"/>
    <p1510:client id="{CA4C57F7-DCEB-BA20-D29F-F2D557CD4EA3}" v="484" dt="2024-10-08T17:28:11.287"/>
    <p1510:client id="{CCD06DAA-C15D-AF21-EF7C-866E74A9ADEB}" v="285" dt="2024-10-08T21:01:42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58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4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 5110 – Big Data Systems 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 2 – Isidro Pride, Abhinandan </a:t>
            </a:r>
            <a:r>
              <a:rPr lang="en-US" err="1"/>
              <a:t>Mekap</a:t>
            </a:r>
            <a:r>
              <a:rPr lang="en-US"/>
              <a:t>, John 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D883-1E58-441D-BFDB-6135866B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CloudWatch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2C38CC5-D333-47D9-459E-0A132D587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627233"/>
              </p:ext>
            </p:extLst>
          </p:nvPr>
        </p:nvGraphicFramePr>
        <p:xfrm>
          <a:off x="1116013" y="2776262"/>
          <a:ext cx="6964720" cy="219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180">
                  <a:extLst>
                    <a:ext uri="{9D8B030D-6E8A-4147-A177-3AD203B41FA5}">
                      <a16:colId xmlns:a16="http://schemas.microsoft.com/office/drawing/2014/main" val="3327528843"/>
                    </a:ext>
                  </a:extLst>
                </a:gridCol>
                <a:gridCol w="1741180">
                  <a:extLst>
                    <a:ext uri="{9D8B030D-6E8A-4147-A177-3AD203B41FA5}">
                      <a16:colId xmlns:a16="http://schemas.microsoft.com/office/drawing/2014/main" val="3283535447"/>
                    </a:ext>
                  </a:extLst>
                </a:gridCol>
                <a:gridCol w="1741180">
                  <a:extLst>
                    <a:ext uri="{9D8B030D-6E8A-4147-A177-3AD203B41FA5}">
                      <a16:colId xmlns:a16="http://schemas.microsoft.com/office/drawing/2014/main" val="3867568421"/>
                    </a:ext>
                  </a:extLst>
                </a:gridCol>
                <a:gridCol w="1741180">
                  <a:extLst>
                    <a:ext uri="{9D8B030D-6E8A-4147-A177-3AD203B41FA5}">
                      <a16:colId xmlns:a16="http://schemas.microsoft.com/office/drawing/2014/main" val="2269666818"/>
                    </a:ext>
                  </a:extLst>
                </a:gridCol>
              </a:tblGrid>
              <a:tr h="10020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Number of Lambda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Duration (</a:t>
                      </a:r>
                      <a:r>
                        <a:rPr lang="en-US" err="1"/>
                        <a:t>ms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Billed Duration (</a:t>
                      </a:r>
                      <a:r>
                        <a:rPr lang="en-US" err="1"/>
                        <a:t>ms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Max Memory Used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00389"/>
                  </a:ext>
                </a:extLst>
              </a:tr>
              <a:tr h="398075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85154"/>
                  </a:ext>
                </a:extLst>
              </a:tr>
              <a:tr h="398075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 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98467"/>
                  </a:ext>
                </a:extLst>
              </a:tr>
              <a:tr h="398075"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136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99D2-D924-F46B-D3A3-B13E60B2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CFD-8520-4442-8394-1CC042559AEA}" type="datetime1"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A087-09C1-2CBD-66ED-9E966628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B64D-83BF-6281-ACA6-159B1C00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6999-C047-7F44-51FB-3349F43E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59C4-6E9D-24D4-B47D-89AAEEE2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E0E-5838-469A-854C-B502F2CB3478}" type="datetime1"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156E-2E3D-4AEC-B4F8-EA6748C7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C107-6E3C-3F60-4671-1E3D7278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34B2D8-341C-E26B-D860-161099AA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Used billing and cost management to obtain some daily costs</a:t>
            </a:r>
          </a:p>
          <a:p>
            <a:endParaRPr lang="en-US"/>
          </a:p>
        </p:txBody>
      </p:sp>
      <p:pic>
        <p:nvPicPr>
          <p:cNvPr id="16" name="Picture 15" descr="A white rectangular object with a black line&#10;&#10;Description automatically generated">
            <a:extLst>
              <a:ext uri="{FF2B5EF4-FFF2-40B4-BE49-F238E27FC236}">
                <a16:creationId xmlns:a16="http://schemas.microsoft.com/office/drawing/2014/main" id="{495DFE3C-1683-DEAE-73F6-0168D7F9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07" y="3642732"/>
            <a:ext cx="6601460" cy="804545"/>
          </a:xfrm>
          <a:prstGeom prst="rect">
            <a:avLst/>
          </a:prstGeom>
        </p:spPr>
      </p:pic>
      <p:pic>
        <p:nvPicPr>
          <p:cNvPr id="17" name="Picture 16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D7E99E02-CDCA-0CE9-5790-E9BA0ACA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4622800"/>
            <a:ext cx="657860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B659-B9D9-2899-55E7-80F5B07C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D2F-9B67-BBD6-0A9A-EAC26526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For the first part of the project, we set up step functions to run FMI lambda functions. </a:t>
            </a:r>
          </a:p>
          <a:p>
            <a:r>
              <a:rPr lang="en-US"/>
              <a:t>We tested the effect of parallel lambda functions on the time benchmarks of these functions</a:t>
            </a:r>
          </a:p>
          <a:p>
            <a:r>
              <a:rPr lang="en-US"/>
              <a:t>Currently, no external dataset is being used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8F7B-3D5E-6DBC-C6C8-8C465810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5722-6C56-5830-A01C-15581437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Step functions are represented as state machines and tasks.</a:t>
            </a:r>
          </a:p>
          <a:p>
            <a:r>
              <a:rPr lang="en-US"/>
              <a:t>State machines are also referred to as workflows and consists of several steps or "states"</a:t>
            </a:r>
          </a:p>
          <a:p>
            <a:r>
              <a:rPr lang="en-US"/>
              <a:t>Specific AWS services or API's can be called to perform tasks</a:t>
            </a:r>
          </a:p>
        </p:txBody>
      </p:sp>
    </p:spTree>
    <p:extLst>
      <p:ext uri="{BB962C8B-B14F-4D97-AF65-F5344CB8AC3E}">
        <p14:creationId xmlns:p14="http://schemas.microsoft.com/office/powerpoint/2010/main" val="339888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AF3F-F3E3-6B30-A455-82A2B93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n-US"/>
              <a:t>Pre-Built State Machine</a:t>
            </a:r>
          </a:p>
        </p:txBody>
      </p:sp>
      <p:pic>
        <p:nvPicPr>
          <p:cNvPr id="4" name="Content Placeholder 3" descr="A screenshot of a diagram&#10;&#10;Description automatically generated">
            <a:extLst>
              <a:ext uri="{FF2B5EF4-FFF2-40B4-BE49-F238E27FC236}">
                <a16:creationId xmlns:a16="http://schemas.microsoft.com/office/drawing/2014/main" id="{4A5ABF07-CCEE-0283-A7E1-6B2DC29979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3395" y="2183384"/>
            <a:ext cx="2845866" cy="3988816"/>
          </a:xfrm>
          <a:noFill/>
        </p:spPr>
      </p:pic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08EE942E-A02F-B2E6-FC3B-ACE87CB6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This is the pre-built state machine we used</a:t>
            </a:r>
          </a:p>
          <a:p>
            <a:r>
              <a:rPr lang="en-US"/>
              <a:t>As you can see, it goes through an initial lambda function that takes an input payload, a map state, pass state, and a final lambda function that takes the proper generated payloads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EB6FCA06-8760-323F-8444-44645AC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53C643F-A878-4BE1-A13F-42D63E3484F7}" type="datetime1">
              <a:rPr lang="en-US"/>
              <a:pPr>
                <a:spcAft>
                  <a:spcPts val="600"/>
                </a:spcAft>
              </a:pPr>
              <a:t>10/8/2024</a:t>
            </a:fld>
            <a:endParaRPr lang="en-US"/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9E34923F-FA0E-7880-8C62-317CEA1C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F5B1E34B-F49D-44F0-BD9E-16763094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AAAE-3131-B8CC-4276-8F16382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Pre-Built State Machine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337A-0721-8916-8858-E782463F9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Workflow Overview </a:t>
            </a:r>
          </a:p>
          <a:p>
            <a:r>
              <a:rPr lang="en-US"/>
              <a:t>Lambda Init: Starts and processes input </a:t>
            </a:r>
          </a:p>
          <a:p>
            <a:r>
              <a:rPr lang="en-US"/>
              <a:t>Map State: Iterates over the input allowing parallel execution </a:t>
            </a:r>
          </a:p>
          <a:p>
            <a:r>
              <a:rPr lang="en-US"/>
              <a:t>Pass State: Acts as a connector and passed data through to the next function </a:t>
            </a:r>
          </a:p>
          <a:p>
            <a:r>
              <a:rPr lang="en-US"/>
              <a:t>Lambda Invoke: Processes results for the final output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0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AAAE-3131-B8CC-4276-8F16382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337A-0721-8916-8858-E782463F9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Created three State Machine trials/executions</a:t>
            </a:r>
          </a:p>
          <a:p>
            <a:r>
              <a:rPr lang="en-US"/>
              <a:t>Made use of the pre-existing MyStateMachine-e5ydt2afc state machine, as shown in the previous slide</a:t>
            </a:r>
          </a:p>
          <a:p>
            <a:r>
              <a:rPr lang="en-US"/>
              <a:t>Updated '</a:t>
            </a:r>
            <a:r>
              <a:rPr lang="en-US" err="1"/>
              <a:t>world_size</a:t>
            </a:r>
            <a:r>
              <a:rPr lang="en-US"/>
              <a:t>' parameter within the 'Lamda Init' function for our trials, specifically using 2, 8, and 32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6519-0B41-080F-B626-ED04EEAD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Success/Failure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D342-CF09-6BD4-AF14-9BD0F4A0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 three executions succeeded without failure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99FF-E10B-73FC-10EB-555A1826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F4CB-5E5A-4628-BF1D-29053FB2A950}" type="datetime1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2726-C75C-06D2-97A1-D4A8BCE9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F3CC-49A7-A70C-8BD3-E3D42A3A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07957A-E213-04D1-9AB8-E8F9B4D5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3327482"/>
            <a:ext cx="9784246" cy="275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0A6-B68B-6E60-79A2-10131135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93B90-854F-01F8-5EB5-5691F6948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854643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88977813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457101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Number of Lambda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Run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1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6.573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67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6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92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698-C9E7-2FFD-E328-0FBBDF88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CloudWatch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2B1A-1484-11E1-1DF4-825238E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Obtained some information such as billed duration and maximum memory used 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2BE5-4AD2-A11B-2DDA-ECD803F3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41E8-B5BF-4C60-ADA5-13AC0B418FA8}" type="datetime1"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3DAE-D5B6-4A3E-B8DF-7AF60CD7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7D3E-EE77-05CA-7CEE-9AF925F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5B8046A-C0C5-8EAE-685E-81BC6F8F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3750940"/>
            <a:ext cx="11087653" cy="21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936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9CC31B9EB3A4696964859A4C534B1" ma:contentTypeVersion="4" ma:contentTypeDescription="Create a new document." ma:contentTypeScope="" ma:versionID="58cc12ba711b3fc9a61b5c6100a4e9c3">
  <xsd:schema xmlns:xsd="http://www.w3.org/2001/XMLSchema" xmlns:xs="http://www.w3.org/2001/XMLSchema" xmlns:p="http://schemas.microsoft.com/office/2006/metadata/properties" xmlns:ns2="59456c6c-1987-418f-ab72-3356d9a3446b" targetNamespace="http://schemas.microsoft.com/office/2006/metadata/properties" ma:root="true" ma:fieldsID="84a2b0bd331dbc01c03a31810819569c" ns2:_="">
    <xsd:import namespace="59456c6c-1987-418f-ab72-3356d9a344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56c6c-1987-418f-ab72-3356d9a344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93AFA-53E7-4331-BCE6-D5E274684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43AB6E-AC96-49F3-B3EE-1DC04D8751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456c6c-1987-418f-ab72-3356d9a344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DS 5110 – Big Data Systems Midterm Review</vt:lpstr>
      <vt:lpstr>Introduction</vt:lpstr>
      <vt:lpstr>Step Functions</vt:lpstr>
      <vt:lpstr>Pre-Built State Machine</vt:lpstr>
      <vt:lpstr>Pre-Built State Machine</vt:lpstr>
      <vt:lpstr>Experimental Design</vt:lpstr>
      <vt:lpstr>Execution Success/Failure</vt:lpstr>
      <vt:lpstr>Results - Time</vt:lpstr>
      <vt:lpstr>CloudWatch Results</vt:lpstr>
      <vt:lpstr>Results - CloudWatch</vt:lpstr>
      <vt:lpstr>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2024-10-06T21:53:32Z</dcterms:created>
  <dcterms:modified xsi:type="dcterms:W3CDTF">2024-10-08T23:15:45Z</dcterms:modified>
</cp:coreProperties>
</file>