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61" r:id="rId5"/>
    <p:sldId id="262" r:id="rId6"/>
    <p:sldId id="258"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7000"/>
    <a:srgbClr val="FF7F00"/>
    <a:srgbClr val="094A8B"/>
    <a:srgbClr val="1175DA"/>
    <a:srgbClr val="0432FF"/>
    <a:srgbClr val="FF8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43"/>
    <p:restoredTop sz="96327"/>
  </p:normalViewPr>
  <p:slideViewPr>
    <p:cSldViewPr snapToGrid="0">
      <p:cViewPr varScale="1">
        <p:scale>
          <a:sx n="104" d="100"/>
          <a:sy n="104" d="100"/>
        </p:scale>
        <p:origin x="23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solidFill>
              <a:srgbClr val="1175D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10/6/24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rgbClr val="FF7F00"/>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rgbClr val="FF7F00"/>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10/6/24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gradFill flip="none" rotWithShape="1">
              <a:gsLst>
                <a:gs pos="0">
                  <a:srgbClr val="1175DA">
                    <a:shade val="30000"/>
                    <a:satMod val="115000"/>
                  </a:srgbClr>
                </a:gs>
                <a:gs pos="50000">
                  <a:srgbClr val="1175DA">
                    <a:shade val="67500"/>
                    <a:satMod val="115000"/>
                  </a:srgbClr>
                </a:gs>
                <a:gs pos="100000">
                  <a:srgbClr val="1175DA">
                    <a:shade val="100000"/>
                    <a:satMod val="115000"/>
                  </a:srgb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10/6/24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rgbClr val="FF7F00"/>
          </a:solidFill>
          <a:ln>
            <a:no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69" r:id="rId7"/>
    <p:sldLayoutId id="2147483670" r:id="rId8"/>
    <p:sldLayoutId id="2147483658" r:id="rId9"/>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ocs.aws.amazon.com/step-functions/latest/dg/concepts-statemachine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4740-04C2-D456-B177-85A625F3FDC2}"/>
              </a:ext>
            </a:extLst>
          </p:cNvPr>
          <p:cNvSpPr>
            <a:spLocks noGrp="1"/>
          </p:cNvSpPr>
          <p:nvPr>
            <p:ph type="ctrTitle"/>
          </p:nvPr>
        </p:nvSpPr>
        <p:spPr/>
        <p:txBody>
          <a:bodyPr/>
          <a:lstStyle/>
          <a:p>
            <a:r>
              <a:rPr lang="en-US" sz="6000" dirty="0"/>
              <a:t>5110 Big Data</a:t>
            </a:r>
          </a:p>
        </p:txBody>
      </p:sp>
      <p:sp>
        <p:nvSpPr>
          <p:cNvPr id="3" name="Subtitle 2">
            <a:extLst>
              <a:ext uri="{FF2B5EF4-FFF2-40B4-BE49-F238E27FC236}">
                <a16:creationId xmlns:a16="http://schemas.microsoft.com/office/drawing/2014/main" id="{7F2C1F28-24A9-8A46-61FF-3DF35BAC9A3C}"/>
              </a:ext>
            </a:extLst>
          </p:cNvPr>
          <p:cNvSpPr>
            <a:spLocks noGrp="1"/>
          </p:cNvSpPr>
          <p:nvPr>
            <p:ph type="subTitle" idx="1"/>
          </p:nvPr>
        </p:nvSpPr>
        <p:spPr/>
        <p:txBody>
          <a:bodyPr>
            <a:normAutofit fontScale="92500"/>
          </a:bodyPr>
          <a:lstStyle/>
          <a:p>
            <a:pPr>
              <a:spcBef>
                <a:spcPts val="400"/>
              </a:spcBef>
            </a:pPr>
            <a:r>
              <a:rPr lang="en-US" sz="2400" b="1" dirty="0">
                <a:solidFill>
                  <a:srgbClr val="FF8700"/>
                </a:solidFill>
                <a:latin typeface="Calibri" panose="020F0502020204030204" pitchFamily="34" charset="0"/>
                <a:cs typeface="Calibri" panose="020F0502020204030204" pitchFamily="34" charset="0"/>
              </a:rPr>
              <a:t>Team 1 – Step Function</a:t>
            </a:r>
          </a:p>
          <a:p>
            <a:pPr>
              <a:spcBef>
                <a:spcPts val="400"/>
              </a:spcBef>
            </a:pPr>
            <a:r>
              <a:rPr lang="en-US" sz="2400" b="1" dirty="0">
                <a:solidFill>
                  <a:srgbClr val="FF8700"/>
                </a:solidFill>
                <a:latin typeface="Calibri" panose="020F0502020204030204" pitchFamily="34" charset="0"/>
                <a:cs typeface="Calibri" panose="020F0502020204030204" pitchFamily="34" charset="0"/>
              </a:rPr>
              <a:t>(Daniel Anthony, Harold Haugen, </a:t>
            </a:r>
            <a:r>
              <a:rPr lang="en-US" sz="2400" b="1" dirty="0" err="1">
                <a:solidFill>
                  <a:srgbClr val="FF8700"/>
                </a:solidFill>
                <a:latin typeface="Calibri" panose="020F0502020204030204" pitchFamily="34" charset="0"/>
                <a:cs typeface="Calibri" panose="020F0502020204030204" pitchFamily="34" charset="0"/>
              </a:rPr>
              <a:t>zachary</a:t>
            </a:r>
            <a:r>
              <a:rPr lang="en-US" sz="2400" b="1" dirty="0">
                <a:solidFill>
                  <a:srgbClr val="FF8700"/>
                </a:solidFill>
                <a:latin typeface="Calibri" panose="020F0502020204030204" pitchFamily="34" charset="0"/>
                <a:cs typeface="Calibri" panose="020F0502020204030204" pitchFamily="34" charset="0"/>
              </a:rPr>
              <a:t> Lisman, George </a:t>
            </a:r>
            <a:r>
              <a:rPr lang="en-US" sz="2400" b="1" dirty="0" err="1">
                <a:solidFill>
                  <a:srgbClr val="FF8700"/>
                </a:solidFill>
                <a:latin typeface="Calibri" panose="020F0502020204030204" pitchFamily="34" charset="0"/>
                <a:cs typeface="Calibri" panose="020F0502020204030204" pitchFamily="34" charset="0"/>
              </a:rPr>
              <a:t>Shoriz</a:t>
            </a:r>
            <a:endParaRPr lang="en-US" sz="2400" b="1" dirty="0">
              <a:solidFill>
                <a:srgbClr val="FF87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19906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oon 8">
            <a:extLst>
              <a:ext uri="{FF2B5EF4-FFF2-40B4-BE49-F238E27FC236}">
                <a16:creationId xmlns:a16="http://schemas.microsoft.com/office/drawing/2014/main" id="{C9065973-F7C9-D11A-0067-C88168524A5E}"/>
              </a:ext>
            </a:extLst>
          </p:cNvPr>
          <p:cNvSpPr/>
          <p:nvPr/>
        </p:nvSpPr>
        <p:spPr>
          <a:xfrm rot="16200000">
            <a:off x="5452229" y="-4004812"/>
            <a:ext cx="1346028" cy="12133514"/>
          </a:xfrm>
          <a:prstGeom prst="moon">
            <a:avLst>
              <a:gd name="adj" fmla="val 507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73DF21-2C71-5816-BFBD-8F6EB1E98B15}"/>
              </a:ext>
            </a:extLst>
          </p:cNvPr>
          <p:cNvSpPr>
            <a:spLocks noGrp="1"/>
          </p:cNvSpPr>
          <p:nvPr>
            <p:ph type="title"/>
          </p:nvPr>
        </p:nvSpPr>
        <p:spPr/>
        <p:txBody>
          <a:bodyPr/>
          <a:lstStyle/>
          <a:p>
            <a:r>
              <a:rPr lang="en-US" dirty="0"/>
              <a:t>Step Function Execution</a:t>
            </a:r>
          </a:p>
        </p:txBody>
      </p:sp>
      <p:sp>
        <p:nvSpPr>
          <p:cNvPr id="6" name="TextBox 5">
            <a:extLst>
              <a:ext uri="{FF2B5EF4-FFF2-40B4-BE49-F238E27FC236}">
                <a16:creationId xmlns:a16="http://schemas.microsoft.com/office/drawing/2014/main" id="{18472775-8FDC-FF64-6294-24B89C0A845D}"/>
              </a:ext>
            </a:extLst>
          </p:cNvPr>
          <p:cNvSpPr txBox="1"/>
          <p:nvPr/>
        </p:nvSpPr>
        <p:spPr>
          <a:xfrm>
            <a:off x="393764" y="2305560"/>
            <a:ext cx="11249596" cy="3462486"/>
          </a:xfrm>
          <a:prstGeom prst="rect">
            <a:avLst/>
          </a:prstGeom>
          <a:noFill/>
        </p:spPr>
        <p:txBody>
          <a:bodyPr wrap="square" rtlCol="0">
            <a:spAutoFit/>
          </a:bodyPr>
          <a:lstStyle/>
          <a:p>
            <a:r>
              <a:rPr lang="en-US" sz="2200" b="1" dirty="0">
                <a:solidFill>
                  <a:srgbClr val="16191F"/>
                </a:solidFill>
                <a:latin typeface="Amazon Ember"/>
              </a:rPr>
              <a:t>What are Step Functions: </a:t>
            </a:r>
            <a:r>
              <a:rPr lang="en-US" sz="2000" b="0" i="0" dirty="0">
                <a:effectLst/>
                <a:latin typeface="Amazon Ember"/>
              </a:rPr>
              <a:t>Broadly, AWS </a:t>
            </a:r>
            <a:r>
              <a:rPr lang="en-US" sz="2000" dirty="0">
                <a:latin typeface="Amazon Ember"/>
              </a:rPr>
              <a:t>defines the Step Function process as:  </a:t>
            </a:r>
            <a:endParaRPr lang="en-US" dirty="0">
              <a:latin typeface="Amazon Ember"/>
            </a:endParaRPr>
          </a:p>
          <a:p>
            <a:pPr>
              <a:spcBef>
                <a:spcPts val="1800"/>
              </a:spcBef>
            </a:pPr>
            <a:r>
              <a:rPr lang="en-US" sz="1900" b="0" i="0" dirty="0">
                <a:solidFill>
                  <a:srgbClr val="1175DA"/>
                </a:solidFill>
                <a:effectLst/>
                <a:latin typeface="Amazon Ember"/>
              </a:rPr>
              <a:t>“ With </a:t>
            </a:r>
            <a:r>
              <a:rPr lang="en-US" sz="1900" b="1" i="0" dirty="0">
                <a:solidFill>
                  <a:srgbClr val="1175DA"/>
                </a:solidFill>
                <a:effectLst/>
                <a:latin typeface="Amazon Ember"/>
              </a:rPr>
              <a:t>AWS Step Functions</a:t>
            </a:r>
            <a:r>
              <a:rPr lang="en-US" sz="1900" b="0" i="0" dirty="0">
                <a:solidFill>
                  <a:srgbClr val="1175DA"/>
                </a:solidFill>
                <a:effectLst/>
                <a:latin typeface="Amazon Ember"/>
              </a:rPr>
              <a:t>, you can create workflows, called </a:t>
            </a:r>
            <a:r>
              <a:rPr lang="en-US" sz="1900" b="0" i="0" u="none" strike="noStrike" dirty="0">
                <a:solidFill>
                  <a:srgbClr val="1175DA"/>
                </a:solidFill>
                <a:effectLst/>
                <a:latin typeface="Amazon Ember"/>
                <a:hlinkClick r:id="rId2">
                  <a:extLst>
                    <a:ext uri="{A12FA001-AC4F-418D-AE19-62706E023703}">
                      <ahyp:hlinkClr xmlns:ahyp="http://schemas.microsoft.com/office/drawing/2018/hyperlinkcolor" val="tx"/>
                    </a:ext>
                  </a:extLst>
                </a:hlinkClick>
              </a:rPr>
              <a:t>State machines</a:t>
            </a:r>
            <a:r>
              <a:rPr lang="en-US" sz="1900" b="0" i="0" dirty="0">
                <a:solidFill>
                  <a:srgbClr val="1175DA"/>
                </a:solidFill>
                <a:effectLst/>
                <a:latin typeface="Amazon Ember"/>
              </a:rPr>
              <a:t>, to build distributed applications, </a:t>
            </a:r>
            <a:r>
              <a:rPr lang="en-US" sz="1900" dirty="0">
                <a:solidFill>
                  <a:srgbClr val="1175DA"/>
                </a:solidFill>
                <a:latin typeface="Amazon Ember"/>
              </a:rPr>
              <a:t>automate processes, orchestrate microservices, and create data and </a:t>
            </a:r>
            <a:r>
              <a:rPr lang="en-US" sz="1900" b="1" i="1" dirty="0">
                <a:solidFill>
                  <a:srgbClr val="1175DA"/>
                </a:solidFill>
                <a:latin typeface="Amazon Ember"/>
              </a:rPr>
              <a:t>machine learning pipelines</a:t>
            </a:r>
            <a:r>
              <a:rPr lang="en-US" sz="1900" dirty="0">
                <a:solidFill>
                  <a:srgbClr val="1175DA"/>
                </a:solidFill>
                <a:latin typeface="Amazon Ember"/>
              </a:rPr>
              <a:t>.</a:t>
            </a:r>
          </a:p>
          <a:p>
            <a:pPr>
              <a:spcBef>
                <a:spcPts val="1800"/>
              </a:spcBef>
            </a:pPr>
            <a:r>
              <a:rPr lang="en-US" sz="1900" dirty="0">
                <a:solidFill>
                  <a:srgbClr val="1175DA"/>
                </a:solidFill>
                <a:latin typeface="Amazon Ember"/>
              </a:rPr>
              <a:t>Step Functions is based on state machines and tasks, with State machines being called workflows, which are a series of event-driven steps. Instances of running workflows performing tasks are called executions in Step Functions.</a:t>
            </a:r>
          </a:p>
          <a:p>
            <a:pPr>
              <a:spcBef>
                <a:spcPts val="1800"/>
              </a:spcBef>
            </a:pPr>
            <a:r>
              <a:rPr lang="en-US" sz="1900" dirty="0">
                <a:solidFill>
                  <a:srgbClr val="1175DA"/>
                </a:solidFill>
                <a:latin typeface="Amazon Ember"/>
              </a:rPr>
              <a:t> Depending on a use case, you can have Step Functions call AWS services, such as Lambda, to perform tasks. You can also have Step Functions control AWS services, such as AWS Glue, to create extract, transform, and load workflows and create long-running, automated workflows for applications that require human interaction. “</a:t>
            </a:r>
          </a:p>
        </p:txBody>
      </p:sp>
      <p:sp>
        <p:nvSpPr>
          <p:cNvPr id="7" name="TextBox 6">
            <a:extLst>
              <a:ext uri="{FF2B5EF4-FFF2-40B4-BE49-F238E27FC236}">
                <a16:creationId xmlns:a16="http://schemas.microsoft.com/office/drawing/2014/main" id="{3ECF6803-C179-9243-CA8F-143A24DAD277}"/>
              </a:ext>
            </a:extLst>
          </p:cNvPr>
          <p:cNvSpPr txBox="1"/>
          <p:nvPr/>
        </p:nvSpPr>
        <p:spPr>
          <a:xfrm>
            <a:off x="4635434" y="6442548"/>
            <a:ext cx="7360920" cy="307777"/>
          </a:xfrm>
          <a:prstGeom prst="rect">
            <a:avLst/>
          </a:prstGeom>
          <a:noFill/>
        </p:spPr>
        <p:txBody>
          <a:bodyPr wrap="square" rtlCol="0">
            <a:spAutoFit/>
          </a:bodyPr>
          <a:lstStyle/>
          <a:p>
            <a:pPr algn="r"/>
            <a:r>
              <a:rPr lang="en-US" sz="1400" dirty="0">
                <a:solidFill>
                  <a:srgbClr val="0432FF"/>
                </a:solidFill>
              </a:rPr>
              <a:t>https://docs.aws.amazon.com/step-functions/latest/dg/welcome.html</a:t>
            </a:r>
          </a:p>
        </p:txBody>
      </p:sp>
    </p:spTree>
    <p:extLst>
      <p:ext uri="{BB962C8B-B14F-4D97-AF65-F5344CB8AC3E}">
        <p14:creationId xmlns:p14="http://schemas.microsoft.com/office/powerpoint/2010/main" val="1870679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oon 8">
            <a:extLst>
              <a:ext uri="{FF2B5EF4-FFF2-40B4-BE49-F238E27FC236}">
                <a16:creationId xmlns:a16="http://schemas.microsoft.com/office/drawing/2014/main" id="{C9065973-F7C9-D11A-0067-C88168524A5E}"/>
              </a:ext>
            </a:extLst>
          </p:cNvPr>
          <p:cNvSpPr/>
          <p:nvPr/>
        </p:nvSpPr>
        <p:spPr>
          <a:xfrm rot="16200000">
            <a:off x="5452229" y="-4004812"/>
            <a:ext cx="1346028" cy="12133514"/>
          </a:xfrm>
          <a:prstGeom prst="moon">
            <a:avLst>
              <a:gd name="adj" fmla="val 507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73DF21-2C71-5816-BFBD-8F6EB1E98B15}"/>
              </a:ext>
            </a:extLst>
          </p:cNvPr>
          <p:cNvSpPr>
            <a:spLocks noGrp="1"/>
          </p:cNvSpPr>
          <p:nvPr>
            <p:ph type="title"/>
          </p:nvPr>
        </p:nvSpPr>
        <p:spPr/>
        <p:txBody>
          <a:bodyPr/>
          <a:lstStyle/>
          <a:p>
            <a:r>
              <a:rPr lang="en-US" dirty="0"/>
              <a:t>Step Function Execution</a:t>
            </a:r>
          </a:p>
        </p:txBody>
      </p:sp>
      <p:pic>
        <p:nvPicPr>
          <p:cNvPr id="3" name="Picture 2">
            <a:extLst>
              <a:ext uri="{FF2B5EF4-FFF2-40B4-BE49-F238E27FC236}">
                <a16:creationId xmlns:a16="http://schemas.microsoft.com/office/drawing/2014/main" id="{BBC44023-AF1D-E301-8B08-0EB2062CD36E}"/>
              </a:ext>
            </a:extLst>
          </p:cNvPr>
          <p:cNvPicPr>
            <a:picLocks noChangeAspect="1"/>
          </p:cNvPicPr>
          <p:nvPr/>
        </p:nvPicPr>
        <p:blipFill>
          <a:blip r:embed="rId2"/>
          <a:stretch>
            <a:fillRect/>
          </a:stretch>
        </p:blipFill>
        <p:spPr>
          <a:xfrm>
            <a:off x="159508" y="1865119"/>
            <a:ext cx="7440216" cy="4745745"/>
          </a:xfrm>
          <a:prstGeom prst="rect">
            <a:avLst/>
          </a:prstGeom>
        </p:spPr>
      </p:pic>
      <p:sp>
        <p:nvSpPr>
          <p:cNvPr id="4" name="TextBox 3">
            <a:extLst>
              <a:ext uri="{FF2B5EF4-FFF2-40B4-BE49-F238E27FC236}">
                <a16:creationId xmlns:a16="http://schemas.microsoft.com/office/drawing/2014/main" id="{C5B14A79-7913-55A9-54FA-D4949168384B}"/>
              </a:ext>
            </a:extLst>
          </p:cNvPr>
          <p:cNvSpPr txBox="1"/>
          <p:nvPr/>
        </p:nvSpPr>
        <p:spPr>
          <a:xfrm>
            <a:off x="7805208" y="3045823"/>
            <a:ext cx="3315874" cy="1077218"/>
          </a:xfrm>
          <a:prstGeom prst="rect">
            <a:avLst/>
          </a:prstGeom>
          <a:noFill/>
          <a:ln w="12700">
            <a:solidFill>
              <a:srgbClr val="FF0000"/>
            </a:solidFill>
          </a:ln>
        </p:spPr>
        <p:txBody>
          <a:bodyPr wrap="square" rtlCol="0">
            <a:spAutoFit/>
          </a:bodyPr>
          <a:lstStyle/>
          <a:p>
            <a:r>
              <a:rPr lang="en-US" sz="1600" b="1" dirty="0">
                <a:latin typeface="Amazon Ember"/>
              </a:rPr>
              <a:t>The AWS Step Function allows our team to push up Payload Python scripts into AWS Lambda/</a:t>
            </a:r>
            <a:r>
              <a:rPr lang="en-US" sz="1600" b="1" dirty="0" err="1">
                <a:latin typeface="Amazon Ember"/>
              </a:rPr>
              <a:t>FaaS</a:t>
            </a:r>
            <a:r>
              <a:rPr lang="en-US" sz="1600" b="1" dirty="0">
                <a:latin typeface="Amazon Ember"/>
              </a:rPr>
              <a:t> for execution. </a:t>
            </a:r>
          </a:p>
        </p:txBody>
      </p:sp>
    </p:spTree>
    <p:extLst>
      <p:ext uri="{BB962C8B-B14F-4D97-AF65-F5344CB8AC3E}">
        <p14:creationId xmlns:p14="http://schemas.microsoft.com/office/powerpoint/2010/main" val="1301923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oon 11">
            <a:extLst>
              <a:ext uri="{FF2B5EF4-FFF2-40B4-BE49-F238E27FC236}">
                <a16:creationId xmlns:a16="http://schemas.microsoft.com/office/drawing/2014/main" id="{B8474435-17FE-AB12-0C3F-6DEC19A3F82F}"/>
              </a:ext>
            </a:extLst>
          </p:cNvPr>
          <p:cNvSpPr/>
          <p:nvPr/>
        </p:nvSpPr>
        <p:spPr>
          <a:xfrm rot="16200000">
            <a:off x="5402801" y="-3990179"/>
            <a:ext cx="1346028" cy="12133514"/>
          </a:xfrm>
          <a:prstGeom prst="moon">
            <a:avLst>
              <a:gd name="adj" fmla="val 507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73DF21-2C71-5816-BFBD-8F6EB1E98B15}"/>
              </a:ext>
            </a:extLst>
          </p:cNvPr>
          <p:cNvSpPr>
            <a:spLocks noGrp="1"/>
          </p:cNvSpPr>
          <p:nvPr>
            <p:ph type="title"/>
          </p:nvPr>
        </p:nvSpPr>
        <p:spPr/>
        <p:txBody>
          <a:bodyPr/>
          <a:lstStyle/>
          <a:p>
            <a:r>
              <a:rPr lang="en-US" dirty="0"/>
              <a:t>Step Function Execution</a:t>
            </a:r>
          </a:p>
        </p:txBody>
      </p:sp>
      <p:sp>
        <p:nvSpPr>
          <p:cNvPr id="6" name="TextBox 5">
            <a:extLst>
              <a:ext uri="{FF2B5EF4-FFF2-40B4-BE49-F238E27FC236}">
                <a16:creationId xmlns:a16="http://schemas.microsoft.com/office/drawing/2014/main" id="{18472775-8FDC-FF64-6294-24B89C0A845D}"/>
              </a:ext>
            </a:extLst>
          </p:cNvPr>
          <p:cNvSpPr txBox="1"/>
          <p:nvPr/>
        </p:nvSpPr>
        <p:spPr>
          <a:xfrm>
            <a:off x="393764" y="2189087"/>
            <a:ext cx="10335196" cy="1636345"/>
          </a:xfrm>
          <a:prstGeom prst="rect">
            <a:avLst/>
          </a:prstGeom>
          <a:noFill/>
        </p:spPr>
        <p:txBody>
          <a:bodyPr wrap="square" rtlCol="0">
            <a:spAutoFit/>
          </a:bodyPr>
          <a:lstStyle/>
          <a:p>
            <a:r>
              <a:rPr lang="en-US" sz="2000" b="1" dirty="0">
                <a:solidFill>
                  <a:srgbClr val="E07000"/>
                </a:solidFill>
                <a:latin typeface="Amazon Ember"/>
              </a:rPr>
              <a:t>State Machine Execution</a:t>
            </a:r>
          </a:p>
          <a:p>
            <a:pPr>
              <a:spcBef>
                <a:spcPts val="600"/>
              </a:spcBef>
            </a:pPr>
            <a:r>
              <a:rPr lang="en-US" b="1" dirty="0">
                <a:latin typeface="Amazon Ember"/>
              </a:rPr>
              <a:t>Our Team (Team 1) created three State Machine ‘executions’ as a trial to confirm that:</a:t>
            </a:r>
          </a:p>
          <a:p>
            <a:pPr>
              <a:spcBef>
                <a:spcPts val="400"/>
              </a:spcBef>
            </a:pPr>
            <a:r>
              <a:rPr lang="en-US" b="1" dirty="0">
                <a:latin typeface="Amazon Ember"/>
              </a:rPr>
              <a:t>a) we could create a Workflow in AWS, b) load in a sample Python script to completion, and c) observe how modifications to the ‘World_Size’ parameter would affect execution time and cost; which will be taken under consideration in future workflow design. </a:t>
            </a:r>
          </a:p>
        </p:txBody>
      </p:sp>
      <p:pic>
        <p:nvPicPr>
          <p:cNvPr id="4" name="Picture 3">
            <a:extLst>
              <a:ext uri="{FF2B5EF4-FFF2-40B4-BE49-F238E27FC236}">
                <a16:creationId xmlns:a16="http://schemas.microsoft.com/office/drawing/2014/main" id="{E24B1AA9-C930-83CF-1FD7-98303E68AA0E}"/>
              </a:ext>
            </a:extLst>
          </p:cNvPr>
          <p:cNvPicPr>
            <a:picLocks noChangeAspect="1"/>
          </p:cNvPicPr>
          <p:nvPr/>
        </p:nvPicPr>
        <p:blipFill>
          <a:blip r:embed="rId2"/>
          <a:stretch>
            <a:fillRect/>
          </a:stretch>
        </p:blipFill>
        <p:spPr>
          <a:xfrm>
            <a:off x="187825" y="3917093"/>
            <a:ext cx="8733382" cy="2562691"/>
          </a:xfrm>
          <a:prstGeom prst="rect">
            <a:avLst/>
          </a:prstGeom>
        </p:spPr>
      </p:pic>
      <p:sp>
        <p:nvSpPr>
          <p:cNvPr id="8" name="TextBox 7">
            <a:extLst>
              <a:ext uri="{FF2B5EF4-FFF2-40B4-BE49-F238E27FC236}">
                <a16:creationId xmlns:a16="http://schemas.microsoft.com/office/drawing/2014/main" id="{4ABFB50B-246B-BAF7-0051-D7996FD19FEC}"/>
              </a:ext>
            </a:extLst>
          </p:cNvPr>
          <p:cNvSpPr txBox="1"/>
          <p:nvPr/>
        </p:nvSpPr>
        <p:spPr>
          <a:xfrm>
            <a:off x="9070052" y="5193741"/>
            <a:ext cx="2728185" cy="1015663"/>
          </a:xfrm>
          <a:prstGeom prst="rect">
            <a:avLst/>
          </a:prstGeom>
          <a:noFill/>
          <a:ln w="12700">
            <a:solidFill>
              <a:srgbClr val="FF0000"/>
            </a:solidFill>
          </a:ln>
        </p:spPr>
        <p:txBody>
          <a:bodyPr wrap="square" rtlCol="0">
            <a:spAutoFit/>
          </a:bodyPr>
          <a:lstStyle/>
          <a:p>
            <a:r>
              <a:rPr lang="en-US" sz="1500" b="1" dirty="0">
                <a:latin typeface="Amazon Ember"/>
              </a:rPr>
              <a:t>We used the ‘MyStateMachine-e5ydt2afc’ as our primary State machine to build each execution. </a:t>
            </a:r>
          </a:p>
        </p:txBody>
      </p:sp>
      <p:sp>
        <p:nvSpPr>
          <p:cNvPr id="10" name="Rectangle 9">
            <a:extLst>
              <a:ext uri="{FF2B5EF4-FFF2-40B4-BE49-F238E27FC236}">
                <a16:creationId xmlns:a16="http://schemas.microsoft.com/office/drawing/2014/main" id="{D9F69113-D686-B2D1-12D4-E69D903EC541}"/>
              </a:ext>
            </a:extLst>
          </p:cNvPr>
          <p:cNvSpPr/>
          <p:nvPr/>
        </p:nvSpPr>
        <p:spPr>
          <a:xfrm>
            <a:off x="187825" y="6184102"/>
            <a:ext cx="3111437" cy="27727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322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oon 16">
            <a:extLst>
              <a:ext uri="{FF2B5EF4-FFF2-40B4-BE49-F238E27FC236}">
                <a16:creationId xmlns:a16="http://schemas.microsoft.com/office/drawing/2014/main" id="{F0F4DC6C-5040-C61F-FCE3-EA7A62F007E4}"/>
              </a:ext>
            </a:extLst>
          </p:cNvPr>
          <p:cNvSpPr/>
          <p:nvPr/>
        </p:nvSpPr>
        <p:spPr>
          <a:xfrm rot="16200000">
            <a:off x="5402801" y="-3990179"/>
            <a:ext cx="1346028" cy="12133514"/>
          </a:xfrm>
          <a:prstGeom prst="moon">
            <a:avLst>
              <a:gd name="adj" fmla="val 507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73DF21-2C71-5816-BFBD-8F6EB1E98B15}"/>
              </a:ext>
            </a:extLst>
          </p:cNvPr>
          <p:cNvSpPr>
            <a:spLocks noGrp="1"/>
          </p:cNvSpPr>
          <p:nvPr>
            <p:ph type="title"/>
          </p:nvPr>
        </p:nvSpPr>
        <p:spPr/>
        <p:txBody>
          <a:bodyPr/>
          <a:lstStyle/>
          <a:p>
            <a:r>
              <a:rPr lang="en-US" dirty="0"/>
              <a:t>Step Function Execution</a:t>
            </a:r>
          </a:p>
        </p:txBody>
      </p:sp>
      <p:sp>
        <p:nvSpPr>
          <p:cNvPr id="6" name="TextBox 5">
            <a:extLst>
              <a:ext uri="{FF2B5EF4-FFF2-40B4-BE49-F238E27FC236}">
                <a16:creationId xmlns:a16="http://schemas.microsoft.com/office/drawing/2014/main" id="{18472775-8FDC-FF64-6294-24B89C0A845D}"/>
              </a:ext>
            </a:extLst>
          </p:cNvPr>
          <p:cNvSpPr txBox="1"/>
          <p:nvPr/>
        </p:nvSpPr>
        <p:spPr>
          <a:xfrm>
            <a:off x="165166" y="2134909"/>
            <a:ext cx="11432474" cy="369332"/>
          </a:xfrm>
          <a:prstGeom prst="rect">
            <a:avLst/>
          </a:prstGeom>
          <a:noFill/>
        </p:spPr>
        <p:txBody>
          <a:bodyPr wrap="square" rtlCol="0">
            <a:spAutoFit/>
          </a:bodyPr>
          <a:lstStyle/>
          <a:p>
            <a:r>
              <a:rPr lang="en-US" b="1" dirty="0">
                <a:latin typeface="Amazon Ember"/>
              </a:rPr>
              <a:t>For each execution, we entered the Lambda Init phase of the workflow and edited the world World_Size parameter.</a:t>
            </a:r>
          </a:p>
        </p:txBody>
      </p:sp>
      <p:sp>
        <p:nvSpPr>
          <p:cNvPr id="8" name="TextBox 7">
            <a:extLst>
              <a:ext uri="{FF2B5EF4-FFF2-40B4-BE49-F238E27FC236}">
                <a16:creationId xmlns:a16="http://schemas.microsoft.com/office/drawing/2014/main" id="{4ABFB50B-246B-BAF7-0051-D7996FD19FEC}"/>
              </a:ext>
            </a:extLst>
          </p:cNvPr>
          <p:cNvSpPr txBox="1"/>
          <p:nvPr/>
        </p:nvSpPr>
        <p:spPr>
          <a:xfrm>
            <a:off x="8791547" y="3600008"/>
            <a:ext cx="3235288" cy="1579920"/>
          </a:xfrm>
          <a:prstGeom prst="rect">
            <a:avLst/>
          </a:prstGeom>
          <a:noFill/>
          <a:ln>
            <a:solidFill>
              <a:srgbClr val="FF0000"/>
            </a:solidFill>
          </a:ln>
        </p:spPr>
        <p:txBody>
          <a:bodyPr wrap="square" rtlCol="0">
            <a:spAutoFit/>
          </a:bodyPr>
          <a:lstStyle/>
          <a:p>
            <a:r>
              <a:rPr lang="en-US" sz="1500" b="1" dirty="0">
                <a:latin typeface="Calibri" panose="020F0502020204030204" pitchFamily="34" charset="0"/>
                <a:cs typeface="Calibri" panose="020F0502020204030204" pitchFamily="34" charset="0"/>
              </a:rPr>
              <a:t>For each execution, we updated ‘world_size’ to values of 2, 10 and 24.  </a:t>
            </a:r>
          </a:p>
          <a:p>
            <a:pPr>
              <a:spcBef>
                <a:spcPts val="400"/>
              </a:spcBef>
            </a:pPr>
            <a:r>
              <a:rPr lang="en-US" sz="1500" b="1" dirty="0">
                <a:latin typeface="Calibri" panose="020F0502020204030204" pitchFamily="34" charset="0"/>
                <a:cs typeface="Calibri" panose="020F0502020204030204" pitchFamily="34" charset="0"/>
              </a:rPr>
              <a:t>Note, for the ‘Team_1_Run3’ execution, world_size was set to 10.</a:t>
            </a:r>
          </a:p>
          <a:p>
            <a:pPr>
              <a:spcBef>
                <a:spcPts val="400"/>
              </a:spcBef>
            </a:pPr>
            <a:r>
              <a:rPr lang="en-US" sz="1500" b="1" dirty="0">
                <a:latin typeface="Calibri" panose="020F0502020204030204" pitchFamily="34" charset="0"/>
                <a:cs typeface="Calibri" panose="020F0502020204030204" pitchFamily="34" charset="0"/>
              </a:rPr>
              <a:t>Also, ‘bucket’ was kept to </a:t>
            </a:r>
            <a:r>
              <a:rPr lang="en-US" sz="1500" b="1" dirty="0" err="1">
                <a:latin typeface="Calibri" panose="020F0502020204030204" pitchFamily="34" charset="0"/>
                <a:cs typeface="Calibri" panose="020F0502020204030204" pitchFamily="34" charset="0"/>
              </a:rPr>
              <a:t>fmi</a:t>
            </a:r>
            <a:r>
              <a:rPr lang="en-US" sz="1500" b="1" dirty="0">
                <a:latin typeface="Calibri" panose="020F0502020204030204" pitchFamily="34" charset="0"/>
                <a:cs typeface="Calibri" panose="020F0502020204030204" pitchFamily="34" charset="0"/>
              </a:rPr>
              <a:t>-lambda-demo’.</a:t>
            </a:r>
          </a:p>
        </p:txBody>
      </p:sp>
      <p:pic>
        <p:nvPicPr>
          <p:cNvPr id="7" name="Picture 6">
            <a:extLst>
              <a:ext uri="{FF2B5EF4-FFF2-40B4-BE49-F238E27FC236}">
                <a16:creationId xmlns:a16="http://schemas.microsoft.com/office/drawing/2014/main" id="{9721498E-17AF-C591-05DF-F04922B91902}"/>
              </a:ext>
            </a:extLst>
          </p:cNvPr>
          <p:cNvPicPr>
            <a:picLocks noChangeAspect="1"/>
          </p:cNvPicPr>
          <p:nvPr/>
        </p:nvPicPr>
        <p:blipFill>
          <a:blip r:embed="rId2"/>
          <a:stretch>
            <a:fillRect/>
          </a:stretch>
        </p:blipFill>
        <p:spPr>
          <a:xfrm>
            <a:off x="165166" y="2515383"/>
            <a:ext cx="7772400" cy="933499"/>
          </a:xfrm>
          <a:prstGeom prst="rect">
            <a:avLst/>
          </a:prstGeom>
        </p:spPr>
      </p:pic>
      <p:pic>
        <p:nvPicPr>
          <p:cNvPr id="10" name="Picture 9">
            <a:extLst>
              <a:ext uri="{FF2B5EF4-FFF2-40B4-BE49-F238E27FC236}">
                <a16:creationId xmlns:a16="http://schemas.microsoft.com/office/drawing/2014/main" id="{9E5DD695-DF33-AD48-F42B-7FA8D105338C}"/>
              </a:ext>
            </a:extLst>
          </p:cNvPr>
          <p:cNvPicPr>
            <a:picLocks noChangeAspect="1"/>
          </p:cNvPicPr>
          <p:nvPr/>
        </p:nvPicPr>
        <p:blipFill>
          <a:blip r:embed="rId3"/>
          <a:stretch>
            <a:fillRect/>
          </a:stretch>
        </p:blipFill>
        <p:spPr>
          <a:xfrm>
            <a:off x="5998444" y="3522510"/>
            <a:ext cx="2705601" cy="1455012"/>
          </a:xfrm>
          <a:prstGeom prst="rect">
            <a:avLst/>
          </a:prstGeom>
        </p:spPr>
      </p:pic>
      <p:pic>
        <p:nvPicPr>
          <p:cNvPr id="11" name="Picture 10">
            <a:extLst>
              <a:ext uri="{FF2B5EF4-FFF2-40B4-BE49-F238E27FC236}">
                <a16:creationId xmlns:a16="http://schemas.microsoft.com/office/drawing/2014/main" id="{AC556A7B-C32D-4869-2950-F364C3156B37}"/>
              </a:ext>
            </a:extLst>
          </p:cNvPr>
          <p:cNvPicPr>
            <a:picLocks noChangeAspect="1"/>
          </p:cNvPicPr>
          <p:nvPr/>
        </p:nvPicPr>
        <p:blipFill>
          <a:blip r:embed="rId4"/>
          <a:stretch>
            <a:fillRect/>
          </a:stretch>
        </p:blipFill>
        <p:spPr>
          <a:xfrm>
            <a:off x="165165" y="3543754"/>
            <a:ext cx="5745778" cy="3153607"/>
          </a:xfrm>
          <a:prstGeom prst="rect">
            <a:avLst/>
          </a:prstGeom>
        </p:spPr>
      </p:pic>
      <p:sp>
        <p:nvSpPr>
          <p:cNvPr id="13" name="TextBox 12">
            <a:extLst>
              <a:ext uri="{FF2B5EF4-FFF2-40B4-BE49-F238E27FC236}">
                <a16:creationId xmlns:a16="http://schemas.microsoft.com/office/drawing/2014/main" id="{20F11AD2-609B-69F0-B7B0-08A2B94B2D66}"/>
              </a:ext>
            </a:extLst>
          </p:cNvPr>
          <p:cNvSpPr txBox="1"/>
          <p:nvPr/>
        </p:nvSpPr>
        <p:spPr>
          <a:xfrm>
            <a:off x="5998444" y="5515935"/>
            <a:ext cx="5932870" cy="1292662"/>
          </a:xfrm>
          <a:prstGeom prst="rect">
            <a:avLst/>
          </a:prstGeom>
          <a:noFill/>
        </p:spPr>
        <p:txBody>
          <a:bodyPr wrap="square" rtlCol="0">
            <a:spAutoFit/>
          </a:bodyPr>
          <a:lstStyle/>
          <a:p>
            <a:r>
              <a:rPr lang="en-US" sz="1400" b="1" i="1" dirty="0">
                <a:solidFill>
                  <a:srgbClr val="1175DA"/>
                </a:solidFill>
                <a:effectLst/>
                <a:latin typeface="Calibri" panose="020F0502020204030204" pitchFamily="34" charset="0"/>
                <a:cs typeface="Calibri" panose="020F0502020204030204" pitchFamily="34" charset="0"/>
              </a:rPr>
              <a:t>Notes:</a:t>
            </a:r>
          </a:p>
          <a:p>
            <a:r>
              <a:rPr lang="en-US" sz="1600" b="1" i="1" dirty="0">
                <a:solidFill>
                  <a:srgbClr val="1175DA"/>
                </a:solidFill>
                <a:effectLst/>
                <a:latin typeface="Calibri" panose="020F0502020204030204" pitchFamily="34" charset="0"/>
                <a:cs typeface="Calibri" panose="020F0502020204030204" pitchFamily="34" charset="0"/>
              </a:rPr>
              <a:t>World size </a:t>
            </a:r>
            <a:r>
              <a:rPr lang="en-US" sz="1600" i="1" dirty="0">
                <a:solidFill>
                  <a:srgbClr val="1175DA"/>
                </a:solidFill>
                <a:effectLst/>
                <a:latin typeface="Calibri" panose="020F0502020204030204" pitchFamily="34" charset="0"/>
                <a:cs typeface="Calibri" panose="020F0502020204030204" pitchFamily="34" charset="0"/>
              </a:rPr>
              <a:t>is the number of processes used your training, which is usually the number of GPUs you are using for distributed training.</a:t>
            </a:r>
          </a:p>
          <a:p>
            <a:r>
              <a:rPr lang="en-US" sz="1600" b="1" i="1" dirty="0">
                <a:solidFill>
                  <a:srgbClr val="1175DA"/>
                </a:solidFill>
                <a:latin typeface="Calibri" panose="020F0502020204030204" pitchFamily="34" charset="0"/>
                <a:cs typeface="Calibri" panose="020F0502020204030204" pitchFamily="34" charset="0"/>
              </a:rPr>
              <a:t>Rank</a:t>
            </a:r>
            <a:r>
              <a:rPr lang="en-US" sz="1600" i="1" dirty="0">
                <a:solidFill>
                  <a:srgbClr val="1175DA"/>
                </a:solidFill>
                <a:effectLst/>
                <a:latin typeface="Calibri" panose="020F0502020204030204" pitchFamily="34" charset="0"/>
                <a:cs typeface="Calibri" panose="020F0502020204030204" pitchFamily="34" charset="0"/>
              </a:rPr>
              <a:t> is a unique ID given to a process, so that other processes know how to identify a particular process.  (Stack Overflow)</a:t>
            </a:r>
            <a:endParaRPr lang="en-US" sz="1600" i="1" dirty="0">
              <a:solidFill>
                <a:srgbClr val="1175DA"/>
              </a:solidFill>
              <a:latin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DBF78673-FAB6-D6ED-DD24-0C339A06DAC4}"/>
              </a:ext>
            </a:extLst>
          </p:cNvPr>
          <p:cNvSpPr txBox="1"/>
          <p:nvPr/>
        </p:nvSpPr>
        <p:spPr>
          <a:xfrm>
            <a:off x="7939370" y="2701104"/>
            <a:ext cx="2909862" cy="323165"/>
          </a:xfrm>
          <a:prstGeom prst="rect">
            <a:avLst/>
          </a:prstGeom>
          <a:noFill/>
          <a:ln>
            <a:solidFill>
              <a:srgbClr val="FF0000"/>
            </a:solidFill>
          </a:ln>
        </p:spPr>
        <p:txBody>
          <a:bodyPr wrap="square" rtlCol="0">
            <a:spAutoFit/>
          </a:bodyPr>
          <a:lstStyle/>
          <a:p>
            <a:r>
              <a:rPr lang="en-US" sz="1500" b="1" dirty="0">
                <a:latin typeface="Calibri" panose="020F0502020204030204" pitchFamily="34" charset="0"/>
                <a:cs typeface="Calibri" panose="020F0502020204030204" pitchFamily="34" charset="0"/>
              </a:rPr>
              <a:t>Three Executions performed:</a:t>
            </a:r>
          </a:p>
        </p:txBody>
      </p:sp>
      <p:sp>
        <p:nvSpPr>
          <p:cNvPr id="18" name="Rectangle 17">
            <a:extLst>
              <a:ext uri="{FF2B5EF4-FFF2-40B4-BE49-F238E27FC236}">
                <a16:creationId xmlns:a16="http://schemas.microsoft.com/office/drawing/2014/main" id="{04E0F663-A79E-6A0C-4C3F-ADE5A08DDCA2}"/>
              </a:ext>
            </a:extLst>
          </p:cNvPr>
          <p:cNvSpPr/>
          <p:nvPr/>
        </p:nvSpPr>
        <p:spPr>
          <a:xfrm>
            <a:off x="393764" y="6078936"/>
            <a:ext cx="2300010" cy="14886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0129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oon 6">
            <a:extLst>
              <a:ext uri="{FF2B5EF4-FFF2-40B4-BE49-F238E27FC236}">
                <a16:creationId xmlns:a16="http://schemas.microsoft.com/office/drawing/2014/main" id="{2EEDA72A-657E-F618-5EAF-611E8D029202}"/>
              </a:ext>
            </a:extLst>
          </p:cNvPr>
          <p:cNvSpPr/>
          <p:nvPr/>
        </p:nvSpPr>
        <p:spPr>
          <a:xfrm rot="16200000">
            <a:off x="5402801" y="-3990179"/>
            <a:ext cx="1346028" cy="12133514"/>
          </a:xfrm>
          <a:prstGeom prst="moon">
            <a:avLst>
              <a:gd name="adj" fmla="val 507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73DF21-2C71-5816-BFBD-8F6EB1E98B15}"/>
              </a:ext>
            </a:extLst>
          </p:cNvPr>
          <p:cNvSpPr>
            <a:spLocks noGrp="1"/>
          </p:cNvSpPr>
          <p:nvPr>
            <p:ph type="title"/>
          </p:nvPr>
        </p:nvSpPr>
        <p:spPr/>
        <p:txBody>
          <a:bodyPr/>
          <a:lstStyle/>
          <a:p>
            <a:r>
              <a:rPr lang="en-US" dirty="0"/>
              <a:t>Step Function Execution</a:t>
            </a:r>
          </a:p>
        </p:txBody>
      </p:sp>
      <p:graphicFrame>
        <p:nvGraphicFramePr>
          <p:cNvPr id="3" name="Table 3">
            <a:extLst>
              <a:ext uri="{FF2B5EF4-FFF2-40B4-BE49-F238E27FC236}">
                <a16:creationId xmlns:a16="http://schemas.microsoft.com/office/drawing/2014/main" id="{58281E7A-6477-5767-D755-276764E191BD}"/>
              </a:ext>
            </a:extLst>
          </p:cNvPr>
          <p:cNvGraphicFramePr>
            <a:graphicFrameLocks noGrp="1"/>
          </p:cNvGraphicFramePr>
          <p:nvPr>
            <p:extLst>
              <p:ext uri="{D42A27DB-BD31-4B8C-83A1-F6EECF244321}">
                <p14:modId xmlns:p14="http://schemas.microsoft.com/office/powerpoint/2010/main" val="1292821341"/>
              </p:ext>
            </p:extLst>
          </p:nvPr>
        </p:nvGraphicFramePr>
        <p:xfrm>
          <a:off x="164493" y="3035007"/>
          <a:ext cx="9334206" cy="3586977"/>
        </p:xfrm>
        <a:graphic>
          <a:graphicData uri="http://schemas.openxmlformats.org/drawingml/2006/table">
            <a:tbl>
              <a:tblPr firstRow="1" bandRow="1">
                <a:tableStyleId>{073A0DAA-6AF3-43AB-8588-CEC1D06C72B9}</a:tableStyleId>
              </a:tblPr>
              <a:tblGrid>
                <a:gridCol w="274320">
                  <a:extLst>
                    <a:ext uri="{9D8B030D-6E8A-4147-A177-3AD203B41FA5}">
                      <a16:colId xmlns:a16="http://schemas.microsoft.com/office/drawing/2014/main" val="1892383754"/>
                    </a:ext>
                  </a:extLst>
                </a:gridCol>
                <a:gridCol w="751226">
                  <a:extLst>
                    <a:ext uri="{9D8B030D-6E8A-4147-A177-3AD203B41FA5}">
                      <a16:colId xmlns:a16="http://schemas.microsoft.com/office/drawing/2014/main" val="3108140013"/>
                    </a:ext>
                  </a:extLst>
                </a:gridCol>
                <a:gridCol w="751226">
                  <a:extLst>
                    <a:ext uri="{9D8B030D-6E8A-4147-A177-3AD203B41FA5}">
                      <a16:colId xmlns:a16="http://schemas.microsoft.com/office/drawing/2014/main" val="852612653"/>
                    </a:ext>
                  </a:extLst>
                </a:gridCol>
                <a:gridCol w="640080">
                  <a:extLst>
                    <a:ext uri="{9D8B030D-6E8A-4147-A177-3AD203B41FA5}">
                      <a16:colId xmlns:a16="http://schemas.microsoft.com/office/drawing/2014/main" val="208559623"/>
                    </a:ext>
                  </a:extLst>
                </a:gridCol>
                <a:gridCol w="1554480">
                  <a:extLst>
                    <a:ext uri="{9D8B030D-6E8A-4147-A177-3AD203B41FA5}">
                      <a16:colId xmlns:a16="http://schemas.microsoft.com/office/drawing/2014/main" val="1090572474"/>
                    </a:ext>
                  </a:extLst>
                </a:gridCol>
                <a:gridCol w="1737360">
                  <a:extLst>
                    <a:ext uri="{9D8B030D-6E8A-4147-A177-3AD203B41FA5}">
                      <a16:colId xmlns:a16="http://schemas.microsoft.com/office/drawing/2014/main" val="1082195380"/>
                    </a:ext>
                  </a:extLst>
                </a:gridCol>
                <a:gridCol w="1371600">
                  <a:extLst>
                    <a:ext uri="{9D8B030D-6E8A-4147-A177-3AD203B41FA5}">
                      <a16:colId xmlns:a16="http://schemas.microsoft.com/office/drawing/2014/main" val="829668757"/>
                    </a:ext>
                  </a:extLst>
                </a:gridCol>
                <a:gridCol w="1126957">
                  <a:extLst>
                    <a:ext uri="{9D8B030D-6E8A-4147-A177-3AD203B41FA5}">
                      <a16:colId xmlns:a16="http://schemas.microsoft.com/office/drawing/2014/main" val="1168788876"/>
                    </a:ext>
                  </a:extLst>
                </a:gridCol>
                <a:gridCol w="1126957">
                  <a:extLst>
                    <a:ext uri="{9D8B030D-6E8A-4147-A177-3AD203B41FA5}">
                      <a16:colId xmlns:a16="http://schemas.microsoft.com/office/drawing/2014/main" val="1558994091"/>
                    </a:ext>
                  </a:extLst>
                </a:gridCol>
              </a:tblGrid>
              <a:tr h="523737">
                <a:tc>
                  <a:txBody>
                    <a:bodyPr/>
                    <a:lstStyle/>
                    <a:p>
                      <a:endParaRPr lang="en-US" sz="1200" dirty="0"/>
                    </a:p>
                  </a:txBody>
                  <a:tcPr>
                    <a:solidFill>
                      <a:srgbClr val="094A8B"/>
                    </a:solidFill>
                  </a:tcPr>
                </a:tc>
                <a:tc>
                  <a:txBody>
                    <a:bodyPr/>
                    <a:lstStyle/>
                    <a:p>
                      <a:r>
                        <a:rPr lang="en-US" sz="1200" dirty="0"/>
                        <a:t>Exec.</a:t>
                      </a:r>
                    </a:p>
                  </a:txBody>
                  <a:tcPr>
                    <a:solidFill>
                      <a:srgbClr val="094A8B"/>
                    </a:solidFill>
                  </a:tcPr>
                </a:tc>
                <a:tc>
                  <a:txBody>
                    <a:bodyPr/>
                    <a:lstStyle/>
                    <a:p>
                      <a:r>
                        <a:rPr lang="en-US" sz="1200" dirty="0"/>
                        <a:t>'world_size’</a:t>
                      </a:r>
                    </a:p>
                  </a:txBody>
                  <a:tcPr>
                    <a:solidFill>
                      <a:srgbClr val="094A8B"/>
                    </a:solidFill>
                  </a:tcPr>
                </a:tc>
                <a:tc>
                  <a:txBody>
                    <a:bodyPr/>
                    <a:lstStyle/>
                    <a:p>
                      <a:r>
                        <a:rPr lang="en-US" sz="1200" dirty="0"/>
                        <a:t>Rank</a:t>
                      </a:r>
                    </a:p>
                  </a:txBody>
                  <a:tcPr>
                    <a:solidFill>
                      <a:srgbClr val="094A8B"/>
                    </a:solidFill>
                  </a:tcPr>
                </a:tc>
                <a:tc>
                  <a:txBody>
                    <a:bodyPr/>
                    <a:lstStyle/>
                    <a:p>
                      <a:r>
                        <a:rPr lang="en-US" sz="1200" dirty="0"/>
                        <a:t>Request ID</a:t>
                      </a:r>
                    </a:p>
                  </a:txBody>
                  <a:tcPr>
                    <a:solidFill>
                      <a:srgbClr val="094A8B"/>
                    </a:solidFill>
                  </a:tcPr>
                </a:tc>
                <a:tc>
                  <a:txBody>
                    <a:bodyPr/>
                    <a:lstStyle/>
                    <a:p>
                      <a:r>
                        <a:rPr lang="en-US" sz="1200" dirty="0"/>
                        <a:t>Duration</a:t>
                      </a:r>
                    </a:p>
                  </a:txBody>
                  <a:tcPr>
                    <a:solidFill>
                      <a:srgbClr val="094A8B"/>
                    </a:solidFill>
                  </a:tcPr>
                </a:tc>
                <a:tc>
                  <a:txBody>
                    <a:bodyPr/>
                    <a:lstStyle/>
                    <a:p>
                      <a:r>
                        <a:rPr lang="en-US" sz="1200" dirty="0"/>
                        <a:t>Billed Duration</a:t>
                      </a:r>
                    </a:p>
                  </a:txBody>
                  <a:tcPr>
                    <a:solidFill>
                      <a:srgbClr val="094A8B"/>
                    </a:solidFill>
                  </a:tcPr>
                </a:tc>
                <a:tc>
                  <a:txBody>
                    <a:bodyPr/>
                    <a:lstStyle/>
                    <a:p>
                      <a:r>
                        <a:rPr lang="en-US" sz="1200" dirty="0"/>
                        <a:t>Memory Size</a:t>
                      </a:r>
                    </a:p>
                  </a:txBody>
                  <a:tcPr>
                    <a:solidFill>
                      <a:srgbClr val="094A8B"/>
                    </a:solidFill>
                  </a:tcPr>
                </a:tc>
                <a:tc>
                  <a:txBody>
                    <a:bodyPr/>
                    <a:lstStyle/>
                    <a:p>
                      <a:r>
                        <a:rPr lang="en-US" sz="1200" dirty="0"/>
                        <a:t>Memory Used</a:t>
                      </a:r>
                    </a:p>
                  </a:txBody>
                  <a:tcPr>
                    <a:solidFill>
                      <a:srgbClr val="094A8B"/>
                    </a:solidFill>
                  </a:tcPr>
                </a:tc>
                <a:extLst>
                  <a:ext uri="{0D108BD9-81ED-4DB2-BD59-A6C34878D82A}">
                    <a16:rowId xmlns:a16="http://schemas.microsoft.com/office/drawing/2014/main" val="2232952679"/>
                  </a:ext>
                </a:extLst>
              </a:tr>
              <a:tr h="370840">
                <a:tc>
                  <a:txBody>
                    <a:bodyPr/>
                    <a:lstStyle/>
                    <a:p>
                      <a:r>
                        <a:rPr lang="en-US" sz="1050" b="1" dirty="0"/>
                        <a:t>1</a:t>
                      </a:r>
                    </a:p>
                  </a:txBody>
                  <a:tcPr>
                    <a:solidFill>
                      <a:schemeClr val="bg1">
                        <a:lumMod val="85000"/>
                      </a:schemeClr>
                    </a:solidFill>
                  </a:tcPr>
                </a:tc>
                <a:tc>
                  <a:txBody>
                    <a:bodyPr/>
                    <a:lstStyle/>
                    <a:p>
                      <a:r>
                        <a:rPr lang="en-US" sz="1100" dirty="0"/>
                        <a:t>c61e8</a:t>
                      </a:r>
                    </a:p>
                  </a:txBody>
                  <a:tcPr>
                    <a:solidFill>
                      <a:schemeClr val="bg1">
                        <a:lumMod val="85000"/>
                      </a:schemeClr>
                    </a:solidFill>
                  </a:tcPr>
                </a:tc>
                <a:tc>
                  <a:txBody>
                    <a:bodyPr/>
                    <a:lstStyle/>
                    <a:p>
                      <a:r>
                        <a:rPr lang="en-US" sz="1100" dirty="0"/>
                        <a:t>2</a:t>
                      </a:r>
                    </a:p>
                  </a:txBody>
                  <a:tcPr>
                    <a:solidFill>
                      <a:schemeClr val="bg1">
                        <a:lumMod val="85000"/>
                      </a:schemeClr>
                    </a:solidFill>
                  </a:tcPr>
                </a:tc>
                <a:tc>
                  <a:txBody>
                    <a:bodyPr/>
                    <a:lstStyle/>
                    <a:p>
                      <a:r>
                        <a:rPr lang="en-US" sz="1100" dirty="0"/>
                        <a:t>0</a:t>
                      </a:r>
                    </a:p>
                  </a:txBody>
                  <a:tcPr>
                    <a:solidFill>
                      <a:schemeClr val="bg1">
                        <a:lumMod val="85000"/>
                      </a:schemeClr>
                    </a:solidFill>
                  </a:tcPr>
                </a:tc>
                <a:tc>
                  <a:txBody>
                    <a:bodyPr/>
                    <a:lstStyle/>
                    <a:p>
                      <a:r>
                        <a:rPr lang="en-US" sz="1100" dirty="0"/>
                        <a:t>REPORT </a:t>
                      </a:r>
                      <a:r>
                        <a:rPr lang="en-US" sz="1100" dirty="0" err="1"/>
                        <a:t>RequestId</a:t>
                      </a:r>
                      <a:r>
                        <a:rPr lang="en-US" sz="1100" dirty="0"/>
                        <a:t>: xxx-6f3a9ce712f0</a:t>
                      </a:r>
                    </a:p>
                  </a:txBody>
                  <a:tcPr>
                    <a:solidFill>
                      <a:schemeClr val="bg1">
                        <a:lumMod val="85000"/>
                      </a:schemeClr>
                    </a:solidFill>
                  </a:tcPr>
                </a:tc>
                <a:tc>
                  <a:txBody>
                    <a:bodyPr/>
                    <a:lstStyle/>
                    <a:p>
                      <a:r>
                        <a:rPr lang="en-US" sz="1100" dirty="0"/>
                        <a:t>Duration: 300.54 </a:t>
                      </a:r>
                      <a:r>
                        <a:rPr lang="en-US" sz="1100" dirty="0" err="1"/>
                        <a:t>ms</a:t>
                      </a:r>
                      <a:endParaRPr lang="en-US" sz="1100" dirty="0"/>
                    </a:p>
                  </a:txBody>
                  <a:tcPr>
                    <a:solidFill>
                      <a:schemeClr val="bg1">
                        <a:lumMod val="85000"/>
                      </a:schemeClr>
                    </a:solidFill>
                  </a:tcPr>
                </a:tc>
                <a:tc>
                  <a:txBody>
                    <a:bodyPr/>
                    <a:lstStyle/>
                    <a:p>
                      <a:r>
                        <a:rPr lang="en-US" sz="1100" dirty="0"/>
                        <a:t>Billed Duration: 301 </a:t>
                      </a:r>
                      <a:r>
                        <a:rPr lang="en-US" sz="1100" dirty="0" err="1"/>
                        <a:t>ms</a:t>
                      </a:r>
                      <a:endParaRPr lang="en-US" sz="1100" dirty="0"/>
                    </a:p>
                  </a:txBody>
                  <a:tcPr>
                    <a:solidFill>
                      <a:schemeClr val="bg1">
                        <a:lumMod val="85000"/>
                      </a:schemeClr>
                    </a:solidFill>
                  </a:tcPr>
                </a:tc>
                <a:tc>
                  <a:txBody>
                    <a:bodyPr/>
                    <a:lstStyle/>
                    <a:p>
                      <a:r>
                        <a:rPr lang="en-US" sz="1100" dirty="0"/>
                        <a:t>Memory Size: 10240 MB</a:t>
                      </a:r>
                    </a:p>
                  </a:txBody>
                  <a:tcPr>
                    <a:solidFill>
                      <a:schemeClr val="bg1">
                        <a:lumMod val="85000"/>
                      </a:schemeClr>
                    </a:solidFill>
                  </a:tcPr>
                </a:tc>
                <a:tc>
                  <a:txBody>
                    <a:bodyPr/>
                    <a:lstStyle/>
                    <a:p>
                      <a:r>
                        <a:rPr lang="en-US" sz="1100" dirty="0"/>
                        <a:t>Max Memory Used: 145 MB</a:t>
                      </a:r>
                    </a:p>
                  </a:txBody>
                  <a:tcPr>
                    <a:solidFill>
                      <a:schemeClr val="bg1">
                        <a:lumMod val="85000"/>
                      </a:schemeClr>
                    </a:solidFill>
                  </a:tcPr>
                </a:tc>
                <a:extLst>
                  <a:ext uri="{0D108BD9-81ED-4DB2-BD59-A6C34878D82A}">
                    <a16:rowId xmlns:a16="http://schemas.microsoft.com/office/drawing/2014/main" val="74147042"/>
                  </a:ext>
                </a:extLst>
              </a:tr>
              <a:tr h="370840">
                <a:tc>
                  <a:txBody>
                    <a:bodyPr/>
                    <a:lstStyle/>
                    <a:p>
                      <a:r>
                        <a:rPr lang="en-US" sz="1050" b="1" dirty="0"/>
                        <a:t>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c61e8</a:t>
                      </a:r>
                    </a:p>
                  </a:txBody>
                  <a:tcPr/>
                </a:tc>
                <a:tc>
                  <a:txBody>
                    <a:bodyPr/>
                    <a:lstStyle/>
                    <a:p>
                      <a:r>
                        <a:rPr lang="en-US" sz="1100" dirty="0"/>
                        <a:t>2</a:t>
                      </a:r>
                    </a:p>
                  </a:txBody>
                  <a:tcPr/>
                </a:tc>
                <a:tc>
                  <a:txBody>
                    <a:bodyPr/>
                    <a:lstStyle/>
                    <a:p>
                      <a:r>
                        <a:rPr lang="en-US" sz="1100" dirty="0"/>
                        <a:t>1</a:t>
                      </a:r>
                    </a:p>
                  </a:txBody>
                  <a:tcPr/>
                </a:tc>
                <a:tc>
                  <a:txBody>
                    <a:bodyPr/>
                    <a:lstStyle/>
                    <a:p>
                      <a:pPr marL="0" algn="l" defTabSz="457200" rtl="0" eaLnBrk="1" latinLnBrk="0" hangingPunct="1"/>
                      <a:r>
                        <a:rPr lang="en-US" sz="1100" dirty="0"/>
                        <a:t>REPORT </a:t>
                      </a:r>
                      <a:r>
                        <a:rPr lang="en-US" sz="1100" dirty="0" err="1"/>
                        <a:t>RequestId</a:t>
                      </a:r>
                      <a:r>
                        <a:rPr lang="en-US" sz="1100" dirty="0"/>
                        <a:t>: xxx - 6578018f4698</a:t>
                      </a:r>
                      <a:endParaRPr lang="en-US" sz="1100" kern="1200" dirty="0">
                        <a:solidFill>
                          <a:schemeClr val="dk1"/>
                        </a:solidFill>
                        <a:latin typeface="+mn-lt"/>
                        <a:ea typeface="+mn-ea"/>
                        <a:cs typeface="+mn-cs"/>
                      </a:endParaRPr>
                    </a:p>
                  </a:txBody>
                  <a:tcPr/>
                </a:tc>
                <a:tc>
                  <a:txBody>
                    <a:bodyPr/>
                    <a:lstStyle/>
                    <a:p>
                      <a:r>
                        <a:rPr lang="en-US" sz="1100" dirty="0"/>
                        <a:t>Duration: 255.44 </a:t>
                      </a:r>
                      <a:r>
                        <a:rPr lang="en-US" sz="1100" dirty="0" err="1"/>
                        <a:t>ms</a:t>
                      </a:r>
                      <a:endParaRPr lang="en-US" sz="1100" dirty="0"/>
                    </a:p>
                  </a:txBody>
                  <a:tcPr/>
                </a:tc>
                <a:tc>
                  <a:txBody>
                    <a:bodyPr/>
                    <a:lstStyle/>
                    <a:p>
                      <a:r>
                        <a:rPr lang="en-US" sz="1100" dirty="0"/>
                        <a:t>Billed Duration: 256 </a:t>
                      </a:r>
                      <a:r>
                        <a:rPr lang="en-US" sz="1100" dirty="0" err="1"/>
                        <a:t>ms</a:t>
                      </a:r>
                      <a:endParaRPr lang="en-US" sz="1100" dirty="0"/>
                    </a:p>
                  </a:txBody>
                  <a:tcPr/>
                </a:tc>
                <a:tc>
                  <a:txBody>
                    <a:bodyPr/>
                    <a:lstStyle/>
                    <a:p>
                      <a:r>
                        <a:rPr lang="en-US" sz="1100" dirty="0"/>
                        <a:t>Memory Size: 10240 MB</a:t>
                      </a:r>
                    </a:p>
                  </a:txBody>
                  <a:tcPr/>
                </a:tc>
                <a:tc>
                  <a:txBody>
                    <a:bodyPr/>
                    <a:lstStyle/>
                    <a:p>
                      <a:r>
                        <a:rPr lang="en-US" sz="1100" dirty="0"/>
                        <a:t>Max Memory Used: 144 MB</a:t>
                      </a:r>
                    </a:p>
                  </a:txBody>
                  <a:tcPr/>
                </a:tc>
                <a:extLst>
                  <a:ext uri="{0D108BD9-81ED-4DB2-BD59-A6C34878D82A}">
                    <a16:rowId xmlns:a16="http://schemas.microsoft.com/office/drawing/2014/main" val="1909852170"/>
                  </a:ext>
                </a:extLst>
              </a:tr>
              <a:tr h="370840">
                <a:tc>
                  <a:txBody>
                    <a:bodyPr/>
                    <a:lstStyle/>
                    <a:p>
                      <a:r>
                        <a:rPr lang="en-US" sz="1050" b="1" dirty="0"/>
                        <a:t>3</a:t>
                      </a:r>
                    </a:p>
                  </a:txBody>
                  <a:tcPr>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Team_1 _Run3</a:t>
                      </a:r>
                    </a:p>
                    <a:p>
                      <a:endParaRPr lang="en-US" sz="1100" dirty="0"/>
                    </a:p>
                  </a:txBody>
                  <a:tcPr>
                    <a:solidFill>
                      <a:schemeClr val="bg1">
                        <a:lumMod val="85000"/>
                      </a:schemeClr>
                    </a:solidFill>
                  </a:tcPr>
                </a:tc>
                <a:tc>
                  <a:txBody>
                    <a:bodyPr/>
                    <a:lstStyle/>
                    <a:p>
                      <a:r>
                        <a:rPr lang="en-US" sz="1100" dirty="0"/>
                        <a:t>10</a:t>
                      </a:r>
                    </a:p>
                  </a:txBody>
                  <a:tcPr>
                    <a:solidFill>
                      <a:schemeClr val="bg1">
                        <a:lumMod val="85000"/>
                      </a:schemeClr>
                    </a:solidFill>
                  </a:tcPr>
                </a:tc>
                <a:tc>
                  <a:txBody>
                    <a:bodyPr/>
                    <a:lstStyle/>
                    <a:p>
                      <a:r>
                        <a:rPr lang="en-US" sz="1100" dirty="0"/>
                        <a:t>0</a:t>
                      </a:r>
                    </a:p>
                  </a:txBody>
                  <a:tcPr>
                    <a:solidFill>
                      <a:schemeClr val="bg1">
                        <a:lumMod val="85000"/>
                      </a:schemeClr>
                    </a:solidFill>
                  </a:tcPr>
                </a:tc>
                <a:tc>
                  <a:txBody>
                    <a:bodyPr/>
                    <a:lstStyle/>
                    <a:p>
                      <a:pPr marL="0" algn="l" defTabSz="457200" rtl="0" eaLnBrk="1" latinLnBrk="0" hangingPunct="1"/>
                      <a:r>
                        <a:rPr lang="en-US" sz="1100" kern="1200" dirty="0">
                          <a:solidFill>
                            <a:schemeClr val="dk1"/>
                          </a:solidFill>
                          <a:latin typeface="+mn-lt"/>
                          <a:ea typeface="+mn-ea"/>
                          <a:cs typeface="+mn-cs"/>
                        </a:rPr>
                        <a:t>REPORT </a:t>
                      </a:r>
                      <a:r>
                        <a:rPr lang="en-US" sz="1100" kern="1200" dirty="0" err="1">
                          <a:solidFill>
                            <a:schemeClr val="dk1"/>
                          </a:solidFill>
                          <a:latin typeface="+mn-lt"/>
                          <a:ea typeface="+mn-ea"/>
                          <a:cs typeface="+mn-cs"/>
                        </a:rPr>
                        <a:t>RequestId</a:t>
                      </a:r>
                      <a:r>
                        <a:rPr lang="en-US" sz="1100" kern="1200" dirty="0">
                          <a:solidFill>
                            <a:schemeClr val="dk1"/>
                          </a:solidFill>
                          <a:latin typeface="+mn-lt"/>
                          <a:ea typeface="+mn-ea"/>
                          <a:cs typeface="+mn-cs"/>
                        </a:rPr>
                        <a:t>: xxx-2406456e42b3</a:t>
                      </a:r>
                    </a:p>
                  </a:txBody>
                  <a:tcPr>
                    <a:solidFill>
                      <a:schemeClr val="bg1">
                        <a:lumMod val="85000"/>
                      </a:schemeClr>
                    </a:solidFill>
                  </a:tcPr>
                </a:tc>
                <a:tc>
                  <a:txBody>
                    <a:bodyPr/>
                    <a:lstStyle/>
                    <a:p>
                      <a:r>
                        <a:rPr lang="en-US" sz="1100" dirty="0"/>
                        <a:t>Duration: 366.88 </a:t>
                      </a:r>
                      <a:r>
                        <a:rPr lang="en-US" sz="1100" dirty="0" err="1"/>
                        <a:t>ms</a:t>
                      </a:r>
                      <a:r>
                        <a:rPr lang="en-US" sz="1100" dirty="0"/>
                        <a:t>	</a:t>
                      </a:r>
                    </a:p>
                  </a:txBody>
                  <a:tcPr>
                    <a:solidFill>
                      <a:schemeClr val="bg1">
                        <a:lumMod val="85000"/>
                      </a:schemeClr>
                    </a:solidFill>
                  </a:tcPr>
                </a:tc>
                <a:tc>
                  <a:txBody>
                    <a:bodyPr/>
                    <a:lstStyle/>
                    <a:p>
                      <a:r>
                        <a:rPr lang="en-US" sz="1100" dirty="0"/>
                        <a:t>Billed Duration: 367 </a:t>
                      </a:r>
                      <a:r>
                        <a:rPr lang="en-US" sz="1100" dirty="0" err="1"/>
                        <a:t>ms</a:t>
                      </a:r>
                      <a:endParaRPr lang="en-US" sz="1100" dirty="0"/>
                    </a:p>
                  </a:txBody>
                  <a:tcPr>
                    <a:solidFill>
                      <a:schemeClr val="bg1">
                        <a:lumMod val="85000"/>
                      </a:schemeClr>
                    </a:solidFill>
                  </a:tcPr>
                </a:tc>
                <a:tc>
                  <a:txBody>
                    <a:bodyPr/>
                    <a:lstStyle/>
                    <a:p>
                      <a:r>
                        <a:rPr lang="en-US" sz="1100" dirty="0"/>
                        <a:t>Memory Size: 10240 MB</a:t>
                      </a:r>
                    </a:p>
                  </a:txBody>
                  <a:tcPr>
                    <a:solidFill>
                      <a:schemeClr val="bg1">
                        <a:lumMod val="85000"/>
                      </a:schemeClr>
                    </a:solidFill>
                  </a:tcPr>
                </a:tc>
                <a:tc>
                  <a:txBody>
                    <a:bodyPr/>
                    <a:lstStyle/>
                    <a:p>
                      <a:r>
                        <a:rPr lang="en-US" sz="1100" dirty="0"/>
                        <a:t>Memory Used: 145 MB	</a:t>
                      </a:r>
                    </a:p>
                  </a:txBody>
                  <a:tcPr>
                    <a:solidFill>
                      <a:schemeClr val="bg1">
                        <a:lumMod val="85000"/>
                      </a:schemeClr>
                    </a:solidFill>
                  </a:tcPr>
                </a:tc>
                <a:extLst>
                  <a:ext uri="{0D108BD9-81ED-4DB2-BD59-A6C34878D82A}">
                    <a16:rowId xmlns:a16="http://schemas.microsoft.com/office/drawing/2014/main" val="1844962881"/>
                  </a:ext>
                </a:extLst>
              </a:tr>
              <a:tr h="370840">
                <a:tc>
                  <a:txBody>
                    <a:bodyPr/>
                    <a:lstStyle/>
                    <a:p>
                      <a:r>
                        <a:rPr lang="en-US" sz="1050" b="1" dirty="0"/>
                        <a:t>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Team_1 _Run3</a:t>
                      </a:r>
                    </a:p>
                  </a:txBody>
                  <a:tcPr/>
                </a:tc>
                <a:tc>
                  <a:txBody>
                    <a:bodyPr/>
                    <a:lstStyle/>
                    <a:p>
                      <a:r>
                        <a:rPr lang="en-US" sz="1100" dirty="0"/>
                        <a:t>10</a:t>
                      </a:r>
                    </a:p>
                  </a:txBody>
                  <a:tcPr/>
                </a:tc>
                <a:tc>
                  <a:txBody>
                    <a:bodyPr/>
                    <a:lstStyle/>
                    <a:p>
                      <a:r>
                        <a:rPr lang="en-US" sz="1100" dirty="0"/>
                        <a:t>1</a:t>
                      </a:r>
                    </a:p>
                  </a:txBody>
                  <a:tcPr/>
                </a:tc>
                <a:tc>
                  <a:txBody>
                    <a:bodyPr/>
                    <a:lstStyle/>
                    <a:p>
                      <a:pPr marL="0" algn="l" defTabSz="457200" rtl="0" eaLnBrk="1" latinLnBrk="0" hangingPunct="1"/>
                      <a:r>
                        <a:rPr lang="en-US" sz="1100" kern="1200" dirty="0">
                          <a:solidFill>
                            <a:schemeClr val="dk1"/>
                          </a:solidFill>
                          <a:latin typeface="+mn-lt"/>
                          <a:ea typeface="+mn-ea"/>
                          <a:cs typeface="+mn-cs"/>
                        </a:rPr>
                        <a:t>REPORT </a:t>
                      </a:r>
                      <a:r>
                        <a:rPr lang="en-US" sz="1100" kern="1200" dirty="0" err="1">
                          <a:solidFill>
                            <a:schemeClr val="dk1"/>
                          </a:solidFill>
                          <a:latin typeface="+mn-lt"/>
                          <a:ea typeface="+mn-ea"/>
                          <a:cs typeface="+mn-cs"/>
                        </a:rPr>
                        <a:t>RequestId</a:t>
                      </a:r>
                      <a:r>
                        <a:rPr lang="en-US" sz="1100" kern="1200" dirty="0">
                          <a:solidFill>
                            <a:schemeClr val="dk1"/>
                          </a:solidFill>
                          <a:latin typeface="+mn-lt"/>
                          <a:ea typeface="+mn-ea"/>
                          <a:cs typeface="+mn-cs"/>
                        </a:rPr>
                        <a:t>: xxx-f0bc2a87cc74</a:t>
                      </a:r>
                    </a:p>
                  </a:txBody>
                  <a:tcPr/>
                </a:tc>
                <a:tc>
                  <a:txBody>
                    <a:bodyPr/>
                    <a:lstStyle/>
                    <a:p>
                      <a:r>
                        <a:rPr lang="en-US" sz="1100" dirty="0"/>
                        <a:t>Duration: 349.07 </a:t>
                      </a:r>
                      <a:r>
                        <a:rPr lang="en-US" sz="1100" dirty="0" err="1"/>
                        <a:t>ms</a:t>
                      </a:r>
                      <a:endParaRPr lang="en-US" sz="1100" dirty="0"/>
                    </a:p>
                  </a:txBody>
                  <a:tcPr/>
                </a:tc>
                <a:tc>
                  <a:txBody>
                    <a:bodyPr/>
                    <a:lstStyle/>
                    <a:p>
                      <a:r>
                        <a:rPr lang="en-US" sz="1100" dirty="0"/>
                        <a:t>Billed Duration: 350 </a:t>
                      </a:r>
                      <a:r>
                        <a:rPr lang="en-US" sz="1100" dirty="0" err="1"/>
                        <a:t>ms</a:t>
                      </a:r>
                      <a:endParaRPr lang="en-US" sz="1100" dirty="0"/>
                    </a:p>
                  </a:txBody>
                  <a:tcPr/>
                </a:tc>
                <a:tc>
                  <a:txBody>
                    <a:bodyPr/>
                    <a:lstStyle/>
                    <a:p>
                      <a:r>
                        <a:rPr lang="en-US" sz="1100" dirty="0"/>
                        <a:t>Memory Size: 10240 MB</a:t>
                      </a:r>
                    </a:p>
                  </a:txBody>
                  <a:tcPr/>
                </a:tc>
                <a:tc>
                  <a:txBody>
                    <a:bodyPr/>
                    <a:lstStyle/>
                    <a:p>
                      <a:r>
                        <a:rPr lang="en-US" sz="1100" dirty="0"/>
                        <a:t>Memory Used: 145 MB</a:t>
                      </a:r>
                    </a:p>
                  </a:txBody>
                  <a:tcPr/>
                </a:tc>
                <a:extLst>
                  <a:ext uri="{0D108BD9-81ED-4DB2-BD59-A6C34878D82A}">
                    <a16:rowId xmlns:a16="http://schemas.microsoft.com/office/drawing/2014/main" val="1261088714"/>
                  </a:ext>
                </a:extLst>
              </a:tr>
              <a:tr h="370840">
                <a:tc>
                  <a:txBody>
                    <a:bodyPr/>
                    <a:lstStyle/>
                    <a:p>
                      <a:r>
                        <a:rPr lang="en-US" sz="1050" b="1" dirty="0"/>
                        <a:t>5</a:t>
                      </a:r>
                    </a:p>
                  </a:txBody>
                  <a:tcPr>
                    <a:solidFill>
                      <a:schemeClr val="bg1">
                        <a:lumMod val="85000"/>
                      </a:schemeClr>
                    </a:solidFill>
                  </a:tcPr>
                </a:tc>
                <a:tc>
                  <a:txBody>
                    <a:bodyPr/>
                    <a:lstStyle/>
                    <a:p>
                      <a:r>
                        <a:rPr lang="en-US" sz="1100" dirty="0"/>
                        <a:t>b0858</a:t>
                      </a:r>
                    </a:p>
                  </a:txBody>
                  <a:tcPr>
                    <a:solidFill>
                      <a:schemeClr val="bg1">
                        <a:lumMod val="85000"/>
                      </a:schemeClr>
                    </a:solidFill>
                  </a:tcPr>
                </a:tc>
                <a:tc>
                  <a:txBody>
                    <a:bodyPr/>
                    <a:lstStyle/>
                    <a:p>
                      <a:r>
                        <a:rPr lang="en-US" sz="1100" dirty="0"/>
                        <a:t>24</a:t>
                      </a:r>
                    </a:p>
                  </a:txBody>
                  <a:tcPr>
                    <a:solidFill>
                      <a:schemeClr val="bg1">
                        <a:lumMod val="85000"/>
                      </a:schemeClr>
                    </a:solidFill>
                  </a:tcPr>
                </a:tc>
                <a:tc>
                  <a:txBody>
                    <a:bodyPr/>
                    <a:lstStyle/>
                    <a:p>
                      <a:r>
                        <a:rPr lang="en-US" sz="1100" dirty="0"/>
                        <a:t>0</a:t>
                      </a:r>
                    </a:p>
                  </a:txBody>
                  <a:tcPr>
                    <a:solidFill>
                      <a:schemeClr val="bg1">
                        <a:lumMod val="85000"/>
                      </a:schemeClr>
                    </a:solidFill>
                  </a:tcPr>
                </a:tc>
                <a:tc>
                  <a:txBody>
                    <a:bodyPr/>
                    <a:lstStyle/>
                    <a:p>
                      <a:pPr marL="0" algn="l" defTabSz="457200" rtl="0" eaLnBrk="1" latinLnBrk="0" hangingPunct="1"/>
                      <a:r>
                        <a:rPr lang="en-US" sz="1100" kern="1200" dirty="0">
                          <a:solidFill>
                            <a:schemeClr val="dk1"/>
                          </a:solidFill>
                          <a:latin typeface="+mn-lt"/>
                          <a:ea typeface="+mn-ea"/>
                          <a:cs typeface="+mn-cs"/>
                        </a:rPr>
                        <a:t>REPORT </a:t>
                      </a:r>
                      <a:r>
                        <a:rPr lang="en-US" sz="1100" kern="1200" dirty="0" err="1">
                          <a:solidFill>
                            <a:schemeClr val="dk1"/>
                          </a:solidFill>
                          <a:latin typeface="+mn-lt"/>
                          <a:ea typeface="+mn-ea"/>
                          <a:cs typeface="+mn-cs"/>
                        </a:rPr>
                        <a:t>RequestId</a:t>
                      </a:r>
                      <a:r>
                        <a:rPr lang="en-US" sz="1100" kern="1200" dirty="0">
                          <a:solidFill>
                            <a:schemeClr val="dk1"/>
                          </a:solidFill>
                          <a:latin typeface="+mn-lt"/>
                          <a:ea typeface="+mn-ea"/>
                          <a:cs typeface="+mn-cs"/>
                        </a:rPr>
                        <a:t>: xxx-ae02f0011f59\t</a:t>
                      </a:r>
                    </a:p>
                    <a:p>
                      <a:pPr marL="0" algn="l" defTabSz="457200" rtl="0" eaLnBrk="1" latinLnBrk="0" hangingPunct="1"/>
                      <a:endParaRPr lang="en-US" sz="1100" kern="1200" dirty="0">
                        <a:solidFill>
                          <a:schemeClr val="dk1"/>
                        </a:solidFill>
                        <a:latin typeface="+mn-lt"/>
                        <a:ea typeface="+mn-ea"/>
                        <a:cs typeface="+mn-cs"/>
                      </a:endParaRPr>
                    </a:p>
                  </a:txBody>
                  <a:tcPr>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Duration: 1045.40 </a:t>
                      </a:r>
                      <a:r>
                        <a:rPr lang="en-US" sz="1100" dirty="0" err="1"/>
                        <a:t>ms</a:t>
                      </a:r>
                      <a:endParaRPr lang="en-US" sz="1100" dirty="0"/>
                    </a:p>
                    <a:p>
                      <a:r>
                        <a:rPr lang="en-US" sz="1100" dirty="0"/>
                        <a:t>Init Duration: 744.94 </a:t>
                      </a:r>
                      <a:r>
                        <a:rPr lang="en-US" sz="1100" dirty="0" err="1"/>
                        <a:t>ms</a:t>
                      </a:r>
                      <a:endParaRPr lang="en-US" sz="1100" dirty="0"/>
                    </a:p>
                  </a:txBody>
                  <a:tcPr>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Billed Duration: 1791 </a:t>
                      </a:r>
                      <a:r>
                        <a:rPr lang="en-US" sz="1100" dirty="0" err="1"/>
                        <a:t>ms</a:t>
                      </a:r>
                      <a:endParaRPr lang="en-US" sz="1100" dirty="0"/>
                    </a:p>
                    <a:p>
                      <a:endParaRPr lang="en-US" sz="1100" dirty="0"/>
                    </a:p>
                  </a:txBody>
                  <a:tcPr>
                    <a:solidFill>
                      <a:schemeClr val="bg1">
                        <a:lumMod val="8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Memory Size: 10240 MB</a:t>
                      </a:r>
                    </a:p>
                    <a:p>
                      <a:endParaRPr lang="en-US" sz="1100" dirty="0"/>
                    </a:p>
                  </a:txBody>
                  <a:tcPr>
                    <a:solidFill>
                      <a:schemeClr val="bg1">
                        <a:lumMod val="85000"/>
                      </a:schemeClr>
                    </a:solidFill>
                  </a:tcPr>
                </a:tc>
                <a:tc>
                  <a:txBody>
                    <a:bodyPr/>
                    <a:lstStyle/>
                    <a:p>
                      <a:r>
                        <a:rPr lang="en-US" sz="1100" dirty="0"/>
                        <a:t>Max Memory Used: 143 MB</a:t>
                      </a:r>
                    </a:p>
                  </a:txBody>
                  <a:tcPr>
                    <a:solidFill>
                      <a:schemeClr val="bg1">
                        <a:lumMod val="85000"/>
                      </a:schemeClr>
                    </a:solidFill>
                  </a:tcPr>
                </a:tc>
                <a:extLst>
                  <a:ext uri="{0D108BD9-81ED-4DB2-BD59-A6C34878D82A}">
                    <a16:rowId xmlns:a16="http://schemas.microsoft.com/office/drawing/2014/main" val="2259065279"/>
                  </a:ext>
                </a:extLst>
              </a:tr>
              <a:tr h="370840">
                <a:tc>
                  <a:txBody>
                    <a:bodyPr/>
                    <a:lstStyle/>
                    <a:p>
                      <a:r>
                        <a:rPr lang="en-US" sz="1050" b="1" dirty="0"/>
                        <a:t>6</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b0858</a:t>
                      </a:r>
                    </a:p>
                  </a:txBody>
                  <a:tcPr/>
                </a:tc>
                <a:tc>
                  <a:txBody>
                    <a:bodyPr/>
                    <a:lstStyle/>
                    <a:p>
                      <a:r>
                        <a:rPr lang="en-US" sz="1100" dirty="0"/>
                        <a:t>24</a:t>
                      </a:r>
                    </a:p>
                  </a:txBody>
                  <a:tcPr/>
                </a:tc>
                <a:tc>
                  <a:txBody>
                    <a:bodyPr/>
                    <a:lstStyle/>
                    <a:p>
                      <a:r>
                        <a:rPr lang="en-US" sz="1100" kern="1200" dirty="0">
                          <a:solidFill>
                            <a:schemeClr val="dk1"/>
                          </a:solidFill>
                          <a:latin typeface="+mn-lt"/>
                          <a:ea typeface="+mn-ea"/>
                          <a:cs typeface="+mn-cs"/>
                        </a:rPr>
                        <a:t>1</a:t>
                      </a:r>
                    </a:p>
                  </a:txBody>
                  <a:tcPr/>
                </a:tc>
                <a:tc>
                  <a:txBody>
                    <a:bodyPr/>
                    <a:lstStyle/>
                    <a:p>
                      <a:pPr marL="0" algn="l" defTabSz="457200" rtl="0" eaLnBrk="1" latinLnBrk="0" hangingPunct="1"/>
                      <a:r>
                        <a:rPr lang="en-US" sz="1100" kern="1200" dirty="0">
                          <a:solidFill>
                            <a:schemeClr val="dk1"/>
                          </a:solidFill>
                          <a:latin typeface="+mn-lt"/>
                          <a:ea typeface="+mn-ea"/>
                          <a:cs typeface="+mn-cs"/>
                        </a:rPr>
                        <a:t>REPORT </a:t>
                      </a:r>
                      <a:r>
                        <a:rPr lang="en-US" sz="1100" kern="1200" dirty="0" err="1">
                          <a:solidFill>
                            <a:schemeClr val="dk1"/>
                          </a:solidFill>
                          <a:latin typeface="+mn-lt"/>
                          <a:ea typeface="+mn-ea"/>
                          <a:cs typeface="+mn-cs"/>
                        </a:rPr>
                        <a:t>RequestId</a:t>
                      </a:r>
                      <a:r>
                        <a:rPr lang="en-US" sz="1100" kern="1200" dirty="0">
                          <a:solidFill>
                            <a:schemeClr val="dk1"/>
                          </a:solidFill>
                          <a:latin typeface="+mn-lt"/>
                          <a:ea typeface="+mn-ea"/>
                          <a:cs typeface="+mn-cs"/>
                        </a:rPr>
                        <a:t>: xxx-180f45b70770\t</a:t>
                      </a:r>
                    </a:p>
                    <a:p>
                      <a:pPr marL="0" algn="l" defTabSz="457200" rtl="0" eaLnBrk="1" latinLnBrk="0" hangingPunct="1"/>
                      <a:endParaRPr lang="en-US" sz="1100" kern="1200" dirty="0">
                        <a:solidFill>
                          <a:schemeClr val="dk1"/>
                        </a:solidFill>
                        <a:latin typeface="+mn-lt"/>
                        <a:ea typeface="+mn-ea"/>
                        <a:cs typeface="+mn-cs"/>
                      </a:endParaRPr>
                    </a:p>
                  </a:txBody>
                  <a:tcPr/>
                </a:tc>
                <a:tc>
                  <a:txBody>
                    <a:bodyPr/>
                    <a:lstStyle/>
                    <a:p>
                      <a:pPr marL="0" algn="l" defTabSz="457200" rtl="0" eaLnBrk="1" latinLnBrk="0" hangingPunct="1"/>
                      <a:r>
                        <a:rPr lang="en-US" sz="1100" kern="1200" dirty="0">
                          <a:solidFill>
                            <a:schemeClr val="dk1"/>
                          </a:solidFill>
                          <a:latin typeface="+mn-lt"/>
                          <a:ea typeface="+mn-ea"/>
                          <a:cs typeface="+mn-cs"/>
                        </a:rPr>
                        <a:t>Duration: 1060.50 </a:t>
                      </a:r>
                      <a:r>
                        <a:rPr lang="en-US" sz="1100" kern="1200" dirty="0" err="1">
                          <a:solidFill>
                            <a:schemeClr val="dk1"/>
                          </a:solidFill>
                          <a:latin typeface="+mn-lt"/>
                          <a:ea typeface="+mn-ea"/>
                          <a:cs typeface="+mn-cs"/>
                        </a:rPr>
                        <a:t>ms</a:t>
                      </a:r>
                      <a:endParaRPr lang="en-US" sz="1100" kern="1200" dirty="0">
                        <a:solidFill>
                          <a:schemeClr val="dk1"/>
                        </a:solidFill>
                        <a:latin typeface="+mn-lt"/>
                        <a:ea typeface="+mn-ea"/>
                        <a:cs typeface="+mn-cs"/>
                      </a:endParaRPr>
                    </a:p>
                    <a:p>
                      <a:pPr marL="0" algn="l" defTabSz="457200" rtl="0" eaLnBrk="1" latinLnBrk="0" hangingPunct="1"/>
                      <a:r>
                        <a:rPr lang="en-US" sz="1100" kern="1200" dirty="0">
                          <a:solidFill>
                            <a:schemeClr val="dk1"/>
                          </a:solidFill>
                          <a:latin typeface="+mn-lt"/>
                          <a:ea typeface="+mn-ea"/>
                          <a:cs typeface="+mn-cs"/>
                        </a:rPr>
                        <a:t>Init Duration: 710.79 </a:t>
                      </a:r>
                      <a:r>
                        <a:rPr lang="en-US" sz="1100" kern="1200" dirty="0" err="1">
                          <a:solidFill>
                            <a:schemeClr val="dk1"/>
                          </a:solidFill>
                          <a:latin typeface="+mn-lt"/>
                          <a:ea typeface="+mn-ea"/>
                          <a:cs typeface="+mn-cs"/>
                        </a:rPr>
                        <a:t>ms</a:t>
                      </a:r>
                      <a:endParaRPr lang="en-US" sz="1100" kern="1200" dirty="0">
                        <a:solidFill>
                          <a:schemeClr val="dk1"/>
                        </a:solidFill>
                        <a:latin typeface="+mn-lt"/>
                        <a:ea typeface="+mn-ea"/>
                        <a:cs typeface="+mn-cs"/>
                      </a:endParaRPr>
                    </a:p>
                  </a:txBody>
                  <a:tcPr/>
                </a:tc>
                <a:tc>
                  <a:txBody>
                    <a:bodyPr/>
                    <a:lstStyle/>
                    <a:p>
                      <a:pPr marL="0" algn="l" defTabSz="457200" rtl="0" eaLnBrk="1" latinLnBrk="0" hangingPunct="1"/>
                      <a:r>
                        <a:rPr lang="en-US" sz="1100" kern="1200" dirty="0">
                          <a:solidFill>
                            <a:schemeClr val="dk1"/>
                          </a:solidFill>
                          <a:latin typeface="+mn-lt"/>
                          <a:ea typeface="+mn-ea"/>
                          <a:cs typeface="+mn-cs"/>
                        </a:rPr>
                        <a:t>Billed Duration: 1772 </a:t>
                      </a:r>
                      <a:r>
                        <a:rPr lang="en-US" sz="1100" kern="1200" dirty="0" err="1">
                          <a:solidFill>
                            <a:schemeClr val="dk1"/>
                          </a:solidFill>
                          <a:latin typeface="+mn-lt"/>
                          <a:ea typeface="+mn-ea"/>
                          <a:cs typeface="+mn-cs"/>
                        </a:rPr>
                        <a:t>ms</a:t>
                      </a:r>
                      <a:endParaRPr lang="en-US" sz="1100" kern="1200" dirty="0">
                        <a:solidFill>
                          <a:schemeClr val="dk1"/>
                        </a:solidFill>
                        <a:latin typeface="+mn-lt"/>
                        <a:ea typeface="+mn-ea"/>
                        <a:cs typeface="+mn-cs"/>
                      </a:endParaRPr>
                    </a:p>
                  </a:txBody>
                  <a:tcPr/>
                </a:tc>
                <a:tc>
                  <a:txBody>
                    <a:bodyPr/>
                    <a:lstStyle/>
                    <a:p>
                      <a:pPr marL="0" algn="l" defTabSz="457200" rtl="0" eaLnBrk="1" latinLnBrk="0" hangingPunct="1"/>
                      <a:r>
                        <a:rPr lang="en-US" sz="1100" kern="1200" dirty="0">
                          <a:solidFill>
                            <a:schemeClr val="dk1"/>
                          </a:solidFill>
                          <a:latin typeface="+mn-lt"/>
                          <a:ea typeface="+mn-ea"/>
                          <a:cs typeface="+mn-cs"/>
                        </a:rPr>
                        <a:t>Memory Size: 10240 MB</a:t>
                      </a:r>
                    </a:p>
                  </a:txBody>
                  <a:tcPr/>
                </a:tc>
                <a:tc>
                  <a:txBody>
                    <a:bodyPr/>
                    <a:lstStyle/>
                    <a:p>
                      <a:pPr marL="0" algn="l" defTabSz="457200" rtl="0" eaLnBrk="1" latinLnBrk="0" hangingPunct="1"/>
                      <a:r>
                        <a:rPr lang="en-US" sz="1100" kern="1200" dirty="0">
                          <a:solidFill>
                            <a:schemeClr val="dk1"/>
                          </a:solidFill>
                          <a:latin typeface="+mn-lt"/>
                          <a:ea typeface="+mn-ea"/>
                          <a:cs typeface="+mn-cs"/>
                        </a:rPr>
                        <a:t>Max Memory Used: 143 MB</a:t>
                      </a:r>
                    </a:p>
                  </a:txBody>
                  <a:tcPr/>
                </a:tc>
                <a:extLst>
                  <a:ext uri="{0D108BD9-81ED-4DB2-BD59-A6C34878D82A}">
                    <a16:rowId xmlns:a16="http://schemas.microsoft.com/office/drawing/2014/main" val="986773006"/>
                  </a:ext>
                </a:extLst>
              </a:tr>
            </a:tbl>
          </a:graphicData>
        </a:graphic>
      </p:graphicFrame>
      <p:sp>
        <p:nvSpPr>
          <p:cNvPr id="6" name="TextBox 5">
            <a:extLst>
              <a:ext uri="{FF2B5EF4-FFF2-40B4-BE49-F238E27FC236}">
                <a16:creationId xmlns:a16="http://schemas.microsoft.com/office/drawing/2014/main" id="{E13ECB76-526B-05C7-9F41-E7542C903812}"/>
              </a:ext>
            </a:extLst>
          </p:cNvPr>
          <p:cNvSpPr txBox="1"/>
          <p:nvPr/>
        </p:nvSpPr>
        <p:spPr>
          <a:xfrm>
            <a:off x="165166" y="1962243"/>
            <a:ext cx="11432474" cy="969496"/>
          </a:xfrm>
          <a:prstGeom prst="rect">
            <a:avLst/>
          </a:prstGeom>
          <a:noFill/>
        </p:spPr>
        <p:txBody>
          <a:bodyPr wrap="square" rtlCol="0">
            <a:spAutoFit/>
          </a:bodyPr>
          <a:lstStyle/>
          <a:p>
            <a:r>
              <a:rPr lang="en-US" sz="2000" b="1" dirty="0">
                <a:solidFill>
                  <a:srgbClr val="E07000"/>
                </a:solidFill>
                <a:latin typeface="Amazon Ember"/>
              </a:rPr>
              <a:t>Performance Monitoring</a:t>
            </a:r>
          </a:p>
          <a:p>
            <a:pPr>
              <a:spcBef>
                <a:spcPts val="600"/>
              </a:spcBef>
            </a:pPr>
            <a:r>
              <a:rPr lang="en-US" sz="1600" b="1" dirty="0">
                <a:latin typeface="Amazon Ember"/>
              </a:rPr>
              <a:t>Upon monitoring for successful completion (see workflow graph), we reviewed execution metrics captured in the CloudWatch Logs, under the FMI_Executor log group (via Python filters). The following table outlines results for Rank 0 and 1 nodes. </a:t>
            </a:r>
          </a:p>
        </p:txBody>
      </p:sp>
      <p:pic>
        <p:nvPicPr>
          <p:cNvPr id="8" name="Picture 7">
            <a:extLst>
              <a:ext uri="{FF2B5EF4-FFF2-40B4-BE49-F238E27FC236}">
                <a16:creationId xmlns:a16="http://schemas.microsoft.com/office/drawing/2014/main" id="{D878238E-8A54-9D54-4274-992817169AE9}"/>
              </a:ext>
            </a:extLst>
          </p:cNvPr>
          <p:cNvPicPr>
            <a:picLocks noChangeAspect="1"/>
          </p:cNvPicPr>
          <p:nvPr/>
        </p:nvPicPr>
        <p:blipFill>
          <a:blip r:embed="rId2"/>
          <a:stretch>
            <a:fillRect/>
          </a:stretch>
        </p:blipFill>
        <p:spPr>
          <a:xfrm>
            <a:off x="9817635" y="4108408"/>
            <a:ext cx="2262691" cy="2553478"/>
          </a:xfrm>
          <a:prstGeom prst="rect">
            <a:avLst/>
          </a:prstGeom>
        </p:spPr>
      </p:pic>
      <p:sp>
        <p:nvSpPr>
          <p:cNvPr id="9" name="TextBox 8">
            <a:extLst>
              <a:ext uri="{FF2B5EF4-FFF2-40B4-BE49-F238E27FC236}">
                <a16:creationId xmlns:a16="http://schemas.microsoft.com/office/drawing/2014/main" id="{B76538B4-CC4E-2D93-3433-EBF0EFBFD70E}"/>
              </a:ext>
            </a:extLst>
          </p:cNvPr>
          <p:cNvSpPr txBox="1"/>
          <p:nvPr/>
        </p:nvSpPr>
        <p:spPr>
          <a:xfrm>
            <a:off x="10002866" y="3035007"/>
            <a:ext cx="1956078" cy="1015663"/>
          </a:xfrm>
          <a:prstGeom prst="rect">
            <a:avLst/>
          </a:prstGeom>
          <a:noFill/>
          <a:ln>
            <a:solidFill>
              <a:srgbClr val="FF0000"/>
            </a:solidFill>
          </a:ln>
        </p:spPr>
        <p:txBody>
          <a:bodyPr wrap="square" rtlCol="0">
            <a:spAutoFit/>
          </a:bodyPr>
          <a:lstStyle/>
          <a:p>
            <a:r>
              <a:rPr lang="en-US" sz="1500" b="1" dirty="0">
                <a:latin typeface="Calibri" panose="020F0502020204030204" pitchFamily="34" charset="0"/>
                <a:cs typeface="Calibri" panose="020F0502020204030204" pitchFamily="34" charset="0"/>
              </a:rPr>
              <a:t>Monitored each workflow for Successful Completion (with all Green)</a:t>
            </a:r>
          </a:p>
        </p:txBody>
      </p:sp>
    </p:spTree>
    <p:extLst>
      <p:ext uri="{BB962C8B-B14F-4D97-AF65-F5344CB8AC3E}">
        <p14:creationId xmlns:p14="http://schemas.microsoft.com/office/powerpoint/2010/main" val="2289719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oon 6">
            <a:extLst>
              <a:ext uri="{FF2B5EF4-FFF2-40B4-BE49-F238E27FC236}">
                <a16:creationId xmlns:a16="http://schemas.microsoft.com/office/drawing/2014/main" id="{2EEDA72A-657E-F618-5EAF-611E8D029202}"/>
              </a:ext>
            </a:extLst>
          </p:cNvPr>
          <p:cNvSpPr/>
          <p:nvPr/>
        </p:nvSpPr>
        <p:spPr>
          <a:xfrm rot="16200000">
            <a:off x="5402801" y="-3990179"/>
            <a:ext cx="1346028" cy="12133514"/>
          </a:xfrm>
          <a:prstGeom prst="moon">
            <a:avLst>
              <a:gd name="adj" fmla="val 507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73DF21-2C71-5816-BFBD-8F6EB1E98B15}"/>
              </a:ext>
            </a:extLst>
          </p:cNvPr>
          <p:cNvSpPr>
            <a:spLocks noGrp="1"/>
          </p:cNvSpPr>
          <p:nvPr>
            <p:ph type="title"/>
          </p:nvPr>
        </p:nvSpPr>
        <p:spPr/>
        <p:txBody>
          <a:bodyPr/>
          <a:lstStyle/>
          <a:p>
            <a:r>
              <a:rPr lang="en-US" dirty="0"/>
              <a:t>Step Function Execution</a:t>
            </a:r>
          </a:p>
        </p:txBody>
      </p:sp>
      <p:sp>
        <p:nvSpPr>
          <p:cNvPr id="6" name="TextBox 5">
            <a:extLst>
              <a:ext uri="{FF2B5EF4-FFF2-40B4-BE49-F238E27FC236}">
                <a16:creationId xmlns:a16="http://schemas.microsoft.com/office/drawing/2014/main" id="{E13ECB76-526B-05C7-9F41-E7542C903812}"/>
              </a:ext>
            </a:extLst>
          </p:cNvPr>
          <p:cNvSpPr txBox="1"/>
          <p:nvPr/>
        </p:nvSpPr>
        <p:spPr>
          <a:xfrm>
            <a:off x="165166" y="2073456"/>
            <a:ext cx="11432474" cy="1292662"/>
          </a:xfrm>
          <a:prstGeom prst="rect">
            <a:avLst/>
          </a:prstGeom>
          <a:noFill/>
        </p:spPr>
        <p:txBody>
          <a:bodyPr wrap="square" rtlCol="0">
            <a:spAutoFit/>
          </a:bodyPr>
          <a:lstStyle/>
          <a:p>
            <a:r>
              <a:rPr lang="en-US" sz="2000" b="1" dirty="0">
                <a:solidFill>
                  <a:srgbClr val="E07000"/>
                </a:solidFill>
                <a:latin typeface="Amazon Ember"/>
              </a:rPr>
              <a:t>Failure Points</a:t>
            </a:r>
          </a:p>
          <a:p>
            <a:pPr>
              <a:spcBef>
                <a:spcPts val="600"/>
              </a:spcBef>
            </a:pPr>
            <a:r>
              <a:rPr lang="en-US" sz="1600" b="1" dirty="0">
                <a:latin typeface="Amazon Ember"/>
              </a:rPr>
              <a:t>During our initial run of the Step Function, we did witness a Failure. </a:t>
            </a:r>
          </a:p>
          <a:p>
            <a:pPr>
              <a:spcBef>
                <a:spcPts val="600"/>
              </a:spcBef>
            </a:pPr>
            <a:r>
              <a:rPr lang="en-US" sz="1600" b="1" dirty="0">
                <a:latin typeface="Amazon Ember"/>
              </a:rPr>
              <a:t>This was apparently caused due to the The Rendezvous server needing to be restarted.  A periodic restart should be executed to prevent his issue each week.</a:t>
            </a:r>
          </a:p>
        </p:txBody>
      </p:sp>
      <p:pic>
        <p:nvPicPr>
          <p:cNvPr id="4" name="Picture 3">
            <a:extLst>
              <a:ext uri="{FF2B5EF4-FFF2-40B4-BE49-F238E27FC236}">
                <a16:creationId xmlns:a16="http://schemas.microsoft.com/office/drawing/2014/main" id="{AD0EBCFF-4E7C-D96F-E3AB-3FB44378B0B3}"/>
              </a:ext>
            </a:extLst>
          </p:cNvPr>
          <p:cNvPicPr>
            <a:picLocks noChangeAspect="1"/>
          </p:cNvPicPr>
          <p:nvPr/>
        </p:nvPicPr>
        <p:blipFill>
          <a:blip r:embed="rId2"/>
          <a:stretch>
            <a:fillRect/>
          </a:stretch>
        </p:blipFill>
        <p:spPr>
          <a:xfrm>
            <a:off x="0" y="3429000"/>
            <a:ext cx="3057731" cy="3048868"/>
          </a:xfrm>
          <a:prstGeom prst="rect">
            <a:avLst/>
          </a:prstGeom>
        </p:spPr>
      </p:pic>
      <p:pic>
        <p:nvPicPr>
          <p:cNvPr id="9" name="Picture 8">
            <a:extLst>
              <a:ext uri="{FF2B5EF4-FFF2-40B4-BE49-F238E27FC236}">
                <a16:creationId xmlns:a16="http://schemas.microsoft.com/office/drawing/2014/main" id="{FAE4812A-6037-385A-464E-3E59178585CE}"/>
              </a:ext>
            </a:extLst>
          </p:cNvPr>
          <p:cNvPicPr>
            <a:picLocks noChangeAspect="1"/>
          </p:cNvPicPr>
          <p:nvPr/>
        </p:nvPicPr>
        <p:blipFill>
          <a:blip r:embed="rId3"/>
          <a:stretch>
            <a:fillRect/>
          </a:stretch>
        </p:blipFill>
        <p:spPr>
          <a:xfrm>
            <a:off x="3057731" y="3639443"/>
            <a:ext cx="8795855" cy="2892464"/>
          </a:xfrm>
          <a:prstGeom prst="rect">
            <a:avLst/>
          </a:prstGeom>
        </p:spPr>
      </p:pic>
      <p:sp>
        <p:nvSpPr>
          <p:cNvPr id="10" name="TextBox 9">
            <a:extLst>
              <a:ext uri="{FF2B5EF4-FFF2-40B4-BE49-F238E27FC236}">
                <a16:creationId xmlns:a16="http://schemas.microsoft.com/office/drawing/2014/main" id="{033969EC-80AA-F314-2AA2-89BC2D672D96}"/>
              </a:ext>
            </a:extLst>
          </p:cNvPr>
          <p:cNvSpPr txBox="1"/>
          <p:nvPr/>
        </p:nvSpPr>
        <p:spPr>
          <a:xfrm>
            <a:off x="3057731" y="3351146"/>
            <a:ext cx="1956078" cy="323165"/>
          </a:xfrm>
          <a:prstGeom prst="rect">
            <a:avLst/>
          </a:prstGeom>
          <a:noFill/>
          <a:ln>
            <a:solidFill>
              <a:srgbClr val="FF0000"/>
            </a:solidFill>
          </a:ln>
        </p:spPr>
        <p:txBody>
          <a:bodyPr wrap="square" rtlCol="0">
            <a:spAutoFit/>
          </a:bodyPr>
          <a:lstStyle/>
          <a:p>
            <a:r>
              <a:rPr lang="en-US" sz="1500" b="1" dirty="0">
                <a:solidFill>
                  <a:srgbClr val="FF0000"/>
                </a:solidFill>
                <a:latin typeface="Calibri" panose="020F0502020204030204" pitchFamily="34" charset="0"/>
                <a:cs typeface="Calibri" panose="020F0502020204030204" pitchFamily="34" charset="0"/>
              </a:rPr>
              <a:t>Observed Failure</a:t>
            </a:r>
          </a:p>
        </p:txBody>
      </p:sp>
    </p:spTree>
    <p:extLst>
      <p:ext uri="{BB962C8B-B14F-4D97-AF65-F5344CB8AC3E}">
        <p14:creationId xmlns:p14="http://schemas.microsoft.com/office/powerpoint/2010/main" val="22569296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970</TotalTime>
  <Words>761</Words>
  <Application>Microsoft Macintosh PowerPoint</Application>
  <PresentationFormat>Widescreen</PresentationFormat>
  <Paragraphs>98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Amazon Ember</vt:lpstr>
      <vt:lpstr>Calibri</vt:lpstr>
      <vt:lpstr>Century Gothic</vt:lpstr>
      <vt:lpstr>Wingdings 3</vt:lpstr>
      <vt:lpstr>Ion Boardroom</vt:lpstr>
      <vt:lpstr>5110 Big Data</vt:lpstr>
      <vt:lpstr>Step Function Execution</vt:lpstr>
      <vt:lpstr>Step Function Execution</vt:lpstr>
      <vt:lpstr>Step Function Execution</vt:lpstr>
      <vt:lpstr>Step Function Execution</vt:lpstr>
      <vt:lpstr>Step Function Execution</vt:lpstr>
      <vt:lpstr>Step Function Execution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5110 Big Data</dc:title>
  <dc:creator>alfhaugen@gmail.com</dc:creator>
  <cp:lastModifiedBy>alfhaugen@gmail.com</cp:lastModifiedBy>
  <cp:revision>17</cp:revision>
  <dcterms:created xsi:type="dcterms:W3CDTF">2024-10-07T03:22:50Z</dcterms:created>
  <dcterms:modified xsi:type="dcterms:W3CDTF">2024-10-07T19:33:10Z</dcterms:modified>
</cp:coreProperties>
</file>