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3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3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3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7" name=""/>
        <p:cNvGrpSpPr/>
        <p:nvPr/>
      </p:nvGrpSpPr>
      <p:grpSpPr>
        <a:xfrm>
          <a:off x="0" y="0"/>
          <a:ext cx="0" cy="0"/>
          <a:chOff x="0" y="0"/>
          <a:chExt cx="0" cy="0"/>
        </a:xfrm>
      </p:grpSpPr>
      <p:sp>
        <p:nvSpPr>
          <p:cNvPr id="1048623" name="Holder 2"/>
          <p:cNvSpPr>
            <a:spLocks noGrp="1"/>
          </p:cNvSpPr>
          <p:nvPr>
            <p:ph type="ctrTitle"/>
          </p:nvPr>
        </p:nvSpPr>
        <p:spPr>
          <a:xfrm>
            <a:off x="914400" y="2125980"/>
            <a:ext cx="10363200" cy="1440180"/>
          </a:xfrm>
          <a:prstGeom prst="rect"/>
        </p:spPr>
        <p:txBody>
          <a:bodyPr bIns="0" lIns="0" rIns="0" tIns="0" wrap="square">
            <a:spAutoFit/>
          </a:bodyPr>
          <a:p/>
        </p:txBody>
      </p:sp>
      <p:sp>
        <p:nvSpPr>
          <p:cNvPr id="1048624"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2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27"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 name=""/>
        <p:cNvGrpSpPr/>
        <p:nvPr/>
      </p:nvGrpSpPr>
      <p:grpSpPr>
        <a:xfrm>
          <a:off x="0" y="0"/>
          <a:ext cx="0" cy="0"/>
          <a:chOff x="0" y="0"/>
          <a:chExt cx="0" cy="0"/>
        </a:xfrm>
      </p:grpSpPr>
      <p:sp>
        <p:nvSpPr>
          <p:cNvPr id="104858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85" name="Holder 3"/>
          <p:cNvSpPr>
            <a:spLocks noGrp="1"/>
          </p:cNvSpPr>
          <p:nvPr>
            <p:ph type="body" idx="1"/>
          </p:nvPr>
        </p:nvSpPr>
        <p:spPr/>
        <p:txBody>
          <a:bodyPr bIns="0" lIns="0" rIns="0" tIns="0"/>
          <a:lstStyle>
            <a:lvl1pPr>
              <a:defRPr b="0" i="0">
                <a:solidFill>
                  <a:schemeClr val="tx1"/>
                </a:solidFill>
              </a:defRPr>
            </a:lvl1pPr>
          </a:lstStyle>
          <a:p/>
        </p:txBody>
      </p:sp>
      <p:sp>
        <p:nvSpPr>
          <p:cNvPr id="10485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8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8" name=""/>
        <p:cNvGrpSpPr/>
        <p:nvPr/>
      </p:nvGrpSpPr>
      <p:grpSpPr>
        <a:xfrm>
          <a:off x="0" y="0"/>
          <a:ext cx="0" cy="0"/>
          <a:chOff x="0" y="0"/>
          <a:chExt cx="0" cy="0"/>
        </a:xfrm>
      </p:grpSpPr>
      <p:sp>
        <p:nvSpPr>
          <p:cNvPr id="1048628"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62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3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3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33"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59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9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7"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9" name=""/>
        <p:cNvGrpSpPr/>
        <p:nvPr/>
      </p:nvGrpSpPr>
      <p:grpSpPr>
        <a:xfrm>
          <a:off x="0" y="0"/>
          <a:ext cx="0" cy="0"/>
          <a:chOff x="0" y="0"/>
          <a:chExt cx="0" cy="0"/>
        </a:xfrm>
      </p:grpSpPr>
      <p:sp>
        <p:nvSpPr>
          <p:cNvPr id="104863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36"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44767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bIns="0" lIns="0" rIns="0" rtlCol="0" tIns="0" wrap="square"/>
          <a:p/>
        </p:txBody>
      </p:sp>
      <p:sp>
        <p:nvSpPr>
          <p:cNvPr id="1048577" name="bg object 17"/>
          <p:cNvSpPr/>
          <p:nvPr/>
        </p:nvSpPr>
        <p:spPr>
          <a:xfrm>
            <a:off x="8039100"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bIns="0" lIns="0" rIns="0" rtlCol="0" tIns="0" wrap="square"/>
          <a:p/>
        </p:txBody>
      </p:sp>
      <p:sp>
        <p:nvSpPr>
          <p:cNvPr id="1048578" name="bg object 18"/>
          <p:cNvSpPr/>
          <p:nvPr/>
        </p:nvSpPr>
        <p:spPr>
          <a:xfrm>
            <a:off x="423862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bIns="0" lIns="0" rIns="0" rtlCol="0" tIns="0" wrap="square"/>
          <a:p/>
        </p:txBody>
      </p:sp>
      <p:pic>
        <p:nvPicPr>
          <p:cNvPr id="2097152" name="bg object 19"/>
          <p:cNvPicPr>
            <a:picLocks/>
          </p:cNvPicPr>
          <p:nvPr/>
        </p:nvPicPr>
        <p:blipFill>
          <a:blip xmlns:r="http://schemas.openxmlformats.org/officeDocument/2006/relationships" r:embed="rId6" cstate="print"/>
          <a:stretch>
            <a:fillRect/>
          </a:stretch>
        </p:blipFill>
        <p:spPr>
          <a:xfrm>
            <a:off x="10509963" y="6448061"/>
            <a:ext cx="1091837" cy="334460"/>
          </a:xfrm>
          <a:prstGeom prst="rect"/>
        </p:spPr>
      </p:pic>
      <p:sp>
        <p:nvSpPr>
          <p:cNvPr id="1048579" name="Holder 2"/>
          <p:cNvSpPr>
            <a:spLocks noGrp="1"/>
          </p:cNvSpPr>
          <p:nvPr>
            <p:ph type="title"/>
          </p:nvPr>
        </p:nvSpPr>
        <p:spPr>
          <a:xfrm>
            <a:off x="5013070" y="3602418"/>
            <a:ext cx="2165858" cy="448945"/>
          </a:xfrm>
          <a:prstGeom prst="rect"/>
        </p:spPr>
        <p:txBody>
          <a:bodyPr bIns="0" lIns="0" rIns="0" tIns="0" wrap="square">
            <a:spAutoFit/>
          </a:bodyPr>
          <a:lstStyle>
            <a:lvl1pPr>
              <a:defRPr b="1" sz="2750" i="0">
                <a:solidFill>
                  <a:srgbClr val="001F5F"/>
                </a:solidFill>
                <a:latin typeface="Arial"/>
                <a:cs typeface="Arial"/>
              </a:defRPr>
            </a:lvl1pPr>
          </a:lstStyle>
          <a:p/>
        </p:txBody>
      </p:sp>
      <p:sp>
        <p:nvSpPr>
          <p:cNvPr id="1048580" name="Holder 3"/>
          <p:cNvSpPr>
            <a:spLocks noGrp="1"/>
          </p:cNvSpPr>
          <p:nvPr>
            <p:ph type="body" idx="1"/>
          </p:nvPr>
        </p:nvSpPr>
        <p:spPr>
          <a:xfrm>
            <a:off x="447675" y="3086100"/>
            <a:ext cx="11296650" cy="3333750"/>
          </a:xfrm>
          <a:prstGeom prst="rect"/>
        </p:spPr>
        <p:txBody>
          <a:bodyPr bIns="0" lIns="0" rIns="0" tIns="0" wrap="square">
            <a:spAutoFit/>
          </a:bodyPr>
          <a:lstStyle>
            <a:lvl1pPr>
              <a:defRPr b="0" i="0">
                <a:solidFill>
                  <a:schemeClr val="tx1"/>
                </a:solidFill>
              </a:defRPr>
            </a:lvl1pPr>
          </a:lstStyle>
          <a:p/>
        </p:txBody>
      </p:sp>
      <p:sp>
        <p:nvSpPr>
          <p:cNvPr id="1048581"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2"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83" name="Holder 6"/>
          <p:cNvSpPr>
            <a:spLocks noGrp="1"/>
          </p:cNvSpPr>
          <p:nvPr>
            <p:ph type="sldNum" sz="quarter" idx="7"/>
          </p:nvPr>
        </p:nvSpPr>
        <p:spPr>
          <a:xfrm>
            <a:off x="8778240" y="6377940"/>
            <a:ext cx="2804160" cy="34290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hyperlink" Target="https://docs.python.org/" TargetMode="External"/><Relationship Id="rId2" Type="http://schemas.openxmlformats.org/officeDocument/2006/relationships/hyperlink" Target="https://diveintopython3.problemsolving.io/" TargetMode="External"/><Relationship Id="rId3" Type="http://schemas.openxmlformats.org/officeDocument/2006/relationships/hyperlink" Target="https://stripe.com/docs/api" TargetMode="External"/><Relationship Id="rId4" Type="http://schemas.openxmlformats.org/officeDocument/2006/relationships/hyperlink" Target="https://developer.paypal.com/docs" TargetMode="External"/><Relationship Id="rId5"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9" name="object 2"/>
          <p:cNvSpPr txBox="1"/>
          <p:nvPr/>
        </p:nvSpPr>
        <p:spPr>
          <a:xfrm>
            <a:off x="2633383" y="1766226"/>
            <a:ext cx="8236325" cy="1080135"/>
          </a:xfrm>
          <a:prstGeom prst="rect"/>
        </p:spPr>
        <p:txBody>
          <a:bodyPr bIns="0" lIns="0" rIns="0" rtlCol="0" tIns="13335" vert="horz" wrap="square">
            <a:spAutoFit/>
          </a:bodyPr>
          <a:p>
            <a:pPr marL="12700">
              <a:lnSpc>
                <a:spcPct val="100000"/>
              </a:lnSpc>
              <a:spcBef>
                <a:spcPts val="105"/>
              </a:spcBef>
            </a:pPr>
            <a:r>
              <a:rPr b="1" dirty="0" sz="3600" lang="en-US" spc="5">
                <a:solidFill>
                  <a:srgbClr val="1CACE3"/>
                </a:solidFill>
                <a:latin typeface="Arial"/>
                <a:cs typeface="Arial"/>
              </a:rPr>
              <a:t>DATA SCIENCE PROJECT ON BILLING SYSTEM USING PYTHON</a:t>
            </a:r>
            <a:endParaRPr dirty="0" sz="3600">
              <a:latin typeface="Arial"/>
              <a:cs typeface="Arial"/>
            </a:endParaRPr>
          </a:p>
        </p:txBody>
      </p:sp>
      <p:sp>
        <p:nvSpPr>
          <p:cNvPr id="1048590" name="object 3"/>
          <p:cNvSpPr txBox="1">
            <a:spLocks noGrp="1"/>
          </p:cNvSpPr>
          <p:nvPr>
            <p:ph type="title"/>
          </p:nvPr>
        </p:nvSpPr>
        <p:spPr>
          <a:xfrm>
            <a:off x="3867150" y="1049655"/>
            <a:ext cx="4326890" cy="518159"/>
          </a:xfrm>
          <a:prstGeom prst="rect"/>
        </p:spPr>
        <p:txBody>
          <a:bodyPr bIns="0" lIns="0" rIns="0" rtlCol="0" tIns="16510" vert="horz" wrap="square">
            <a:spAutoFit/>
          </a:bodyPr>
          <a:p>
            <a:pPr marL="12700">
              <a:lnSpc>
                <a:spcPct val="100000"/>
              </a:lnSpc>
              <a:spcBef>
                <a:spcPts val="130"/>
              </a:spcBef>
            </a:pPr>
            <a:r>
              <a:rPr dirty="0" sz="3200" spc="20">
                <a:solidFill>
                  <a:srgbClr val="1382AC"/>
                </a:solidFill>
              </a:rPr>
              <a:t>CAP</a:t>
            </a:r>
            <a:r>
              <a:rPr dirty="0" sz="3200" spc="35">
                <a:solidFill>
                  <a:srgbClr val="1382AC"/>
                </a:solidFill>
              </a:rPr>
              <a:t>S</a:t>
            </a:r>
            <a:r>
              <a:rPr dirty="0" sz="3200" spc="-10">
                <a:solidFill>
                  <a:srgbClr val="1382AC"/>
                </a:solidFill>
              </a:rPr>
              <a:t>T</a:t>
            </a:r>
            <a:r>
              <a:rPr dirty="0" sz="3200" spc="-20">
                <a:solidFill>
                  <a:srgbClr val="1382AC"/>
                </a:solidFill>
              </a:rPr>
              <a:t>O</a:t>
            </a:r>
            <a:r>
              <a:rPr dirty="0" sz="3200" spc="20">
                <a:solidFill>
                  <a:srgbClr val="1382AC"/>
                </a:solidFill>
              </a:rPr>
              <a:t>NE</a:t>
            </a:r>
            <a:r>
              <a:rPr dirty="0" sz="3200" spc="-200">
                <a:solidFill>
                  <a:srgbClr val="1382AC"/>
                </a:solidFill>
              </a:rPr>
              <a:t> </a:t>
            </a:r>
            <a:r>
              <a:rPr dirty="0" sz="3200" spc="35">
                <a:solidFill>
                  <a:srgbClr val="1382AC"/>
                </a:solidFill>
              </a:rPr>
              <a:t>P</a:t>
            </a:r>
            <a:r>
              <a:rPr dirty="0" sz="3200" spc="20">
                <a:solidFill>
                  <a:srgbClr val="1382AC"/>
                </a:solidFill>
              </a:rPr>
              <a:t>R</a:t>
            </a:r>
            <a:r>
              <a:rPr dirty="0" sz="3200" spc="-20">
                <a:solidFill>
                  <a:srgbClr val="1382AC"/>
                </a:solidFill>
              </a:rPr>
              <a:t>O</a:t>
            </a:r>
            <a:r>
              <a:rPr dirty="0" sz="3200" spc="15">
                <a:solidFill>
                  <a:srgbClr val="1382AC"/>
                </a:solidFill>
              </a:rPr>
              <a:t>J</a:t>
            </a:r>
            <a:r>
              <a:rPr dirty="0" sz="3200" spc="40">
                <a:solidFill>
                  <a:srgbClr val="1382AC"/>
                </a:solidFill>
              </a:rPr>
              <a:t>E</a:t>
            </a:r>
            <a:r>
              <a:rPr dirty="0" sz="3200" spc="20">
                <a:solidFill>
                  <a:srgbClr val="1382AC"/>
                </a:solidFill>
              </a:rPr>
              <a:t>CT</a:t>
            </a:r>
            <a:endParaRPr sz="3200"/>
          </a:p>
        </p:txBody>
      </p:sp>
      <p:sp>
        <p:nvSpPr>
          <p:cNvPr id="1048591" name="object 4"/>
          <p:cNvSpPr txBox="1"/>
          <p:nvPr/>
        </p:nvSpPr>
        <p:spPr>
          <a:xfrm>
            <a:off x="447675" y="3530798"/>
            <a:ext cx="11296650" cy="2184400"/>
          </a:xfrm>
          <a:prstGeom prst="rect"/>
          <a:solidFill>
            <a:srgbClr val="465258"/>
          </a:solidFill>
        </p:spPr>
        <p:txBody>
          <a:bodyPr bIns="0" lIns="0" rIns="0" rtlCol="0" tIns="0" vert="horz" wrap="square">
            <a:spAutoFit/>
          </a:bodyPr>
          <a:p>
            <a:pPr>
              <a:lnSpc>
                <a:spcPct val="100000"/>
              </a:lnSpc>
            </a:pPr>
            <a:endParaRPr dirty="0" sz="2200">
              <a:latin typeface="Times New Roman"/>
              <a:cs typeface="Times New Roman"/>
            </a:endParaRPr>
          </a:p>
          <a:p>
            <a:pPr>
              <a:lnSpc>
                <a:spcPct val="100000"/>
              </a:lnSpc>
            </a:pPr>
            <a:endParaRPr dirty="0" sz="2200">
              <a:latin typeface="Times New Roman"/>
              <a:cs typeface="Times New Roman"/>
            </a:endParaRPr>
          </a:p>
          <a:p>
            <a:pPr>
              <a:lnSpc>
                <a:spcPct val="100000"/>
              </a:lnSpc>
            </a:pPr>
            <a:endParaRPr dirty="0" sz="2200">
              <a:latin typeface="Times New Roman"/>
              <a:cs typeface="Times New Roman"/>
            </a:endParaRPr>
          </a:p>
          <a:p>
            <a:pPr marL="2763520">
              <a:lnSpc>
                <a:spcPct val="100000"/>
              </a:lnSpc>
            </a:pPr>
            <a:endParaRPr dirty="0" sz="2200" lang="en-US">
              <a:latin typeface="Times New Roman"/>
              <a:cs typeface="Times New Roman"/>
            </a:endParaRPr>
          </a:p>
          <a:p>
            <a:pPr marL="2763520">
              <a:lnSpc>
                <a:spcPct val="100000"/>
              </a:lnSpc>
            </a:pPr>
            <a:r>
              <a:rPr b="1" dirty="0" sz="2000" spc="15">
                <a:solidFill>
                  <a:srgbClr val="1382AC"/>
                </a:solidFill>
                <a:latin typeface="Arial"/>
                <a:cs typeface="Arial"/>
              </a:rPr>
              <a:t>P</a:t>
            </a:r>
            <a:r>
              <a:rPr b="1" dirty="0" sz="2000" spc="40">
                <a:solidFill>
                  <a:srgbClr val="1382AC"/>
                </a:solidFill>
                <a:latin typeface="Arial"/>
                <a:cs typeface="Arial"/>
              </a:rPr>
              <a:t>r</a:t>
            </a:r>
            <a:r>
              <a:rPr b="1" dirty="0" sz="2000" spc="15">
                <a:solidFill>
                  <a:srgbClr val="1382AC"/>
                </a:solidFill>
                <a:latin typeface="Arial"/>
                <a:cs typeface="Arial"/>
              </a:rPr>
              <a:t>es</a:t>
            </a:r>
            <a:r>
              <a:rPr b="1" dirty="0" sz="2000" spc="5">
                <a:solidFill>
                  <a:srgbClr val="1382AC"/>
                </a:solidFill>
                <a:latin typeface="Arial"/>
                <a:cs typeface="Arial"/>
              </a:rPr>
              <a:t>e</a:t>
            </a:r>
            <a:r>
              <a:rPr b="1" dirty="0" sz="2000" spc="45">
                <a:solidFill>
                  <a:srgbClr val="1382AC"/>
                </a:solidFill>
                <a:latin typeface="Arial"/>
                <a:cs typeface="Arial"/>
              </a:rPr>
              <a:t>n</a:t>
            </a:r>
            <a:r>
              <a:rPr b="1" dirty="0" sz="2000" spc="10">
                <a:solidFill>
                  <a:srgbClr val="1382AC"/>
                </a:solidFill>
                <a:latin typeface="Arial"/>
                <a:cs typeface="Arial"/>
              </a:rPr>
              <a:t>ted</a:t>
            </a:r>
            <a:r>
              <a:rPr b="1" dirty="0" sz="2000" spc="-150">
                <a:solidFill>
                  <a:srgbClr val="1382AC"/>
                </a:solidFill>
                <a:latin typeface="Arial"/>
                <a:cs typeface="Arial"/>
              </a:rPr>
              <a:t> </a:t>
            </a:r>
            <a:r>
              <a:rPr b="1" dirty="0" sz="2000" spc="45">
                <a:solidFill>
                  <a:srgbClr val="1382AC"/>
                </a:solidFill>
                <a:latin typeface="Arial"/>
                <a:cs typeface="Arial"/>
              </a:rPr>
              <a:t>B</a:t>
            </a:r>
            <a:r>
              <a:rPr b="1" dirty="0" sz="2000" spc="10">
                <a:solidFill>
                  <a:srgbClr val="1382AC"/>
                </a:solidFill>
                <a:latin typeface="Arial"/>
                <a:cs typeface="Arial"/>
              </a:rPr>
              <a:t>y:</a:t>
            </a:r>
            <a:endParaRPr dirty="0" sz="2000">
              <a:latin typeface="Arial"/>
              <a:cs typeface="Arial"/>
            </a:endParaRPr>
          </a:p>
          <a:p>
            <a:pPr marL="2763520">
              <a:lnSpc>
                <a:spcPct val="100000"/>
              </a:lnSpc>
            </a:pPr>
            <a:r>
              <a:rPr b="1" dirty="0" sz="2000" spc="10">
                <a:solidFill>
                  <a:srgbClr val="1382AC"/>
                </a:solidFill>
                <a:latin typeface="Arial"/>
                <a:cs typeface="Arial"/>
              </a:rPr>
              <a:t>1.</a:t>
            </a:r>
            <a:r>
              <a:rPr b="1" dirty="0" sz="2000" lang="en-US" spc="-75">
                <a:solidFill>
                  <a:srgbClr val="1382AC"/>
                </a:solidFill>
                <a:latin typeface="Arial"/>
                <a:cs typeface="Arial"/>
              </a:rPr>
              <a:t>J</a:t>
            </a:r>
            <a:r>
              <a:rPr b="1" dirty="0" sz="2000" lang="en-US" spc="-75">
                <a:solidFill>
                  <a:srgbClr val="1382AC"/>
                </a:solidFill>
                <a:latin typeface="Arial"/>
                <a:cs typeface="Arial"/>
              </a:rPr>
              <a:t>O</a:t>
            </a:r>
            <a:r>
              <a:rPr b="1" dirty="0" sz="2000" lang="en-US" spc="-75">
                <a:solidFill>
                  <a:srgbClr val="1382AC"/>
                </a:solidFill>
                <a:latin typeface="Arial"/>
                <a:cs typeface="Arial"/>
              </a:rPr>
              <a:t>H</a:t>
            </a:r>
            <a:r>
              <a:rPr b="1" dirty="0" sz="2000" lang="en-US" spc="-75">
                <a:solidFill>
                  <a:srgbClr val="1382AC"/>
                </a:solidFill>
                <a:latin typeface="Arial"/>
                <a:cs typeface="Arial"/>
              </a:rPr>
              <a:t>N</a:t>
            </a:r>
            <a:r>
              <a:rPr b="1" dirty="0" sz="2000" lang="en-US" spc="-75">
                <a:solidFill>
                  <a:srgbClr val="1382AC"/>
                </a:solidFill>
                <a:latin typeface="Arial"/>
                <a:cs typeface="Arial"/>
              </a:rPr>
              <a:t> </a:t>
            </a:r>
            <a:r>
              <a:rPr b="1" dirty="0" sz="2000" lang="en-US" spc="-75">
                <a:solidFill>
                  <a:srgbClr val="1382AC"/>
                </a:solidFill>
                <a:latin typeface="Arial"/>
                <a:cs typeface="Arial"/>
              </a:rPr>
              <a:t>L</a:t>
            </a:r>
            <a:r>
              <a:rPr b="1" dirty="0" sz="2000" lang="en-US" spc="-75">
                <a:solidFill>
                  <a:srgbClr val="1382AC"/>
                </a:solidFill>
                <a:latin typeface="Arial"/>
                <a:cs typeface="Arial"/>
              </a:rPr>
              <a:t>I</a:t>
            </a:r>
            <a:r>
              <a:rPr b="1" dirty="0" sz="2000" lang="en-US" spc="-75">
                <a:solidFill>
                  <a:srgbClr val="1382AC"/>
                </a:solidFill>
                <a:latin typeface="Arial"/>
                <a:cs typeface="Arial"/>
              </a:rPr>
              <a:t>Y</a:t>
            </a:r>
            <a:r>
              <a:rPr b="1" dirty="0" sz="2000" lang="en-US" spc="-75">
                <a:solidFill>
                  <a:srgbClr val="1382AC"/>
                </a:solidFill>
                <a:latin typeface="Arial"/>
                <a:cs typeface="Arial"/>
              </a:rPr>
              <a:t>A</a:t>
            </a:r>
            <a:r>
              <a:rPr b="1" dirty="0" sz="2000" lang="en-US" spc="-75">
                <a:solidFill>
                  <a:srgbClr val="1382AC"/>
                </a:solidFill>
                <a:latin typeface="Arial"/>
                <a:cs typeface="Arial"/>
              </a:rPr>
              <a:t>N</a:t>
            </a:r>
            <a:r>
              <a:rPr b="1" dirty="0" sz="2000" lang="en-US" spc="-75">
                <a:solidFill>
                  <a:srgbClr val="1382AC"/>
                </a:solidFill>
                <a:latin typeface="Arial"/>
                <a:cs typeface="Arial"/>
              </a:rPr>
              <a:t>D</a:t>
            </a:r>
            <a:r>
              <a:rPr b="1" dirty="0" sz="2000" lang="en-US" spc="-75">
                <a:solidFill>
                  <a:srgbClr val="1382AC"/>
                </a:solidFill>
                <a:latin typeface="Arial"/>
                <a:cs typeface="Arial"/>
              </a:rPr>
              <a:t>A</a:t>
            </a:r>
            <a:r>
              <a:rPr b="1" dirty="0" sz="2000" lang="en-US" spc="-75">
                <a:solidFill>
                  <a:srgbClr val="1382AC"/>
                </a:solidFill>
                <a:latin typeface="Arial"/>
                <a:cs typeface="Arial"/>
              </a:rPr>
              <a:t>R</a:t>
            </a:r>
            <a:r>
              <a:rPr b="1" dirty="0" sz="2000" lang="en-US" spc="-75">
                <a:solidFill>
                  <a:srgbClr val="1382AC"/>
                </a:solidFill>
                <a:latin typeface="Arial"/>
                <a:cs typeface="Arial"/>
              </a:rPr>
              <a:t> </a:t>
            </a:r>
            <a:r>
              <a:rPr b="1" dirty="0" sz="2000" lang="en-US" spc="-75">
                <a:solidFill>
                  <a:srgbClr val="1382AC"/>
                </a:solidFill>
                <a:latin typeface="Arial"/>
                <a:cs typeface="Arial"/>
              </a:rPr>
              <a:t>Y</a:t>
            </a:r>
            <a:r>
              <a:rPr b="1" dirty="0" sz="2000" lang="en-US" spc="-75">
                <a:solidFill>
                  <a:srgbClr val="1382AC"/>
                </a:solidFill>
                <a:latin typeface="Arial"/>
                <a:cs typeface="Arial"/>
              </a:rPr>
              <a:t> </a:t>
            </a:r>
            <a:r>
              <a:rPr b="1" dirty="0" sz="2000" lang="en-US" spc="-75">
                <a:solidFill>
                  <a:srgbClr val="1382AC"/>
                </a:solidFill>
                <a:latin typeface="Arial"/>
                <a:cs typeface="Arial"/>
              </a:rPr>
              <a:t>(</a:t>
            </a:r>
            <a:r>
              <a:rPr b="1" dirty="0" sz="2000" lang="en-US" spc="-75">
                <a:solidFill>
                  <a:srgbClr val="1382AC"/>
                </a:solidFill>
                <a:latin typeface="Arial"/>
                <a:cs typeface="Arial"/>
              </a:rPr>
              <a:t>202130</a:t>
            </a:r>
            <a:r>
              <a:rPr b="1" dirty="0" sz="2000" lang="en-US" spc="-75">
                <a:solidFill>
                  <a:srgbClr val="1382AC"/>
                </a:solidFill>
                <a:latin typeface="Arial"/>
                <a:cs typeface="Arial"/>
              </a:rPr>
              <a:t>6</a:t>
            </a:r>
            <a:r>
              <a:rPr b="1" dirty="0" sz="2000" lang="en-US" spc="-75">
                <a:solidFill>
                  <a:srgbClr val="1382AC"/>
                </a:solidFill>
                <a:latin typeface="Arial"/>
                <a:cs typeface="Arial"/>
              </a:rPr>
              <a:t>0</a:t>
            </a:r>
            <a:r>
              <a:rPr b="1" dirty="0" sz="2000" lang="en-US" spc="-75">
                <a:solidFill>
                  <a:srgbClr val="1382AC"/>
                </a:solidFill>
                <a:latin typeface="Arial"/>
                <a:cs typeface="Arial"/>
              </a:rPr>
              <a:t>1</a:t>
            </a:r>
            <a:r>
              <a:rPr b="1" dirty="0" sz="2000" lang="en-US" spc="-75">
                <a:solidFill>
                  <a:srgbClr val="1382AC"/>
                </a:solidFill>
                <a:latin typeface="Arial"/>
                <a:cs typeface="Arial"/>
              </a:rPr>
              <a:t>8</a:t>
            </a:r>
            <a:r>
              <a:rPr b="1" dirty="0" sz="2000" lang="en-US" spc="-75">
                <a:solidFill>
                  <a:srgbClr val="1382AC"/>
                </a:solidFill>
                <a:latin typeface="Arial"/>
                <a:cs typeface="Arial"/>
              </a:rPr>
              <a:t>)</a:t>
            </a:r>
            <a:r>
              <a:rPr b="1" dirty="0" sz="2000" lang="en-US" spc="-75">
                <a:solidFill>
                  <a:srgbClr val="1382AC"/>
                </a:solidFill>
                <a:latin typeface="Arial"/>
                <a:cs typeface="Arial"/>
              </a:rPr>
              <a:t>-Alagappa college of technology, Anna University –De</a:t>
            </a:r>
            <a:r>
              <a:rPr b="1" dirty="0" sz="2000" spc="-25">
                <a:solidFill>
                  <a:srgbClr val="1382AC"/>
                </a:solidFill>
                <a:latin typeface="Arial"/>
                <a:cs typeface="Arial"/>
              </a:rPr>
              <a:t>p</a:t>
            </a:r>
            <a:r>
              <a:rPr b="1" dirty="0" sz="2000" spc="10">
                <a:solidFill>
                  <a:srgbClr val="1382AC"/>
                </a:solidFill>
                <a:latin typeface="Arial"/>
                <a:cs typeface="Arial"/>
              </a:rPr>
              <a:t>a</a:t>
            </a:r>
            <a:r>
              <a:rPr b="1" dirty="0" sz="2000" spc="-30">
                <a:solidFill>
                  <a:srgbClr val="1382AC"/>
                </a:solidFill>
                <a:latin typeface="Arial"/>
                <a:cs typeface="Arial"/>
              </a:rPr>
              <a:t>r</a:t>
            </a:r>
            <a:r>
              <a:rPr b="1" dirty="0" sz="2000" spc="-70">
                <a:solidFill>
                  <a:srgbClr val="1382AC"/>
                </a:solidFill>
                <a:latin typeface="Arial"/>
                <a:cs typeface="Arial"/>
              </a:rPr>
              <a:t>t</a:t>
            </a:r>
            <a:r>
              <a:rPr b="1" dirty="0" sz="2000" spc="90">
                <a:solidFill>
                  <a:srgbClr val="1382AC"/>
                </a:solidFill>
                <a:latin typeface="Arial"/>
                <a:cs typeface="Arial"/>
              </a:rPr>
              <a:t>m</a:t>
            </a:r>
            <a:r>
              <a:rPr b="1" dirty="0" sz="2000" spc="15">
                <a:solidFill>
                  <a:srgbClr val="1382AC"/>
                </a:solidFill>
                <a:latin typeface="Arial"/>
                <a:cs typeface="Arial"/>
              </a:rPr>
              <a:t>e</a:t>
            </a:r>
            <a:r>
              <a:rPr b="1" dirty="0" sz="2000" spc="-25">
                <a:solidFill>
                  <a:srgbClr val="1382AC"/>
                </a:solidFill>
                <a:latin typeface="Arial"/>
                <a:cs typeface="Arial"/>
              </a:rPr>
              <a:t>n</a:t>
            </a:r>
            <a:r>
              <a:rPr b="1" dirty="0" sz="2000" spc="5">
                <a:solidFill>
                  <a:srgbClr val="1382AC"/>
                </a:solidFill>
                <a:latin typeface="Arial"/>
                <a:cs typeface="Arial"/>
              </a:rPr>
              <a:t>t</a:t>
            </a:r>
            <a:r>
              <a:rPr b="1" dirty="0" sz="2000" lang="en-US" spc="5">
                <a:solidFill>
                  <a:srgbClr val="1382AC"/>
                </a:solidFill>
                <a:latin typeface="Arial"/>
                <a:cs typeface="Arial"/>
              </a:rPr>
              <a:t> of </a:t>
            </a:r>
            <a:r>
              <a:rPr b="1" dirty="0" sz="2000" lang="en-US" spc="5">
                <a:solidFill>
                  <a:srgbClr val="1382AC"/>
                </a:solidFill>
                <a:latin typeface="Arial"/>
                <a:cs typeface="Arial"/>
              </a:rPr>
              <a:t>L</a:t>
            </a:r>
            <a:r>
              <a:rPr b="1" dirty="0" sz="2000" lang="en-US" spc="5">
                <a:solidFill>
                  <a:srgbClr val="1382AC"/>
                </a:solidFill>
                <a:latin typeface="Arial"/>
                <a:cs typeface="Arial"/>
              </a:rPr>
              <a:t>e</a:t>
            </a:r>
            <a:r>
              <a:rPr b="1" dirty="0" sz="2000" lang="en-US" spc="5">
                <a:solidFill>
                  <a:srgbClr val="1382AC"/>
                </a:solidFill>
                <a:latin typeface="Arial"/>
                <a:cs typeface="Arial"/>
              </a:rPr>
              <a:t>a</a:t>
            </a:r>
            <a:r>
              <a:rPr b="1" dirty="0" sz="2000" lang="en-US" spc="5">
                <a:solidFill>
                  <a:srgbClr val="1382AC"/>
                </a:solidFill>
                <a:latin typeface="Arial"/>
                <a:cs typeface="Arial"/>
              </a:rPr>
              <a:t>t</a:t>
            </a:r>
            <a:r>
              <a:rPr b="1" dirty="0" sz="2000" lang="en-US" spc="5">
                <a:solidFill>
                  <a:srgbClr val="1382AC"/>
                </a:solidFill>
                <a:latin typeface="Arial"/>
                <a:cs typeface="Arial"/>
              </a:rPr>
              <a:t>h</a:t>
            </a:r>
            <a:r>
              <a:rPr b="1" dirty="0" sz="2000" lang="en-US" spc="5">
                <a:solidFill>
                  <a:srgbClr val="1382AC"/>
                </a:solidFill>
                <a:latin typeface="Arial"/>
                <a:cs typeface="Arial"/>
              </a:rPr>
              <a:t>er</a:t>
            </a:r>
            <a:r>
              <a:rPr b="1" dirty="0" sz="2000" lang="en-US" spc="5">
                <a:solidFill>
                  <a:srgbClr val="1382AC"/>
                </a:solidFill>
                <a:latin typeface="Arial"/>
                <a:cs typeface="Arial"/>
              </a:rPr>
              <a:t> </a:t>
            </a:r>
            <a:r>
              <a:rPr b="1" dirty="0" sz="2000" lang="en-US" spc="5">
                <a:solidFill>
                  <a:srgbClr val="1382AC"/>
                </a:solidFill>
                <a:latin typeface="Arial"/>
                <a:cs typeface="Arial"/>
              </a:rPr>
              <a:t>t</a:t>
            </a:r>
            <a:r>
              <a:rPr b="1" dirty="0" sz="2000" lang="en-US" spc="5">
                <a:solidFill>
                  <a:srgbClr val="1382AC"/>
                </a:solidFill>
                <a:latin typeface="Arial"/>
                <a:cs typeface="Arial"/>
              </a:rPr>
              <a:t>e</a:t>
            </a:r>
            <a:r>
              <a:rPr b="1" dirty="0" sz="2000" lang="en-US" spc="5">
                <a:solidFill>
                  <a:srgbClr val="1382AC"/>
                </a:solidFill>
                <a:latin typeface="Arial"/>
                <a:cs typeface="Arial"/>
              </a:rPr>
              <a:t>c</a:t>
            </a:r>
            <a:r>
              <a:rPr b="1" dirty="0" sz="2000" lang="en-US" spc="5">
                <a:solidFill>
                  <a:srgbClr val="1382AC"/>
                </a:solidFill>
                <a:latin typeface="Arial"/>
                <a:cs typeface="Arial"/>
              </a:rPr>
              <a:t>h</a:t>
            </a:r>
            <a:r>
              <a:rPr b="1" dirty="0" sz="2000" lang="en-US" spc="5">
                <a:solidFill>
                  <a:srgbClr val="1382AC"/>
                </a:solidFill>
                <a:latin typeface="Arial"/>
                <a:cs typeface="Arial"/>
              </a:rPr>
              <a:t>n</a:t>
            </a:r>
            <a:r>
              <a:rPr b="1" dirty="0" sz="2000" lang="en-US" spc="5">
                <a:solidFill>
                  <a:srgbClr val="1382AC"/>
                </a:solidFill>
                <a:latin typeface="Arial"/>
                <a:cs typeface="Arial"/>
              </a:rPr>
              <a:t>ology</a:t>
            </a:r>
            <a:endParaRPr dirty="0"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3" name="object 2"/>
          <p:cNvSpPr txBox="1">
            <a:spLocks noGrp="1"/>
          </p:cNvSpPr>
          <p:nvPr>
            <p:ph type="title"/>
          </p:nvPr>
        </p:nvSpPr>
        <p:spPr>
          <a:xfrm>
            <a:off x="660400" y="555307"/>
            <a:ext cx="1993900"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ES</a:t>
            </a:r>
            <a:r>
              <a:rPr dirty="0" sz="3950" spc="-5">
                <a:solidFill>
                  <a:srgbClr val="1CACE3"/>
                </a:solidFill>
              </a:rPr>
              <a:t>U</a:t>
            </a:r>
            <a:r>
              <a:rPr dirty="0" sz="3950" spc="-315">
                <a:solidFill>
                  <a:srgbClr val="1CACE3"/>
                </a:solidFill>
              </a:rPr>
              <a:t>L</a:t>
            </a:r>
            <a:r>
              <a:rPr dirty="0" sz="3950" spc="20">
                <a:solidFill>
                  <a:srgbClr val="1CACE3"/>
                </a:solidFill>
              </a:rPr>
              <a:t>T</a:t>
            </a:r>
            <a:endParaRPr sz="3950"/>
          </a:p>
        </p:txBody>
      </p:sp>
      <p:pic>
        <p:nvPicPr>
          <p:cNvPr id="2097153" name="Picture 5"/>
          <p:cNvPicPr>
            <a:picLocks noChangeAspect="1"/>
          </p:cNvPicPr>
          <p:nvPr/>
        </p:nvPicPr>
        <p:blipFill>
          <a:blip xmlns:r="http://schemas.openxmlformats.org/officeDocument/2006/relationships" r:embed="rId1"/>
          <a:stretch>
            <a:fillRect/>
          </a:stretch>
        </p:blipFill>
        <p:spPr>
          <a:xfrm>
            <a:off x="718671" y="1434513"/>
            <a:ext cx="3838388" cy="2614660"/>
          </a:xfrm>
          <a:prstGeom prst="rect"/>
        </p:spPr>
      </p:pic>
      <p:pic>
        <p:nvPicPr>
          <p:cNvPr id="2097154" name="Picture 8"/>
          <p:cNvPicPr>
            <a:picLocks noChangeAspect="1"/>
          </p:cNvPicPr>
          <p:nvPr/>
        </p:nvPicPr>
        <p:blipFill>
          <a:blip xmlns:r="http://schemas.openxmlformats.org/officeDocument/2006/relationships" r:embed="rId2"/>
          <a:stretch>
            <a:fillRect/>
          </a:stretch>
        </p:blipFill>
        <p:spPr>
          <a:xfrm>
            <a:off x="4879678" y="1434513"/>
            <a:ext cx="6857364" cy="2614660"/>
          </a:xfrm>
          <a:prstGeom prst="rect"/>
        </p:spPr>
      </p:pic>
      <p:sp>
        <p:nvSpPr>
          <p:cNvPr id="1048614" name="TextBox 9"/>
          <p:cNvSpPr txBox="1"/>
          <p:nvPr/>
        </p:nvSpPr>
        <p:spPr>
          <a:xfrm>
            <a:off x="5183467" y="2512732"/>
            <a:ext cx="1828800" cy="358141"/>
          </a:xfrm>
          <a:prstGeom prst="rect"/>
          <a:noFill/>
        </p:spPr>
        <p:txBody>
          <a:bodyPr rtlCol="0" wrap="square">
            <a:spAutoFit/>
          </a:bodyPr>
          <a:p>
            <a:pPr algn="l"/>
            <a:endParaRPr dirty="0" lang="en-US"/>
          </a:p>
        </p:txBody>
      </p:sp>
      <p:sp>
        <p:nvSpPr>
          <p:cNvPr id="1048615" name="TextBox 10"/>
          <p:cNvSpPr txBox="1"/>
          <p:nvPr/>
        </p:nvSpPr>
        <p:spPr>
          <a:xfrm>
            <a:off x="660400" y="4527227"/>
            <a:ext cx="10730005" cy="1158241"/>
          </a:xfrm>
          <a:prstGeom prst="rect"/>
          <a:noFill/>
        </p:spPr>
        <p:txBody>
          <a:bodyPr rtlCol="0" wrap="square">
            <a:spAutoFit/>
          </a:bodyPr>
          <a:p>
            <a:pPr algn="l" indent="-342900" marL="342900">
              <a:buFont typeface="Arial" panose="020B0604020202020204" pitchFamily="34" charset="0"/>
              <a:buChar char="•"/>
            </a:pPr>
            <a:r>
              <a:rPr dirty="0" sz="2400" lang="en-US"/>
              <a:t>This implementation serves as a starting point and can be extended with additional features such as handling discounts, taxes, multiple payment methods, and database integration for storing transaction history.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6" name="object 2"/>
          <p:cNvSpPr txBox="1">
            <a:spLocks noGrp="1"/>
          </p:cNvSpPr>
          <p:nvPr>
            <p:ph type="title"/>
          </p:nvPr>
        </p:nvSpPr>
        <p:spPr>
          <a:xfrm>
            <a:off x="660400" y="555307"/>
            <a:ext cx="3402965" cy="600710"/>
          </a:xfrm>
          <a:prstGeom prst="rect"/>
        </p:spPr>
        <p:txBody>
          <a:bodyPr bIns="0" lIns="0" rIns="0" rtlCol="0" tIns="16510" vert="horz" wrap="square">
            <a:spAutoFit/>
          </a:bodyPr>
          <a:p>
            <a:pPr marL="12700">
              <a:lnSpc>
                <a:spcPct val="100000"/>
              </a:lnSpc>
              <a:spcBef>
                <a:spcPts val="130"/>
              </a:spcBef>
            </a:pPr>
            <a:r>
              <a:rPr dirty="0" sz="3950">
                <a:solidFill>
                  <a:srgbClr val="1CACE3"/>
                </a:solidFill>
              </a:rPr>
              <a:t>CONCLUSION</a:t>
            </a:r>
            <a:endParaRPr sz="3950"/>
          </a:p>
        </p:txBody>
      </p:sp>
      <p:sp>
        <p:nvSpPr>
          <p:cNvPr id="1048617" name="TextBox 5"/>
          <p:cNvSpPr txBox="1"/>
          <p:nvPr/>
        </p:nvSpPr>
        <p:spPr>
          <a:xfrm>
            <a:off x="1176618" y="1187767"/>
            <a:ext cx="10664265" cy="5425440"/>
          </a:xfrm>
          <a:prstGeom prst="rect"/>
          <a:noFill/>
        </p:spPr>
        <p:txBody>
          <a:bodyPr wrap="square">
            <a:spAutoFit/>
          </a:bodyPr>
          <a:p>
            <a:pPr algn="l"/>
            <a:r>
              <a:rPr b="0" dirty="0" sz="2400" i="0" lang="en-US">
                <a:effectLst/>
                <a:latin typeface="Söhne"/>
              </a:rPr>
              <a:t>In conclusion, the billing system implemented in Python provides a basic framework for managing products, a shopping cart, and generating bills. The system consists of three main classes: Product, ShoppingCart, and BillingSystem.</a:t>
            </a:r>
          </a:p>
          <a:p>
            <a:pPr algn="l"/>
            <a:endParaRPr b="0" dirty="0" sz="2400" i="0" lang="en-US">
              <a:effectLst/>
              <a:latin typeface="Söhne"/>
            </a:endParaRPr>
          </a:p>
          <a:p>
            <a:pPr algn="l" indent="-457200" marL="457200">
              <a:buFont typeface="+mj-lt"/>
              <a:buAutoNum type="arabicPeriod"/>
            </a:pPr>
            <a:r>
              <a:rPr b="0" dirty="0" sz="2400" i="0" lang="en-US">
                <a:effectLst/>
                <a:latin typeface="Söhne"/>
              </a:rPr>
              <a:t>The Product class represents individual items with their name and price.</a:t>
            </a:r>
          </a:p>
          <a:p>
            <a:pPr algn="l" indent="-457200" marL="457200">
              <a:buFont typeface="+mj-lt"/>
              <a:buAutoNum type="arabicPeriod"/>
            </a:pPr>
            <a:r>
              <a:rPr b="0" dirty="0" sz="2400" i="0" lang="en-US">
                <a:effectLst/>
                <a:latin typeface="Söhne"/>
              </a:rPr>
              <a:t>The ShoppingCart class manages the items added by the user along with their quantities and calculates the total amount.</a:t>
            </a:r>
          </a:p>
          <a:p>
            <a:pPr algn="l" indent="-457200" marL="457200">
              <a:buFont typeface="+mj-lt"/>
              <a:buAutoNum type="arabicPeriod"/>
            </a:pPr>
            <a:r>
              <a:rPr b="0" dirty="0" sz="2400" i="0" lang="en-US">
                <a:effectLst/>
                <a:latin typeface="Söhne"/>
              </a:rPr>
              <a:t>The BillingSystem class acts as a controller for adding items to the cart and generating the bill.</a:t>
            </a:r>
          </a:p>
          <a:p>
            <a:pPr algn="l"/>
            <a:r>
              <a:rPr b="0" dirty="0" sz="2400" i="0" lang="en-US">
                <a:effectLst/>
                <a:latin typeface="Söhne"/>
              </a:rPr>
              <a:t>This implementation serves as a starting point and can be extended with additional features such as handling discounts, taxes, multiple payment methods, and database integration for storing transaction history. Overall, it provides a foundation for building more complex billing systems tailored to specific business needs.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8" name="object 2"/>
          <p:cNvSpPr txBox="1">
            <a:spLocks noGrp="1"/>
          </p:cNvSpPr>
          <p:nvPr>
            <p:ph type="title"/>
          </p:nvPr>
        </p:nvSpPr>
        <p:spPr>
          <a:xfrm>
            <a:off x="614997" y="800988"/>
            <a:ext cx="3304540" cy="529590"/>
          </a:xfrm>
          <a:prstGeom prst="rect"/>
        </p:spPr>
        <p:txBody>
          <a:bodyPr bIns="0" lIns="0" rIns="0" rtlCol="0" tIns="13335" vert="horz" wrap="square">
            <a:spAutoFit/>
          </a:bodyPr>
          <a:p>
            <a:pPr marL="12700">
              <a:lnSpc>
                <a:spcPct val="100000"/>
              </a:lnSpc>
              <a:spcBef>
                <a:spcPts val="105"/>
              </a:spcBef>
            </a:pPr>
            <a:r>
              <a:rPr dirty="0" sz="3300" spc="5">
                <a:solidFill>
                  <a:srgbClr val="1CACE3"/>
                </a:solidFill>
              </a:rPr>
              <a:t>FUTURE</a:t>
            </a:r>
            <a:r>
              <a:rPr dirty="0" sz="3300" spc="-110">
                <a:solidFill>
                  <a:srgbClr val="1CACE3"/>
                </a:solidFill>
              </a:rPr>
              <a:t> </a:t>
            </a:r>
            <a:r>
              <a:rPr dirty="0" sz="3300" spc="-15">
                <a:solidFill>
                  <a:srgbClr val="1CACE3"/>
                </a:solidFill>
              </a:rPr>
              <a:t>SCOPE</a:t>
            </a:r>
            <a:endParaRPr sz="3300"/>
          </a:p>
        </p:txBody>
      </p:sp>
      <p:sp>
        <p:nvSpPr>
          <p:cNvPr id="1048619" name="TextBox 3"/>
          <p:cNvSpPr txBox="1"/>
          <p:nvPr/>
        </p:nvSpPr>
        <p:spPr>
          <a:xfrm>
            <a:off x="915147" y="1479989"/>
            <a:ext cx="11276853" cy="5069840"/>
          </a:xfrm>
          <a:prstGeom prst="rect"/>
          <a:noFill/>
        </p:spPr>
        <p:txBody>
          <a:bodyPr wrap="square">
            <a:spAutoFit/>
          </a:bodyPr>
          <a:p>
            <a:pPr algn="l" indent="-342900" marL="342900">
              <a:buFont typeface="Arial" panose="020B0604020202020204" pitchFamily="34" charset="0"/>
              <a:buChar char="•"/>
            </a:pPr>
            <a:r>
              <a:rPr b="1" dirty="0" sz="2400" i="0" lang="en-US">
                <a:effectLst/>
                <a:latin typeface="Söhne"/>
              </a:rPr>
              <a:t>User Interface Enhancements</a:t>
            </a:r>
            <a:r>
              <a:rPr b="0" dirty="0" sz="2400" i="0" lang="en-US">
                <a:effectLst/>
                <a:latin typeface="Söhne"/>
              </a:rPr>
              <a:t>: Improve the user interface for better usability.</a:t>
            </a:r>
          </a:p>
          <a:p>
            <a:pPr algn="l" indent="-342900" marL="342900">
              <a:buFont typeface="Arial" panose="020B0604020202020204" pitchFamily="34" charset="0"/>
              <a:buChar char="•"/>
            </a:pPr>
            <a:r>
              <a:rPr b="1" dirty="0" sz="2400" i="0" lang="en-US">
                <a:effectLst/>
                <a:latin typeface="Söhne"/>
              </a:rPr>
              <a:t>Database Integration</a:t>
            </a:r>
            <a:r>
              <a:rPr b="0" dirty="0" sz="2400" i="0" lang="en-US">
                <a:effectLst/>
                <a:latin typeface="Söhne"/>
              </a:rPr>
              <a:t>: Integrate with databases for data management and analysis.</a:t>
            </a:r>
          </a:p>
          <a:p>
            <a:pPr algn="l" indent="-342900" marL="342900">
              <a:buFont typeface="Arial" panose="020B0604020202020204" pitchFamily="34" charset="0"/>
              <a:buChar char="•"/>
            </a:pPr>
            <a:r>
              <a:rPr b="1" dirty="0" sz="2400" i="0" lang="en-US">
                <a:effectLst/>
                <a:latin typeface="Söhne"/>
              </a:rPr>
              <a:t>Inventory Management</a:t>
            </a:r>
            <a:r>
              <a:rPr b="0" dirty="0" sz="2400" i="0" lang="en-US">
                <a:effectLst/>
                <a:latin typeface="Söhne"/>
              </a:rPr>
              <a:t>: Add features to manage inventory levels and stock.</a:t>
            </a:r>
          </a:p>
          <a:p>
            <a:pPr algn="l" indent="-342900" marL="342900">
              <a:buFont typeface="Arial" panose="020B0604020202020204" pitchFamily="34" charset="0"/>
              <a:buChar char="•"/>
            </a:pPr>
            <a:r>
              <a:rPr b="1" dirty="0" sz="2400" i="0" lang="en-US">
                <a:effectLst/>
                <a:latin typeface="Söhne"/>
              </a:rPr>
              <a:t>Billing Features</a:t>
            </a:r>
            <a:r>
              <a:rPr b="0" dirty="0" sz="2400" i="0" lang="en-US">
                <a:effectLst/>
                <a:latin typeface="Söhne"/>
              </a:rPr>
              <a:t>: Enhance billing capabilities with support for various payment methods, discounts, and taxes.</a:t>
            </a:r>
          </a:p>
          <a:p>
            <a:pPr algn="l" indent="-342900" marL="342900">
              <a:buFont typeface="Arial" panose="020B0604020202020204" pitchFamily="34" charset="0"/>
              <a:buChar char="•"/>
            </a:pPr>
            <a:r>
              <a:rPr b="1" dirty="0" sz="2400" i="0" lang="en-US">
                <a:effectLst/>
                <a:latin typeface="Söhne"/>
              </a:rPr>
              <a:t>Localization and Internationalization</a:t>
            </a:r>
            <a:r>
              <a:rPr b="0" dirty="0" sz="2400" i="0" lang="en-US">
                <a:effectLst/>
                <a:latin typeface="Söhne"/>
              </a:rPr>
              <a:t>: Support multiple languages, currencies, and regional preferences.</a:t>
            </a:r>
          </a:p>
          <a:p>
            <a:pPr algn="l" indent="-342900" marL="342900">
              <a:buFont typeface="Arial" panose="020B0604020202020204" pitchFamily="34" charset="0"/>
              <a:buChar char="•"/>
            </a:pPr>
            <a:r>
              <a:rPr b="1" dirty="0" sz="2400" i="0" lang="en-US">
                <a:effectLst/>
                <a:latin typeface="Söhne"/>
              </a:rPr>
              <a:t>Mobile Application Development</a:t>
            </a:r>
            <a:r>
              <a:rPr b="0" dirty="0" sz="2400" i="0" lang="en-US">
                <a:effectLst/>
                <a:latin typeface="Söhne"/>
              </a:rPr>
              <a:t>: Develop mobile applications for increased accessibility.</a:t>
            </a:r>
          </a:p>
          <a:p>
            <a:pPr algn="l" indent="-342900" marL="342900">
              <a:buFont typeface="Arial" panose="020B0604020202020204" pitchFamily="34" charset="0"/>
              <a:buChar char="•"/>
            </a:pPr>
            <a:r>
              <a:rPr b="1" dirty="0" sz="2400" i="0" lang="en-US">
                <a:effectLst/>
                <a:latin typeface="Söhne"/>
              </a:rPr>
              <a:t>Customer Relationship Management (CRM)</a:t>
            </a:r>
            <a:r>
              <a:rPr b="0" dirty="0" sz="2400" i="0" lang="en-US">
                <a:effectLst/>
                <a:latin typeface="Söhne"/>
              </a:rPr>
              <a:t>: Integrate CRM functionalities for managing customer interactions and marketing efforts.</a:t>
            </a:r>
          </a:p>
          <a:p>
            <a:pPr algn="l"/>
            <a:r>
              <a:rPr b="0" dirty="0" sz="2400" i="0" lang="en-US">
                <a:effectLst/>
                <a:latin typeface="Söhne"/>
              </a:rPr>
              <a:t>These enhancements can make the billing system more efficient, adaptable, and user-friendly, catering to the evolving needs of businesses and customers.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0" name="object 2"/>
          <p:cNvSpPr txBox="1">
            <a:spLocks noGrp="1"/>
          </p:cNvSpPr>
          <p:nvPr>
            <p:ph type="title"/>
          </p:nvPr>
        </p:nvSpPr>
        <p:spPr>
          <a:xfrm>
            <a:off x="660400" y="555307"/>
            <a:ext cx="3451860"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a:t>
            </a:r>
            <a:r>
              <a:rPr dirty="0" sz="3950" spc="-15">
                <a:solidFill>
                  <a:srgbClr val="1CACE3"/>
                </a:solidFill>
              </a:rPr>
              <a:t>F</a:t>
            </a:r>
            <a:r>
              <a:rPr dirty="0" sz="3950" spc="-10">
                <a:solidFill>
                  <a:srgbClr val="1CACE3"/>
                </a:solidFill>
              </a:rPr>
              <a:t>E</a:t>
            </a:r>
            <a:r>
              <a:rPr dirty="0" sz="3950" spc="-5">
                <a:solidFill>
                  <a:srgbClr val="1CACE3"/>
                </a:solidFill>
              </a:rPr>
              <a:t>R</a:t>
            </a:r>
            <a:r>
              <a:rPr dirty="0" sz="3950" spc="-10">
                <a:solidFill>
                  <a:srgbClr val="1CACE3"/>
                </a:solidFill>
              </a:rPr>
              <a:t>E</a:t>
            </a:r>
            <a:r>
              <a:rPr dirty="0" sz="3950" spc="-5">
                <a:solidFill>
                  <a:srgbClr val="1CACE3"/>
                </a:solidFill>
              </a:rPr>
              <a:t>NC</a:t>
            </a:r>
            <a:r>
              <a:rPr dirty="0" sz="3950" spc="-10">
                <a:solidFill>
                  <a:srgbClr val="1CACE3"/>
                </a:solidFill>
              </a:rPr>
              <a:t>E</a:t>
            </a:r>
            <a:r>
              <a:rPr dirty="0" sz="3950" spc="20">
                <a:solidFill>
                  <a:srgbClr val="1CACE3"/>
                </a:solidFill>
              </a:rPr>
              <a:t>S</a:t>
            </a:r>
            <a:endParaRPr sz="3950"/>
          </a:p>
        </p:txBody>
      </p:sp>
      <p:sp>
        <p:nvSpPr>
          <p:cNvPr id="1048621" name="TextBox 3"/>
          <p:cNvSpPr txBox="1"/>
          <p:nvPr/>
        </p:nvSpPr>
        <p:spPr>
          <a:xfrm>
            <a:off x="1512793" y="1625758"/>
            <a:ext cx="10421471" cy="3914140"/>
          </a:xfrm>
          <a:prstGeom prst="rect"/>
          <a:noFill/>
        </p:spPr>
        <p:txBody>
          <a:bodyPr wrap="square">
            <a:spAutoFit/>
          </a:bodyPr>
          <a:p>
            <a:pPr algn="l" indent="-342900" marL="342900">
              <a:buFont typeface="+mj-lt"/>
              <a:buAutoNum type="arabicPeriod"/>
            </a:pPr>
            <a:r>
              <a:rPr b="1" dirty="0" sz="2400" i="0" lang="en-US">
                <a:effectLst/>
                <a:latin typeface="Söhne"/>
              </a:rPr>
              <a:t>Python Documentation:</a:t>
            </a:r>
          </a:p>
          <a:p>
            <a:pPr algn="l" indent="-342900" marL="342900">
              <a:buFont typeface="Arial" panose="020B0604020202020204" pitchFamily="34" charset="0"/>
              <a:buChar char="•"/>
            </a:pPr>
            <a:r>
              <a:rPr b="0" dirty="0" sz="2400" i="0" lang="en-US" strike="noStrike" u="none">
                <a:effectLst/>
                <a:latin typeface="Söhne"/>
              </a:rPr>
              <a:t>Official Python documentation: </a:t>
            </a:r>
            <a:r>
              <a:rPr b="0" dirty="0" sz="2400" i="0" lang="en-US" strike="noStrike" u="none">
                <a:effectLst/>
                <a:latin typeface="Söhne"/>
                <a:hlinkClick r:id="rId1"/>
              </a:rPr>
              <a:t>https://docs.python.org/</a:t>
            </a:r>
            <a:endParaRPr b="0" dirty="0" sz="2400" i="0" lang="en-US" strike="noStrike" u="none">
              <a:effectLst/>
              <a:latin typeface="Söhne"/>
            </a:endParaRPr>
          </a:p>
          <a:p>
            <a:pPr algn="l" indent="-285750" marL="285750">
              <a:buFont typeface="Arial" panose="020B0604020202020204" pitchFamily="34" charset="0"/>
              <a:buChar char="•"/>
            </a:pPr>
            <a:r>
              <a:rPr b="0" dirty="0" sz="2400" i="0" lang="en-US">
                <a:effectLst/>
                <a:latin typeface="Söhne"/>
              </a:rPr>
              <a:t>Dive Into Python: A free Python tutorial for experienced programmers:  </a:t>
            </a:r>
            <a:r>
              <a:rPr b="0" dirty="0" sz="2400" i="0" lang="en-US" strike="noStrike" u="none">
                <a:effectLst/>
                <a:latin typeface="Söhne"/>
                <a:hlinkClick r:id="rId2"/>
              </a:rPr>
              <a:t>https://diveintopython3.problemsolving.io/</a:t>
            </a:r>
            <a:endParaRPr b="0" dirty="0" sz="2400" i="0" lang="en-US" strike="noStrike" u="none">
              <a:effectLst/>
              <a:latin typeface="Söhne"/>
            </a:endParaRPr>
          </a:p>
          <a:p>
            <a:pPr algn="l" indent="-285750" marL="285750">
              <a:buFont typeface="Arial" panose="020B0604020202020204" pitchFamily="34" charset="0"/>
              <a:buChar char="•"/>
            </a:pPr>
            <a:endParaRPr b="0" dirty="0" sz="2400" i="0" lang="en-US" strike="noStrike" u="none">
              <a:effectLst/>
              <a:latin typeface="Söhne"/>
            </a:endParaRPr>
          </a:p>
          <a:p>
            <a:pPr algn="l" indent="-342900" marL="342900">
              <a:buAutoNum type="arabicPeriod" startAt="2"/>
            </a:pPr>
            <a:r>
              <a:rPr b="1" dirty="0" sz="2400" lang="en-US">
                <a:latin typeface="Söhne"/>
              </a:rPr>
              <a:t>Payment Processing:</a:t>
            </a:r>
          </a:p>
          <a:p>
            <a:pPr algn="l" indent="-285750" marL="285750">
              <a:buFont typeface="Arial" panose="020B0604020202020204" pitchFamily="34" charset="0"/>
              <a:buChar char="•"/>
            </a:pPr>
            <a:r>
              <a:rPr dirty="0" sz="2400" lang="en-US">
                <a:latin typeface="Söhne"/>
              </a:rPr>
              <a:t>Stripe API Documentation: A popular payment processing platform with comprehensive API documentation: </a:t>
            </a:r>
            <a:r>
              <a:rPr dirty="0" sz="2400" lang="en-US">
                <a:latin typeface="Söhne"/>
                <a:hlinkClick r:id="rId3"/>
              </a:rPr>
              <a:t>https://stripe.com/docs/api</a:t>
            </a:r>
            <a:endParaRPr dirty="0" sz="2400" lang="en-US">
              <a:latin typeface="Söhne"/>
            </a:endParaRPr>
          </a:p>
          <a:p>
            <a:pPr algn="l" indent="-285750" marL="285750">
              <a:buFont typeface="Arial" panose="020B0604020202020204" pitchFamily="34" charset="0"/>
              <a:buChar char="•"/>
            </a:pPr>
            <a:r>
              <a:rPr dirty="0" sz="2400" lang="en-US">
                <a:latin typeface="Söhne"/>
              </a:rPr>
              <a:t>PayPal Developer Documentation: PayPal’s developer documentation for integrating payment processing: </a:t>
            </a:r>
            <a:r>
              <a:rPr dirty="0" sz="2400" lang="en-US">
                <a:latin typeface="Söhne"/>
                <a:hlinkClick r:id="rId4"/>
              </a:rPr>
              <a:t>https://developer.paypal.com/docs</a:t>
            </a:r>
            <a:endParaRPr dirty="0" sz="2400" lang="en-US">
              <a:latin typeface="Söhne"/>
            </a:endParaRPr>
          </a:p>
          <a:p>
            <a:pPr algn="l"/>
            <a:endParaRPr b="0" dirty="0" i="0" lang="en-US">
              <a:effectLst/>
              <a:latin typeface="Söh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2" name="object 2"/>
          <p:cNvSpPr txBox="1">
            <a:spLocks noGrp="1"/>
          </p:cNvSpPr>
          <p:nvPr>
            <p:ph type="title"/>
          </p:nvPr>
        </p:nvSpPr>
        <p:spPr>
          <a:xfrm>
            <a:off x="5013070" y="3602418"/>
            <a:ext cx="2165858" cy="422275"/>
          </a:xfrm>
          <a:prstGeom prst="rect"/>
        </p:spPr>
        <p:txBody>
          <a:bodyPr bIns="0" lIns="0" rIns="0" rtlCol="0" tIns="15875" vert="horz" wrap="square">
            <a:spAutoFit/>
          </a:bodyPr>
          <a:p>
            <a:pPr marL="50165">
              <a:lnSpc>
                <a:spcPct val="100000"/>
              </a:lnSpc>
              <a:spcBef>
                <a:spcPts val="125"/>
              </a:spcBef>
            </a:pPr>
            <a:r>
              <a:rPr dirty="0" spc="30"/>
              <a:t>THANK</a:t>
            </a:r>
            <a:r>
              <a:rPr dirty="0" spc="-145"/>
              <a:t> </a:t>
            </a:r>
            <a:r>
              <a:rPr dirty="0" spc="25"/>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2" name="object 2"/>
          <p:cNvSpPr txBox="1">
            <a:spLocks noGrp="1"/>
          </p:cNvSpPr>
          <p:nvPr>
            <p:ph type="title"/>
          </p:nvPr>
        </p:nvSpPr>
        <p:spPr>
          <a:xfrm>
            <a:off x="929005" y="1391602"/>
            <a:ext cx="1575435" cy="422276"/>
          </a:xfrm>
          <a:prstGeom prst="rect"/>
        </p:spPr>
        <p:txBody>
          <a:bodyPr bIns="0" lIns="0" rIns="0" rtlCol="0" tIns="15875" vert="horz" wrap="square">
            <a:spAutoFit/>
          </a:bodyPr>
          <a:p>
            <a:pPr marL="12700">
              <a:lnSpc>
                <a:spcPct val="100000"/>
              </a:lnSpc>
              <a:spcBef>
                <a:spcPts val="125"/>
              </a:spcBef>
            </a:pPr>
            <a:r>
              <a:rPr dirty="0" spc="30"/>
              <a:t>OU</a:t>
            </a:r>
            <a:r>
              <a:rPr dirty="0" spc="40"/>
              <a:t>TL</a:t>
            </a:r>
            <a:r>
              <a:rPr dirty="0" spc="-95"/>
              <a:t>I</a:t>
            </a:r>
            <a:r>
              <a:rPr dirty="0" spc="30"/>
              <a:t>N</a:t>
            </a:r>
            <a:r>
              <a:rPr dirty="0" spc="15"/>
              <a:t>E</a:t>
            </a:r>
          </a:p>
        </p:txBody>
      </p:sp>
      <p:sp>
        <p:nvSpPr>
          <p:cNvPr id="1048593" name="object 3"/>
          <p:cNvSpPr txBox="1"/>
          <p:nvPr/>
        </p:nvSpPr>
        <p:spPr>
          <a:xfrm>
            <a:off x="917575" y="1952988"/>
            <a:ext cx="4178300" cy="3813175"/>
          </a:xfrm>
          <a:prstGeom prst="rect"/>
        </p:spPr>
        <p:txBody>
          <a:bodyPr bIns="0" lIns="0" rIns="0" rtlCol="0" tIns="184785" vert="horz" wrap="square">
            <a:spAutoFit/>
          </a:bodyPr>
          <a:p>
            <a:pPr indent="-305435" marL="317500">
              <a:lnSpc>
                <a:spcPct val="100000"/>
              </a:lnSpc>
              <a:spcBef>
                <a:spcPts val="14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Problem</a:t>
            </a:r>
            <a:r>
              <a:rPr b="1" dirty="0" sz="2000" spc="-140">
                <a:solidFill>
                  <a:srgbClr val="404040"/>
                </a:solidFill>
                <a:latin typeface="Arial"/>
                <a:cs typeface="Arial"/>
              </a:rPr>
              <a:t> </a:t>
            </a:r>
            <a:r>
              <a:rPr b="1" dirty="0" sz="2000" spc="15">
                <a:solidFill>
                  <a:srgbClr val="404040"/>
                </a:solidFill>
                <a:latin typeface="Arial"/>
                <a:cs typeface="Arial"/>
              </a:rPr>
              <a:t>Statement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15">
                <a:solidFill>
                  <a:srgbClr val="404040"/>
                </a:solidFill>
                <a:latin typeface="Arial"/>
                <a:cs typeface="Arial"/>
              </a:rPr>
              <a:t>P</a:t>
            </a:r>
            <a:r>
              <a:rPr b="1" dirty="0" sz="2000" spc="40">
                <a:solidFill>
                  <a:srgbClr val="404040"/>
                </a:solidFill>
                <a:latin typeface="Arial"/>
                <a:cs typeface="Arial"/>
              </a:rPr>
              <a:t>r</a:t>
            </a:r>
            <a:r>
              <a:rPr b="1" dirty="0" sz="2000" spc="45">
                <a:solidFill>
                  <a:srgbClr val="404040"/>
                </a:solidFill>
                <a:latin typeface="Arial"/>
                <a:cs typeface="Arial"/>
              </a:rPr>
              <a:t>opo</a:t>
            </a:r>
            <a:r>
              <a:rPr b="1" dirty="0" sz="2000" spc="15">
                <a:solidFill>
                  <a:srgbClr val="404040"/>
                </a:solidFill>
                <a:latin typeface="Arial"/>
                <a:cs typeface="Arial"/>
              </a:rPr>
              <a:t>sed</a:t>
            </a:r>
            <a:r>
              <a:rPr b="1" dirty="0" sz="2000" spc="-225">
                <a:solidFill>
                  <a:srgbClr val="404040"/>
                </a:solidFill>
                <a:latin typeface="Arial"/>
                <a:cs typeface="Arial"/>
              </a:rPr>
              <a:t> </a:t>
            </a: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0">
                <a:solidFill>
                  <a:srgbClr val="404040"/>
                </a:solidFill>
                <a:latin typeface="Arial"/>
                <a:cs typeface="Arial"/>
              </a:rPr>
              <a:t>te</a:t>
            </a:r>
            <a:r>
              <a:rPr b="1" dirty="0" sz="2000" spc="90">
                <a:solidFill>
                  <a:srgbClr val="404040"/>
                </a:solidFill>
                <a:latin typeface="Arial"/>
                <a:cs typeface="Arial"/>
              </a:rPr>
              <a:t>m</a:t>
            </a:r>
            <a:r>
              <a:rPr b="1" dirty="0" sz="2000" spc="35">
                <a:solidFill>
                  <a:srgbClr val="404040"/>
                </a:solidFill>
                <a:latin typeface="Arial"/>
                <a:cs typeface="Arial"/>
              </a:rPr>
              <a:t>/</a:t>
            </a:r>
            <a:r>
              <a:rPr b="1" dirty="0" sz="2000" spc="-65">
                <a:solidFill>
                  <a:srgbClr val="404040"/>
                </a:solidFill>
                <a:latin typeface="Arial"/>
                <a:cs typeface="Arial"/>
              </a:rPr>
              <a:t>S</a:t>
            </a:r>
            <a:r>
              <a:rPr b="1" dirty="0" sz="2000" spc="45">
                <a:solidFill>
                  <a:srgbClr val="404040"/>
                </a:solidFill>
                <a:latin typeface="Arial"/>
                <a:cs typeface="Arial"/>
              </a:rPr>
              <a:t>o</a:t>
            </a:r>
            <a:r>
              <a:rPr b="1" dirty="0" sz="2000" spc="-35">
                <a:solidFill>
                  <a:srgbClr val="404040"/>
                </a:solidFill>
                <a:latin typeface="Arial"/>
                <a:cs typeface="Arial"/>
              </a:rPr>
              <a:t>l</a:t>
            </a:r>
            <a:r>
              <a:rPr b="1" dirty="0" sz="2000" spc="-25">
                <a:solidFill>
                  <a:srgbClr val="404040"/>
                </a:solidFill>
                <a:latin typeface="Arial"/>
                <a:cs typeface="Arial"/>
              </a:rPr>
              <a:t>u</a:t>
            </a:r>
            <a:r>
              <a:rPr b="1" dirty="0" sz="2000" spc="5">
                <a:solidFill>
                  <a:srgbClr val="404040"/>
                </a:solidFill>
                <a:latin typeface="Arial"/>
                <a:cs typeface="Arial"/>
              </a:rPr>
              <a:t>t</a:t>
            </a:r>
            <a:r>
              <a:rPr b="1" dirty="0" sz="2000" spc="35">
                <a:solidFill>
                  <a:srgbClr val="404040"/>
                </a:solidFill>
                <a:latin typeface="Arial"/>
                <a:cs typeface="Arial"/>
              </a:rPr>
              <a:t>i</a:t>
            </a:r>
            <a:r>
              <a:rPr b="1" dirty="0" sz="2000" spc="-25">
                <a:solidFill>
                  <a:srgbClr val="404040"/>
                </a:solidFill>
                <a:latin typeface="Arial"/>
                <a:cs typeface="Arial"/>
              </a:rPr>
              <a:t>o</a:t>
            </a:r>
            <a:r>
              <a:rPr b="1" dirty="0" sz="2000" spc="15">
                <a:solidFill>
                  <a:srgbClr val="404040"/>
                </a:solidFill>
                <a:latin typeface="Arial"/>
                <a:cs typeface="Arial"/>
              </a:rPr>
              <a:t>n</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5">
                <a:solidFill>
                  <a:srgbClr val="404040"/>
                </a:solidFill>
                <a:latin typeface="Arial"/>
                <a:cs typeface="Arial"/>
              </a:rPr>
              <a:t>tem</a:t>
            </a:r>
            <a:r>
              <a:rPr b="1" dirty="0" sz="2000" spc="-35">
                <a:solidFill>
                  <a:srgbClr val="404040"/>
                </a:solidFill>
                <a:latin typeface="Arial"/>
                <a:cs typeface="Arial"/>
              </a:rPr>
              <a:t> </a:t>
            </a:r>
            <a:r>
              <a:rPr b="1" dirty="0" sz="2000" spc="50">
                <a:solidFill>
                  <a:srgbClr val="404040"/>
                </a:solidFill>
                <a:latin typeface="Arial"/>
                <a:cs typeface="Arial"/>
              </a:rPr>
              <a:t>D</a:t>
            </a:r>
            <a:r>
              <a:rPr b="1" dirty="0" sz="2000" spc="15">
                <a:solidFill>
                  <a:srgbClr val="404040"/>
                </a:solidFill>
                <a:latin typeface="Arial"/>
                <a:cs typeface="Arial"/>
              </a:rPr>
              <a:t>eve</a:t>
            </a:r>
            <a:r>
              <a:rPr b="1" dirty="0" sz="2000" spc="40">
                <a:solidFill>
                  <a:srgbClr val="404040"/>
                </a:solidFill>
                <a:latin typeface="Arial"/>
                <a:cs typeface="Arial"/>
              </a:rPr>
              <a:t>l</a:t>
            </a:r>
            <a:r>
              <a:rPr b="1" dirty="0" sz="2000" spc="50">
                <a:solidFill>
                  <a:srgbClr val="404040"/>
                </a:solidFill>
                <a:latin typeface="Arial"/>
                <a:cs typeface="Arial"/>
              </a:rPr>
              <a:t>o</a:t>
            </a:r>
            <a:r>
              <a:rPr b="1" dirty="0" sz="2000" spc="-25">
                <a:solidFill>
                  <a:srgbClr val="404040"/>
                </a:solidFill>
                <a:latin typeface="Arial"/>
                <a:cs typeface="Arial"/>
              </a:rPr>
              <a:t>p</a:t>
            </a:r>
            <a:r>
              <a:rPr b="1" dirty="0" sz="2000" spc="20">
                <a:solidFill>
                  <a:srgbClr val="404040"/>
                </a:solidFill>
                <a:latin typeface="Arial"/>
                <a:cs typeface="Arial"/>
              </a:rPr>
              <a:t>m</a:t>
            </a:r>
            <a:r>
              <a:rPr b="1" dirty="0" sz="2000" spc="-60">
                <a:solidFill>
                  <a:srgbClr val="404040"/>
                </a:solidFill>
                <a:latin typeface="Arial"/>
                <a:cs typeface="Arial"/>
              </a:rPr>
              <a:t>e</a:t>
            </a:r>
            <a:r>
              <a:rPr b="1" dirty="0" sz="2000" spc="50">
                <a:solidFill>
                  <a:srgbClr val="404040"/>
                </a:solidFill>
                <a:latin typeface="Arial"/>
                <a:cs typeface="Arial"/>
              </a:rPr>
              <a:t>n</a:t>
            </a:r>
            <a:r>
              <a:rPr b="1" dirty="0" sz="2000" spc="5">
                <a:solidFill>
                  <a:srgbClr val="404040"/>
                </a:solidFill>
                <a:latin typeface="Arial"/>
                <a:cs typeface="Arial"/>
              </a:rPr>
              <a:t>t</a:t>
            </a:r>
            <a:r>
              <a:rPr b="1" dirty="0" sz="2000" spc="-254">
                <a:solidFill>
                  <a:srgbClr val="404040"/>
                </a:solidFill>
                <a:latin typeface="Arial"/>
                <a:cs typeface="Arial"/>
              </a:rPr>
              <a:t> </a:t>
            </a:r>
            <a:r>
              <a:rPr b="1" dirty="0" sz="2000" spc="-25">
                <a:solidFill>
                  <a:srgbClr val="404040"/>
                </a:solidFill>
                <a:latin typeface="Arial"/>
                <a:cs typeface="Arial"/>
              </a:rPr>
              <a:t>A</a:t>
            </a:r>
            <a:r>
              <a:rPr b="1" dirty="0" sz="2000" spc="50">
                <a:solidFill>
                  <a:srgbClr val="404040"/>
                </a:solidFill>
                <a:latin typeface="Arial"/>
                <a:cs typeface="Arial"/>
              </a:rPr>
              <a:t>pp</a:t>
            </a:r>
            <a:r>
              <a:rPr b="1" dirty="0" sz="2000" spc="45">
                <a:solidFill>
                  <a:srgbClr val="404040"/>
                </a:solidFill>
                <a:latin typeface="Arial"/>
                <a:cs typeface="Arial"/>
              </a:rPr>
              <a:t>r</a:t>
            </a:r>
            <a:r>
              <a:rPr b="1" dirty="0" sz="2000" spc="50">
                <a:solidFill>
                  <a:srgbClr val="404040"/>
                </a:solidFill>
                <a:latin typeface="Arial"/>
                <a:cs typeface="Arial"/>
              </a:rPr>
              <a:t>o</a:t>
            </a:r>
            <a:r>
              <a:rPr b="1" dirty="0" sz="2000" spc="15">
                <a:solidFill>
                  <a:srgbClr val="404040"/>
                </a:solidFill>
                <a:latin typeface="Arial"/>
                <a:cs typeface="Arial"/>
              </a:rPr>
              <a:t>a</a:t>
            </a:r>
            <a:r>
              <a:rPr b="1" dirty="0" sz="2000" spc="-60">
                <a:solidFill>
                  <a:srgbClr val="404040"/>
                </a:solidFill>
                <a:latin typeface="Arial"/>
                <a:cs typeface="Arial"/>
              </a:rPr>
              <a:t>c</a:t>
            </a:r>
            <a:r>
              <a:rPr b="1" dirty="0" sz="2000" spc="15">
                <a:solidFill>
                  <a:srgbClr val="404040"/>
                </a:solidFill>
                <a:latin typeface="Arial"/>
                <a:cs typeface="Arial"/>
              </a:rPr>
              <a:t>h</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5">
                <a:solidFill>
                  <a:srgbClr val="404040"/>
                </a:solidFill>
                <a:latin typeface="Arial"/>
                <a:cs typeface="Arial"/>
              </a:rPr>
              <a:t>A</a:t>
            </a:r>
            <a:r>
              <a:rPr b="1" dirty="0" sz="2000" spc="35">
                <a:solidFill>
                  <a:srgbClr val="404040"/>
                </a:solidFill>
                <a:latin typeface="Arial"/>
                <a:cs typeface="Arial"/>
              </a:rPr>
              <a:t>l</a:t>
            </a:r>
            <a:r>
              <a:rPr b="1" dirty="0" sz="2000" spc="45">
                <a:solidFill>
                  <a:srgbClr val="404040"/>
                </a:solidFill>
                <a:latin typeface="Arial"/>
                <a:cs typeface="Arial"/>
              </a:rPr>
              <a:t>go</a:t>
            </a:r>
            <a:r>
              <a:rPr b="1" dirty="0" sz="2000" spc="40">
                <a:solidFill>
                  <a:srgbClr val="404040"/>
                </a:solidFill>
                <a:latin typeface="Arial"/>
                <a:cs typeface="Arial"/>
              </a:rPr>
              <a:t>r</a:t>
            </a:r>
            <a:r>
              <a:rPr b="1" dirty="0" sz="2000" spc="35">
                <a:solidFill>
                  <a:srgbClr val="404040"/>
                </a:solidFill>
                <a:latin typeface="Arial"/>
                <a:cs typeface="Arial"/>
              </a:rPr>
              <a:t>i</a:t>
            </a:r>
            <a:r>
              <a:rPr b="1" dirty="0" sz="2000" spc="5">
                <a:solidFill>
                  <a:srgbClr val="404040"/>
                </a:solidFill>
                <a:latin typeface="Arial"/>
                <a:cs typeface="Arial"/>
              </a:rPr>
              <a:t>t</a:t>
            </a:r>
            <a:r>
              <a:rPr b="1" dirty="0" sz="2000" spc="-25">
                <a:solidFill>
                  <a:srgbClr val="404040"/>
                </a:solidFill>
                <a:latin typeface="Arial"/>
                <a:cs typeface="Arial"/>
              </a:rPr>
              <a:t>h</a:t>
            </a:r>
            <a:r>
              <a:rPr b="1" dirty="0" sz="2000" spc="20">
                <a:solidFill>
                  <a:srgbClr val="404040"/>
                </a:solidFill>
                <a:latin typeface="Arial"/>
                <a:cs typeface="Arial"/>
              </a:rPr>
              <a:t>m</a:t>
            </a:r>
            <a:r>
              <a:rPr b="1" dirty="0" sz="2000" spc="-185">
                <a:solidFill>
                  <a:srgbClr val="404040"/>
                </a:solidFill>
                <a:latin typeface="Arial"/>
                <a:cs typeface="Arial"/>
              </a:rPr>
              <a:t> </a:t>
            </a:r>
            <a:r>
              <a:rPr b="1" dirty="0" sz="2000" spc="15">
                <a:solidFill>
                  <a:srgbClr val="404040"/>
                </a:solidFill>
                <a:latin typeface="Arial"/>
                <a:cs typeface="Arial"/>
              </a:rPr>
              <a:t>&amp;</a:t>
            </a:r>
            <a:r>
              <a:rPr b="1" dirty="0" sz="2000" spc="-75">
                <a:solidFill>
                  <a:srgbClr val="404040"/>
                </a:solidFill>
                <a:latin typeface="Arial"/>
                <a:cs typeface="Arial"/>
              </a:rPr>
              <a:t> </a:t>
            </a:r>
            <a:r>
              <a:rPr b="1" dirty="0" sz="2000" spc="45">
                <a:solidFill>
                  <a:srgbClr val="404040"/>
                </a:solidFill>
                <a:latin typeface="Arial"/>
                <a:cs typeface="Arial"/>
              </a:rPr>
              <a:t>D</a:t>
            </a:r>
            <a:r>
              <a:rPr b="1" dirty="0" sz="2000" spc="15">
                <a:solidFill>
                  <a:srgbClr val="404040"/>
                </a:solidFill>
                <a:latin typeface="Arial"/>
                <a:cs typeface="Arial"/>
              </a:rPr>
              <a:t>e</a:t>
            </a:r>
            <a:r>
              <a:rPr b="1" dirty="0" sz="2000" spc="45">
                <a:solidFill>
                  <a:srgbClr val="404040"/>
                </a:solidFill>
                <a:latin typeface="Arial"/>
                <a:cs typeface="Arial"/>
              </a:rPr>
              <a:t>p</a:t>
            </a:r>
            <a:r>
              <a:rPr b="1" dirty="0" sz="2000" spc="35">
                <a:solidFill>
                  <a:srgbClr val="404040"/>
                </a:solidFill>
                <a:latin typeface="Arial"/>
                <a:cs typeface="Arial"/>
              </a:rPr>
              <a:t>l</a:t>
            </a:r>
            <a:r>
              <a:rPr b="1" dirty="0" sz="2000" spc="45">
                <a:solidFill>
                  <a:srgbClr val="404040"/>
                </a:solidFill>
                <a:latin typeface="Arial"/>
                <a:cs typeface="Arial"/>
              </a:rPr>
              <a:t>o</a:t>
            </a:r>
            <a:r>
              <a:rPr b="1" dirty="0" sz="2000" spc="-65">
                <a:solidFill>
                  <a:srgbClr val="404040"/>
                </a:solidFill>
                <a:latin typeface="Arial"/>
                <a:cs typeface="Arial"/>
              </a:rPr>
              <a:t>y</a:t>
            </a:r>
            <a:r>
              <a:rPr b="1" dirty="0" sz="2000" spc="15">
                <a:solidFill>
                  <a:srgbClr val="404040"/>
                </a:solidFill>
                <a:latin typeface="Arial"/>
                <a:cs typeface="Arial"/>
              </a:rPr>
              <a:t>me</a:t>
            </a:r>
            <a:r>
              <a:rPr b="1" dirty="0" sz="2000" spc="45">
                <a:solidFill>
                  <a:srgbClr val="404040"/>
                </a:solidFill>
                <a:latin typeface="Arial"/>
                <a:cs typeface="Arial"/>
              </a:rPr>
              <a:t>n</a:t>
            </a:r>
            <a:r>
              <a:rPr b="1" dirty="0" sz="2000" spc="5">
                <a:solidFill>
                  <a:srgbClr val="404040"/>
                </a:solidFill>
                <a:latin typeface="Arial"/>
                <a:cs typeface="Arial"/>
              </a:rPr>
              <a:t>t</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5">
                <a:solidFill>
                  <a:srgbClr val="404040"/>
                </a:solidFill>
                <a:latin typeface="Arial"/>
                <a:cs typeface="Arial"/>
              </a:rPr>
              <a:t>Result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Conclusion</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45">
                <a:solidFill>
                  <a:srgbClr val="404040"/>
                </a:solidFill>
                <a:latin typeface="Arial"/>
                <a:cs typeface="Arial"/>
              </a:rPr>
              <a:t>Fu</a:t>
            </a:r>
            <a:r>
              <a:rPr b="1" dirty="0" sz="2000" spc="5">
                <a:solidFill>
                  <a:srgbClr val="404040"/>
                </a:solidFill>
                <a:latin typeface="Arial"/>
                <a:cs typeface="Arial"/>
              </a:rPr>
              <a:t>t</a:t>
            </a:r>
            <a:r>
              <a:rPr b="1" dirty="0" sz="2000" spc="45">
                <a:solidFill>
                  <a:srgbClr val="404040"/>
                </a:solidFill>
                <a:latin typeface="Arial"/>
                <a:cs typeface="Arial"/>
              </a:rPr>
              <a:t>u</a:t>
            </a:r>
            <a:r>
              <a:rPr b="1" dirty="0" sz="2000" spc="40">
                <a:solidFill>
                  <a:srgbClr val="404040"/>
                </a:solidFill>
                <a:latin typeface="Arial"/>
                <a:cs typeface="Arial"/>
              </a:rPr>
              <a:t>r</a:t>
            </a:r>
            <a:r>
              <a:rPr b="1" dirty="0" sz="2000" spc="15">
                <a:solidFill>
                  <a:srgbClr val="404040"/>
                </a:solidFill>
                <a:latin typeface="Arial"/>
                <a:cs typeface="Arial"/>
              </a:rPr>
              <a:t>e</a:t>
            </a:r>
            <a:r>
              <a:rPr b="1" dirty="0" sz="2000" spc="-185">
                <a:solidFill>
                  <a:srgbClr val="404040"/>
                </a:solidFill>
                <a:latin typeface="Arial"/>
                <a:cs typeface="Arial"/>
              </a:rPr>
              <a:t> </a:t>
            </a:r>
            <a:r>
              <a:rPr b="1" dirty="0" sz="2000" spc="15">
                <a:solidFill>
                  <a:srgbClr val="404040"/>
                </a:solidFill>
                <a:latin typeface="Arial"/>
                <a:cs typeface="Arial"/>
              </a:rPr>
              <a:t>Sc</a:t>
            </a:r>
            <a:r>
              <a:rPr b="1" dirty="0" sz="2000" spc="45">
                <a:solidFill>
                  <a:srgbClr val="404040"/>
                </a:solidFill>
                <a:latin typeface="Arial"/>
                <a:cs typeface="Arial"/>
              </a:rPr>
              <a:t>op</a:t>
            </a:r>
            <a:r>
              <a:rPr b="1" dirty="0" sz="2000" spc="15">
                <a:solidFill>
                  <a:srgbClr val="404040"/>
                </a:solidFill>
                <a:latin typeface="Arial"/>
                <a:cs typeface="Arial"/>
              </a:rPr>
              <a:t>e</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8" name="object 2"/>
          <p:cNvSpPr txBox="1">
            <a:spLocks noGrp="1"/>
          </p:cNvSpPr>
          <p:nvPr>
            <p:ph type="title"/>
          </p:nvPr>
        </p:nvSpPr>
        <p:spPr>
          <a:xfrm>
            <a:off x="660400" y="555307"/>
            <a:ext cx="569150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PROBLEM</a:t>
            </a:r>
            <a:r>
              <a:rPr dirty="0" sz="3950" spc="204">
                <a:solidFill>
                  <a:srgbClr val="1CACE3"/>
                </a:solidFill>
              </a:rPr>
              <a:t> </a:t>
            </a:r>
            <a:r>
              <a:rPr dirty="0" sz="3950" spc="-75">
                <a:solidFill>
                  <a:srgbClr val="1CACE3"/>
                </a:solidFill>
              </a:rPr>
              <a:t>STATEMENT</a:t>
            </a:r>
            <a:endParaRPr sz="3950"/>
          </a:p>
        </p:txBody>
      </p:sp>
      <p:sp>
        <p:nvSpPr>
          <p:cNvPr id="1048599" name="TextBox 15"/>
          <p:cNvSpPr txBox="1"/>
          <p:nvPr/>
        </p:nvSpPr>
        <p:spPr>
          <a:xfrm>
            <a:off x="1813522" y="1736129"/>
            <a:ext cx="9076765" cy="3355340"/>
          </a:xfrm>
          <a:prstGeom prst="rect"/>
          <a:noFill/>
        </p:spPr>
        <p:txBody>
          <a:bodyPr anchor="t" wrap="square">
            <a:spAutoFit/>
          </a:bodyPr>
          <a:p>
            <a:r>
              <a:rPr dirty="0" sz="2800" lang="en-US">
                <a:latin typeface="Söhne"/>
              </a:rPr>
              <a:t>“</a:t>
            </a:r>
            <a:r>
              <a:rPr dirty="0" sz="2400" lang="en-US">
                <a:effectLst/>
                <a:latin typeface="Söhne"/>
              </a:rPr>
              <a:t>Develop a python program for a billing system for a retail store. The program should allow the cashier to input the items purchased by the customer along with their quantities and prices. It should then calculate the total bill amount, including any applicable taxes. Additionally, the program should provide options for applying discounts if available. Finally, it should generate a detailed bill receipt showing the itemized list of purchases, their prices, quantities, subtotal, taxes, discounts (if any), and the final total amount payable by the customer.”</a:t>
            </a:r>
            <a:endParaRPr dirty="0" sz="24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0" name="object 2"/>
          <p:cNvSpPr txBox="1">
            <a:spLocks noGrp="1"/>
          </p:cNvSpPr>
          <p:nvPr>
            <p:ph type="title"/>
          </p:nvPr>
        </p:nvSpPr>
        <p:spPr>
          <a:xfrm>
            <a:off x="660400" y="555307"/>
            <a:ext cx="564324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PROPOSED</a:t>
            </a:r>
            <a:r>
              <a:rPr dirty="0" sz="3950" spc="254">
                <a:solidFill>
                  <a:srgbClr val="1CACE3"/>
                </a:solidFill>
              </a:rPr>
              <a:t> </a:t>
            </a:r>
            <a:r>
              <a:rPr dirty="0" sz="3950">
                <a:solidFill>
                  <a:srgbClr val="1CACE3"/>
                </a:solidFill>
              </a:rPr>
              <a:t>SOLUTION</a:t>
            </a:r>
            <a:endParaRPr sz="3950"/>
          </a:p>
        </p:txBody>
      </p:sp>
      <p:sp>
        <p:nvSpPr>
          <p:cNvPr id="1048601" name="TextBox 4"/>
          <p:cNvSpPr txBox="1"/>
          <p:nvPr/>
        </p:nvSpPr>
        <p:spPr>
          <a:xfrm>
            <a:off x="5183467" y="2512732"/>
            <a:ext cx="1828800" cy="358141"/>
          </a:xfrm>
          <a:prstGeom prst="rect"/>
          <a:noFill/>
        </p:spPr>
        <p:txBody>
          <a:bodyPr rtlCol="0" wrap="square">
            <a:spAutoFit/>
          </a:bodyPr>
          <a:p>
            <a:pPr algn="l"/>
            <a:endParaRPr dirty="0" lang="en-US"/>
          </a:p>
        </p:txBody>
      </p:sp>
      <p:sp>
        <p:nvSpPr>
          <p:cNvPr id="1048602" name="TextBox 5"/>
          <p:cNvSpPr txBox="1"/>
          <p:nvPr/>
        </p:nvSpPr>
        <p:spPr>
          <a:xfrm>
            <a:off x="1120924" y="1187767"/>
            <a:ext cx="10828282" cy="5425440"/>
          </a:xfrm>
          <a:prstGeom prst="rect"/>
          <a:noFill/>
        </p:spPr>
        <p:txBody>
          <a:bodyPr rtlCol="0" wrap="square">
            <a:spAutoFit/>
          </a:bodyPr>
          <a:p>
            <a:pPr algn="l" indent="-342900" marL="342900">
              <a:buFont typeface="Arial" panose="020B0604020202020204" pitchFamily="34" charset="0"/>
              <a:buChar char="•"/>
            </a:pPr>
            <a:r>
              <a:rPr dirty="0" sz="2400" lang="en-US"/>
              <a:t>Define Classes: Create classes to represent items and the billing system.
Input Handling: Implement functions to handle user input for adding items to the bill.
Tax Calculation: Implement methods within the ‘BillingSystem’ class to calculate taxes based on the subtotal.
Discount Application: Implement methods within the ‘BillingSystem’ class to apply discounts based on predefined rules or conditions.
Generate Receipt: Implement a method to generate a detailed bill receipt.
User Interface: Depending on the preference, you can implement a command-line interface (CLI) or a graphical user interface (GUI) to interact with the billing system.
This is a basic outline to get you started. You can expand upon this solution by adding more features such as handling discounts, taxes, and generating a more detailed receipt. Additionally, you can enhance the user interface to make it more interactive and user-friendly.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3" name="object 2"/>
          <p:cNvSpPr txBox="1">
            <a:spLocks noGrp="1"/>
          </p:cNvSpPr>
          <p:nvPr>
            <p:ph type="title"/>
          </p:nvPr>
        </p:nvSpPr>
        <p:spPr>
          <a:xfrm>
            <a:off x="660400" y="497205"/>
            <a:ext cx="5242560" cy="600711"/>
          </a:xfrm>
          <a:prstGeom prst="rect"/>
        </p:spPr>
        <p:txBody>
          <a:bodyPr bIns="0" lIns="0" rIns="0" rtlCol="0" tIns="16510" vert="horz" wrap="square">
            <a:spAutoFit/>
          </a:bodyPr>
          <a:p>
            <a:pPr marL="12700">
              <a:lnSpc>
                <a:spcPct val="100000"/>
              </a:lnSpc>
              <a:spcBef>
                <a:spcPts val="130"/>
              </a:spcBef>
              <a:tabLst>
                <a:tab algn="l" pos="2366645"/>
              </a:tabLst>
            </a:pPr>
            <a:r>
              <a:rPr dirty="0" sz="3950" spc="-5">
                <a:solidFill>
                  <a:srgbClr val="1CACE3"/>
                </a:solidFill>
              </a:rPr>
              <a:t>SYSTEM	</a:t>
            </a:r>
            <a:r>
              <a:rPr dirty="0" sz="3950" spc="-15">
                <a:solidFill>
                  <a:srgbClr val="1CACE3"/>
                </a:solidFill>
              </a:rPr>
              <a:t>APPROACH</a:t>
            </a:r>
            <a:endParaRPr sz="3950"/>
          </a:p>
        </p:txBody>
      </p:sp>
      <p:sp>
        <p:nvSpPr>
          <p:cNvPr id="1048604" name="TextBox 6"/>
          <p:cNvSpPr txBox="1"/>
          <p:nvPr/>
        </p:nvSpPr>
        <p:spPr>
          <a:xfrm>
            <a:off x="1307352" y="1467148"/>
            <a:ext cx="10664266" cy="4714240"/>
          </a:xfrm>
          <a:prstGeom prst="rect"/>
          <a:noFill/>
        </p:spPr>
        <p:txBody>
          <a:bodyPr wrap="square">
            <a:spAutoFit/>
          </a:bodyPr>
          <a:p>
            <a:pPr indent="-457200" marL="457200">
              <a:buFont typeface="+mj-lt"/>
              <a:buAutoNum type="arabicPeriod"/>
            </a:pPr>
            <a:r>
              <a:rPr dirty="0" sz="2400" lang="en-US"/>
              <a:t>Requirement Gathering: Understand the requirements of the billing system. Identify the features and functionalities it should have. </a:t>
            </a:r>
          </a:p>
          <a:p>
            <a:pPr indent="-457200" marL="457200">
              <a:buFont typeface="+mj-lt"/>
              <a:buAutoNum type="arabicPeriod"/>
            </a:pPr>
            <a:endParaRPr dirty="0" sz="2400" lang="en-US"/>
          </a:p>
          <a:p>
            <a:pPr indent="-457200" marL="457200">
              <a:buFont typeface="+mj-lt"/>
              <a:buAutoNum type="arabicPeriod"/>
            </a:pPr>
            <a:r>
              <a:rPr dirty="0" sz="2400" lang="en-US"/>
              <a:t>Design: Design the system architecture. This includes deciding on the components, their interactions, and the data flow within the system.</a:t>
            </a:r>
          </a:p>
          <a:p>
            <a:pPr indent="-457200" marL="457200">
              <a:buFont typeface="+mj-lt"/>
              <a:buAutoNum type="arabicPeriod"/>
            </a:pPr>
            <a:endParaRPr dirty="0" sz="2400" lang="en-US"/>
          </a:p>
          <a:p>
            <a:pPr indent="-457200" marL="457200">
              <a:buFont typeface="+mj-lt"/>
              <a:buAutoNum type="arabicPeriod"/>
            </a:pPr>
            <a:r>
              <a:rPr dirty="0" sz="2400" lang="en-US"/>
              <a:t>Database Design: Design the database schema to store information such as customer details, products, invoices, etc.</a:t>
            </a:r>
          </a:p>
          <a:p>
            <a:pPr indent="-457200" marL="457200">
              <a:buFont typeface="+mj-lt"/>
              <a:buAutoNum type="arabicPeriod"/>
            </a:pPr>
            <a:endParaRPr dirty="0" sz="2400" lang="en-US"/>
          </a:p>
          <a:p>
            <a:pPr indent="-457200" marL="457200">
              <a:buFont typeface="+mj-lt"/>
              <a:buAutoNum type="arabicPeriod"/>
            </a:pPr>
            <a:r>
              <a:rPr dirty="0" sz="2400" lang="en-US"/>
              <a:t>User Interface Design: Design the user interface for the billing system. This could be a command-line interface, a graphical user interface, or a web-based interface.</a:t>
            </a:r>
          </a:p>
          <a:p>
            <a:pPr indent="-457200" marL="457200">
              <a:buFont typeface="+mj-lt"/>
              <a:buAutoNum type="arabicPeriod"/>
            </a:pP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5" name="object 2"/>
          <p:cNvSpPr txBox="1"/>
          <p:nvPr/>
        </p:nvSpPr>
        <p:spPr>
          <a:xfrm>
            <a:off x="660400" y="616324"/>
            <a:ext cx="8565776" cy="624530"/>
          </a:xfrm>
          <a:prstGeom prst="rect"/>
        </p:spPr>
        <p:txBody>
          <a:bodyPr bIns="0" lIns="0" rIns="0" rtlCol="0" tIns="16510" vert="horz" wrap="square">
            <a:spAutoFit/>
          </a:bodyPr>
          <a:lstStyle>
            <a:lvl1pPr>
              <a:defRPr b="1" sz="2750" i="0">
                <a:solidFill>
                  <a:srgbClr val="001F5F"/>
                </a:solidFill>
                <a:latin typeface="Arial"/>
                <a:ea typeface="+mj-ea"/>
                <a:cs typeface="Arial"/>
              </a:defRPr>
            </a:lvl1pPr>
          </a:lstStyle>
          <a:p>
            <a:pPr marL="12700">
              <a:spcBef>
                <a:spcPts val="130"/>
              </a:spcBef>
              <a:tabLst>
                <a:tab algn="l" pos="2366645"/>
              </a:tabLst>
            </a:pPr>
            <a:r>
              <a:rPr dirty="0" sz="3950" kern="0" lang="en-US" spc="-5">
                <a:solidFill>
                  <a:srgbClr val="1CACE3"/>
                </a:solidFill>
              </a:rPr>
              <a:t>SYSTEM </a:t>
            </a:r>
            <a:r>
              <a:rPr dirty="0" sz="3950" kern="0" lang="en-US" spc="-15">
                <a:solidFill>
                  <a:srgbClr val="1CACE3"/>
                </a:solidFill>
              </a:rPr>
              <a:t>APPROACH(CONTD)</a:t>
            </a:r>
            <a:endParaRPr dirty="0" sz="3950" kern="0" lang="en-US"/>
          </a:p>
        </p:txBody>
      </p:sp>
      <p:sp>
        <p:nvSpPr>
          <p:cNvPr id="1048606" name="TextBox 7"/>
          <p:cNvSpPr txBox="1"/>
          <p:nvPr/>
        </p:nvSpPr>
        <p:spPr>
          <a:xfrm>
            <a:off x="1215651" y="1078393"/>
            <a:ext cx="10267390" cy="5425440"/>
          </a:xfrm>
          <a:prstGeom prst="rect"/>
          <a:noFill/>
        </p:spPr>
        <p:txBody>
          <a:bodyPr anchor="b" wrap="square">
            <a:spAutoFit/>
          </a:bodyPr>
          <a:p>
            <a:pPr indent="-457200" marL="457200">
              <a:buAutoNum type="arabicPeriod" startAt="5"/>
            </a:pPr>
            <a:r>
              <a:rPr dirty="0" sz="2400" lang="en-US"/>
              <a:t>Development: Develop the billing system using Python. Break down the     development process into smaller tasks and implement them one by one.</a:t>
            </a:r>
          </a:p>
          <a:p>
            <a:pPr indent="-457200" marL="457200">
              <a:buAutoNum type="arabicPeriod" startAt="5"/>
            </a:pPr>
            <a:endParaRPr dirty="0" sz="2400" lang="en-US"/>
          </a:p>
          <a:p>
            <a:pPr indent="-457200" marL="457200">
              <a:buAutoNum type="arabicPeriod" startAt="6"/>
            </a:pPr>
            <a:r>
              <a:rPr dirty="0" sz="2400" lang="en-US"/>
              <a:t>Testing: Test the system thoroughly to ensure that it works as expected. This includes unit testing, integration testing, and system testing.</a:t>
            </a:r>
          </a:p>
          <a:p>
            <a:pPr indent="-457200" marL="457200">
              <a:buAutoNum type="arabicPeriod" startAt="6"/>
            </a:pPr>
            <a:endParaRPr dirty="0" sz="2400" lang="en-US"/>
          </a:p>
          <a:p>
            <a:pPr indent="-457200" marL="457200">
              <a:buAutoNum type="arabicPeriod" startAt="6"/>
            </a:pPr>
            <a:r>
              <a:rPr dirty="0" sz="2400" lang="en-US"/>
              <a:t>Documentation: Document the system including its architecture,  components, functionalities, and usage instructions.</a:t>
            </a:r>
          </a:p>
          <a:p>
            <a:pPr indent="-457200" marL="457200">
              <a:buAutoNum type="arabicPeriod" startAt="7"/>
            </a:pPr>
            <a:endParaRPr dirty="0" sz="2400" lang="en-US"/>
          </a:p>
          <a:p>
            <a:pPr indent="-457200" marL="457200">
              <a:buAutoNum type="arabicPeriod" startAt="8"/>
            </a:pPr>
            <a:r>
              <a:rPr dirty="0" sz="2400" lang="en-US"/>
              <a:t>Deployment: Deploy the billing system in the desired environment. This could be on-premise or on the cloud.</a:t>
            </a:r>
          </a:p>
          <a:p>
            <a:pPr indent="-457200" marL="457200">
              <a:buAutoNum type="arabicPeriod" startAt="8"/>
            </a:pPr>
            <a:endParaRPr dirty="0" sz="2400" lang="en-US"/>
          </a:p>
          <a:p>
            <a:pPr indent="-457200" marL="457200">
              <a:buAutoNum type="arabicPeriod" startAt="8"/>
            </a:pPr>
            <a:r>
              <a:rPr dirty="0" sz="2400" lang="en-US"/>
              <a:t>Maintenance: Maintain the billing system by fixing bugs, adding new features, and updating it as required.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7" name="object 2"/>
          <p:cNvSpPr txBox="1">
            <a:spLocks noGrp="1"/>
          </p:cNvSpPr>
          <p:nvPr>
            <p:ph type="title"/>
          </p:nvPr>
        </p:nvSpPr>
        <p:spPr>
          <a:xfrm>
            <a:off x="660400" y="642432"/>
            <a:ext cx="7243445" cy="600710"/>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endParaRPr sz="3950"/>
          </a:p>
        </p:txBody>
      </p:sp>
      <p:sp>
        <p:nvSpPr>
          <p:cNvPr id="1048608" name="TextBox 3"/>
          <p:cNvSpPr txBox="1"/>
          <p:nvPr/>
        </p:nvSpPr>
        <p:spPr>
          <a:xfrm>
            <a:off x="1042148" y="1318502"/>
            <a:ext cx="10981764" cy="5069840"/>
          </a:xfrm>
          <a:prstGeom prst="rect"/>
          <a:noFill/>
        </p:spPr>
        <p:txBody>
          <a:bodyPr wrap="square">
            <a:spAutoFit/>
          </a:bodyPr>
          <a:p>
            <a:pPr algn="l"/>
            <a:r>
              <a:rPr b="0" dirty="0" sz="2400" i="0" lang="en-US">
                <a:effectLst/>
                <a:latin typeface="Söhne"/>
              </a:rPr>
              <a:t>Designing a billing system involves several steps, including algorithm development and deployment. </a:t>
            </a:r>
          </a:p>
          <a:p>
            <a:pPr algn="l" indent="-342900" marL="342900">
              <a:buFont typeface="Arial" panose="020B0604020202020204" pitchFamily="34" charset="0"/>
              <a:buChar char="•"/>
            </a:pPr>
            <a:r>
              <a:rPr b="1" dirty="0" sz="2400" i="0" lang="en-US">
                <a:effectLst/>
                <a:latin typeface="Söhne"/>
              </a:rPr>
              <a:t>Requirements Gathering</a:t>
            </a:r>
            <a:r>
              <a:rPr b="0" dirty="0" sz="2400" i="0" lang="en-US">
                <a:effectLst/>
                <a:latin typeface="Söhne"/>
              </a:rPr>
              <a:t>: Understand the requirements of the billing system, such as types of products or services, pricing models, billing frequency, etc.</a:t>
            </a:r>
          </a:p>
          <a:p>
            <a:pPr algn="l" indent="-342900" marL="342900">
              <a:buFont typeface="Arial" panose="020B0604020202020204" pitchFamily="34" charset="0"/>
              <a:buChar char="•"/>
            </a:pPr>
            <a:r>
              <a:rPr b="1" dirty="0" sz="2400" i="0" lang="en-US">
                <a:effectLst/>
                <a:latin typeface="Söhne"/>
              </a:rPr>
              <a:t>Data Modeling</a:t>
            </a:r>
            <a:r>
              <a:rPr b="0" dirty="0" sz="2400" i="0" lang="en-US">
                <a:effectLst/>
                <a:latin typeface="Söhne"/>
              </a:rPr>
              <a:t>: Design the database schema to store customer information, products/services, pricing details, transactions, etc.</a:t>
            </a:r>
          </a:p>
          <a:p>
            <a:pPr algn="l" indent="-342900" marL="342900">
              <a:buFont typeface="Arial" panose="020B0604020202020204" pitchFamily="34" charset="0"/>
              <a:buChar char="•"/>
            </a:pPr>
            <a:r>
              <a:rPr b="1" dirty="0" sz="2400" i="0" lang="en-US">
                <a:effectLst/>
                <a:latin typeface="Söhne"/>
              </a:rPr>
              <a:t>Algorithm Development</a:t>
            </a:r>
            <a:r>
              <a:rPr b="0" dirty="0" sz="2400" i="0" lang="en-US">
                <a:effectLst/>
                <a:latin typeface="Söhne"/>
              </a:rPr>
              <a:t>:</a:t>
            </a:r>
          </a:p>
          <a:p>
            <a:pPr algn="l" indent="-342900" lvl="1" marL="800100">
              <a:buFont typeface="Arial" panose="020B0604020202020204" pitchFamily="34" charset="0"/>
              <a:buChar char="•"/>
            </a:pPr>
            <a:r>
              <a:rPr b="1" dirty="0" sz="2400" i="0" lang="en-US">
                <a:effectLst/>
                <a:latin typeface="Söhne"/>
              </a:rPr>
              <a:t>Billing Calculation</a:t>
            </a:r>
            <a:r>
              <a:rPr b="0" dirty="0" sz="2400" i="0" lang="en-US">
                <a:effectLst/>
                <a:latin typeface="Söhne"/>
              </a:rPr>
              <a:t>: Develop algorithms to calculate bills based on the usage of products/services, applying any discounts or taxes as necessary.</a:t>
            </a:r>
          </a:p>
          <a:p>
            <a:pPr algn="l" indent="-342900" lvl="1" marL="800100">
              <a:buFont typeface="Arial" panose="020B0604020202020204" pitchFamily="34" charset="0"/>
              <a:buChar char="•"/>
            </a:pPr>
            <a:r>
              <a:rPr b="1" dirty="0" sz="2400" i="0" lang="en-US">
                <a:effectLst/>
                <a:latin typeface="Söhne"/>
              </a:rPr>
              <a:t>Invoice Generation</a:t>
            </a:r>
            <a:r>
              <a:rPr b="0" dirty="0" sz="2400" i="0" lang="en-US">
                <a:effectLst/>
                <a:latin typeface="Söhne"/>
              </a:rPr>
              <a:t>: Create algorithms to generate invoices, including itemized details of charges.</a:t>
            </a:r>
          </a:p>
          <a:p>
            <a:pPr algn="l" indent="-342900" lvl="1" marL="800100">
              <a:buFont typeface="Arial" panose="020B0604020202020204" pitchFamily="34" charset="0"/>
              <a:buChar char="•"/>
            </a:pPr>
            <a:r>
              <a:rPr b="1" dirty="0" sz="2400" i="0" lang="en-US">
                <a:effectLst/>
                <a:latin typeface="Söhne"/>
              </a:rPr>
              <a:t>Payment Processing</a:t>
            </a:r>
            <a:r>
              <a:rPr b="0" dirty="0" sz="2400" i="0" lang="en-US">
                <a:effectLst/>
                <a:latin typeface="Söhne"/>
              </a:rPr>
              <a:t>: Implement algorithms for processing payments, including tracking outstanding balances, handling partial payments, and generating receipts.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9" name="object 2"/>
          <p:cNvSpPr txBox="1">
            <a:spLocks noGrp="1"/>
          </p:cNvSpPr>
          <p:nvPr>
            <p:ph type="title"/>
          </p:nvPr>
        </p:nvSpPr>
        <p:spPr>
          <a:xfrm>
            <a:off x="529665" y="493021"/>
            <a:ext cx="9798424" cy="624530"/>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r>
              <a:rPr dirty="0" sz="3950" lang="en-US" spc="5">
                <a:solidFill>
                  <a:srgbClr val="1CACE3"/>
                </a:solidFill>
              </a:rPr>
              <a:t>(CONTD)</a:t>
            </a:r>
            <a:endParaRPr dirty="0" sz="3950"/>
          </a:p>
        </p:txBody>
      </p:sp>
      <p:sp>
        <p:nvSpPr>
          <p:cNvPr id="1048610" name="TextBox 5"/>
          <p:cNvSpPr txBox="1"/>
          <p:nvPr/>
        </p:nvSpPr>
        <p:spPr>
          <a:xfrm>
            <a:off x="945961" y="1117551"/>
            <a:ext cx="10716374" cy="6047741"/>
          </a:xfrm>
          <a:prstGeom prst="rect"/>
          <a:noFill/>
        </p:spPr>
        <p:txBody>
          <a:bodyPr wrap="square">
            <a:spAutoFit/>
          </a:bodyPr>
          <a:p>
            <a:pPr indent="-342900" marL="342900">
              <a:buFont typeface="Arial" panose="020B0604020202020204" pitchFamily="34" charset="0"/>
              <a:buChar char="•"/>
            </a:pPr>
            <a:r>
              <a:rPr b="1" dirty="0" sz="2400" i="0" lang="en-US">
                <a:effectLst/>
                <a:latin typeface="Söhne"/>
              </a:rPr>
              <a:t>Security</a:t>
            </a:r>
            <a:r>
              <a:rPr b="0" dirty="0" sz="2400" i="0" lang="en-US">
                <a:effectLst/>
                <a:latin typeface="Söhne"/>
              </a:rPr>
              <a:t>: Implement security measures to protect sensitive customer information and financial transactions, such as encryption, access control, and data integrity checks.</a:t>
            </a:r>
          </a:p>
          <a:p>
            <a:pPr indent="-342900" marL="342900">
              <a:buFont typeface="Arial" panose="020B0604020202020204" pitchFamily="34" charset="0"/>
              <a:buChar char="•"/>
            </a:pPr>
            <a:r>
              <a:rPr b="1" dirty="0" sz="2400" i="0" lang="en-US">
                <a:effectLst/>
                <a:latin typeface="Söhne"/>
              </a:rPr>
              <a:t>Testing</a:t>
            </a:r>
            <a:r>
              <a:rPr b="0" dirty="0" sz="2400" i="0" lang="en-US">
                <a:effectLst/>
                <a:latin typeface="Söhne"/>
              </a:rPr>
              <a:t>: Thoroughly test the billing system to ensure accuracy in billing calculations, invoice generation, and payment processing.</a:t>
            </a:r>
          </a:p>
          <a:p>
            <a:pPr indent="-342900" marL="342900">
              <a:buFont typeface="Arial" panose="020B0604020202020204" pitchFamily="34" charset="0"/>
              <a:buChar char="•"/>
            </a:pPr>
            <a:r>
              <a:rPr b="1" dirty="0" sz="2400" i="0" lang="en-US">
                <a:effectLst/>
                <a:latin typeface="Söhne"/>
              </a:rPr>
              <a:t>Deployment</a:t>
            </a:r>
            <a:r>
              <a:rPr b="0" dirty="0" sz="2400" i="0" lang="en-US">
                <a:effectLst/>
                <a:latin typeface="Söhne"/>
              </a:rPr>
              <a:t>:</a:t>
            </a:r>
          </a:p>
          <a:p>
            <a:pPr indent="-342900" lvl="1" marL="800100">
              <a:buFont typeface="Arial" panose="020B0604020202020204" pitchFamily="34" charset="0"/>
              <a:buChar char="•"/>
            </a:pPr>
            <a:r>
              <a:rPr b="1" dirty="0" sz="2400" i="0" lang="en-US">
                <a:effectLst/>
                <a:latin typeface="Söhne"/>
              </a:rPr>
              <a:t>Choose Deployment Environment</a:t>
            </a:r>
            <a:r>
              <a:rPr b="0" dirty="0" sz="2400" i="0" lang="en-US">
                <a:effectLst/>
                <a:latin typeface="Söhne"/>
              </a:rPr>
              <a:t>: Decide whether to deploy the billing system on-premises or in the cloud.</a:t>
            </a:r>
          </a:p>
          <a:p>
            <a:pPr indent="-342900" lvl="1" marL="800100">
              <a:buFont typeface="Arial" panose="020B0604020202020204" pitchFamily="34" charset="0"/>
              <a:buChar char="•"/>
            </a:pPr>
            <a:r>
              <a:rPr b="1" dirty="0" sz="2400" i="0" lang="en-US">
                <a:effectLst/>
                <a:latin typeface="Söhne"/>
              </a:rPr>
              <a:t>Setup Infrastructure</a:t>
            </a:r>
            <a:r>
              <a:rPr b="0" dirty="0" sz="2400" i="0" lang="en-US">
                <a:effectLst/>
                <a:latin typeface="Söhne"/>
              </a:rPr>
              <a:t>: Configure servers, databases, and other necessary infrastructure components.</a:t>
            </a:r>
          </a:p>
          <a:p>
            <a:pPr indent="-342900" lvl="1" marL="800100">
              <a:buFont typeface="Arial" panose="020B0604020202020204" pitchFamily="34" charset="0"/>
              <a:buChar char="•"/>
            </a:pPr>
            <a:r>
              <a:rPr b="1" dirty="0" sz="2400" i="0" lang="en-US">
                <a:effectLst/>
                <a:latin typeface="Söhne"/>
              </a:rPr>
              <a:t>Deploy Application</a:t>
            </a:r>
            <a:r>
              <a:rPr b="0" dirty="0" sz="2400" i="0" lang="en-US">
                <a:effectLst/>
                <a:latin typeface="Söhne"/>
              </a:rPr>
              <a:t>: Deploy the billing system application, ensuring that it is accessible to authorized users.</a:t>
            </a:r>
          </a:p>
          <a:p>
            <a:pPr indent="-342900" lvl="1" marL="800100">
              <a:buFont typeface="Arial" panose="020B0604020202020204" pitchFamily="34" charset="0"/>
              <a:buChar char="•"/>
            </a:pPr>
            <a:r>
              <a:rPr b="1" dirty="0" sz="2400" i="0" lang="en-US">
                <a:effectLst/>
                <a:latin typeface="Söhne"/>
              </a:rPr>
              <a:t>Monitoring and Maintenance</a:t>
            </a:r>
            <a:r>
              <a:rPr b="0" dirty="0" sz="2400" i="0" lang="en-US">
                <a:effectLst/>
                <a:latin typeface="Söhne"/>
              </a:rPr>
              <a:t>: Set up monitoring tools to track system performance and address any issues that arise. Regularly maintain the system to apply updates and security patches.</a:t>
            </a:r>
          </a:p>
          <a:p>
            <a:endParaRPr b="0" dirty="0" sz="2400" i="0" lang="en-US">
              <a:effectLst/>
              <a:latin typeface="Söhne"/>
            </a:endParaRPr>
          </a:p>
          <a:p>
            <a:pPr algn="l">
              <a:buFont typeface="+mj-lt"/>
              <a:buAutoNum type="arabicPeriod"/>
            </a:pPr>
            <a:endParaRPr b="0" dirty="0" i="0" lang="en-US">
              <a:solidFill>
                <a:srgbClr val="ECECEC"/>
              </a:solidFill>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11" name="object 2"/>
          <p:cNvSpPr txBox="1">
            <a:spLocks noGrp="1"/>
          </p:cNvSpPr>
          <p:nvPr>
            <p:ph type="title"/>
          </p:nvPr>
        </p:nvSpPr>
        <p:spPr>
          <a:xfrm>
            <a:off x="529665" y="493021"/>
            <a:ext cx="9798424" cy="624530"/>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r>
              <a:rPr dirty="0" sz="3950" lang="en-US" spc="5">
                <a:solidFill>
                  <a:srgbClr val="1CACE3"/>
                </a:solidFill>
              </a:rPr>
              <a:t>(CONTD)</a:t>
            </a:r>
            <a:endParaRPr dirty="0" sz="3950"/>
          </a:p>
        </p:txBody>
      </p:sp>
      <p:sp>
        <p:nvSpPr>
          <p:cNvPr id="1048612" name="TextBox 5"/>
          <p:cNvSpPr txBox="1"/>
          <p:nvPr/>
        </p:nvSpPr>
        <p:spPr>
          <a:xfrm>
            <a:off x="1196788" y="1639420"/>
            <a:ext cx="9798424" cy="4003041"/>
          </a:xfrm>
          <a:prstGeom prst="rect"/>
          <a:noFill/>
        </p:spPr>
        <p:txBody>
          <a:bodyPr wrap="square">
            <a:spAutoFit/>
          </a:bodyPr>
          <a:p>
            <a:pPr algn="l" indent="-285750" marL="285750">
              <a:buFont typeface="Arial" panose="020B0604020202020204" pitchFamily="34" charset="0"/>
              <a:buChar char="•"/>
            </a:pPr>
            <a:r>
              <a:rPr b="1" dirty="0" sz="2400" i="0" lang="en-US">
                <a:effectLst/>
                <a:latin typeface="Söhne"/>
              </a:rPr>
              <a:t>Integration</a:t>
            </a:r>
            <a:r>
              <a:rPr b="0" dirty="0" sz="2400" i="0" lang="en-US">
                <a:effectLst/>
                <a:latin typeface="Söhne"/>
              </a:rPr>
              <a:t>: Integrate the billing system with other systems such as CRM (Customer Relationship Management), accounting software, and payment gateways for seamless operation.</a:t>
            </a:r>
          </a:p>
          <a:p>
            <a:pPr algn="l" indent="-285750" marL="285750">
              <a:buFont typeface="Arial" panose="020B0604020202020204" pitchFamily="34" charset="0"/>
              <a:buChar char="•"/>
            </a:pPr>
            <a:r>
              <a:rPr b="1" dirty="0" sz="2400" i="0" lang="en-US">
                <a:effectLst/>
                <a:latin typeface="Söhne"/>
              </a:rPr>
              <a:t>Documentation</a:t>
            </a:r>
            <a:r>
              <a:rPr b="0" dirty="0" sz="2400" i="0" lang="en-US">
                <a:effectLst/>
                <a:latin typeface="Söhne"/>
              </a:rPr>
              <a:t>: Document the system architecture, algorithms, deployment procedures, and user manuals to aid in system understanding and troubleshooting.</a:t>
            </a:r>
          </a:p>
          <a:p>
            <a:pPr algn="l" indent="-285750" marL="285750">
              <a:buFont typeface="Arial" panose="020B0604020202020204" pitchFamily="34" charset="0"/>
              <a:buChar char="•"/>
            </a:pPr>
            <a:r>
              <a:rPr b="1" dirty="0" sz="2400" i="0" lang="en-US">
                <a:effectLst/>
                <a:latin typeface="Söhne"/>
              </a:rPr>
              <a:t>Training</a:t>
            </a:r>
            <a:r>
              <a:rPr b="0" dirty="0" sz="2400" i="0" lang="en-US">
                <a:effectLst/>
                <a:latin typeface="Söhne"/>
              </a:rPr>
              <a:t>: Provide training to users on how to use the billing system effectively, including entering data, generating invoices, and processing payments.</a:t>
            </a:r>
          </a:p>
          <a:p>
            <a:pPr algn="l" indent="-285750" marL="285750">
              <a:buFont typeface="Arial" panose="020B0604020202020204" pitchFamily="34" charset="0"/>
              <a:buChar char="•"/>
            </a:pPr>
            <a:r>
              <a:rPr b="1" dirty="0" sz="2400" i="0" lang="en-US">
                <a:effectLst/>
                <a:latin typeface="Söhne"/>
              </a:rPr>
              <a:t>Support</a:t>
            </a:r>
            <a:r>
              <a:rPr b="0" dirty="0" sz="2400" i="0" lang="en-US">
                <a:effectLst/>
                <a:latin typeface="Söhne"/>
              </a:rPr>
              <a:t>: Offer ongoing support to users to address any issues or questions they may have regarding the billing system.</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dc:creator>M2101K6P</dc:creator>
  <cp:lastModifiedBy>Tejaswini Ramesh</cp:lastModifiedBy>
  <dcterms:created xsi:type="dcterms:W3CDTF">2024-04-04T08:22:38Z</dcterms:created>
  <dcterms:modified xsi:type="dcterms:W3CDTF">2024-04-23T04:26:45Z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y fmtid="{D5CDD505-2E9C-101B-9397-08002B2CF9AE}" pid="4" name="ICV">
    <vt:lpwstr>c6e17d193f22469ca7118e5e6e7b7e09</vt:lpwstr>
  </property>
</Properties>
</file>