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[dataset.xlsx]Sheet5!PivotTable2</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manualLayout>
          <c:layoutTarget val="inner"/>
          <c:xMode val="edge"/>
          <c:yMode val="edge"/>
          <c:x val="0.13711741870589536"/>
          <c:y val="6.9919072615923034E-2"/>
          <c:w val="0.60766404199475066"/>
          <c:h val="0.80285469524642761"/>
        </c:manualLayout>
      </c:layout>
      <c:barChart>
        <c:barDir val="col"/>
        <c:grouping val="clustered"/>
        <c:varyColors val="0"/>
        <c:ser>
          <c:idx val="0"/>
          <c:order val="0"/>
          <c:tx>
            <c:strRef>
              <c:f>Sheet5!$B$4:$B$5</c:f>
              <c:strCache>
                <c:ptCount val="1"/>
                <c:pt idx="0">
                  <c:v>Accounting</c:v>
                </c:pt>
              </c:strCache>
            </c:strRef>
          </c:tx>
          <c:invertIfNegative val="0"/>
          <c:cat>
            <c:strRef>
              <c:f>Sheet5!$A$6:$A$9</c:f>
              <c:strCache>
                <c:ptCount val="3"/>
                <c:pt idx="0">
                  <c:v>Female</c:v>
                </c:pt>
                <c:pt idx="1">
                  <c:v>Male</c:v>
                </c:pt>
                <c:pt idx="2">
                  <c:v>(blank)</c:v>
                </c:pt>
              </c:strCache>
            </c:strRef>
          </c:cat>
          <c:val>
            <c:numRef>
              <c:f>Sheet5!$B$6:$B$9</c:f>
              <c:numCache>
                <c:formatCode>General</c:formatCode>
                <c:ptCount val="3"/>
                <c:pt idx="1">
                  <c:v>52963.65</c:v>
                </c:pt>
              </c:numCache>
            </c:numRef>
          </c:val>
          <c:extLst>
            <c:ext xmlns:c16="http://schemas.microsoft.com/office/drawing/2014/chart" uri="{C3380CC4-5D6E-409C-BE32-E72D297353CC}">
              <c16:uniqueId val="{00000000-D85D-0E44-8C80-6FBA48310E63}"/>
            </c:ext>
          </c:extLst>
        </c:ser>
        <c:ser>
          <c:idx val="1"/>
          <c:order val="1"/>
          <c:tx>
            <c:strRef>
              <c:f>Sheet5!$C$4:$C$5</c:f>
              <c:strCache>
                <c:ptCount val="1"/>
                <c:pt idx="0">
                  <c:v>Business Development</c:v>
                </c:pt>
              </c:strCache>
            </c:strRef>
          </c:tx>
          <c:invertIfNegative val="0"/>
          <c:cat>
            <c:strRef>
              <c:f>Sheet5!$A$6:$A$9</c:f>
              <c:strCache>
                <c:ptCount val="3"/>
                <c:pt idx="0">
                  <c:v>Female</c:v>
                </c:pt>
                <c:pt idx="1">
                  <c:v>Male</c:v>
                </c:pt>
                <c:pt idx="2">
                  <c:v>(blank)</c:v>
                </c:pt>
              </c:strCache>
            </c:strRef>
          </c:cat>
          <c:val>
            <c:numRef>
              <c:f>Sheet5!$C$6:$C$9</c:f>
              <c:numCache>
                <c:formatCode>General</c:formatCode>
                <c:ptCount val="3"/>
                <c:pt idx="0">
                  <c:v>226534.16</c:v>
                </c:pt>
              </c:numCache>
            </c:numRef>
          </c:val>
          <c:extLst>
            <c:ext xmlns:c16="http://schemas.microsoft.com/office/drawing/2014/chart" uri="{C3380CC4-5D6E-409C-BE32-E72D297353CC}">
              <c16:uniqueId val="{00000001-D85D-0E44-8C80-6FBA48310E63}"/>
            </c:ext>
          </c:extLst>
        </c:ser>
        <c:ser>
          <c:idx val="2"/>
          <c:order val="2"/>
          <c:tx>
            <c:strRef>
              <c:f>Sheet5!$D$4:$D$5</c:f>
              <c:strCache>
                <c:ptCount val="1"/>
                <c:pt idx="0">
                  <c:v>Engineering</c:v>
                </c:pt>
              </c:strCache>
            </c:strRef>
          </c:tx>
          <c:invertIfNegative val="0"/>
          <c:cat>
            <c:strRef>
              <c:f>Sheet5!$A$6:$A$9</c:f>
              <c:strCache>
                <c:ptCount val="3"/>
                <c:pt idx="0">
                  <c:v>Female</c:v>
                </c:pt>
                <c:pt idx="1">
                  <c:v>Male</c:v>
                </c:pt>
                <c:pt idx="2">
                  <c:v>(blank)</c:v>
                </c:pt>
              </c:strCache>
            </c:strRef>
          </c:cat>
          <c:val>
            <c:numRef>
              <c:f>Sheet5!$D$6:$D$9</c:f>
              <c:numCache>
                <c:formatCode>General</c:formatCode>
                <c:ptCount val="3"/>
                <c:pt idx="0">
                  <c:v>114425.19</c:v>
                </c:pt>
                <c:pt idx="1">
                  <c:v>202275.1</c:v>
                </c:pt>
              </c:numCache>
            </c:numRef>
          </c:val>
          <c:extLst>
            <c:ext xmlns:c16="http://schemas.microsoft.com/office/drawing/2014/chart" uri="{C3380CC4-5D6E-409C-BE32-E72D297353CC}">
              <c16:uniqueId val="{00000002-D85D-0E44-8C80-6FBA48310E63}"/>
            </c:ext>
          </c:extLst>
        </c:ser>
        <c:ser>
          <c:idx val="3"/>
          <c:order val="3"/>
          <c:tx>
            <c:strRef>
              <c:f>Sheet5!$E$4:$E$5</c:f>
              <c:strCache>
                <c:ptCount val="1"/>
                <c:pt idx="0">
                  <c:v>Human Resources</c:v>
                </c:pt>
              </c:strCache>
            </c:strRef>
          </c:tx>
          <c:invertIfNegative val="0"/>
          <c:cat>
            <c:strRef>
              <c:f>Sheet5!$A$6:$A$9</c:f>
              <c:strCache>
                <c:ptCount val="3"/>
                <c:pt idx="0">
                  <c:v>Female</c:v>
                </c:pt>
                <c:pt idx="1">
                  <c:v>Male</c:v>
                </c:pt>
                <c:pt idx="2">
                  <c:v>(blank)</c:v>
                </c:pt>
              </c:strCache>
            </c:strRef>
          </c:cat>
          <c:val>
            <c:numRef>
              <c:f>Sheet5!$E$6:$E$9</c:f>
              <c:numCache>
                <c:formatCode>General</c:formatCode>
                <c:ptCount val="3"/>
                <c:pt idx="1">
                  <c:v>50310.09</c:v>
                </c:pt>
              </c:numCache>
            </c:numRef>
          </c:val>
          <c:extLst>
            <c:ext xmlns:c16="http://schemas.microsoft.com/office/drawing/2014/chart" uri="{C3380CC4-5D6E-409C-BE32-E72D297353CC}">
              <c16:uniqueId val="{00000003-D85D-0E44-8C80-6FBA48310E63}"/>
            </c:ext>
          </c:extLst>
        </c:ser>
        <c:ser>
          <c:idx val="4"/>
          <c:order val="4"/>
          <c:tx>
            <c:strRef>
              <c:f>Sheet5!$F$4:$F$5</c:f>
              <c:strCache>
                <c:ptCount val="1"/>
                <c:pt idx="0">
                  <c:v>Marketing</c:v>
                </c:pt>
              </c:strCache>
            </c:strRef>
          </c:tx>
          <c:invertIfNegative val="0"/>
          <c:cat>
            <c:strRef>
              <c:f>Sheet5!$A$6:$A$9</c:f>
              <c:strCache>
                <c:ptCount val="3"/>
                <c:pt idx="0">
                  <c:v>Female</c:v>
                </c:pt>
                <c:pt idx="1">
                  <c:v>Male</c:v>
                </c:pt>
                <c:pt idx="2">
                  <c:v>(blank)</c:v>
                </c:pt>
              </c:strCache>
            </c:strRef>
          </c:cat>
          <c:val>
            <c:numRef>
              <c:f>Sheet5!$F$6:$F$9</c:f>
              <c:numCache>
                <c:formatCode>General</c:formatCode>
                <c:ptCount val="3"/>
                <c:pt idx="0">
                  <c:v>66017.179999999993</c:v>
                </c:pt>
              </c:numCache>
            </c:numRef>
          </c:val>
          <c:extLst>
            <c:ext xmlns:c16="http://schemas.microsoft.com/office/drawing/2014/chart" uri="{C3380CC4-5D6E-409C-BE32-E72D297353CC}">
              <c16:uniqueId val="{00000004-D85D-0E44-8C80-6FBA48310E63}"/>
            </c:ext>
          </c:extLst>
        </c:ser>
        <c:ser>
          <c:idx val="5"/>
          <c:order val="5"/>
          <c:tx>
            <c:strRef>
              <c:f>Sheet5!$G$4:$G$5</c:f>
              <c:strCache>
                <c:ptCount val="1"/>
                <c:pt idx="0">
                  <c:v>NULL</c:v>
                </c:pt>
              </c:strCache>
            </c:strRef>
          </c:tx>
          <c:invertIfNegative val="0"/>
          <c:cat>
            <c:strRef>
              <c:f>Sheet5!$A$6:$A$9</c:f>
              <c:strCache>
                <c:ptCount val="3"/>
                <c:pt idx="0">
                  <c:v>Female</c:v>
                </c:pt>
                <c:pt idx="1">
                  <c:v>Male</c:v>
                </c:pt>
                <c:pt idx="2">
                  <c:v>(blank)</c:v>
                </c:pt>
              </c:strCache>
            </c:strRef>
          </c:cat>
          <c:val>
            <c:numRef>
              <c:f>Sheet5!$G$6:$G$9</c:f>
              <c:numCache>
                <c:formatCode>General</c:formatCode>
                <c:ptCount val="3"/>
                <c:pt idx="1">
                  <c:v>105468.7</c:v>
                </c:pt>
              </c:numCache>
            </c:numRef>
          </c:val>
          <c:extLst>
            <c:ext xmlns:c16="http://schemas.microsoft.com/office/drawing/2014/chart" uri="{C3380CC4-5D6E-409C-BE32-E72D297353CC}">
              <c16:uniqueId val="{00000005-D85D-0E44-8C80-6FBA48310E63}"/>
            </c:ext>
          </c:extLst>
        </c:ser>
        <c:ser>
          <c:idx val="6"/>
          <c:order val="6"/>
          <c:tx>
            <c:strRef>
              <c:f>Sheet5!$H$4:$H$5</c:f>
              <c:strCache>
                <c:ptCount val="1"/>
                <c:pt idx="0">
                  <c:v>Research and Development</c:v>
                </c:pt>
              </c:strCache>
            </c:strRef>
          </c:tx>
          <c:invertIfNegative val="0"/>
          <c:cat>
            <c:strRef>
              <c:f>Sheet5!$A$6:$A$9</c:f>
              <c:strCache>
                <c:ptCount val="3"/>
                <c:pt idx="0">
                  <c:v>Female</c:v>
                </c:pt>
                <c:pt idx="1">
                  <c:v>Male</c:v>
                </c:pt>
                <c:pt idx="2">
                  <c:v>(blank)</c:v>
                </c:pt>
              </c:strCache>
            </c:strRef>
          </c:cat>
          <c:val>
            <c:numRef>
              <c:f>Sheet5!$H$6:$H$9</c:f>
              <c:numCache>
                <c:formatCode>General</c:formatCode>
                <c:ptCount val="3"/>
                <c:pt idx="1">
                  <c:v>127027.63999999998</c:v>
                </c:pt>
              </c:numCache>
            </c:numRef>
          </c:val>
          <c:extLst>
            <c:ext xmlns:c16="http://schemas.microsoft.com/office/drawing/2014/chart" uri="{C3380CC4-5D6E-409C-BE32-E72D297353CC}">
              <c16:uniqueId val="{00000006-D85D-0E44-8C80-6FBA48310E63}"/>
            </c:ext>
          </c:extLst>
        </c:ser>
        <c:ser>
          <c:idx val="7"/>
          <c:order val="7"/>
          <c:tx>
            <c:strRef>
              <c:f>Sheet5!$I$4:$I$5</c:f>
              <c:strCache>
                <c:ptCount val="1"/>
                <c:pt idx="0">
                  <c:v>Sales</c:v>
                </c:pt>
              </c:strCache>
            </c:strRef>
          </c:tx>
          <c:invertIfNegative val="0"/>
          <c:cat>
            <c:strRef>
              <c:f>Sheet5!$A$6:$A$9</c:f>
              <c:strCache>
                <c:ptCount val="3"/>
                <c:pt idx="0">
                  <c:v>Female</c:v>
                </c:pt>
                <c:pt idx="1">
                  <c:v>Male</c:v>
                </c:pt>
                <c:pt idx="2">
                  <c:v>(blank)</c:v>
                </c:pt>
              </c:strCache>
            </c:strRef>
          </c:cat>
          <c:val>
            <c:numRef>
              <c:f>Sheet5!$I$6:$I$9</c:f>
              <c:numCache>
                <c:formatCode>General</c:formatCode>
                <c:ptCount val="3"/>
                <c:pt idx="1">
                  <c:v>62195.47</c:v>
                </c:pt>
              </c:numCache>
            </c:numRef>
          </c:val>
          <c:extLst>
            <c:ext xmlns:c16="http://schemas.microsoft.com/office/drawing/2014/chart" uri="{C3380CC4-5D6E-409C-BE32-E72D297353CC}">
              <c16:uniqueId val="{00000007-D85D-0E44-8C80-6FBA48310E63}"/>
            </c:ext>
          </c:extLst>
        </c:ser>
        <c:ser>
          <c:idx val="8"/>
          <c:order val="8"/>
          <c:tx>
            <c:strRef>
              <c:f>Sheet5!$J$4:$J$5</c:f>
              <c:strCache>
                <c:ptCount val="1"/>
                <c:pt idx="0">
                  <c:v>Services</c:v>
                </c:pt>
              </c:strCache>
            </c:strRef>
          </c:tx>
          <c:invertIfNegative val="0"/>
          <c:cat>
            <c:strRef>
              <c:f>Sheet5!$A$6:$A$9</c:f>
              <c:strCache>
                <c:ptCount val="3"/>
                <c:pt idx="0">
                  <c:v>Female</c:v>
                </c:pt>
                <c:pt idx="1">
                  <c:v>Male</c:v>
                </c:pt>
                <c:pt idx="2">
                  <c:v>(blank)</c:v>
                </c:pt>
              </c:strCache>
            </c:strRef>
          </c:cat>
          <c:val>
            <c:numRef>
              <c:f>Sheet5!$J$6:$J$9</c:f>
              <c:numCache>
                <c:formatCode>General</c:formatCode>
                <c:ptCount val="3"/>
                <c:pt idx="0">
                  <c:v>128193.62</c:v>
                </c:pt>
                <c:pt idx="1">
                  <c:v>69913.39</c:v>
                </c:pt>
              </c:numCache>
            </c:numRef>
          </c:val>
          <c:extLst>
            <c:ext xmlns:c16="http://schemas.microsoft.com/office/drawing/2014/chart" uri="{C3380CC4-5D6E-409C-BE32-E72D297353CC}">
              <c16:uniqueId val="{00000008-D85D-0E44-8C80-6FBA48310E63}"/>
            </c:ext>
          </c:extLst>
        </c:ser>
        <c:ser>
          <c:idx val="9"/>
          <c:order val="9"/>
          <c:tx>
            <c:strRef>
              <c:f>Sheet5!$K$4:$K$5</c:f>
              <c:strCache>
                <c:ptCount val="1"/>
                <c:pt idx="0">
                  <c:v>Support</c:v>
                </c:pt>
              </c:strCache>
            </c:strRef>
          </c:tx>
          <c:invertIfNegative val="0"/>
          <c:cat>
            <c:strRef>
              <c:f>Sheet5!$A$6:$A$9</c:f>
              <c:strCache>
                <c:ptCount val="3"/>
                <c:pt idx="0">
                  <c:v>Female</c:v>
                </c:pt>
                <c:pt idx="1">
                  <c:v>Male</c:v>
                </c:pt>
                <c:pt idx="2">
                  <c:v>(blank)</c:v>
                </c:pt>
              </c:strCache>
            </c:strRef>
          </c:cat>
          <c:val>
            <c:numRef>
              <c:f>Sheet5!$K$6:$K$9</c:f>
              <c:numCache>
                <c:formatCode>General</c:formatCode>
                <c:ptCount val="3"/>
                <c:pt idx="1">
                  <c:v>115351.31</c:v>
                </c:pt>
                <c:pt idx="2">
                  <c:v>104802.63</c:v>
                </c:pt>
              </c:numCache>
            </c:numRef>
          </c:val>
          <c:extLst>
            <c:ext xmlns:c16="http://schemas.microsoft.com/office/drawing/2014/chart" uri="{C3380CC4-5D6E-409C-BE32-E72D297353CC}">
              <c16:uniqueId val="{00000009-D85D-0E44-8C80-6FBA48310E63}"/>
            </c:ext>
          </c:extLst>
        </c:ser>
        <c:ser>
          <c:idx val="10"/>
          <c:order val="10"/>
          <c:tx>
            <c:strRef>
              <c:f>Sheet5!$L$4:$L$5</c:f>
              <c:strCache>
                <c:ptCount val="1"/>
                <c:pt idx="0">
                  <c:v>Training</c:v>
                </c:pt>
              </c:strCache>
            </c:strRef>
          </c:tx>
          <c:invertIfNegative val="0"/>
          <c:cat>
            <c:strRef>
              <c:f>Sheet5!$A$6:$A$9</c:f>
              <c:strCache>
                <c:ptCount val="3"/>
                <c:pt idx="0">
                  <c:v>Female</c:v>
                </c:pt>
                <c:pt idx="1">
                  <c:v>Male</c:v>
                </c:pt>
                <c:pt idx="2">
                  <c:v>(blank)</c:v>
                </c:pt>
              </c:strCache>
            </c:strRef>
          </c:cat>
          <c:val>
            <c:numRef>
              <c:f>Sheet5!$L$6:$L$9</c:f>
              <c:numCache>
                <c:formatCode>General</c:formatCode>
                <c:ptCount val="3"/>
                <c:pt idx="0">
                  <c:v>259603.7</c:v>
                </c:pt>
              </c:numCache>
            </c:numRef>
          </c:val>
          <c:extLst>
            <c:ext xmlns:c16="http://schemas.microsoft.com/office/drawing/2014/chart" uri="{C3380CC4-5D6E-409C-BE32-E72D297353CC}">
              <c16:uniqueId val="{0000000A-D85D-0E44-8C80-6FBA48310E63}"/>
            </c:ext>
          </c:extLst>
        </c:ser>
        <c:dLbls>
          <c:showLegendKey val="0"/>
          <c:showVal val="0"/>
          <c:showCatName val="0"/>
          <c:showSerName val="0"/>
          <c:showPercent val="0"/>
          <c:showBubbleSize val="0"/>
        </c:dLbls>
        <c:gapWidth val="150"/>
        <c:axId val="57672064"/>
        <c:axId val="57673600"/>
      </c:barChart>
      <c:catAx>
        <c:axId val="57672064"/>
        <c:scaling>
          <c:orientation val="minMax"/>
        </c:scaling>
        <c:delete val="0"/>
        <c:axPos val="b"/>
        <c:numFmt formatCode="General" sourceLinked="0"/>
        <c:majorTickMark val="out"/>
        <c:minorTickMark val="none"/>
        <c:tickLblPos val="nextTo"/>
        <c:crossAx val="57673600"/>
        <c:crosses val="autoZero"/>
        <c:auto val="1"/>
        <c:lblAlgn val="ctr"/>
        <c:lblOffset val="100"/>
        <c:noMultiLvlLbl val="0"/>
      </c:catAx>
      <c:valAx>
        <c:axId val="57673600"/>
        <c:scaling>
          <c:orientation val="minMax"/>
        </c:scaling>
        <c:delete val="0"/>
        <c:axPos val="l"/>
        <c:majorGridlines/>
        <c:numFmt formatCode="General" sourceLinked="1"/>
        <c:majorTickMark val="out"/>
        <c:minorTickMark val="none"/>
        <c:tickLblPos val="nextTo"/>
        <c:crossAx val="576720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NANDHINI</a:t>
            </a:r>
            <a:r>
              <a:rPr lang="en-IN" sz="2400" dirty="0"/>
              <a:t> G</a:t>
            </a:r>
            <a:endParaRPr lang="en-US" sz="2400" dirty="0"/>
          </a:p>
          <a:p>
            <a:r>
              <a:rPr lang="en-US" sz="2400" dirty="0"/>
              <a:t>REGISTER NO:3122171</a:t>
            </a:r>
            <a:r>
              <a:rPr lang="en-IN" sz="2400"/>
              <a:t>34</a:t>
            </a:r>
            <a:endParaRPr lang="en-US" sz="2400" dirty="0"/>
          </a:p>
          <a:p>
            <a:r>
              <a:rPr lang="en-US" sz="2400" dirty="0"/>
              <a:t>DEPARTMENT:III B COM(COMPUTER APPLICATION)</a:t>
            </a:r>
          </a:p>
          <a:p>
            <a:r>
              <a:rPr lang="en-US" sz="2400" dirty="0"/>
              <a:t>COLLEGE: SHRI KRISHNAWSAMY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0"/>
            <a:ext cx="8556626" cy="5286704"/>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lang="en-US" sz="4800" b="1" spc="5" dirty="0">
                <a:latin typeface="Trebuchet MS"/>
                <a:cs typeface="Trebuchet MS"/>
              </a:rPr>
              <a:t>G</a:t>
            </a:r>
          </a:p>
          <a:p>
            <a:pPr marL="12700">
              <a:lnSpc>
                <a:spcPct val="100000"/>
              </a:lnSpc>
              <a:spcBef>
                <a:spcPts val="105"/>
              </a:spcBef>
            </a:pPr>
            <a:r>
              <a:rPr lang="en-US" sz="2400" spc="5" dirty="0">
                <a:latin typeface="Trebuchet MS"/>
                <a:cs typeface="Trebuchet MS"/>
              </a:rPr>
              <a:t>Descriptive analysis : Use pivot tables, charts, and descriptive statistics to understand salary  distributions.</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a:latin typeface="Trebuchet MS"/>
                <a:cs typeface="Trebuchet MS"/>
              </a:rPr>
              <a:t>Predictive modeling: Using regression analysis to predict salaries based on various factors like experience, department, and education.</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a:latin typeface="Trebuchet MS"/>
                <a:cs typeface="Trebuchet MS"/>
              </a:rPr>
              <a:t>Comparative analysis: Compare current salary data with market standards using industry benchmarks.                      </a:t>
            </a:r>
          </a:p>
          <a:p>
            <a:pPr marL="12700">
              <a:lnSpc>
                <a:spcPct val="100000"/>
              </a:lnSpc>
              <a:spcBef>
                <a:spcPts val="105"/>
              </a:spcBef>
            </a:pPr>
            <a:endParaRPr lang="en-US" sz="2400" spc="5" dirty="0">
              <a:latin typeface="Cambria" pitchFamily="18" charset="0"/>
              <a:ea typeface="Cambria" pitchFamily="18" charset="0"/>
              <a:cs typeface="Trebuchet MS"/>
            </a:endParaRPr>
          </a:p>
          <a:p>
            <a:pPr marL="12700">
              <a:lnSpc>
                <a:spcPct val="100000"/>
              </a:lnSpc>
              <a:spcBef>
                <a:spcPts val="105"/>
              </a:spcBef>
            </a:pPr>
            <a:endParaRPr lang="en-US" sz="2400" b="1" spc="5" dirty="0">
              <a:latin typeface="Cambria" pitchFamily="18" charset="0"/>
              <a:ea typeface="Cambria" pitchFamily="18" charset="0"/>
              <a:cs typeface="Trebuchet MS"/>
            </a:endParaRPr>
          </a:p>
          <a:p>
            <a:pPr marL="12700">
              <a:lnSpc>
                <a:spcPct val="100000"/>
              </a:lnSpc>
              <a:spcBef>
                <a:spcPts val="105"/>
              </a:spcBef>
            </a:pPr>
            <a:endParaRPr sz="2400" dirty="0">
              <a:latin typeface="Cambria" pitchFamily="18" charset="0"/>
              <a:ea typeface="Cambria"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905000" y="2052637"/>
          <a:ext cx="8382000" cy="2752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3198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18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r>
              <a:rPr lang="en-US" sz="4250" spc="10" dirty="0"/>
              <a:t>                                     </a:t>
            </a:r>
            <a:br>
              <a:rPr lang="en-US" sz="4250" spc="10" dirty="0"/>
            </a:br>
            <a:r>
              <a:rPr lang="en-US" sz="4250" spc="10" dirty="0"/>
              <a:t>    </a:t>
            </a:r>
            <a:r>
              <a:rPr lang="en-US" sz="2000" spc="10" dirty="0">
                <a:latin typeface="Cambria" pitchFamily="18" charset="0"/>
                <a:ea typeface="Cambria" pitchFamily="18" charset="0"/>
              </a:rPr>
              <a:t> salary Disparities: Identify inequality in salaries based on gender, department, or experience.</a:t>
            </a:r>
            <a:br>
              <a:rPr lang="en-US" sz="2000" spc="10" dirty="0">
                <a:latin typeface="Cambria" pitchFamily="18" charset="0"/>
                <a:ea typeface="Cambria" pitchFamily="18" charset="0"/>
              </a:rPr>
            </a:br>
            <a:r>
              <a:rPr lang="en-US" sz="2000" spc="10" dirty="0">
                <a:latin typeface="Cambria" pitchFamily="18" charset="0"/>
                <a:ea typeface="Cambria" pitchFamily="18" charset="0"/>
              </a:rPr>
              <a:t>               </a:t>
            </a:r>
            <a:br>
              <a:rPr lang="en-US" sz="2000" spc="10" dirty="0">
                <a:latin typeface="Cambria" pitchFamily="18" charset="0"/>
                <a:ea typeface="Cambria" pitchFamily="18" charset="0"/>
              </a:rPr>
            </a:br>
            <a:r>
              <a:rPr lang="en-US" sz="2000" spc="10" dirty="0">
                <a:latin typeface="Cambria" pitchFamily="18" charset="0"/>
                <a:ea typeface="Cambria" pitchFamily="18" charset="0"/>
              </a:rPr>
              <a:t>               Salary Predication: Develop models to predicit employee salaries.</a:t>
            </a:r>
            <a:br>
              <a:rPr lang="en-US" sz="2000" spc="10" dirty="0">
                <a:latin typeface="Cambria" pitchFamily="18" charset="0"/>
                <a:ea typeface="Cambria" pitchFamily="18" charset="0"/>
              </a:rPr>
            </a:br>
            <a:br>
              <a:rPr lang="en-US" sz="2000" spc="10" dirty="0">
                <a:latin typeface="Cambria" pitchFamily="18" charset="0"/>
                <a:ea typeface="Cambria" pitchFamily="18" charset="0"/>
              </a:rPr>
            </a:br>
            <a:r>
              <a:rPr lang="en-US" sz="2000" spc="10" dirty="0">
                <a:latin typeface="Cambria" pitchFamily="18" charset="0"/>
                <a:ea typeface="Cambria" pitchFamily="18" charset="0"/>
              </a:rPr>
              <a:t>                 Market Aligment: Assess whether current salaries are in line with market standard.</a:t>
            </a:r>
            <a:br>
              <a:rPr lang="en-US" sz="2000" spc="10" dirty="0">
                <a:latin typeface="Cambria" pitchFamily="18" charset="0"/>
                <a:ea typeface="Cambria" pitchFamily="18" charset="0"/>
              </a:rPr>
            </a:br>
            <a:br>
              <a:rPr lang="en-US" sz="2000" spc="10" dirty="0">
                <a:latin typeface="Cambria" pitchFamily="18" charset="0"/>
                <a:ea typeface="Cambria" pitchFamily="18" charset="0"/>
              </a:rPr>
            </a:br>
            <a:r>
              <a:rPr lang="en-US" sz="2000" spc="10" dirty="0">
                <a:latin typeface="Cambria" pitchFamily="18" charset="0"/>
                <a:ea typeface="Cambria" pitchFamily="18" charset="0"/>
              </a:rPr>
              <a:t>                  Retention: Investigate the relationship between salary and employee retention.</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16101"/>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Cambria" pitchFamily="18" charset="0"/>
                <a:ea typeface="Cambria" pitchFamily="18" charset="0"/>
                <a:cs typeface="Times New Roman" panose="02020603050405020304" pitchFamily="18" charset="0"/>
              </a:rPr>
              <a:t>This project analyzes employee salary data to uncover trends, inequalities, and opportunities for optimizing the salary structure using Excel. The goal is ensure fair compensation, predict salary trends, and improve employee retention.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63332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br>
              <a:rPr lang="en-US" sz="3200" spc="5" dirty="0"/>
            </a:br>
            <a:r>
              <a:rPr lang="en-US" sz="2400" spc="5" dirty="0"/>
              <a:t>       </a:t>
            </a:r>
            <a:r>
              <a:rPr lang="en-US" sz="2400" b="0" spc="5" dirty="0">
                <a:latin typeface="Cambria" pitchFamily="18" charset="0"/>
                <a:ea typeface="Cambria" pitchFamily="18" charset="0"/>
              </a:rPr>
              <a:t>HR Department: To refine compensation strategies and ensure fair pay.</a:t>
            </a:r>
            <a:br>
              <a:rPr lang="en-US" sz="2400" b="0" spc="5" dirty="0">
                <a:latin typeface="Cambria" pitchFamily="18" charset="0"/>
                <a:ea typeface="Cambria" pitchFamily="18" charset="0"/>
              </a:rPr>
            </a:br>
            <a:br>
              <a:rPr lang="en-US" sz="2400" b="0" spc="5" dirty="0">
                <a:latin typeface="Cambria" pitchFamily="18" charset="0"/>
                <a:ea typeface="Cambria" pitchFamily="18" charset="0"/>
              </a:rPr>
            </a:br>
            <a:r>
              <a:rPr lang="en-US" sz="2400" b="0" spc="5" dirty="0">
                <a:latin typeface="Cambria" pitchFamily="18" charset="0"/>
                <a:ea typeface="Cambria" pitchFamily="18" charset="0"/>
              </a:rPr>
              <a:t>             Management: To make informed decisions regarding budget allocation and salary adjustments.</a:t>
            </a:r>
            <a:br>
              <a:rPr lang="en-US" sz="2400" b="0" spc="5" dirty="0">
                <a:latin typeface="Cambria" pitchFamily="18" charset="0"/>
                <a:ea typeface="Cambria" pitchFamily="18" charset="0"/>
              </a:rPr>
            </a:br>
            <a:br>
              <a:rPr lang="en-US" sz="2400" b="0" spc="5" dirty="0">
                <a:latin typeface="Cambria" pitchFamily="18" charset="0"/>
                <a:ea typeface="Cambria" pitchFamily="18" charset="0"/>
              </a:rPr>
            </a:br>
            <a:r>
              <a:rPr lang="en-US" sz="2400" b="0" spc="5" dirty="0">
                <a:latin typeface="Cambria" pitchFamily="18" charset="0"/>
                <a:ea typeface="Cambria" pitchFamily="18" charset="0"/>
              </a:rPr>
              <a:t>               Employees: For transparency and understanding </a:t>
            </a:r>
            <a:r>
              <a:rPr lang="en-US" sz="2800" b="0" spc="5" dirty="0">
                <a:latin typeface="Cambria" pitchFamily="18" charset="0"/>
                <a:ea typeface="Cambria" pitchFamily="18" charset="0"/>
              </a:rPr>
              <a:t>of </a:t>
            </a:r>
            <a:r>
              <a:rPr lang="en-US" sz="2400" b="0" spc="5" dirty="0">
                <a:latin typeface="Cambria" pitchFamily="18" charset="0"/>
                <a:ea typeface="Cambria" pitchFamily="18" charset="0"/>
              </a:rPr>
              <a:t>salary structure within the organisation.</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15278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US" sz="3600" dirty="0"/>
            </a:br>
            <a:r>
              <a:rPr lang="en-US" sz="3600" dirty="0"/>
              <a:t>                </a:t>
            </a:r>
            <a:br>
              <a:rPr lang="en-US" sz="3600" dirty="0"/>
            </a:br>
            <a:r>
              <a:rPr lang="en-US" sz="3600" dirty="0"/>
              <a:t>                 </a:t>
            </a:r>
            <a:r>
              <a:rPr lang="en-US" sz="2400" b="0" dirty="0">
                <a:latin typeface="Cambria" pitchFamily="18" charset="0"/>
                <a:ea typeface="Cambria" pitchFamily="18" charset="0"/>
              </a:rPr>
              <a:t>We propose using Excel to conduct a thorough analysis of the employee salary data.  This will include identifying disparities, predicting future salaries, and ensuring alignment with industry standards.  The solution will help HR and management make data-driven decisions.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78"/>
          </a:xfrm>
        </p:spPr>
        <p:txBody>
          <a:bodyPr/>
          <a:lstStyle/>
          <a:p>
            <a:r>
              <a:rPr lang="en-IN" dirty="0"/>
              <a:t>Dataset Description</a:t>
            </a:r>
            <a:br>
              <a:rPr lang="en-IN" sz="2400" dirty="0"/>
            </a:br>
            <a:r>
              <a:rPr lang="en-IN" sz="2400" b="0" dirty="0">
                <a:latin typeface="Cambria" pitchFamily="18" charset="0"/>
                <a:ea typeface="Cambria" pitchFamily="18" charset="0"/>
              </a:rPr>
              <a:t>Employee ID: Unique identifier for each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Department: The department where the employee works.</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Gender: Gender of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Years of Experience: Number of years the employee has worked.</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Educational level: The highest level of education attained by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Salary: The annual salary of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Retention status: Whether the employees is still with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733347"/>
          </a:xfrm>
          <a:prstGeom prst="rect">
            <a:avLst/>
          </a:prstGeom>
        </p:spPr>
        <p:txBody>
          <a:bodyPr vert="horz" wrap="square" lIns="0" tIns="16510" rIns="0" bIns="0" rtlCol="0">
            <a:spAutoFit/>
          </a:bodyPr>
          <a:lstStyle/>
          <a:p>
            <a:pPr marL="12700">
              <a:lnSpc>
                <a:spcPct val="100000"/>
              </a:lnSpc>
              <a:spcBef>
                <a:spcPts val="130"/>
              </a:spcBef>
            </a:pPr>
            <a:r>
              <a:rPr sz="4250" spc="15" dirty="0">
                <a:latin typeface="Cambria" pitchFamily="18" charset="0"/>
                <a:ea typeface="Cambria" pitchFamily="18" charset="0"/>
              </a:rPr>
              <a:t>THE</a:t>
            </a:r>
            <a:r>
              <a:rPr sz="4250" spc="20" dirty="0">
                <a:latin typeface="Cambria" pitchFamily="18" charset="0"/>
                <a:ea typeface="Cambria" pitchFamily="18" charset="0"/>
              </a:rPr>
              <a:t> </a:t>
            </a:r>
            <a:r>
              <a:rPr lang="en-US" sz="4250" spc="20" dirty="0">
                <a:latin typeface="Cambria" pitchFamily="18" charset="0"/>
                <a:ea typeface="Cambria" pitchFamily="18" charset="0"/>
              </a:rPr>
              <a:t>"</a:t>
            </a:r>
            <a:r>
              <a:rPr sz="4250" spc="10" dirty="0">
                <a:latin typeface="Cambria" pitchFamily="18" charset="0"/>
                <a:ea typeface="Cambria" pitchFamily="18" charset="0"/>
              </a:rPr>
              <a:t>WOW</a:t>
            </a:r>
            <a:r>
              <a:rPr lang="en-US" sz="4250" spc="10" dirty="0">
                <a:latin typeface="Cambria" pitchFamily="18" charset="0"/>
                <a:ea typeface="Cambria" pitchFamily="18" charset="0"/>
              </a:rPr>
              <a:t>"</a:t>
            </a:r>
            <a:r>
              <a:rPr sz="4250" spc="85" dirty="0">
                <a:latin typeface="Cambria" pitchFamily="18" charset="0"/>
                <a:ea typeface="Cambria" pitchFamily="18" charset="0"/>
              </a:rPr>
              <a:t> </a:t>
            </a:r>
            <a:r>
              <a:rPr sz="4250" spc="10" dirty="0">
                <a:latin typeface="Cambria" pitchFamily="18" charset="0"/>
                <a:ea typeface="Cambria" pitchFamily="18" charset="0"/>
              </a:rPr>
              <a:t>IN</a:t>
            </a:r>
            <a:r>
              <a:rPr sz="4250" spc="-5" dirty="0">
                <a:latin typeface="Cambria" pitchFamily="18" charset="0"/>
                <a:ea typeface="Cambria" pitchFamily="18" charset="0"/>
              </a:rPr>
              <a:t> </a:t>
            </a:r>
            <a:r>
              <a:rPr sz="4250" spc="15">
                <a:latin typeface="Cambria" pitchFamily="18" charset="0"/>
                <a:ea typeface="Cambria" pitchFamily="18" charset="0"/>
              </a:rPr>
              <a:t>OUR</a:t>
            </a:r>
            <a:r>
              <a:rPr sz="4250" spc="-10">
                <a:latin typeface="Cambria" pitchFamily="18" charset="0"/>
                <a:ea typeface="Cambria" pitchFamily="18" charset="0"/>
              </a:rPr>
              <a:t> </a:t>
            </a:r>
            <a:r>
              <a:rPr sz="4250" spc="20">
                <a:latin typeface="Cambria" pitchFamily="18" charset="0"/>
                <a:ea typeface="Cambria" pitchFamily="18" charset="0"/>
              </a:rPr>
              <a:t>SOLUTION</a:t>
            </a:r>
            <a:br>
              <a:rPr lang="en-US" sz="4250" spc="20" dirty="0">
                <a:latin typeface="Cambria" pitchFamily="18" charset="0"/>
                <a:ea typeface="Cambria" pitchFamily="18" charset="0"/>
              </a:rPr>
            </a:br>
            <a:r>
              <a:rPr lang="en-US" sz="2400" b="0" spc="20" dirty="0">
                <a:latin typeface="Cambria" pitchFamily="18" charset="0"/>
                <a:ea typeface="Cambria" pitchFamily="18" charset="0"/>
              </a:rPr>
              <a:t>Salary Distribution: Identify significant salary gaps based on gender or department.</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Prediction accuracy: Evaluate the accuracy of salary predictions.</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Market alignment: Discuss how closely current salaries match market data.</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Retention insights: Explore the link between salary levels and employee retention rates.</a:t>
            </a:r>
            <a:endParaRPr sz="4250" dirty="0">
              <a:latin typeface="Cambria" pitchFamily="18" charset="0"/>
              <a:ea typeface="Cambria"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187</Words>
  <Application>Microsoft Office PowerPoint</Application>
  <PresentationFormat>Widescreen</PresentationFormat>
  <Paragraphs>47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salary Disparities: Identify inequality in salaries based on gender, department, or experience.                                Salary Predication: Develop models to predicit employee salaries.                   Market Aligment: Assess whether current salaries are in line with market standard.                    Retention: Investigate the relationship between salary and employee retention.</vt:lpstr>
      <vt:lpstr>PROJECT OVERVIEW</vt:lpstr>
      <vt:lpstr>WHO ARE THE END USERS?        HR Department: To refine compensation strategies and ensure fair pay.               Management: To make informed decisions regarding budget allocation and salary adjustments.                 Employees: For transparency and understanding of salary structure within the organisation.</vt:lpstr>
      <vt:lpstr>OUR SOLUTION AND ITS VALUE PROPOSITION                                   We propose using Excel to conduct a thorough analysis of the employee salary data.  This will include identifying disparities, predicting future salaries, and ensuring alignment with industry standards.  The solution will help HR and management make data-driven decisions.</vt:lpstr>
      <vt:lpstr>Dataset Description Employee ID: Unique identifier for each employee.  Department: The department where the employee works.  Gender: Gender of the employee.  Years of Experience: Number of years the employee has worked.  Educational level: The highest level of education attained by the employee.  Salary: The annual salary of the employee.  Retention status: Whether the employees is still with the company.</vt:lpstr>
      <vt:lpstr>THE "WOW" IN OUR SOLUTION Salary Distribution: Identify significant salary gaps based on gender or department.  Prediction accuracy: Evaluate the accuracy of salary predictions.  Market alignment: Discuss how closely current salaries match market data.  Retention insights: Explore the link between salary levels and employee retention rates.</vt:lpstr>
      <vt:lpstr>PowerPoint Presentation</vt:lpstr>
      <vt:lpstr>RESULTS</vt:lpstr>
      <vt:lpstr>Conclusion             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jnnandhu567@gmail.com</cp:lastModifiedBy>
  <cp:revision>22</cp:revision>
  <dcterms:created xsi:type="dcterms:W3CDTF">2024-03-29T15:07:22Z</dcterms:created>
  <dcterms:modified xsi:type="dcterms:W3CDTF">2024-09-06T07:46:17Z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