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6" r:id="rId3"/>
    <p:sldMasterId id="2147483689" r:id="rId4"/>
    <p:sldMasterId id="2147483702" r:id="rId5"/>
    <p:sldMasterId id="2147483720" r:id="rId6"/>
  </p:sldMasterIdLst>
  <p:notesMasterIdLst>
    <p:notesMasterId r:id="rId79"/>
  </p:notesMasterIdLst>
  <p:sldIdLst>
    <p:sldId id="383" r:id="rId7"/>
    <p:sldId id="262" r:id="rId8"/>
    <p:sldId id="470" r:id="rId9"/>
    <p:sldId id="264" r:id="rId10"/>
    <p:sldId id="265" r:id="rId11"/>
    <p:sldId id="388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5" r:id="rId21"/>
    <p:sldId id="487" r:id="rId22"/>
    <p:sldId id="406" r:id="rId23"/>
    <p:sldId id="407" r:id="rId24"/>
    <p:sldId id="389" r:id="rId25"/>
    <p:sldId id="479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86" r:id="rId38"/>
    <p:sldId id="424" r:id="rId39"/>
    <p:sldId id="428" r:id="rId40"/>
    <p:sldId id="430" r:id="rId41"/>
    <p:sldId id="483" r:id="rId42"/>
    <p:sldId id="433" r:id="rId43"/>
    <p:sldId id="432" r:id="rId44"/>
    <p:sldId id="434" r:id="rId45"/>
    <p:sldId id="435" r:id="rId46"/>
    <p:sldId id="436" r:id="rId47"/>
    <p:sldId id="437" r:id="rId48"/>
    <p:sldId id="312" r:id="rId49"/>
    <p:sldId id="390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392" r:id="rId61"/>
    <p:sldId id="481" r:id="rId62"/>
    <p:sldId id="48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1" r:id="rId73"/>
    <p:sldId id="472" r:id="rId74"/>
    <p:sldId id="484" r:id="rId75"/>
    <p:sldId id="473" r:id="rId76"/>
    <p:sldId id="477" r:id="rId77"/>
    <p:sldId id="478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56"/>
    <a:srgbClr val="FFDD5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48" y="1132"/>
      </p:cViewPr>
      <p:guideLst>
        <p:guide orient="horz" pos="215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9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4.xml"/><Relationship Id="rId4" Type="http://schemas.openxmlformats.org/officeDocument/2006/relationships/tags" Target="../tags/tag1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3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5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34.xml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7.xml"/><Relationship Id="rId7" Type="http://schemas.openxmlformats.org/officeDocument/2006/relationships/image" Target="../media/image1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9" Type="http://schemas.openxmlformats.org/officeDocument/2006/relationships/image" Target="../media/image3.jpe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42.xml"/><Relationship Id="rId7" Type="http://schemas.openxmlformats.org/officeDocument/2006/relationships/image" Target="../media/image4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43.xml"/><Relationship Id="rId9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46.xml"/><Relationship Id="rId7" Type="http://schemas.openxmlformats.org/officeDocument/2006/relationships/image" Target="../media/image3.jpe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9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image" Target="../media/image1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54.xml"/><Relationship Id="rId7" Type="http://schemas.openxmlformats.org/officeDocument/2006/relationships/image" Target="../media/image1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56.xml"/><Relationship Id="rId10" Type="http://schemas.openxmlformats.org/officeDocument/2006/relationships/image" Target="../media/image5.png"/><Relationship Id="rId4" Type="http://schemas.openxmlformats.org/officeDocument/2006/relationships/tags" Target="../tags/tag155.xml"/><Relationship Id="rId9" Type="http://schemas.openxmlformats.org/officeDocument/2006/relationships/image" Target="../media/image3.jpe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7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19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199.xml"/><Relationship Id="rId4" Type="http://schemas.openxmlformats.org/officeDocument/2006/relationships/tags" Target="../tags/tag198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5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7.xml"/><Relationship Id="rId7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image" Target="../media/image5.png"/><Relationship Id="rId4" Type="http://schemas.openxmlformats.org/officeDocument/2006/relationships/tags" Target="../tags/tag28.xml"/><Relationship Id="rId9" Type="http://schemas.openxmlformats.org/officeDocument/2006/relationships/image" Target="../media/image3.jpe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7"/>
          <p:cNvSpPr/>
          <p:nvPr userDrawn="1"/>
        </p:nvSpPr>
        <p:spPr bwMode="auto">
          <a:xfrm>
            <a:off x="1237715" y="3909053"/>
            <a:ext cx="9716569" cy="6095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25-2-28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/>
              </a:rPr>
              <a:t>CC BY-NC-SA 4.0</a:t>
            </a:r>
            <a:endParaRPr lang="en-US" sz="2135" dirty="0">
              <a:solidFill>
                <a:srgbClr val="0070C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0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3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2" name="图片 11" descr="logo-原版新"/>
          <p:cNvPicPr>
            <a:picLocks noChangeAspect="1"/>
          </p:cNvPicPr>
          <p:nvPr userDrawn="1"/>
        </p:nvPicPr>
        <p:blipFill>
          <a:blip r:embed="rId3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33575" y="2420620"/>
            <a:ext cx="8306435" cy="116459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Rectangle 2057"/>
          <p:cNvSpPr/>
          <p:nvPr userDrawn="1"/>
        </p:nvSpPr>
        <p:spPr bwMode="auto">
          <a:xfrm>
            <a:off x="1618615" y="3931920"/>
            <a:ext cx="8970645" cy="762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25-2-28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  <a:lvl6pPr marL="1143000" indent="0" algn="ctr">
              <a:buNone/>
              <a:defRPr/>
            </a:lvl6pPr>
            <a:lvl7pPr marL="1371600" indent="0" algn="ctr">
              <a:buNone/>
              <a:defRPr/>
            </a:lvl7pPr>
            <a:lvl8pPr marL="1600200" indent="0" algn="ctr">
              <a:buNone/>
              <a:defRPr/>
            </a:lvl8pPr>
            <a:lvl9pPr marL="18288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/>
          <p:cNvSpPr txBox="1"/>
          <p:nvPr userDrawn="1"/>
        </p:nvSpPr>
        <p:spPr>
          <a:xfrm rot="20429976">
            <a:off x="443645" y="2643092"/>
            <a:ext cx="1103520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65"/>
            </a:lvl1pPr>
            <a:lvl2pPr marL="228600" indent="0">
              <a:buNone/>
              <a:defRPr sz="935"/>
            </a:lvl2pPr>
            <a:lvl3pPr marL="457200" indent="0">
              <a:buNone/>
              <a:defRPr sz="800"/>
            </a:lvl3pPr>
            <a:lvl4pPr marL="685800" indent="0">
              <a:buNone/>
              <a:defRPr sz="665"/>
            </a:lvl4pPr>
            <a:lvl5pPr marL="914400" indent="0">
              <a:buNone/>
              <a:defRPr sz="665"/>
            </a:lvl5pPr>
            <a:lvl6pPr marL="1143000" indent="0">
              <a:buNone/>
              <a:defRPr sz="665"/>
            </a:lvl6pPr>
            <a:lvl7pPr marL="1371600" indent="0">
              <a:buNone/>
              <a:defRPr sz="665"/>
            </a:lvl7pPr>
            <a:lvl8pPr marL="1600200" indent="0">
              <a:buNone/>
              <a:defRPr sz="665"/>
            </a:lvl8pPr>
            <a:lvl9pPr marL="182880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522730" y="6494780"/>
            <a:ext cx="914654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/>
        </p:nvCxnSpPr>
        <p:spPr bwMode="auto">
          <a:xfrm>
            <a:off x="534040" y="1351495"/>
            <a:ext cx="11117580" cy="1841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diamond" w="lg" len="lg"/>
            <a:tailEnd type="diamond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7" name="图片 6" descr="logo-原版新"/>
          <p:cNvPicPr>
            <a:picLocks noChangeAspect="1"/>
          </p:cNvPicPr>
          <p:nvPr userDrawn="1"/>
        </p:nvPicPr>
        <p:blipFill>
          <a:blip r:embed="rId9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49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819" cy="46910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0"/>
            <a:ext cx="7315200" cy="566737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65"/>
            </a:lvl2pPr>
            <a:lvl3pPr marL="457200" indent="0">
              <a:buNone/>
              <a:defRPr sz="1200"/>
            </a:lvl3pPr>
            <a:lvl4pPr marL="685800" indent="0">
              <a:buNone/>
              <a:defRPr sz="1065"/>
            </a:lvl4pPr>
            <a:lvl5pPr marL="914400" indent="0">
              <a:buNone/>
              <a:defRPr sz="1065"/>
            </a:lvl5pPr>
            <a:lvl6pPr marL="1143000" indent="0">
              <a:buNone/>
              <a:defRPr sz="1065"/>
            </a:lvl6pPr>
            <a:lvl7pPr marL="1371600" indent="0">
              <a:buNone/>
              <a:defRPr sz="1065"/>
            </a:lvl7pPr>
            <a:lvl8pPr marL="1600200" indent="0">
              <a:buNone/>
              <a:defRPr sz="1065"/>
            </a:lvl8pPr>
            <a:lvl9pPr marL="1828800" indent="0">
              <a:buNone/>
              <a:defRPr sz="10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7"/>
            <a:ext cx="7315200" cy="8048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5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0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3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1" name="图片 10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/>
              </a:rPr>
              <a:t>CC BY-NC-SA 4.0</a:t>
            </a:r>
            <a:endParaRPr lang="en-US" sz="2135" dirty="0">
              <a:solidFill>
                <a:srgbClr val="0070C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  <a:lvl6pPr marL="1143000" indent="0" algn="ctr">
              <a:buNone/>
              <a:defRPr/>
            </a:lvl6pPr>
            <a:lvl7pPr marL="1371600" indent="0" algn="ctr">
              <a:buNone/>
              <a:defRPr/>
            </a:lvl7pPr>
            <a:lvl8pPr marL="1600200" indent="0" algn="ctr">
              <a:buNone/>
              <a:defRPr/>
            </a:lvl8pPr>
            <a:lvl9pPr marL="18288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11705" y="3045460"/>
            <a:ext cx="7768590" cy="8864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1522730" y="6494780"/>
            <a:ext cx="914654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24" name="图片 23" descr="图片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495550" y="1568450"/>
            <a:ext cx="7200900" cy="3721100"/>
          </a:xfrm>
          <a:prstGeom prst="rect">
            <a:avLst/>
          </a:prstGeom>
        </p:spPr>
      </p:pic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13" name="图片 12" descr="logo-原版新"/>
          <p:cNvPicPr>
            <a:picLocks noChangeAspect="1"/>
          </p:cNvPicPr>
          <p:nvPr userDrawn="1"/>
        </p:nvPicPr>
        <p:blipFill>
          <a:blip r:embed="rId8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/>
          <p:cNvSpPr txBox="1"/>
          <p:nvPr userDrawn="1"/>
        </p:nvSpPr>
        <p:spPr>
          <a:xfrm rot="20429976">
            <a:off x="443645" y="2643092"/>
            <a:ext cx="1103520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65"/>
            </a:lvl1pPr>
            <a:lvl2pPr marL="228600" indent="0">
              <a:buNone/>
              <a:defRPr sz="935"/>
            </a:lvl2pPr>
            <a:lvl3pPr marL="457200" indent="0">
              <a:buNone/>
              <a:defRPr sz="800"/>
            </a:lvl3pPr>
            <a:lvl4pPr marL="685800" indent="0">
              <a:buNone/>
              <a:defRPr sz="665"/>
            </a:lvl4pPr>
            <a:lvl5pPr marL="914400" indent="0">
              <a:buNone/>
              <a:defRPr sz="665"/>
            </a:lvl5pPr>
            <a:lvl6pPr marL="1143000" indent="0">
              <a:buNone/>
              <a:defRPr sz="665"/>
            </a:lvl6pPr>
            <a:lvl7pPr marL="1371600" indent="0">
              <a:buNone/>
              <a:defRPr sz="665"/>
            </a:lvl7pPr>
            <a:lvl8pPr marL="1600200" indent="0">
              <a:buNone/>
              <a:defRPr sz="665"/>
            </a:lvl8pPr>
            <a:lvl9pPr marL="182880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49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4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231904" y="6509188"/>
            <a:ext cx="2400268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程序设计基本方法</a:t>
            </a: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10" name="图片 9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819" cy="46910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0"/>
            <a:ext cx="7315200" cy="566737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65"/>
            </a:lvl2pPr>
            <a:lvl3pPr marL="457200" indent="0">
              <a:buNone/>
              <a:defRPr sz="1200"/>
            </a:lvl3pPr>
            <a:lvl4pPr marL="685800" indent="0">
              <a:buNone/>
              <a:defRPr sz="1065"/>
            </a:lvl4pPr>
            <a:lvl5pPr marL="914400" indent="0">
              <a:buNone/>
              <a:defRPr sz="1065"/>
            </a:lvl5pPr>
            <a:lvl6pPr marL="1143000" indent="0">
              <a:buNone/>
              <a:defRPr sz="1065"/>
            </a:lvl6pPr>
            <a:lvl7pPr marL="1371600" indent="0">
              <a:buNone/>
              <a:defRPr sz="1065"/>
            </a:lvl7pPr>
            <a:lvl8pPr marL="1600200" indent="0">
              <a:buNone/>
              <a:defRPr sz="1065"/>
            </a:lvl8pPr>
            <a:lvl9pPr marL="1828800" indent="0">
              <a:buNone/>
              <a:defRPr sz="10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7"/>
            <a:ext cx="7315200" cy="8048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5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34040" y="1351495"/>
            <a:ext cx="11117580" cy="1841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diamond" w="lg" len="lg"/>
            <a:tailEnd type="diamond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8" name="图片 7" descr="logo-原版新"/>
          <p:cNvPicPr>
            <a:picLocks noChangeAspect="1"/>
          </p:cNvPicPr>
          <p:nvPr userDrawn="1"/>
        </p:nvPicPr>
        <p:blipFill>
          <a:blip r:embed="rId7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1522730" y="6494780"/>
            <a:ext cx="914654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3" name="矩形 22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57"/>
          <p:cNvSpPr/>
          <p:nvPr userDrawn="1"/>
        </p:nvSpPr>
        <p:spPr bwMode="auto">
          <a:xfrm>
            <a:off x="1237715" y="3909053"/>
            <a:ext cx="9716569" cy="6095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4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33575" y="2420620"/>
            <a:ext cx="8306435" cy="116459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Rectangle 2057"/>
          <p:cNvSpPr/>
          <p:nvPr userDrawn="1"/>
        </p:nvSpPr>
        <p:spPr bwMode="auto">
          <a:xfrm>
            <a:off x="1618615" y="3931920"/>
            <a:ext cx="8970645" cy="762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cxnSp>
        <p:nvCxnSpPr>
          <p:cNvPr id="16" name="直接连接符 15"/>
          <p:cNvCxnSpPr/>
          <p:nvPr userDrawn="1"/>
        </p:nvCxnSpPr>
        <p:spPr bwMode="auto">
          <a:xfrm>
            <a:off x="534040" y="1351495"/>
            <a:ext cx="11117580" cy="1841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diamond" w="lg" len="lg"/>
            <a:tailEnd type="diamond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7" name="图片 6" descr="logo-原版新"/>
          <p:cNvPicPr>
            <a:picLocks noChangeAspect="1"/>
          </p:cNvPicPr>
          <p:nvPr userDrawn="1"/>
        </p:nvPicPr>
        <p:blipFill>
          <a:blip r:embed="rId9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11705" y="3045460"/>
            <a:ext cx="7768590" cy="8864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pic>
        <p:nvPicPr>
          <p:cNvPr id="24" name="图片 23" descr="图片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495550" y="1568450"/>
            <a:ext cx="7200900" cy="3721100"/>
          </a:xfrm>
          <a:prstGeom prst="rect">
            <a:avLst/>
          </a:prstGeom>
        </p:spPr>
      </p:pic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9" name="图片 18" descr="logo-原版新"/>
          <p:cNvPicPr>
            <a:picLocks noChangeAspect="1"/>
          </p:cNvPicPr>
          <p:nvPr userDrawn="1"/>
        </p:nvPicPr>
        <p:blipFill>
          <a:blip r:embed="rId8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34040" y="1351495"/>
            <a:ext cx="11117580" cy="18415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diamond" w="lg" len="lg"/>
            <a:tailEnd type="diamond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8" name="图片 7" descr="logo-原版新"/>
          <p:cNvPicPr>
            <a:picLocks noChangeAspect="1"/>
          </p:cNvPicPr>
          <p:nvPr userDrawn="1"/>
        </p:nvPicPr>
        <p:blipFill>
          <a:blip r:embed="rId7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-原版新"/>
          <p:cNvPicPr>
            <a:picLocks noChangeAspect="1"/>
          </p:cNvPicPr>
          <p:nvPr userDrawn="1"/>
        </p:nvPicPr>
        <p:blipFill>
          <a:blip r:embed="rId5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340" y="378460"/>
            <a:ext cx="1140460" cy="1140460"/>
          </a:xfrm>
          <a:prstGeom prst="rect">
            <a:avLst/>
          </a:prstGeom>
        </p:spPr>
      </p:pic>
      <p:sp>
        <p:nvSpPr>
          <p:cNvPr id="5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2087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4520" y="1656080"/>
            <a:ext cx="10972800" cy="43859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7" name="图片 16" descr="logo-原版新"/>
          <p:cNvPicPr>
            <a:picLocks noChangeAspect="1"/>
          </p:cNvPicPr>
          <p:nvPr userDrawn="1"/>
        </p:nvPicPr>
        <p:blipFill>
          <a:blip r:embed="rId9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logo-原版新"/>
          <p:cNvPicPr>
            <a:picLocks noChangeAspect="1"/>
          </p:cNvPicPr>
          <p:nvPr userDrawn="1"/>
        </p:nvPicPr>
        <p:blipFill>
          <a:blip r:embed="rId5"/>
          <a:srcRect l="11620" t="13290" r="15818" b="20316"/>
          <a:stretch>
            <a:fillRect/>
          </a:stretch>
        </p:blipFill>
        <p:spPr>
          <a:xfrm>
            <a:off x="8877300" y="194310"/>
            <a:ext cx="2204720" cy="8820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70" y="270510"/>
            <a:ext cx="730250" cy="73025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522730" y="6494780"/>
            <a:ext cx="914654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25-2-28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/>
              </a:rPr>
              <a:t>CC BY-NC-SA 4.0</a:t>
            </a:r>
            <a:endParaRPr lang="en-US" sz="2135" dirty="0">
              <a:solidFill>
                <a:srgbClr val="0070C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0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3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pic>
        <p:nvPicPr>
          <p:cNvPr id="12" name="图片 11" descr="logo-原版新"/>
          <p:cNvPicPr>
            <a:picLocks noChangeAspect="1"/>
          </p:cNvPicPr>
          <p:nvPr userDrawn="1"/>
        </p:nvPicPr>
        <p:blipFill>
          <a:blip r:embed="rId3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  <a:lvl6pPr marL="1143000" indent="0" algn="ctr">
              <a:buNone/>
              <a:defRPr/>
            </a:lvl6pPr>
            <a:lvl7pPr marL="1371600" indent="0" algn="ctr">
              <a:buNone/>
              <a:defRPr/>
            </a:lvl7pPr>
            <a:lvl8pPr marL="1600200" indent="0" algn="ctr">
              <a:buNone/>
              <a:defRPr/>
            </a:lvl8pPr>
            <a:lvl9pPr marL="18288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/>
          <p:cNvSpPr txBox="1"/>
          <p:nvPr userDrawn="1"/>
        </p:nvSpPr>
        <p:spPr>
          <a:xfrm rot="20429976">
            <a:off x="443645" y="2643092"/>
            <a:ext cx="1103520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 bwMode="auto">
          <a:xfrm>
            <a:off x="0" y="6494780"/>
            <a:ext cx="12192000" cy="36322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82077" y="6553359"/>
            <a:ext cx="1700993" cy="246221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76835" y="6494780"/>
            <a:ext cx="3381375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522730" y="6494780"/>
            <a:ext cx="9146540" cy="363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10060305" y="6494780"/>
            <a:ext cx="2047875" cy="3632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00" smtClean="0">
                <a:solidFill>
                  <a:schemeClr val="bg1"/>
                </a:solidFill>
              </a:rPr>
              <a:t>‹#›</a:t>
            </a:fld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80340" y="378460"/>
            <a:ext cx="1140460" cy="1140460"/>
          </a:xfrm>
          <a:prstGeom prst="rect">
            <a:avLst/>
          </a:prstGeom>
        </p:spPr>
      </p:pic>
      <p:sp>
        <p:nvSpPr>
          <p:cNvPr id="5" name="标题占位符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32087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4520" y="1656080"/>
            <a:ext cx="10972800" cy="438594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6" name="图片 15" descr="logo-原版新"/>
          <p:cNvPicPr>
            <a:picLocks noChangeAspect="1"/>
          </p:cNvPicPr>
          <p:nvPr userDrawn="1"/>
        </p:nvPicPr>
        <p:blipFill>
          <a:blip r:embed="rId9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2"/>
            <a:ext cx="10363200" cy="1500188"/>
          </a:xfrm>
        </p:spPr>
        <p:txBody>
          <a:bodyPr anchor="b"/>
          <a:lstStyle>
            <a:lvl1pPr marL="0" indent="0">
              <a:buNone/>
              <a:defRPr sz="1065"/>
            </a:lvl1pPr>
            <a:lvl2pPr marL="228600" indent="0">
              <a:buNone/>
              <a:defRPr sz="935"/>
            </a:lvl2pPr>
            <a:lvl3pPr marL="457200" indent="0">
              <a:buNone/>
              <a:defRPr sz="800"/>
            </a:lvl3pPr>
            <a:lvl4pPr marL="685800" indent="0">
              <a:buNone/>
              <a:defRPr sz="665"/>
            </a:lvl4pPr>
            <a:lvl5pPr marL="914400" indent="0">
              <a:buNone/>
              <a:defRPr sz="665"/>
            </a:lvl5pPr>
            <a:lvl6pPr marL="1143000" indent="0">
              <a:buNone/>
              <a:defRPr sz="665"/>
            </a:lvl6pPr>
            <a:lvl7pPr marL="1371600" indent="0">
              <a:buNone/>
              <a:defRPr sz="665"/>
            </a:lvl7pPr>
            <a:lvl8pPr marL="1600200" indent="0">
              <a:buNone/>
              <a:defRPr sz="665"/>
            </a:lvl8pPr>
            <a:lvl9pPr marL="1828800" indent="0">
              <a:buNone/>
              <a:defRPr sz="6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49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0" y="3530600"/>
            <a:ext cx="5187951" cy="793751"/>
          </a:xfrm>
        </p:spPr>
        <p:txBody>
          <a:bodyPr/>
          <a:lstStyle>
            <a:lvl1pPr>
              <a:defRPr sz="1465"/>
            </a:lvl1pPr>
            <a:lvl2pPr>
              <a:defRPr sz="1200"/>
            </a:lvl2pPr>
            <a:lvl3pPr>
              <a:defRPr sz="1065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65" b="1"/>
            </a:lvl2pPr>
            <a:lvl3pPr marL="457200" indent="0">
              <a:buNone/>
              <a:defRPr sz="935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5"/>
            </a:lvl2pPr>
            <a:lvl3pPr>
              <a:defRPr sz="935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4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10" name="图片 9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819" cy="46910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0"/>
            <a:ext cx="7315200" cy="566737"/>
          </a:xfrm>
        </p:spPr>
        <p:txBody>
          <a:bodyPr/>
          <a:lstStyle>
            <a:lvl1pPr algn="l">
              <a:defRPr sz="10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65"/>
            </a:lvl2pPr>
            <a:lvl3pPr marL="457200" indent="0">
              <a:buNone/>
              <a:defRPr sz="1200"/>
            </a:lvl3pPr>
            <a:lvl4pPr marL="685800" indent="0">
              <a:buNone/>
              <a:defRPr sz="1065"/>
            </a:lvl4pPr>
            <a:lvl5pPr marL="914400" indent="0">
              <a:buNone/>
              <a:defRPr sz="1065"/>
            </a:lvl5pPr>
            <a:lvl6pPr marL="1143000" indent="0">
              <a:buNone/>
              <a:defRPr sz="1065"/>
            </a:lvl6pPr>
            <a:lvl7pPr marL="1371600" indent="0">
              <a:buNone/>
              <a:defRPr sz="1065"/>
            </a:lvl7pPr>
            <a:lvl8pPr marL="1600200" indent="0">
              <a:buNone/>
              <a:defRPr sz="1065"/>
            </a:lvl8pPr>
            <a:lvl9pPr marL="1828800" indent="0">
              <a:buNone/>
              <a:defRPr sz="10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7"/>
            <a:ext cx="7315200" cy="804863"/>
          </a:xfrm>
        </p:spPr>
        <p:txBody>
          <a:bodyPr/>
          <a:lstStyle>
            <a:lvl1pPr marL="0" indent="0">
              <a:buNone/>
              <a:defRPr sz="665"/>
            </a:lvl1pPr>
            <a:lvl2pPr marL="228600" indent="0">
              <a:buNone/>
              <a:defRPr sz="665"/>
            </a:lvl2pPr>
            <a:lvl3pPr marL="457200" indent="0">
              <a:buNone/>
              <a:defRPr sz="535"/>
            </a:lvl3pPr>
            <a:lvl4pPr marL="685800" indent="0">
              <a:buNone/>
              <a:defRPr sz="400"/>
            </a:lvl4pPr>
            <a:lvl5pPr marL="914400" indent="0">
              <a:buNone/>
              <a:defRPr sz="400"/>
            </a:lvl5pPr>
            <a:lvl6pPr marL="1143000" indent="0">
              <a:buNone/>
              <a:defRPr sz="400"/>
            </a:lvl6pPr>
            <a:lvl7pPr marL="1371600" indent="0">
              <a:buNone/>
              <a:defRPr sz="400"/>
            </a:lvl7pPr>
            <a:lvl8pPr marL="1600200" indent="0">
              <a:buNone/>
              <a:defRPr sz="400"/>
            </a:lvl8pPr>
            <a:lvl9pPr marL="182880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5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3" name="矩形 22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基本语法元素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7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74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78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ags" Target="../tags/tag73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7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7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127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tags" Target="../tags/tag12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tags" Target="../tags/tag130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ags" Target="../tags/tag129.xml"/><Relationship Id="rId10" Type="http://schemas.openxmlformats.org/officeDocument/2006/relationships/slideLayout" Target="../slideLayouts/slideLayout60.xml"/><Relationship Id="rId19" Type="http://schemas.openxmlformats.org/officeDocument/2006/relationships/tags" Target="../tags/tag12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tags" Target="../tags/tag1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49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0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49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0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25-2-28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49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0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/>
  <p:hf hdr="0"/>
  <p:txStyles>
    <p:titleStyle>
      <a:lvl1pPr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panose="020B0300000000000000" charset="-128"/>
          <a:cs typeface="ヒラギノ角ゴ ProN W3" panose="020B0300000000000000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6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2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8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400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tags" Target="../tags/tag20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5829" y="1946323"/>
            <a:ext cx="3653657" cy="51598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第一步：分析问题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该问题中计算部分的理解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013"/>
            <a:ext cx="11010053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理解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：用户输入温度值进行转换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理解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：将温度信息发布的声音或图像形式进行理解和转换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理解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：监控温度信息发布渠道，实时获取并转换温度值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第一步：分析问题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1840018"/>
            <a:ext cx="11010053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采用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理解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：用户输入温度值进行转换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温度数值需要标明温度体系，即摄氏度或华氏度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转换后也需要给出温度体系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第二步：划分边界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明确问题对输入数据、数据处理及输出数据的要求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013"/>
            <a:ext cx="11010053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输入：带华氏或摄氏标志的温度值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处理：根据温度标志选择适当的温度转换算法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输出：带摄氏或华氏标志的温度值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第二步：划分边界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431800"/>
            <a:ext cx="412419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输入格式确定</a:t>
            </a:r>
          </a:p>
        </p:txBody>
      </p:sp>
      <p:sp>
        <p:nvSpPr>
          <p:cNvPr id="9" name="矩形 8"/>
          <p:cNvSpPr/>
          <p:nvPr/>
        </p:nvSpPr>
        <p:spPr>
          <a:xfrm>
            <a:off x="1177290" y="2121419"/>
            <a:ext cx="1094409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温度值可以是整数或小数，标识放在温度最后，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表示华氏度，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表示摄氏度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比如，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82F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82f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表示华氏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度，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28C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28c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表示摄氏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5581" y="4116831"/>
            <a:ext cx="4124191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输出格式确定</a:t>
            </a:r>
          </a:p>
        </p:txBody>
      </p:sp>
      <p:sp>
        <p:nvSpPr>
          <p:cNvPr id="10" name="矩形 9"/>
          <p:cNvSpPr/>
          <p:nvPr/>
        </p:nvSpPr>
        <p:spPr>
          <a:xfrm>
            <a:off x="1247909" y="4679431"/>
            <a:ext cx="10944091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输出保留小数点后两位，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标识放在温度最后，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表示华氏度，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表示摄氏度，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输入格式错误时，输出提示：输入格式错误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比如，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82.67F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表示华氏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82.67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度，</a:t>
            </a:r>
            <a:r>
              <a:rPr lang="en-US" altLang="zh-CN" sz="24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28.79C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表示摄氏</a:t>
            </a:r>
            <a:r>
              <a:rPr lang="en-US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28.79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第三步：设计算法</a:t>
            </a:r>
          </a:p>
        </p:txBody>
      </p:sp>
      <p:sp>
        <p:nvSpPr>
          <p:cNvPr id="9" name="矩形 8"/>
          <p:cNvSpPr/>
          <p:nvPr/>
        </p:nvSpPr>
        <p:spPr>
          <a:xfrm>
            <a:off x="1314450" y="1840018"/>
            <a:ext cx="10302663" cy="3599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根据华氏和摄氏温度定义，利用转换公式如下：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028700" marR="0" lvl="6" indent="0" algn="l" defTabSz="1714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	C = ( F – 32 ) / 1.8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200150" marR="0" lvl="7" indent="0" algn="l" defTabSz="17145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 = C * 1.8 + 32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其中， C表示摄氏温度， F表示华氏温度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第四步：编写程序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09850" y="1250314"/>
            <a:ext cx="8504555" cy="4543540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4572" y="5771743"/>
            <a:ext cx="77482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编写上述代码，并保存为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TempConvert.py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文件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95A6F11-526A-4DA2-8499-B3CF3D2E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35" y="606408"/>
            <a:ext cx="10069330" cy="4134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CB6E5E-91EC-4738-A73D-F5963294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5" y="4740835"/>
            <a:ext cx="9497750" cy="9621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0A4EEC-EFBC-4A18-9CF6-3ACED3B93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5860706"/>
            <a:ext cx="9164329" cy="9145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66D24D-E094-42E6-B141-B76683001A73}"/>
              </a:ext>
            </a:extLst>
          </p:cNvPr>
          <p:cNvSpPr/>
          <p:nvPr/>
        </p:nvSpPr>
        <p:spPr>
          <a:xfrm>
            <a:off x="2729947" y="82766"/>
            <a:ext cx="74598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运行结果（</a:t>
            </a:r>
            <a:r>
              <a:rPr lang="en-US" altLang="zh-CN" sz="3200" b="1" kern="1200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Jupyter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Notebook)</a:t>
            </a:r>
            <a:endParaRPr lang="zh-CN" altLang="en-US" sz="3200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0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举一反三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输入输出的改变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096962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温度数值与温度标识之间关系的设计可以改变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标识改变放在温度数值之前：</a:t>
            </a:r>
            <a:r>
              <a:rPr lang="en-US" altLang="zh-CN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C82, F28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spc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标识字符改变为多个字符：</a:t>
            </a:r>
            <a:r>
              <a:rPr lang="en-US" altLang="zh-CN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82Ce</a:t>
            </a:r>
            <a:r>
              <a:rPr lang="zh-CN" altLang="en-US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、</a:t>
            </a:r>
            <a:r>
              <a:rPr lang="en-US" altLang="zh-CN" sz="32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28Fa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举一反三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计算问题的拓展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096962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温度转换问题是各类转换问题的代表性问题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货币转换、长度转换、重量转换、面积转换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…</a:t>
            </a: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	  </a:t>
            </a:r>
            <a:endParaRPr lang="en-US" altLang="zh-CN" sz="3200" spc="0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问题不同，但程序代码相似</a:t>
            </a:r>
            <a:endParaRPr lang="zh-CN" altLang="en-US" sz="3200" b="1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32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2.2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基本语法元素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章 </a:t>
            </a:r>
            <a:r>
              <a:rPr lang="en-US" altLang="zh-CN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Python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基本语法元素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8980" y="64770"/>
            <a:ext cx="7585710" cy="548449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575" y="699770"/>
            <a:ext cx="2654300" cy="35115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1553844" y="488315"/>
            <a:ext cx="630556" cy="190501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944244" y="275194"/>
            <a:ext cx="74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注释</a:t>
            </a:r>
          </a:p>
        </p:txBody>
      </p:sp>
      <p:sp>
        <p:nvSpPr>
          <p:cNvPr id="7" name="矩形 6"/>
          <p:cNvSpPr/>
          <p:nvPr/>
        </p:nvSpPr>
        <p:spPr>
          <a:xfrm>
            <a:off x="2029460" y="1133475"/>
            <a:ext cx="1290955" cy="3613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43960" y="1120775"/>
            <a:ext cx="5081270" cy="3721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11" name="直接箭头连接符 10"/>
          <p:cNvCxnSpPr>
            <a:stCxn id="7" idx="1"/>
          </p:cNvCxnSpPr>
          <p:nvPr/>
        </p:nvCxnSpPr>
        <p:spPr>
          <a:xfrm flipH="1" flipV="1">
            <a:off x="1089660" y="1293495"/>
            <a:ext cx="939800" cy="2063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文本框 11"/>
          <p:cNvSpPr txBox="1"/>
          <p:nvPr/>
        </p:nvSpPr>
        <p:spPr>
          <a:xfrm>
            <a:off x="485775" y="1076642"/>
            <a:ext cx="75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变量</a:t>
            </a:r>
          </a:p>
        </p:txBody>
      </p: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8825230" y="1306830"/>
            <a:ext cx="320675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9928860" y="2607547"/>
            <a:ext cx="145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字符串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223454" y="1092716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输入函数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910445" y="3283902"/>
            <a:ext cx="1322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赋值语句</a:t>
            </a:r>
          </a:p>
        </p:txBody>
      </p:sp>
      <p:sp>
        <p:nvSpPr>
          <p:cNvPr id="19" name="矩形 18"/>
          <p:cNvSpPr/>
          <p:nvPr/>
        </p:nvSpPr>
        <p:spPr>
          <a:xfrm>
            <a:off x="2019300" y="1598295"/>
            <a:ext cx="506095" cy="330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97145" y="1587500"/>
            <a:ext cx="1724660" cy="37211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23" name="直接箭头连接符 22"/>
          <p:cNvCxnSpPr>
            <a:stCxn id="19" idx="1"/>
          </p:cNvCxnSpPr>
          <p:nvPr/>
        </p:nvCxnSpPr>
        <p:spPr>
          <a:xfrm flipH="1">
            <a:off x="1334452" y="1763395"/>
            <a:ext cx="684848" cy="1016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5" name="文本框 24"/>
          <p:cNvSpPr txBox="1"/>
          <p:nvPr/>
        </p:nvSpPr>
        <p:spPr>
          <a:xfrm>
            <a:off x="406082" y="1614329"/>
            <a:ext cx="90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保留字</a:t>
            </a:r>
          </a:p>
        </p:txBody>
      </p:sp>
      <p:cxnSp>
        <p:nvCxnSpPr>
          <p:cNvPr id="27" name="肘形连接符 29"/>
          <p:cNvCxnSpPr>
            <a:stCxn id="22" idx="3"/>
          </p:cNvCxnSpPr>
          <p:nvPr/>
        </p:nvCxnSpPr>
        <p:spPr>
          <a:xfrm flipV="1">
            <a:off x="6821805" y="643494"/>
            <a:ext cx="443865" cy="1130061"/>
          </a:xfrm>
          <a:prstGeom prst="bentConnector2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8" name="文本框 27"/>
          <p:cNvSpPr txBox="1"/>
          <p:nvPr/>
        </p:nvSpPr>
        <p:spPr>
          <a:xfrm>
            <a:off x="6899420" y="275194"/>
            <a:ext cx="7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列表</a:t>
            </a:r>
          </a:p>
        </p:txBody>
      </p:sp>
      <p:sp>
        <p:nvSpPr>
          <p:cNvPr id="32" name="矩形 31"/>
          <p:cNvSpPr/>
          <p:nvPr/>
        </p:nvSpPr>
        <p:spPr>
          <a:xfrm>
            <a:off x="3599180" y="2000885"/>
            <a:ext cx="3046730" cy="3619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36" name="直接箭头连接符 35"/>
          <p:cNvCxnSpPr>
            <a:stCxn id="32" idx="1"/>
          </p:cNvCxnSpPr>
          <p:nvPr/>
        </p:nvCxnSpPr>
        <p:spPr>
          <a:xfrm flipH="1">
            <a:off x="1440816" y="2181860"/>
            <a:ext cx="2158364" cy="62484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7" name="文本框 36"/>
          <p:cNvSpPr txBox="1"/>
          <p:nvPr/>
        </p:nvSpPr>
        <p:spPr>
          <a:xfrm>
            <a:off x="119380" y="2610485"/>
            <a:ext cx="128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</a:rPr>
              <a:t>评估函数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403467" y="2791697"/>
            <a:ext cx="2499359" cy="5875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5" name="文本框 44"/>
          <p:cNvSpPr txBox="1"/>
          <p:nvPr/>
        </p:nvSpPr>
        <p:spPr>
          <a:xfrm>
            <a:off x="9941560" y="3784282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输出函数</a:t>
            </a:r>
          </a:p>
        </p:txBody>
      </p:sp>
      <p:sp>
        <p:nvSpPr>
          <p:cNvPr id="55" name="矩形 54"/>
          <p:cNvSpPr/>
          <p:nvPr/>
        </p:nvSpPr>
        <p:spPr>
          <a:xfrm>
            <a:off x="2545715" y="3300095"/>
            <a:ext cx="5804535" cy="38227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59" name="直接箭头连接符 58"/>
          <p:cNvCxnSpPr>
            <a:stCxn id="55" idx="3"/>
            <a:endCxn id="18" idx="1"/>
          </p:cNvCxnSpPr>
          <p:nvPr/>
        </p:nvCxnSpPr>
        <p:spPr>
          <a:xfrm flipV="1">
            <a:off x="8350250" y="3468052"/>
            <a:ext cx="1560195" cy="23178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2" name="矩形 61"/>
          <p:cNvSpPr/>
          <p:nvPr/>
        </p:nvSpPr>
        <p:spPr>
          <a:xfrm>
            <a:off x="2711450" y="3736340"/>
            <a:ext cx="6682105" cy="46418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66" name="直接箭头连接符 65"/>
          <p:cNvCxnSpPr>
            <a:stCxn id="62" idx="3"/>
            <a:endCxn id="45" idx="1"/>
          </p:cNvCxnSpPr>
          <p:nvPr/>
        </p:nvCxnSpPr>
        <p:spPr>
          <a:xfrm flipV="1">
            <a:off x="9393555" y="3968432"/>
            <a:ext cx="548005" cy="1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0" name="矩形 69"/>
          <p:cNvSpPr/>
          <p:nvPr/>
        </p:nvSpPr>
        <p:spPr>
          <a:xfrm>
            <a:off x="3784601" y="2416810"/>
            <a:ext cx="3610609" cy="39909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740535" y="1567180"/>
            <a:ext cx="7828915" cy="375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75" name="直接箭头连接符 74"/>
          <p:cNvCxnSpPr/>
          <p:nvPr/>
        </p:nvCxnSpPr>
        <p:spPr>
          <a:xfrm>
            <a:off x="9577070" y="4868545"/>
            <a:ext cx="664210" cy="1016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6" name="文本框 75"/>
          <p:cNvSpPr txBox="1"/>
          <p:nvPr/>
        </p:nvSpPr>
        <p:spPr>
          <a:xfrm>
            <a:off x="10287000" y="4693841"/>
            <a:ext cx="122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分支语句</a:t>
            </a:r>
          </a:p>
        </p:txBody>
      </p:sp>
      <p:sp>
        <p:nvSpPr>
          <p:cNvPr id="77" name="矩形 76"/>
          <p:cNvSpPr/>
          <p:nvPr/>
        </p:nvSpPr>
        <p:spPr>
          <a:xfrm>
            <a:off x="7255510" y="1954530"/>
            <a:ext cx="366395" cy="4121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978775" y="1969770"/>
            <a:ext cx="536575" cy="406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479982" y="1762125"/>
            <a:ext cx="2581910" cy="0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0" name="直接箭头连接符 79"/>
          <p:cNvCxnSpPr/>
          <p:nvPr/>
        </p:nvCxnSpPr>
        <p:spPr>
          <a:xfrm flipV="1">
            <a:off x="8517890" y="2169398"/>
            <a:ext cx="1624488" cy="21907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1" name="文本框 80"/>
          <p:cNvSpPr txBox="1"/>
          <p:nvPr/>
        </p:nvSpPr>
        <p:spPr>
          <a:xfrm>
            <a:off x="10098722" y="1591151"/>
            <a:ext cx="72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整数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10142378" y="2041445"/>
            <a:ext cx="88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浮点数</a:t>
            </a:r>
          </a:p>
        </p:txBody>
      </p:sp>
      <p:sp>
        <p:nvSpPr>
          <p:cNvPr id="85" name="矩形 84"/>
          <p:cNvSpPr/>
          <p:nvPr/>
        </p:nvSpPr>
        <p:spPr>
          <a:xfrm>
            <a:off x="2184400" y="4658360"/>
            <a:ext cx="566420" cy="42037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1C86EE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cxnSp>
        <p:nvCxnSpPr>
          <p:cNvPr id="88" name="直接箭头连接符 87"/>
          <p:cNvCxnSpPr>
            <a:stCxn id="85" idx="1"/>
          </p:cNvCxnSpPr>
          <p:nvPr/>
        </p:nvCxnSpPr>
        <p:spPr>
          <a:xfrm flipH="1">
            <a:off x="1239520" y="4868546"/>
            <a:ext cx="944880" cy="10159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9" name="文本框 88"/>
          <p:cNvSpPr txBox="1"/>
          <p:nvPr/>
        </p:nvSpPr>
        <p:spPr>
          <a:xfrm>
            <a:off x="388620" y="4688523"/>
            <a:ext cx="77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缩进</a:t>
            </a:r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7476000" y="1751965"/>
            <a:ext cx="0" cy="227331"/>
          </a:xfrm>
          <a:prstGeom prst="straightConnector1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矩形 120"/>
          <p:cNvSpPr/>
          <p:nvPr/>
        </p:nvSpPr>
        <p:spPr>
          <a:xfrm>
            <a:off x="301797" y="5533518"/>
            <a:ext cx="11425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该例包含的语法元素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缩进、</a:t>
            </a:r>
            <a:r>
              <a:rPr lang="zh-CN" altLang="en-US" sz="2200" b="1" dirty="0">
                <a:solidFill>
                  <a:srgbClr val="FF0000"/>
                </a:solidFill>
                <a:sym typeface="+mn-ea"/>
              </a:rPr>
              <a:t>注释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、变量、</a:t>
            </a:r>
            <a:r>
              <a:rPr lang="zh-CN" altLang="en-US" sz="2200" b="1" dirty="0">
                <a:solidFill>
                  <a:schemeClr val="accent1"/>
                </a:solidFill>
                <a:sym typeface="+mn-ea"/>
              </a:rPr>
              <a:t>保留字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、分支语句、赋值语句、</a:t>
            </a:r>
            <a:r>
              <a:rPr lang="zh-CN" altLang="en-US" sz="2200" b="1" dirty="0">
                <a:solidFill>
                  <a:srgbClr val="7030A0"/>
                </a:solidFill>
                <a:sym typeface="+mn-ea"/>
              </a:rPr>
              <a:t>函数（输入、输出、评估）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、数据（整数、浮点、</a:t>
            </a:r>
            <a:r>
              <a:rPr lang="zh-CN" altLang="en-US" sz="2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字符串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、列表）</a:t>
            </a:r>
            <a:endParaRPr lang="zh-CN" altLang="en-US" sz="2200" b="1" dirty="0">
              <a:solidFill>
                <a:srgbClr val="7030A0"/>
              </a:solidFill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5675" y="28321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4892" y="5714593"/>
            <a:ext cx="7650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代码高亮：编程的色彩辅助体系，不是语法要求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280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lang="zh-CN" altLang="zh-CN" sz="2400" b="1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400" b="1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36232" y="5714593"/>
            <a:ext cx="9072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缩进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：一行代码开始前的空白区域，表达程序的格式框架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1945" y="1009650"/>
            <a:ext cx="5774055" cy="3726815"/>
            <a:chOff x="1403648" y="411510"/>
            <a:chExt cx="6480720" cy="3744416"/>
          </a:xfrm>
          <a:solidFill>
            <a:schemeClr val="bg1"/>
          </a:solidFill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1403648" y="411510"/>
              <a:ext cx="6480720" cy="3744416"/>
            </a:xfrm>
            <a:prstGeom prst="rect">
              <a:avLst/>
            </a:prstGeom>
            <a:grpFill/>
            <a:ln w="6350" cmpd="thickThin">
              <a:solidFill>
                <a:schemeClr val="bg2">
                  <a:lumMod val="20000"/>
                  <a:lumOff val="80000"/>
                </a:schemeClr>
              </a:solidFill>
            </a:ln>
            <a:effectLst/>
          </p:spPr>
          <p:txBody>
            <a:bodyPr vert="horz" wrap="none" lIns="91440" tIns="45720" rIns="91440" bIns="45720" numCol="1" anchor="ctr" anchorCtr="0" compatLnSpc="1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#TempConvert.py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 = input("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请输入带有符号的温度值: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")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if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TempStr[-1] 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[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'F'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'f'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]: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C = (eval(TempStr[0:-1]) - 32)/1.8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转换后的温度是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{:.2f}C".format(C))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elif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TempStr[-1]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8F8F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[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'C'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,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CC783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1DB41D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'c'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]: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F = 1.8*eval(TempStr[0:-1]) + 32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转换后的温度是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{:.2f}F".format(F))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else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print("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输入格式错误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")</a:t>
              </a:r>
              <a:endPara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9" name="任意多边形 8"/>
            <p:cNvSpPr/>
            <p:nvPr/>
          </p:nvSpPr>
          <p:spPr bwMode="auto">
            <a:xfrm rot="21256404">
              <a:off x="1639015" y="1680116"/>
              <a:ext cx="309600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grp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0" name="任意多边形 9"/>
            <p:cNvSpPr/>
            <p:nvPr/>
          </p:nvSpPr>
          <p:spPr bwMode="auto">
            <a:xfrm rot="21256404">
              <a:off x="1639013" y="2730206"/>
              <a:ext cx="309600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grp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1619669" y="3781757"/>
              <a:ext cx="309600" cy="208417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grp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096000" y="1009650"/>
            <a:ext cx="5241290" cy="3726815"/>
            <a:chOff x="1403648" y="411510"/>
            <a:chExt cx="6480720" cy="3744416"/>
          </a:xfrm>
          <a:solidFill>
            <a:schemeClr val="bg1"/>
          </a:solidFill>
        </p:grpSpPr>
        <p:sp>
          <p:nvSpPr>
            <p:cNvPr id="13" name="Rectangle 1"/>
            <p:cNvSpPr>
              <a:spLocks noChangeArrowheads="1"/>
            </p:cNvSpPr>
            <p:nvPr/>
          </p:nvSpPr>
          <p:spPr bwMode="auto">
            <a:xfrm>
              <a:off x="1403648" y="411510"/>
              <a:ext cx="6480720" cy="3744416"/>
            </a:xfrm>
            <a:prstGeom prst="rect">
              <a:avLst/>
            </a:prstGeom>
            <a:grpFill/>
            <a:ln w="6350" cmpd="thickThin">
              <a:solidFill>
                <a:schemeClr val="bg2">
                  <a:lumMod val="20000"/>
                  <a:lumOff val="80000"/>
                </a:schemeClr>
              </a:solidFill>
            </a:ln>
            <a:effectLst/>
          </p:spPr>
          <p:txBody>
            <a:bodyPr vert="horz" wrap="none" lIns="91440" tIns="45720" rIns="91440" bIns="45720" numCol="1" anchor="ctr" anchorCtr="0" compatLnSpc="1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DARTS = 1000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hits = 0.0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clock()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for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lang="en-US" altLang="zh-CN" b="1" dirty="0" err="1">
                  <a:latin typeface="Consolas" panose="020B0609020204030204" pitchFamily="49" charset="0"/>
                </a:rPr>
                <a:t>i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in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range(1, DARTS)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x, y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=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random(), random()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kumimoji="0" lang="en-US" altLang="zh-CN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dist</a:t>
              </a:r>
              <a:r>
                <a:rPr kumimoji="0" lang="en-US" altLang="zh-CN" b="1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= </a:t>
              </a:r>
              <a:r>
                <a:rPr kumimoji="0" lang="en-US" altLang="zh-CN" b="1" i="0" u="none" strike="noStrike" kern="1200" cap="none" spc="0" normalizeH="0" noProof="0" dirty="0" err="1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sqrt</a:t>
              </a:r>
              <a:r>
                <a:rPr kumimoji="0" lang="en-US" altLang="zh-CN" b="1" i="0" u="none" strike="noStrike" kern="1200" cap="none" spc="0" normalizeH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(x**2 + y**2)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    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FF77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if</a:t>
              </a:r>
              <a:r>
                <a:rPr kumimoji="0" lang="zh-CN" altLang="zh-CN" b="1" i="1" u="none" strike="noStrike" kern="1200" cap="none" spc="0" normalizeH="0" baseline="0" noProof="0" dirty="0">
                  <a:ln>
                    <a:noFill/>
                  </a:ln>
                  <a:solidFill>
                    <a:srgbClr val="66D9EF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</a:t>
              </a:r>
              <a:r>
                <a:rPr lang="en-US" altLang="zh-CN" b="1" dirty="0" err="1">
                  <a:latin typeface="Consolas" panose="020B0609020204030204" pitchFamily="49" charset="0"/>
                </a:rPr>
                <a:t>dist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&lt;=</a:t>
              </a:r>
              <a:r>
                <a:rPr kumimoji="0" lang="en-US" altLang="zh-CN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1.0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:</a:t>
              </a:r>
              <a:b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92672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</a:b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85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    </a:t>
              </a:r>
              <a:r>
                <a:rPr lang="en-US" altLang="zh-CN" b="1" dirty="0">
                  <a:solidFill>
                    <a:srgbClr val="FFFFFF">
                      <a:lumMod val="65000"/>
                    </a:srgbClr>
                  </a:solidFill>
                  <a:latin typeface="Consolas" panose="020B0609020204030204" pitchFamily="49" charset="0"/>
                </a:rPr>
                <a:t>   </a:t>
              </a: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hits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= 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hits + 1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pi = 4 * (hits/DARTS)</a:t>
              </a:r>
            </a:p>
            <a:p>
              <a:pPr lvl="0" algn="l" eaLnBrk="0" hangingPunct="0">
                <a:lnSpc>
                  <a:spcPct val="120000"/>
                </a:lnSpc>
                <a:defRPr/>
              </a:pP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</a:t>
              </a:r>
              <a:r>
                <a:rPr lang="zh-CN" altLang="zh-CN" b="1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rint("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Pi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的</a:t>
              </a:r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值是</a:t>
              </a:r>
              <a:r>
                <a:rPr kumimoji="0" lang="zh-CN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Gill Sans" charset="0"/>
                </a:rPr>
                <a:t> 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{:.2f}F".format(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pi</a:t>
              </a:r>
              <a:r>
                <a:rPr kumimoji="0" lang="zh-CN" altLang="zh-CN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rPr>
                <a:t>))</a:t>
              </a:r>
              <a:endPara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sym typeface="Gill Sans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 rot="21256404">
              <a:off x="1668269" y="2082117"/>
              <a:ext cx="309601" cy="403200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grp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2180993" y="3003037"/>
              <a:ext cx="320246" cy="214853"/>
            </a:xfrm>
            <a:custGeom>
              <a:avLst/>
              <a:gdLst>
                <a:gd name="connsiteX0" fmla="*/ 0 w 309600"/>
                <a:gd name="connsiteY0" fmla="*/ 0 h 403200"/>
                <a:gd name="connsiteX1" fmla="*/ 72000 w 309600"/>
                <a:gd name="connsiteY1" fmla="*/ 280800 h 403200"/>
                <a:gd name="connsiteX2" fmla="*/ 309600 w 309600"/>
                <a:gd name="connsiteY2" fmla="*/ 403200 h 4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600" h="403200">
                  <a:moveTo>
                    <a:pt x="0" y="0"/>
                  </a:moveTo>
                  <a:cubicBezTo>
                    <a:pt x="10200" y="106800"/>
                    <a:pt x="20400" y="213600"/>
                    <a:pt x="72000" y="280800"/>
                  </a:cubicBezTo>
                  <a:cubicBezTo>
                    <a:pt x="123600" y="348000"/>
                    <a:pt x="216600" y="375600"/>
                    <a:pt x="309600" y="403200"/>
                  </a:cubicBezTo>
                </a:path>
              </a:pathLst>
            </a:custGeom>
            <a:grpFill/>
            <a:ln w="25400" cap="flat" cmpd="sng" algn="ctr">
              <a:solidFill>
                <a:srgbClr val="D98431"/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604319" y="483842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单层缩进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8111599" y="483842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多层缩进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缩进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缩进表达程序的格式框架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398140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严格明确：缩进是语法的一部分，缩进不正确程序运行错误</a:t>
            </a:r>
            <a:endParaRPr lang="en-US" altLang="zh-CN" sz="3200" b="1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所属关系：表达代码间包含和层次关系的唯一手段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lvl="0" indent="0" algn="l">
              <a:lnSpc>
                <a:spcPct val="200000"/>
              </a:lnSpc>
              <a:buNone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长度一致：程序内一致即可，一般用4个空格或1个TAB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4892" y="5714593"/>
            <a:ext cx="8361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注释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：用于提高代码可读性的辅助性文字，不被执行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注释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不被程序执行的辅助性说明信息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139" y="2320290"/>
            <a:ext cx="10729816" cy="3980815"/>
          </a:xfrm>
        </p:spPr>
        <p:txBody>
          <a:bodyPr>
            <a:normAutofit lnSpcReduction="10000"/>
          </a:bodyPr>
          <a:lstStyle/>
          <a:p>
            <a:pPr marL="0" lvl="0" indent="0" algn="l">
              <a:lnSpc>
                <a:spcPct val="180000"/>
              </a:lnSpc>
              <a:buNone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单行注释：以#开头，其后内容为注释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lvl="1" indent="457200" algn="l">
              <a:lnSpc>
                <a:spcPct val="180000"/>
              </a:lnSpc>
              <a:buNone/>
            </a:pPr>
            <a:r>
              <a:rPr lang="zh-CN" altLang="en-US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#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这里是单行注释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lvl="0" indent="0" algn="l">
              <a:lnSpc>
                <a:spcPct val="180000"/>
              </a:lnSpc>
              <a:buNone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多行注释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：以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'''开头和结尾</a:t>
            </a:r>
            <a:endParaRPr lang="en-US" altLang="zh-CN" sz="3200" b="1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457200" lvl="1" indent="457200" algn="l">
              <a:lnSpc>
                <a:spcPct val="150000"/>
              </a:lnSpc>
              <a:buNone/>
            </a:pPr>
            <a:r>
              <a:rPr lang="zh-CN" altLang="en-US" sz="3200" b="1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'''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	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这是多行注释第一行</a:t>
            </a:r>
            <a:endParaRPr lang="zh-CN" altLang="en-US" sz="3200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	       	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这是多行注释第二行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	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</a:t>
            </a:r>
            <a:r>
              <a:rPr lang="zh-CN" altLang="en-US" sz="3200" b="1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'''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(eval(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1.8*eval(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</a:t>
            </a:r>
            <a:r>
              <a:rPr lang="zh-CN" altLang="zh-CN" sz="2400" b="1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br>
              <a:rPr lang="zh-CN" altLang="zh-CN" sz="2400" b="1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4892" y="5714593"/>
            <a:ext cx="7294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变量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程序中用于保存和表示数据的占位符号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变量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用来保存和表示数据的占位符号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096962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变量采用标识符(名字) 来表示，关联标识符的过程叫命名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TempStr是变量名字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80000"/>
              </a:lnSpc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可以使用等号(=)向变量赋值或修改值，=被称为赋值符号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TempStr = </a:t>
            </a:r>
            <a:r>
              <a:rPr lang="zh-CN" altLang="en-US" sz="320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"82F"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向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变量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TempStr赋值</a:t>
            </a:r>
            <a:r>
              <a:rPr lang="zh-CN" altLang="en-US" sz="320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"82F"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命名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关联标识符的过程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命名规则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大小写字母、数字、下划线和中文等字符及组合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如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: 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T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empStr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en-US" altLang="zh-CN" sz="32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Python_Great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这是门Python好课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注意事项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大小写敏感、首字符不能是数字、不与保留字相同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Python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和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python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是不同变量，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123Python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是不合法的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6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/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33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本章概要</a:t>
            </a:r>
            <a:endParaRPr kumimoji="0" lang="en-US" sz="5335" b="1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保留字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被编程语言内部定义并保留使用的标识符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Python语言有35个保留字(也叫关键字)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80000"/>
              </a:lnSpc>
              <a:buNone/>
            </a:pP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r>
              <a:rPr lang="zh-CN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elif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</a:t>
            </a:r>
            <a:r>
              <a:rPr lang="zh-CN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</a:t>
            </a:r>
            <a:r>
              <a:rPr lang="en-US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n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, …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kumimoji="0" lang="en-US" altLang="zh-CN" sz="32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保留字是编程语言的基本单词，大小写敏感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</a:pPr>
            <a:r>
              <a:rPr lang="zh-CN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32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是保留字，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If</a:t>
            </a:r>
            <a:r>
              <a:rPr lang="en-US" altLang="zh-CN" sz="3200" dirty="0"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是变量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保留字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344267"/>
              </p:ext>
            </p:extLst>
          </p:nvPr>
        </p:nvGraphicFramePr>
        <p:xfrm>
          <a:off x="879475" y="1675323"/>
          <a:ext cx="10433050" cy="406527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8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and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 err="1">
                          <a:latin typeface="Consolas" panose="020B0609020204030204" pitchFamily="49" charset="0"/>
                        </a:rPr>
                        <a:t>elif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import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raise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endParaRPr lang="zh-CN" altLang="en-US" sz="2400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as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return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nonlocal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assert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except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True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break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finally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lambda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while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False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not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with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None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continue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from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or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yield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async</a:t>
                      </a:r>
                      <a:endParaRPr lang="zh-CN" altLang="en-US" sz="2400" b="1" i="0" kern="12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def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if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>
                          <a:latin typeface="Consolas" panose="020B0609020204030204" pitchFamily="49" charset="0"/>
                        </a:rPr>
                        <a:t>pass </a:t>
                      </a:r>
                      <a:endParaRPr lang="zh-CN" altLang="en-US" sz="2400" b="1" i="0" dirty="0"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</a:t>
                      </a:r>
                      <a:endParaRPr lang="zh-CN" altLang="en-US" sz="2400" b="1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0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await</a:t>
                      </a:r>
                      <a:endParaRPr lang="zh-CN" altLang="en-US" sz="2400" b="1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9868877" y="861001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(26/35)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保留字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500" y="1219202"/>
            <a:ext cx="11010265" cy="492287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逻辑相关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True, False, and, or, not, in</a:t>
            </a:r>
            <a:endParaRPr lang="en-US" altLang="zh-CN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分支语句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if, else, elif</a:t>
            </a:r>
            <a:endParaRPr lang="en-US" altLang="zh-CN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循环语句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for, while, break, continue</a:t>
            </a:r>
            <a:endParaRPr lang="en-US" altLang="zh-CN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库相关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import, from, as</a:t>
            </a:r>
            <a:endParaRPr lang="en-US" altLang="zh-CN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函数相关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def, return, yield, global, nonlocal, lambda, async</a:t>
            </a:r>
            <a:endParaRPr lang="en-US" altLang="zh-CN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类相关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class, pass, is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异常处理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try, except, finally, raise, assert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其他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del, await, with, None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4892" y="5714593"/>
            <a:ext cx="751395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字符串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由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个或多个字符组成的有序字符序列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)/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b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1.8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*eval(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TempStr[0:-1])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32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44892" y="5714593"/>
            <a:ext cx="409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数字类型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整数和浮点数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400" b="1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71583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列表类型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由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个或多个数据组成的有序序列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371312-52C9-493D-9DB2-AEB8D654C8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3" name="灯片编号占位符 1"/>
          <p:cNvSpPr txBox="1"/>
          <p:nvPr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65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371312-52C9-493D-9DB2-AEB8D654C80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数据类型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（将在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章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详细讲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供计算机程序理解的数据形式</a:t>
            </a:r>
          </a:p>
        </p:txBody>
      </p:sp>
      <p:sp>
        <p:nvSpPr>
          <p:cNvPr id="6" name="矩形 5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228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685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algn="l">
              <a:lnSpc>
                <a:spcPct val="180000"/>
              </a:lnSpc>
              <a:defRPr/>
            </a:pPr>
            <a:r>
              <a:rPr lang="en-US" altLang="zh-CN" sz="3200" kern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 </a:t>
            </a:r>
            <a:r>
              <a:rPr lang="zh-CN" altLang="en-US" sz="3200" b="1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程序设计语言不允许存在语法歧义，需要定义数据的形式</a:t>
            </a:r>
            <a:endParaRPr lang="zh-CN" altLang="en-US" sz="3200" b="1" kern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 algn="l">
              <a:lnSpc>
                <a:spcPct val="180000"/>
              </a:lnSpc>
              <a:defRPr/>
            </a:pPr>
            <a:r>
              <a:rPr lang="zh-CN" altLang="en-US" sz="32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需要给10,011,101</a:t>
            </a:r>
            <a:r>
              <a:rPr lang="zh-CN" altLang="en-US" sz="32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关联一种计算机可以理解的形式</a:t>
            </a:r>
            <a:endParaRPr lang="en-US" altLang="zh-CN" sz="3200" b="1" kern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3200" kern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</a:t>
            </a:r>
            <a:r>
              <a:rPr lang="zh-CN" altLang="en-US" sz="32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 </a:t>
            </a:r>
            <a:r>
              <a:rPr lang="zh-CN" altLang="en-US" sz="3200" b="1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程序设计语言通过一定方式向计算机表达数据的形式</a:t>
            </a:r>
            <a:endParaRPr lang="en-US" altLang="zh-CN" sz="3200" b="1" kern="1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457200" algn="l">
              <a:lnSpc>
                <a:spcPct val="180000"/>
              </a:lnSpc>
              <a:defRPr/>
            </a:pPr>
            <a:r>
              <a:rPr lang="zh-CN" altLang="zh-CN" sz="3200" kern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en-US" altLang="zh-CN" sz="3200" kern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123</a:t>
            </a:r>
            <a:r>
              <a:rPr lang="zh-CN" altLang="zh-CN" sz="3200" kern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表示文本字符串123，123则表示数字123</a:t>
            </a:r>
            <a:endParaRPr lang="zh-CN" altLang="en-US" sz="3200" ker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400" b="1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- 32)/1.8</a:t>
            </a:r>
            <a:b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+ 32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62280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赋值语句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：由赋值符号构成的一行代码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赋值语句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由赋值符号构成的一行代码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1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赋值语句用来给变量赋予新的数据值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  <a:defRPr/>
            </a:pP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C=(</a:t>
            </a:r>
            <a:r>
              <a:rPr lang="zh-CN" altLang="zh-CN" sz="28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eval</a:t>
            </a: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2800" dirty="0">
                <a:solidFill>
                  <a:srgbClr val="DDDDDD"/>
                </a:solidFill>
                <a:latin typeface="Consolas" panose="020B0609020204030204" pitchFamily="49" charset="0"/>
                <a:sym typeface="+mn-ea"/>
              </a:rPr>
              <a:t>TempStr[0:-1]</a:t>
            </a: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)-32)/1.8 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#右侧运算结果赋给变量C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marL="0" lvl="0" indent="0" algn="l">
              <a:lnSpc>
                <a:spcPct val="180000"/>
              </a:lnSpc>
              <a:buNone/>
              <a:defRPr/>
            </a:pPr>
            <a:r>
              <a:rPr lang="en-US" altLang="zh-CN" sz="31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赋值语句右侧的数据类型同时作用于变量</a:t>
            </a:r>
            <a:endParaRPr kumimoji="0" lang="en-US" altLang="zh-CN" sz="3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TempStr</a:t>
            </a: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=</a:t>
            </a:r>
            <a:r>
              <a:rPr lang="zh-CN" altLang="zh-CN" sz="28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input</a:t>
            </a: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2800" dirty="0">
                <a:solidFill>
                  <a:srgbClr val="DDDDDD"/>
                </a:solidFill>
                <a:latin typeface="Consolas" panose="020B0609020204030204" pitchFamily="49" charset="0"/>
                <a:sym typeface="+mn-ea"/>
              </a:rPr>
              <a:t>""</a:t>
            </a:r>
            <a:r>
              <a:rPr lang="zh-CN" altLang="zh-CN" sz="2800" dirty="0">
                <a:latin typeface="Consolas" panose="020B0609020204030204" pitchFamily="49" charset="0"/>
                <a:sym typeface="+mn-ea"/>
              </a:rPr>
              <a:t>)</a:t>
            </a:r>
            <a:r>
              <a:rPr lang="zh-CN" altLang="zh-CN" sz="2800" dirty="0">
                <a:solidFill>
                  <a:srgbClr val="F8F8F2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#input()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返回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一个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字符串</a:t>
            </a:r>
            <a:r>
              <a:rPr lang="zh-CN" altLang="en-US" sz="2800" dirty="0">
                <a:latin typeface="Consolas" panose="020B0609020204030204" pitchFamily="49" charset="0"/>
                <a:sym typeface="+mn-ea"/>
              </a:rPr>
              <a:t>，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TempStr也是字符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  <a:r>
              <a:rPr lang="zh-CN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</a:t>
            </a:r>
            <a:r>
              <a:rPr lang="zh-CN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7650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分支语句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：由判断条件决定程序运行方向的语句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5204" y="1461770"/>
            <a:ext cx="5770245" cy="5041900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- 2.1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实例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温度转换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- 2.2</a:t>
            </a:r>
            <a:r>
              <a:rPr lang="zh-CN" altLang="en-US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基本语法元素       </a:t>
            </a:r>
            <a:r>
              <a:rPr lang="zh-CN" altLang="en-US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endParaRPr lang="en-US" altLang="zh-CN" sz="3600" b="1" dirty="0">
              <a:solidFill>
                <a:srgbClr val="007FDE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- 2.3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基本输入输出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- 2.4 </a:t>
            </a:r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库引用方法</a:t>
            </a:r>
          </a:p>
        </p:txBody>
      </p:sp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章节内容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分支语句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（将在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4.1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节详细讲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)</a:t>
            </a:r>
            <a:endParaRPr lang="zh-CN" altLang="en-US" sz="32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由判断条件决定程序运行方向的语句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1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使用保留字</a:t>
            </a:r>
            <a:r>
              <a:rPr lang="en-US" altLang="zh-CN" sz="3100" b="1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en-US" altLang="zh-CN" sz="31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sz="3100" b="1" i="1" dirty="0" err="1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elif</a:t>
            </a:r>
            <a:r>
              <a:rPr lang="en-US" altLang="zh-CN" sz="31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sz="3100" b="1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else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构成条件判断的分支结构</a:t>
            </a:r>
            <a:endParaRPr lang="zh-CN" altLang="en-US" sz="31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zh-CN" sz="2800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if</a:t>
            </a:r>
            <a:r>
              <a:rPr lang="zh-CN" altLang="zh-CN" sz="2800" i="1" dirty="0">
                <a:solidFill>
                  <a:srgbClr val="66D9EF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zh-CN" altLang="zh-CN" sz="2800" dirty="0">
                <a:solidFill>
                  <a:srgbClr val="DDDDDD"/>
                </a:solidFill>
                <a:latin typeface="Consolas" panose="020B0609020204030204" pitchFamily="49" charset="0"/>
                <a:sym typeface="+mn-ea"/>
              </a:rPr>
              <a:t>TempStr[-1] </a:t>
            </a:r>
            <a:r>
              <a:rPr lang="zh-CN" altLang="zh-CN" sz="2800" i="1" dirty="0">
                <a:solidFill>
                  <a:srgbClr val="DDDDDD"/>
                </a:solidFill>
                <a:latin typeface="Consolas" panose="020B0609020204030204" pitchFamily="49" charset="0"/>
                <a:sym typeface="+mn-ea"/>
              </a:rPr>
              <a:t>in </a:t>
            </a:r>
            <a:r>
              <a:rPr lang="zh-CN" altLang="zh-CN" sz="2800" dirty="0">
                <a:solidFill>
                  <a:srgbClr val="DDDDDD"/>
                </a:solidFill>
                <a:latin typeface="Consolas" panose="020B0609020204030204" pitchFamily="49" charset="0"/>
                <a:sym typeface="+mn-ea"/>
              </a:rPr>
              <a:t>['F','f']</a:t>
            </a:r>
            <a:r>
              <a:rPr lang="zh-CN" altLang="zh-CN" sz="28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#</a:t>
            </a: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如果条件为True则执行冒号后语句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1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每个</a:t>
            </a:r>
            <a:r>
              <a:rPr lang="zh-CN" altLang="en-US" sz="31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保留字所在行最后存在一个冒号(:)，语法的一部分</a:t>
            </a:r>
            <a:endParaRPr kumimoji="0" lang="zh-CN" altLang="en-US" sz="3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8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冒号及后续缩进用来表示后续语句与条件的所属关系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400" b="1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- 32)/1.8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TempStr[0:-1]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+ 32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72948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函数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根据输入参数产生不同输出的功能过程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根据输入参数产生不同输出的功能过程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类似数学中的函数， y = f(x)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indent="0" algn="l">
              <a:lnSpc>
                <a:spcPct val="180000"/>
              </a:lnSpc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</a:t>
            </a:r>
            <a:r>
              <a:rPr lang="zh-CN" altLang="zh-CN" sz="32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print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输入格式错误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zh-CN" sz="3200" dirty="0">
                <a:latin typeface="Consolas" panose="020B0609020204030204" pitchFamily="49" charset="0"/>
                <a:sym typeface="+mn-ea"/>
              </a:rPr>
              <a:t>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#打印输出</a:t>
            </a:r>
            <a:r>
              <a:rPr lang="zh-CN" altLang="en-US" sz="3200" dirty="0">
                <a:latin typeface="Consolas" panose="020B0609020204030204" pitchFamily="49" charset="0"/>
                <a:sym typeface="+mn-ea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输入格式错误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函数采用 &lt;函数名&gt;(&lt;参数&gt;) 方式使用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0" indent="0" algn="l">
              <a:lnSpc>
                <a:spcPct val="180000"/>
              </a:lnSpc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</a:t>
            </a:r>
            <a:r>
              <a:rPr lang="zh-CN" altLang="zh-CN" sz="32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eval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(TempStr[0:-1])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#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TempStr[0:-1]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是参数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单元小结：基本语法元素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510256" y="1550459"/>
            <a:ext cx="11169983" cy="440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lvl="3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缩进、注释、变量、命名、保留字</a:t>
            </a:r>
            <a:endParaRPr lang="en-US" altLang="zh-CN" sz="3200" b="1" spc="0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71600" lvl="3" indent="457200" algn="l">
              <a:lnSpc>
                <a:spcPct val="180000"/>
              </a:lnSpc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数据类型：字符串、 数字类型、列表</a:t>
            </a:r>
            <a:endParaRPr lang="en-US" altLang="zh-CN" sz="3200" b="1" spc="0" noProof="0" dirty="0">
              <a:ln>
                <a:noFill/>
              </a:ln>
              <a:solidFill>
                <a:srgbClr val="007FDE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71600" marR="0" lvl="3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赋值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语句、分支语句、函数</a:t>
            </a:r>
            <a:endParaRPr lang="en-US" altLang="zh-CN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2286000" lvl="4" indent="-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Tx/>
              <a:buChar char="-"/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还有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：续行符、表达式、循环语句等</a:t>
            </a:r>
            <a:endParaRPr lang="en-US" altLang="zh-CN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2.3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基本输入输出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2.3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400" b="1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63887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input()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：从控制台获得用户输入的函数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输入函数 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input()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从控制台获得用户输入的函数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input()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函数的使用格式：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变量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= </a:t>
            </a:r>
            <a:r>
              <a:rPr lang="en-US" altLang="zh-CN" sz="3200" dirty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input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提示信息字符串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用户输入的信息以字符串类型保存在&lt;变量&gt;中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  <a:defRPr/>
            </a:pP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TempStr = </a:t>
            </a:r>
            <a:r>
              <a:rPr lang="zh-CN" altLang="zh-CN" sz="32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input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请输入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) 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# 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TempStr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保存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用户输入的信息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(eval(TempStr[0:-1]) - 32)/1.8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1.8*eval(TempStr[0:-1]) + 32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737616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print()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：以字符形式向控制台输出结果的函数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输出函数 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print()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以字符形式向控制台输出结果的函数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print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()函数的基本使用格式：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ea typeface="微软雅黑" panose="020B0503020204020204" charset="-122"/>
                <a:sym typeface="Gill Sans" charset="0"/>
              </a:rPr>
              <a:t>print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拟输出字符串或字符串变量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lang="zh-CN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字符串类型的一对引号仅在程序内部使用，输出无引号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  <a:defRPr/>
            </a:pPr>
            <a:r>
              <a:rPr lang="zh-CN" altLang="zh-CN" sz="32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print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输入格式错误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)</a:t>
            </a:r>
            <a:r>
              <a:rPr lang="en-US" altLang="zh-CN" sz="3200" dirty="0">
                <a:latin typeface="Arial" panose="020B0604020202020204" pitchFamily="34" charset="0"/>
                <a:sym typeface="+mn-ea"/>
              </a:rPr>
              <a:t>   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# 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向控制台输出</a:t>
            </a:r>
            <a:r>
              <a:rPr lang="en-US" altLang="zh-CN" sz="3200" noProof="0" dirty="0">
                <a:latin typeface="Consolas" panose="020B0609020204030204" pitchFamily="49" charset="0"/>
                <a:sym typeface="+mn-ea"/>
              </a:rPr>
              <a:t> 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输入格式错误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输出函数 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print()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以字符形式向控制台输出结果的函数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print()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函数的</a:t>
            </a:r>
            <a:r>
              <a:rPr lang="zh-CN" altLang="en-US" sz="32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格式化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buNone/>
              <a:defRPr/>
            </a:pPr>
            <a:r>
              <a:rPr lang="zh-CN" altLang="zh-CN" sz="3200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print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(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转换后的温度是</a:t>
            </a:r>
            <a:r>
              <a:rPr lang="zh-CN" altLang="zh-CN" sz="3200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{:.2f}C"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.format(</a:t>
            </a:r>
            <a:r>
              <a:rPr lang="zh-CN" altLang="zh-CN" sz="3200" dirty="0">
                <a:solidFill>
                  <a:srgbClr val="C00000"/>
                </a:solidFill>
                <a:latin typeface="Consolas" panose="020B0609020204030204" pitchFamily="49" charset="0"/>
                <a:sym typeface="+mn-ea"/>
              </a:rPr>
              <a:t>C</a:t>
            </a:r>
            <a:r>
              <a:rPr lang="zh-CN" altLang="zh-CN" sz="3200" dirty="0">
                <a:latin typeface="Consolas" panose="020B0609020204030204" pitchFamily="49" charset="0"/>
                <a:sym typeface="+mn-ea"/>
              </a:rPr>
              <a:t>))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005" y="4076065"/>
            <a:ext cx="3955415" cy="4044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48840" y="4526279"/>
            <a:ext cx="51885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{ }表示槽，后续变量填充到槽中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14964" y="5258297"/>
            <a:ext cx="84226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{ </a:t>
            </a:r>
            <a:r>
              <a:rPr lang="en-US" altLang="zh-CN" sz="2800" b="1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:.2f</a:t>
            </a:r>
            <a:r>
              <a:rPr lang="en-US" altLang="zh-CN" sz="2000" b="1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}表示将变量C填充到这个位置时取小数点后2位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865370" y="1554480"/>
            <a:ext cx="7416800" cy="4488180"/>
          </a:xfrm>
        </p:spPr>
        <p:txBody>
          <a:bodyPr>
            <a:noAutofit/>
          </a:bodyPr>
          <a:lstStyle/>
          <a:p>
            <a:pPr marL="0" marR="0" indent="0" algn="l" defTabSz="914400">
              <a:lnSpc>
                <a:spcPct val="200000"/>
              </a:lnSpc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掌握解决计算问题的一般方法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914400">
              <a:lnSpc>
                <a:spcPct val="200000"/>
              </a:lnSpc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掌握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基本语法元素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914400">
              <a:lnSpc>
                <a:spcPct val="200000"/>
              </a:lnSpc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掌握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基本输入输出方法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914400">
              <a:lnSpc>
                <a:spcPct val="200000"/>
              </a:lnSpc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掌握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标准库的引入与使用方法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64080"/>
            <a:ext cx="2713355" cy="2529840"/>
          </a:xfrm>
          <a:prstGeom prst="rect">
            <a:avLst/>
          </a:prstGeom>
        </p:spPr>
      </p:pic>
      <p:sp>
        <p:nvSpPr>
          <p:cNvPr id="8" name="Rectangle 12"/>
          <p:cNvSpPr/>
          <p:nvPr/>
        </p:nvSpPr>
        <p:spPr bwMode="auto">
          <a:xfrm>
            <a:off x="648784" y="20454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学习目标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输出函数 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print()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以字符形式向控制台输出结果的函数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32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32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32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lang="zh-CN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lang="zh-CN" altLang="zh-CN" sz="32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C</a:t>
            </a:r>
            <a:r>
              <a:rPr lang="zh-CN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))</a:t>
            </a:r>
            <a:endParaRPr lang="zh-CN" altLang="zh-CN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如果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C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+mn-ea"/>
              </a:rPr>
              <a:t>的值是 123.456789，则输出结果为：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Consolas" panose="020B0609020204030204" pitchFamily="49" charset="0"/>
              <a:sym typeface="+mn-ea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转换后的温度是</a:t>
            </a:r>
            <a:r>
              <a:rPr lang="en-US" altLang="zh-CN" sz="3200" b="1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123.45</a:t>
            </a:r>
            <a:r>
              <a:rPr lang="zh-CN" altLang="zh-CN" sz="3200" b="1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C</a:t>
            </a:r>
            <a:endParaRPr lang="zh-CN" altLang="en-US" sz="32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7075" y="237490"/>
            <a:ext cx="7999095" cy="4916805"/>
          </a:xfrm>
          <a:prstGeom prst="rect">
            <a:avLst/>
          </a:prstGeom>
          <a:solidFill>
            <a:schemeClr val="bg1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 = input("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'f']:</a:t>
            </a:r>
            <a:br>
              <a:rPr lang="zh-CN" altLang="zh-CN" sz="24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- 32)/1.8</a:t>
            </a:r>
            <a:b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{:.2f}C".format(C))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['C', 'c']: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F = 1.8*</a:t>
            </a:r>
            <a:r>
              <a:rPr lang="zh-CN" altLang="zh-CN" sz="24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(TempStr[0:-1])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+ 32</a:t>
            </a:r>
            <a:br>
              <a:rPr lang="zh-CN" altLang="zh-CN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{:.2f}F".format(F))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print("</a:t>
            </a:r>
            <a:r>
              <a:rPr lang="zh-CN" altLang="zh-CN" sz="240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4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4892" y="5714593"/>
            <a:ext cx="82880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eval()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：去掉参数最外侧引号并执行余下语句的函数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评估函数 </a:t>
            </a:r>
            <a:r>
              <a:rPr lang="en-US" altLang="zh-CN" sz="4800" b="1" dirty="0" err="1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eval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()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去掉参数最外侧引号并执行余下语句的函数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32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eval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()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函数的基本使用格式：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457200" marR="0" lvl="1" indent="457200" algn="ctr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 err="1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eval</a:t>
            </a:r>
            <a:r>
              <a:rPr lang="zh-CN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字符串或字符串变量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lang="zh-CN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endParaRPr lang="en-US" altLang="zh-CN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Consolas" panose="020B0609020204030204" pitchFamily="49" charset="0"/>
              <a:sym typeface="Gill Sans" charset="0"/>
            </a:endParaRPr>
          </a:p>
          <a:p>
            <a:pPr marL="457200" marR="0" lvl="1" indent="457200" algn="ctr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4405" y="4216718"/>
            <a:ext cx="4957445" cy="1962150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800" b="1" dirty="0">
                <a:latin typeface="Consolas" panose="020B0609020204030204" pitchFamily="49" charset="0"/>
              </a:rPr>
              <a:t>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800" b="1" dirty="0">
                <a:latin typeface="Consolas" panose="020B0609020204030204" pitchFamily="49" charset="0"/>
              </a:rPr>
              <a:t>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1+2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0" y="4216718"/>
            <a:ext cx="4373880" cy="172148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1+2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10FF"/>
                </a:solidFill>
                <a:latin typeface="Consolas" panose="020B0609020204030204" pitchFamily="49" charset="0"/>
              </a:rPr>
              <a:t>'1+2'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zh-CN" altLang="zh-CN" sz="2800" b="1" dirty="0"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'print(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Hello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)'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10FF"/>
                </a:solidFill>
                <a:latin typeface="Consolas" panose="020B0609020204030204" pitchFamily="49" charset="0"/>
              </a:rPr>
              <a:t>Hello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评估函数</a:t>
            </a: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 eval()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21381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去掉参数最外侧引号并执行余下语句的函数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2628901"/>
            <a:ext cx="10864215" cy="2994660"/>
          </a:xfrm>
        </p:spPr>
        <p:txBody>
          <a:bodyPr>
            <a:normAutofit/>
          </a:bodyPr>
          <a:lstStyle/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3200" b="1" dirty="0">
                <a:solidFill>
                  <a:srgbClr val="900090"/>
                </a:solidFill>
                <a:latin typeface="Consolas" panose="020B0609020204030204" pitchFamily="49" charset="0"/>
                <a:sym typeface="+mn-ea"/>
              </a:rPr>
              <a:t>eval</a:t>
            </a:r>
            <a:r>
              <a:rPr lang="zh-CN" altLang="zh-CN" sz="3200" b="1" dirty="0">
                <a:latin typeface="Consolas" panose="020B0609020204030204" pitchFamily="49" charset="0"/>
                <a:sym typeface="+mn-ea"/>
              </a:rPr>
              <a:t>(TempStr[0:-1])</a:t>
            </a:r>
            <a:r>
              <a:rPr lang="zh-CN" altLang="zh-CN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sym typeface="+mn-ea"/>
              </a:rPr>
              <a:t> </a:t>
            </a:r>
            <a:endParaRPr lang="zh-CN" altLang="en-US" sz="3200" dirty="0"/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marR="0" lvl="0" indent="0" algn="l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如果</a:t>
            </a:r>
            <a:r>
              <a:rPr lang="zh-CN" altLang="zh-CN" sz="3200" b="1" dirty="0">
                <a:latin typeface="Consolas" panose="020B0609020204030204" pitchFamily="49" charset="0"/>
                <a:sym typeface="+mn-ea"/>
              </a:rPr>
              <a:t>TempStr[0:-1]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+mn-ea"/>
              </a:rPr>
              <a:t>值是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“</a:t>
            </a:r>
            <a:r>
              <a:rPr lang="en-US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12.3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”</a:t>
            </a:r>
            <a:r>
              <a:rPr lang="zh-CN" altLang="en-US" sz="3200" b="1" dirty="0">
                <a:latin typeface="Consolas" panose="020B0609020204030204" pitchFamily="49" charset="0"/>
                <a:sym typeface="+mn-ea"/>
              </a:rPr>
              <a:t>，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+mn-ea"/>
              </a:rPr>
              <a:t>输出是: </a:t>
            </a:r>
            <a:r>
              <a:rPr lang="en-US" altLang="zh-CN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12.3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单元小结：基本输入输出</a:t>
            </a:r>
          </a:p>
        </p:txBody>
      </p:sp>
      <p:sp>
        <p:nvSpPr>
          <p:cNvPr id="5" name="矩形 4"/>
          <p:cNvSpPr/>
          <p:nvPr/>
        </p:nvSpPr>
        <p:spPr>
          <a:xfrm>
            <a:off x="510258" y="2188128"/>
            <a:ext cx="11169983" cy="363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输入函数：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input()</a:t>
            </a:r>
          </a:p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输出函数：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print()</a:t>
            </a:r>
          </a:p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评估函数：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eval()</a:t>
            </a:r>
          </a:p>
          <a:p>
            <a:pPr marL="1371600" marR="0" lvl="3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2.4 Python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库引用方法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2.5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29" y="3214135"/>
            <a:ext cx="4309110" cy="109036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2350" y="145799"/>
            <a:ext cx="5732779" cy="6174991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PythonDraw.py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turtle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turtle.setup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(650, 350, 200, 200)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(-250)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turtle.pendown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turtle.pensize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turtle.pencolor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"purple"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turtle.seth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(40, 80)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(-40, 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(40, 80/2)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(16, 180)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 * 2/3)</a:t>
            </a:r>
          </a:p>
        </p:txBody>
      </p:sp>
      <p:sp>
        <p:nvSpPr>
          <p:cNvPr id="2" name="矩形 1"/>
          <p:cNvSpPr/>
          <p:nvPr/>
        </p:nvSpPr>
        <p:spPr>
          <a:xfrm>
            <a:off x="5863590" y="1856807"/>
            <a:ext cx="6328410" cy="1241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实例：用程序绘制一条蟒蛇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9680" y="770255"/>
            <a:ext cx="6263005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E00000"/>
                </a:solidFill>
                <a:latin typeface="Consolas" panose="020B0609020204030204" pitchFamily="49" charset="0"/>
              </a:rPr>
              <a:t>PythonDraw.py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turtle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turtle.setup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(650, 350, 200, 200)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(-250)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turtle.pendown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turtle.pensize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(25)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turtle.pencolor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"purple"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turtle.seth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(40, 80)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(-40, 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(40, 80/2)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turtle.circle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(16, 180)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(40 * 2/3)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2329180" y="873760"/>
            <a:ext cx="4728210" cy="392430"/>
          </a:xfrm>
          <a:prstGeom prst="rect">
            <a:avLst/>
          </a:prstGeom>
          <a:noFill/>
          <a:ln w="25400" cap="flat" cmpd="sng" algn="ctr">
            <a:solidFill>
              <a:srgbClr val="D9843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35240" y="593407"/>
            <a:ext cx="298407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9843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程序关键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9843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32370" y="1546542"/>
            <a:ext cx="3893185" cy="33496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import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保留字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引入了一个绘图库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名字叫：</a:t>
            </a:r>
            <a:r>
              <a:rPr lang="en-US" altLang="zh-CN" sz="2800" b="1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turtle</a:t>
            </a:r>
            <a:endParaRPr lang="en-US" altLang="zh-CN" sz="2800" b="1" dirty="0">
              <a:solidFill>
                <a:srgbClr val="1DB41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没错，就是 </a:t>
            </a:r>
            <a:r>
              <a:rPr lang="zh-CN" altLang="en-US" sz="2800" b="1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海龟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519680" y="770255"/>
            <a:ext cx="6263005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i="1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20940" y="2823210"/>
            <a:ext cx="3893185" cy="12115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&lt;a&gt;.&lt;b&gt;()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的编码风格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库引用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扩充</a:t>
            </a:r>
            <a:r>
              <a:rPr lang="en-US" altLang="zh-CN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Python</a:t>
            </a:r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程序功能的方式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使用</a:t>
            </a:r>
            <a:r>
              <a:rPr lang="en-US" altLang="zh-CN" sz="3200" b="1" noProof="0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import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保留字完成，采用&lt;a&gt;.&lt;b&gt;()编码风格</a:t>
            </a:r>
            <a:endParaRPr lang="zh-CN" altLang="en-US" sz="3200" b="1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&lt;库名&gt; 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&lt;库名&gt;.&lt;函数名&gt;(&lt;函数参数&gt;)</a:t>
            </a:r>
            <a:endParaRPr lang="zh-CN" altLang="en-US" sz="3200" b="1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lvl="0" indent="0" algn="l">
              <a:lnSpc>
                <a:spcPct val="200000"/>
              </a:lnSpc>
              <a:buNone/>
            </a:pPr>
            <a:endParaRPr lang="zh-CN" altLang="en-US" sz="320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2.1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实例：温度转换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2.1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9540" y="713105"/>
            <a:ext cx="5951855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i="1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5100" y="300990"/>
            <a:ext cx="325437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引入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turtle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库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15100" y="1856105"/>
            <a:ext cx="42164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turtle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库函数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完成功能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15100" y="4272915"/>
            <a:ext cx="3893185" cy="12115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可是可是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好多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turtle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，很繁琐嘛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…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import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更多用法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使用</a:t>
            </a:r>
            <a:r>
              <a:rPr lang="en-US" altLang="zh-CN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from</a:t>
            </a:r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lang="en-US" altLang="zh-CN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import</a:t>
            </a:r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保留字共同完成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060" y="2320290"/>
            <a:ext cx="10212705" cy="3980815"/>
          </a:xfrm>
        </p:spPr>
        <p:txBody>
          <a:bodyPr>
            <a:normAutofit/>
          </a:bodyPr>
          <a:lstStyle/>
          <a:p>
            <a:pPr marL="0" lvl="1" indent="0" algn="l" eaLnBrk="1" hangingPunct="1">
              <a:lnSpc>
                <a:spcPct val="200000"/>
              </a:lnSpc>
              <a:buClr>
                <a:srgbClr val="0066FF"/>
              </a:buClr>
              <a:buNone/>
            </a:pP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库名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</a:t>
            </a: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1" indent="0" algn="l" eaLnBrk="1" hangingPunct="1">
              <a:lnSpc>
                <a:spcPct val="200000"/>
              </a:lnSpc>
              <a:buClr>
                <a:srgbClr val="0066FF"/>
              </a:buClr>
              <a:buNone/>
            </a:pP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from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库名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 </a:t>
            </a: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lvl="1" indent="0" algn="l" eaLnBrk="1" hangingPunct="1">
              <a:lnSpc>
                <a:spcPct val="200000"/>
              </a:lnSpc>
              <a:buClr>
                <a:srgbClr val="0066FF"/>
              </a:buClr>
              <a:buNone/>
            </a:pP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函数名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&gt;(&lt;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函数参数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&gt;)</a:t>
            </a:r>
            <a:endParaRPr lang="zh-CN" altLang="en-US" sz="3200" b="1" spc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0" lvl="0" indent="0" algn="l">
              <a:lnSpc>
                <a:spcPct val="200000"/>
              </a:lnSpc>
              <a:buNone/>
            </a:pPr>
            <a:endParaRPr lang="zh-CN" altLang="en-US" sz="320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1475" y="943610"/>
            <a:ext cx="4827270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i="1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箭头: 右 6"/>
          <p:cNvSpPr/>
          <p:nvPr/>
        </p:nvSpPr>
        <p:spPr bwMode="auto">
          <a:xfrm>
            <a:off x="5281295" y="3510280"/>
            <a:ext cx="582295" cy="565785"/>
          </a:xfrm>
          <a:prstGeom prst="rightArrow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965" y="943610"/>
            <a:ext cx="3619500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from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 </a:t>
            </a:r>
            <a:r>
              <a:rPr lang="en-US" altLang="zh-CN" sz="2000" b="1" i="1" noProof="0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imp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ort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sym typeface="+mn-ea"/>
              </a:rPr>
              <a:t>*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circle(40,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circle(-40,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53145" y="5080635"/>
            <a:ext cx="3314700" cy="1387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老师老师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这么好的方法为何不早说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import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更多用法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两种方法比较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86715" y="2149475"/>
            <a:ext cx="4991100" cy="211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4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</a:rPr>
              <a:t>import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库名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&gt; </a:t>
            </a:r>
          </a:p>
          <a:p>
            <a:pPr lvl="1" algn="l" eaLnBrk="1" hangingPunct="1">
              <a:lnSpc>
                <a:spcPct val="200000"/>
              </a:lnSpc>
              <a:buClr>
                <a:srgbClr val="0066FF"/>
              </a:buClr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库名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&gt;.&lt;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&gt;(&lt;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函数参数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&gt;)</a:t>
            </a: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6814185" y="2149475"/>
            <a:ext cx="490283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库名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import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from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库名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import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        </a:t>
            </a:r>
          </a:p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&gt;(&lt;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函数参数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&gt;)</a:t>
            </a:r>
          </a:p>
        </p:txBody>
      </p:sp>
      <p:sp>
        <p:nvSpPr>
          <p:cNvPr id="11" name="矩形 10"/>
          <p:cNvSpPr/>
          <p:nvPr/>
        </p:nvSpPr>
        <p:spPr>
          <a:xfrm>
            <a:off x="740410" y="4817110"/>
            <a:ext cx="10651490" cy="1342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第一种方法不会出现函数重名问题，第二种方法则会出现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en-US" altLang="zh-CN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import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更多用法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使用</a:t>
            </a:r>
            <a:r>
              <a:rPr lang="en-US" altLang="zh-CN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import</a:t>
            </a:r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和</a:t>
            </a:r>
            <a:r>
              <a:rPr lang="en-US" altLang="zh-CN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as</a:t>
            </a:r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保留字共同完成</a:t>
            </a: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875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320290"/>
            <a:ext cx="11227435" cy="3980815"/>
          </a:xfrm>
        </p:spPr>
        <p:txBody>
          <a:bodyPr>
            <a:normAutofit/>
          </a:bodyPr>
          <a:lstStyle/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import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库名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lang="en-US" altLang="zh-CN" sz="3200" b="1" dirty="0">
                <a:solidFill>
                  <a:srgbClr val="FF931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&lt;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库别名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&gt; </a:t>
            </a:r>
            <a:r>
              <a:rPr lang="en-US" altLang="zh-CN" sz="3200" b="1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&lt;库别名&gt;.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&lt;函数名&gt;(&lt;函数参数&gt;)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171450" marR="0" lvl="1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给调用的外部库关联一个更短、更适合自己的名字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lvl="0" indent="0" algn="l">
              <a:lnSpc>
                <a:spcPct val="200000"/>
              </a:lnSpc>
              <a:buNone/>
            </a:pPr>
            <a:endParaRPr lang="zh-CN" altLang="en-US" sz="320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1475" y="1023620"/>
            <a:ext cx="4827270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0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i="1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箭头: 右 6"/>
          <p:cNvSpPr/>
          <p:nvPr/>
        </p:nvSpPr>
        <p:spPr bwMode="auto">
          <a:xfrm>
            <a:off x="5281295" y="3590290"/>
            <a:ext cx="582295" cy="565785"/>
          </a:xfrm>
          <a:prstGeom prst="rightArrow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9965" y="1023620"/>
            <a:ext cx="3619500" cy="5317490"/>
          </a:xfrm>
          <a:prstGeom prst="rect">
            <a:avLst/>
          </a:prstGeom>
          <a:solidFill>
            <a:schemeClr val="bg1"/>
          </a:solidFill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zh-CN" sz="2000" b="1" i="1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i="1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000" b="1" i="1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  <a:sym typeface="+mn-ea"/>
              </a:rPr>
              <a:t>as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sym typeface="+mn-ea"/>
              </a:rPr>
              <a:t>t</a:t>
            </a:r>
            <a:br>
              <a:rPr lang="zh-CN" altLang="zh-CN" sz="2000" b="1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setup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penup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pendown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pensize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pencolor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("purple")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seth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i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range(4):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circle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t.</a:t>
            </a:r>
            <a:r>
              <a:rPr lang="en-US" altLang="zh-CN" sz="2000" b="1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fd</a:t>
            </a:r>
            <a:r>
              <a:rPr lang="en-US" altLang="zh-CN" sz="2000" b="1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 * 2/3)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53145" y="5160645"/>
            <a:ext cx="3314700" cy="1387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这个方法好！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单元小结：</a:t>
            </a:r>
            <a:r>
              <a:rPr kumimoji="0" lang="en-US" altLang="zh-CN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库引用方法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508988" y="1981118"/>
            <a:ext cx="11169983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库引用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import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库引用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from…import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库引用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import…as…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6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/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33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本章小结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26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基本</a:t>
            </a: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语法元素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508988" y="1981118"/>
            <a:ext cx="11169983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2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缩进、注释、命名、变量、保留字、续行符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lvl="2" indent="457200" algn="l">
              <a:lnSpc>
                <a:spcPct val="180000"/>
              </a:lnSpc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数据类型、字符串、 整数、浮点数、列表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marR="0" lvl="2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函数、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赋值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语句、分支语句、循环语句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7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基本输入输出</a:t>
            </a:r>
          </a:p>
        </p:txBody>
      </p:sp>
      <p:sp>
        <p:nvSpPr>
          <p:cNvPr id="8" name="矩形 7"/>
          <p:cNvSpPr/>
          <p:nvPr/>
        </p:nvSpPr>
        <p:spPr>
          <a:xfrm>
            <a:off x="510258" y="2188128"/>
            <a:ext cx="11169983" cy="363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输入函数：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input()</a:t>
            </a:r>
          </a:p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输出函数：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print()</a:t>
            </a:r>
          </a:p>
          <a:p>
            <a:pPr marL="2286000" marR="0" lvl="5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评估函数：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eval()</a:t>
            </a:r>
          </a:p>
          <a:p>
            <a:pPr marL="1371600" marR="0" lvl="3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温度转换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温度刻画的两种不同体系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013"/>
            <a:ext cx="11010053" cy="353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摄氏度：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中国等世界大多数国家使用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以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标准大气压下水的结冰点为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0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度，沸点为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100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度，将温度进行等分刻画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华氏度：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美国、英国等国家使用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以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标准大气压下水的结冰点为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32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度，沸点为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212</a:t>
            </a:r>
            <a:r>
              <a:rPr lang="zh-CN" altLang="en-US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度，将温度进行等分刻画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实例：温度转换</a:t>
            </a: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4520" y="1656080"/>
            <a:ext cx="10972800" cy="4385945"/>
          </a:xfrm>
          <a:prstGeom prst="rect">
            <a:avLst/>
          </a:prstGeom>
        </p:spPr>
        <p:txBody>
          <a:bodyPr vert="horz" lIns="90000" tIns="46800" rIns="90000" bIns="46800" rtlCol="0">
            <a:normAutofit fontScale="925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spc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#TempConvert.py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TempStr =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请输入带有符号的温度值: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if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TempStr[-1] 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'f'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C = (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(TempStr[0:-1]) - 32)/1.8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{:.2f}C"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.format(C))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TempStr[-1]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F8F8F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zh-CN" altLang="zh-CN" sz="2800" b="1" i="1" spc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CC783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'c'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]: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F = 1.8*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(TempStr[0:-1]) + 32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AE81F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转换后的温度是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{:.2f}F"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.format(F))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:</a:t>
            </a:r>
            <a:b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zh-CN" altLang="zh-CN" sz="2800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输入格式错误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zh-CN" sz="28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endParaRPr lang="zh-CN" altLang="en-US" sz="28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库引用</a:t>
            </a:r>
          </a:p>
        </p:txBody>
      </p:sp>
      <p:sp>
        <p:nvSpPr>
          <p:cNvPr id="5" name="矩形 4"/>
          <p:cNvSpPr/>
          <p:nvPr/>
        </p:nvSpPr>
        <p:spPr>
          <a:xfrm>
            <a:off x="508989" y="1981118"/>
            <a:ext cx="10155202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库引用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import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库引用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from…import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3200400" marR="0" lvl="7" indent="457200" algn="l" defTabSz="914400" rt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库引用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: import…as…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Rectangle 12"/>
          <p:cNvSpPr/>
          <p:nvPr/>
        </p:nvSpPr>
        <p:spPr bwMode="auto">
          <a:xfrm>
            <a:off x="1487488" y="740701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</a:t>
            </a:r>
            <a:r>
              <a:rPr kumimoji="0" lang="en-US" altLang="zh-CN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蟒蛇绘制</a:t>
            </a: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1171575" y="1408430"/>
            <a:ext cx="11020425" cy="5449570"/>
          </a:xfrm>
          <a:prstGeom prst="rect">
            <a:avLst/>
          </a:prstGeom>
        </p:spPr>
        <p:txBody>
          <a:bodyPr vert="horz" lIns="90000" tIns="46800" rIns="90000" bIns="46800" rtlCol="0">
            <a:normAutofit fontScale="75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55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855" b="1" i="1" spc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lang="zh-CN" altLang="zh-CN" sz="2855" b="1" i="1" spc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</a:t>
            </a:r>
            <a:br>
              <a:rPr lang="zh-CN" altLang="zh-CN" sz="2855" b="1" spc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(650, 350, 200, 200)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(-250)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(25)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turtle.pencolor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"purple"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turtle.seth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(-40)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for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55" b="1" i="1" spc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in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(4):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(40, 80)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(-40, 80)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(40, 80/2)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(40)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turtle.circle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(16, 180)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(40 * 2/3)</a:t>
            </a:r>
            <a:endParaRPr kumimoji="0" lang="en-US" altLang="zh-CN" sz="2855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55" b="1" spc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turtle.done</a:t>
            </a:r>
            <a:r>
              <a:rPr lang="en-US" altLang="zh-CN" sz="2855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Consolas" panose="020B0609020204030204" pitchFamily="49" charset="0"/>
                <a:sym typeface="Gill Sans" charset="0"/>
              </a:rPr>
              <a:t>()</a:t>
            </a:r>
            <a:endParaRPr lang="zh-CN" altLang="en-US" sz="2855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391910" y="2291715"/>
            <a:ext cx="3890010" cy="2274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温度转换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124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两种温度体系的转换</a:t>
            </a:r>
          </a:p>
          <a:p>
            <a:pPr algn="ctr"/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635038"/>
            <a:ext cx="11010053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摄氏度转换为华氏度</a:t>
            </a:r>
            <a:endParaRPr lang="zh-CN" altLang="en-US" sz="3200" b="1" spc="0" noProof="0" dirty="0">
              <a:ln>
                <a:noFill/>
              </a:ln>
              <a:solidFill>
                <a:srgbClr val="000000"/>
              </a:solidFill>
              <a:effectLst/>
              <a:uLn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华氏度转换为摄氏度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解决问题的六个步骤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9445" y="1470025"/>
            <a:ext cx="5487670" cy="4759325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- 1.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分析问题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划分边界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  </a:t>
            </a:r>
            <a:endParaRPr lang="en-US" altLang="zh-CN" sz="3200" b="1" dirty="0">
              <a:solidFill>
                <a:srgbClr val="007FDE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- 3.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设计算法</a:t>
            </a:r>
          </a:p>
          <a:p>
            <a:pPr marL="0" indent="0" algn="l">
              <a:lnSpc>
                <a:spcPct val="200000"/>
              </a:lnSpc>
              <a:buNone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6322695" y="1470025"/>
            <a:ext cx="5487670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- 4.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编写程序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- 5.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调试测试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- 6.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升级维护</a:t>
            </a:r>
          </a:p>
          <a:p>
            <a:pPr marL="0" indent="0" algn="l">
              <a:lnSpc>
                <a:spcPct val="200000"/>
              </a:lnSpc>
              <a:buNone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1*320"/>
  <p:tag name="TABLE_ENDDRAG_RECT" val="39*111*821*3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自定义 1">
      <a:majorFont>
        <a:latin typeface="Gill Sans"/>
        <a:ea typeface="微软雅黑"/>
        <a:cs typeface="ヒラギノ角ゴ ProN W3"/>
      </a:majorFont>
      <a:minorFont>
        <a:latin typeface="Gill Sans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panose="020B0300000000000000" charset="-128"/>
            <a:cs typeface="ヒラギノ角ゴ ProN W3" panose="020B0300000000000000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5656</Words>
  <Application>Microsoft Office PowerPoint</Application>
  <PresentationFormat>宽屏</PresentationFormat>
  <Paragraphs>464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72</vt:i4>
      </vt:variant>
    </vt:vector>
  </HeadingPairs>
  <TitlesOfParts>
    <vt:vector size="85" baseType="lpstr">
      <vt:lpstr>Gill Sans</vt:lpstr>
      <vt:lpstr>微软雅黑</vt:lpstr>
      <vt:lpstr>Arial</vt:lpstr>
      <vt:lpstr>Calibri</vt:lpstr>
      <vt:lpstr>Consolas</vt:lpstr>
      <vt:lpstr>Palatino Linotype</vt:lpstr>
      <vt:lpstr>Wingdings</vt:lpstr>
      <vt:lpstr>WPS</vt:lpstr>
      <vt:lpstr>1_WPS</vt:lpstr>
      <vt:lpstr>Title &amp; Subtitle</vt:lpstr>
      <vt:lpstr>1_Title &amp; Subtitle</vt:lpstr>
      <vt:lpstr>2_WPS</vt:lpstr>
      <vt:lpstr>3_Title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HuangYirong</cp:lastModifiedBy>
  <cp:revision>207</cp:revision>
  <dcterms:created xsi:type="dcterms:W3CDTF">2019-06-19T02:08:00Z</dcterms:created>
  <dcterms:modified xsi:type="dcterms:W3CDTF">2025-02-28T08:50:09Z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154C84223BED4FB7951CC36D0B7F7CE2_12</vt:lpwstr>
  </property>
</Properties>
</file>