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4" r:id="rId2"/>
    <p:sldMasterId id="2147483657" r:id="rId3"/>
    <p:sldMasterId id="2147483659" r:id="rId4"/>
    <p:sldMasterId id="2147483661" r:id="rId5"/>
  </p:sldMasterIdLst>
  <p:notesMasterIdLst>
    <p:notesMasterId r:id="rId64"/>
  </p:notesMasterIdLst>
  <p:handoutMasterIdLst>
    <p:handoutMasterId r:id="rId65"/>
  </p:handoutMasterIdLst>
  <p:sldIdLst>
    <p:sldId id="383" r:id="rId6"/>
    <p:sldId id="262" r:id="rId7"/>
    <p:sldId id="492" r:id="rId8"/>
    <p:sldId id="264" r:id="rId9"/>
    <p:sldId id="1174" r:id="rId10"/>
    <p:sldId id="1153" r:id="rId11"/>
    <p:sldId id="671" r:id="rId12"/>
    <p:sldId id="672" r:id="rId13"/>
    <p:sldId id="674" r:id="rId14"/>
    <p:sldId id="678" r:id="rId15"/>
    <p:sldId id="675" r:id="rId16"/>
    <p:sldId id="676" r:id="rId17"/>
    <p:sldId id="677" r:id="rId18"/>
    <p:sldId id="1335" r:id="rId19"/>
    <p:sldId id="1336" r:id="rId20"/>
    <p:sldId id="1158" r:id="rId21"/>
    <p:sldId id="1154" r:id="rId22"/>
    <p:sldId id="680" r:id="rId23"/>
    <p:sldId id="1337" r:id="rId24"/>
    <p:sldId id="681" r:id="rId25"/>
    <p:sldId id="682" r:id="rId26"/>
    <p:sldId id="683" r:id="rId27"/>
    <p:sldId id="685" r:id="rId28"/>
    <p:sldId id="686" r:id="rId29"/>
    <p:sldId id="687" r:id="rId30"/>
    <p:sldId id="688" r:id="rId31"/>
    <p:sldId id="690" r:id="rId32"/>
    <p:sldId id="691" r:id="rId33"/>
    <p:sldId id="692" r:id="rId34"/>
    <p:sldId id="897" r:id="rId35"/>
    <p:sldId id="898" r:id="rId36"/>
    <p:sldId id="696" r:id="rId37"/>
    <p:sldId id="697" r:id="rId38"/>
    <p:sldId id="698" r:id="rId39"/>
    <p:sldId id="1398" r:id="rId40"/>
    <p:sldId id="699" r:id="rId41"/>
    <p:sldId id="700" r:id="rId42"/>
    <p:sldId id="1159" r:id="rId43"/>
    <p:sldId id="1156" r:id="rId44"/>
    <p:sldId id="709" r:id="rId45"/>
    <p:sldId id="710" r:id="rId46"/>
    <p:sldId id="712" r:id="rId47"/>
    <p:sldId id="713" r:id="rId48"/>
    <p:sldId id="1440" r:id="rId49"/>
    <p:sldId id="715" r:id="rId50"/>
    <p:sldId id="716" r:id="rId51"/>
    <p:sldId id="717" r:id="rId52"/>
    <p:sldId id="718" r:id="rId53"/>
    <p:sldId id="719" r:id="rId54"/>
    <p:sldId id="720" r:id="rId55"/>
    <p:sldId id="722" r:id="rId56"/>
    <p:sldId id="723" r:id="rId57"/>
    <p:sldId id="724" r:id="rId58"/>
    <p:sldId id="1160" r:id="rId59"/>
    <p:sldId id="626" r:id="rId60"/>
    <p:sldId id="1442" r:id="rId61"/>
    <p:sldId id="1443" r:id="rId62"/>
    <p:sldId id="1441" r:id="rId63"/>
  </p:sldIdLst>
  <p:sldSz cx="9144000" cy="5143500" type="screen16x9"/>
  <p:notesSz cx="7096125" cy="10231438"/>
  <p:custDataLst>
    <p:tags r:id="rId6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714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429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143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6858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8572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0287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2001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3716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第3章 基本数据类型" id="{03A30BCF-FC6F-49DA-9B33-B6E4D6D8FE2B}">
          <p14:sldIdLst>
            <p14:sldId id="383"/>
            <p14:sldId id="262"/>
            <p14:sldId id="492"/>
            <p14:sldId id="264"/>
            <p14:sldId id="1174"/>
          </p14:sldIdLst>
        </p14:section>
        <p14:section name="3.1 数字类型" id="{C1FB3563-BE7A-4D9A-8D61-F6159FF26741}">
          <p14:sldIdLst/>
        </p14:section>
        <p14:section name="3.2 数字运算" id="{4272BDF0-9D97-49BF-BF50-CD29C193A38B}">
          <p14:sldIdLst/>
        </p14:section>
        <p14:section name="3.3 实例3：天天向上的力量" id="{5F6D2615-2020-458E-AC1E-75AD1E5175C9}">
          <p14:sldIdLst/>
        </p14:section>
        <p14:section name="3.4 字符串类型" id="{3444CDA0-F397-4429-A185-7057889D05C7}">
          <p14:sldIdLst>
            <p14:sldId id="1153"/>
            <p14:sldId id="671"/>
            <p14:sldId id="672"/>
            <p14:sldId id="674"/>
            <p14:sldId id="678"/>
            <p14:sldId id="675"/>
            <p14:sldId id="676"/>
            <p14:sldId id="677"/>
            <p14:sldId id="1335"/>
            <p14:sldId id="1336"/>
            <p14:sldId id="1158"/>
          </p14:sldIdLst>
        </p14:section>
        <p14:section name="3.5 字符串操作" id="{E330A1A1-CC3C-48F3-82A0-D64BAE7B716D}">
          <p14:sldIdLst>
            <p14:sldId id="1154"/>
            <p14:sldId id="680"/>
            <p14:sldId id="1337"/>
            <p14:sldId id="681"/>
            <p14:sldId id="682"/>
            <p14:sldId id="683"/>
            <p14:sldId id="685"/>
            <p14:sldId id="686"/>
            <p14:sldId id="687"/>
            <p14:sldId id="688"/>
            <p14:sldId id="690"/>
            <p14:sldId id="691"/>
            <p14:sldId id="692"/>
            <p14:sldId id="897"/>
            <p14:sldId id="898"/>
            <p14:sldId id="696"/>
            <p14:sldId id="697"/>
            <p14:sldId id="698"/>
            <p14:sldId id="1398"/>
            <p14:sldId id="699"/>
            <p14:sldId id="700"/>
            <p14:sldId id="1159"/>
          </p14:sldIdLst>
        </p14:section>
        <p14:section name="3.6 实例4：文本进度条" id="{B21EA50A-1596-4378-BF23-2860ABB933F0}">
          <p14:sldIdLst/>
        </p14:section>
        <p14:section name="3.7 time库和程序计时" id="{598B2476-7849-48C0-A1D5-5D06F635FCBD}">
          <p14:sldIdLst>
            <p14:sldId id="1156"/>
            <p14:sldId id="709"/>
            <p14:sldId id="710"/>
            <p14:sldId id="712"/>
            <p14:sldId id="713"/>
            <p14:sldId id="1440"/>
            <p14:sldId id="715"/>
            <p14:sldId id="716"/>
            <p14:sldId id="717"/>
            <p14:sldId id="718"/>
            <p14:sldId id="719"/>
            <p14:sldId id="720"/>
            <p14:sldId id="722"/>
            <p14:sldId id="723"/>
            <p14:sldId id="724"/>
            <p14:sldId id="1160"/>
          </p14:sldIdLst>
        </p14:section>
        <p14:section name="总结" id="{A7EFC82B-E0DF-4AD0-AA5D-E336A6B402F1}">
          <p14:sldIdLst>
            <p14:sldId id="626"/>
            <p14:sldId id="1442"/>
            <p14:sldId id="1443"/>
            <p14:sldId id="14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6" userDrawn="1">
          <p15:clr>
            <a:srgbClr val="A4A3A4"/>
          </p15:clr>
        </p15:guide>
        <p15:guide id="2" pos="28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73">
          <p15:clr>
            <a:srgbClr val="A4A3A4"/>
          </p15:clr>
        </p15:guide>
        <p15:guide id="2" pos="22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00"/>
    <a:srgbClr val="0070C0"/>
    <a:srgbClr val="FBFBF5"/>
    <a:srgbClr val="FAFAF4"/>
    <a:srgbClr val="FDFCF9"/>
    <a:srgbClr val="FEFEFA"/>
    <a:srgbClr val="D98431"/>
    <a:srgbClr val="1C86EF"/>
    <a:srgbClr val="1C86EE"/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6" autoAdjust="0"/>
    <p:restoredTop sz="96536" autoAdjust="0"/>
  </p:normalViewPr>
  <p:slideViewPr>
    <p:cSldViewPr showGuides="1">
      <p:cViewPr varScale="1">
        <p:scale>
          <a:sx n="71" d="100"/>
          <a:sy n="71" d="100"/>
        </p:scale>
        <p:origin x="68" y="752"/>
      </p:cViewPr>
      <p:guideLst>
        <p:guide orient="horz" pos="1646"/>
        <p:guide pos="2872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3273"/>
        <p:guide pos="22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ags" Target="tags/tag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18707" y="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r">
              <a:defRPr sz="1200"/>
            </a:lvl1pPr>
          </a:lstStyle>
          <a:p>
            <a:fld id="{762A1014-21A2-46A0-8123-83E663FB8528}" type="datetimeFigureOut">
              <a:rPr lang="zh-CN" altLang="en-US" smtClean="0"/>
              <a:t>25.3.12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1774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18707" y="971774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r">
              <a:defRPr sz="1200"/>
            </a:lvl1pPr>
          </a:lstStyle>
          <a:p>
            <a:fld id="{706617D4-2F23-4D77-90D3-9C99050C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9498" y="1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r">
              <a:defRPr sz="1200"/>
            </a:lvl1pPr>
          </a:lstStyle>
          <a:p>
            <a:fld id="{2585A59D-70F8-D247-82DD-BA5A6D366B3E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19900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00" tIns="47350" rIns="94700" bIns="4735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9935"/>
            <a:ext cx="5676900" cy="4604147"/>
          </a:xfrm>
          <a:prstGeom prst="rect">
            <a:avLst/>
          </a:prstGeom>
        </p:spPr>
        <p:txBody>
          <a:bodyPr vert="horz" lIns="94700" tIns="47350" rIns="94700" bIns="4735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718092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9498" y="9718092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r">
              <a:defRPr sz="1200"/>
            </a:lvl1pPr>
          </a:lstStyle>
          <a:p>
            <a:fld id="{BFA35223-E47F-1946-8A6D-4B121950AC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54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-sa/4.0/deed.zh-ha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文本框 3"/>
          <p:cNvSpPr txBox="1"/>
          <p:nvPr userDrawn="1"/>
        </p:nvSpPr>
        <p:spPr>
          <a:xfrm rot="20429976">
            <a:off x="332734" y="1982319"/>
            <a:ext cx="8276407" cy="1331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6000" b="1" dirty="0">
                <a:solidFill>
                  <a:srgbClr val="FBFBF5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 BY-NC-SA 4.0 </a:t>
            </a:r>
            <a:r>
              <a:rPr lang="zh-CN" altLang="en-US" sz="6000" dirty="0">
                <a:solidFill>
                  <a:srgbClr val="FBFBF5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嵩天</a:t>
            </a:r>
            <a:endParaRPr kumimoji="0" lang="zh-CN" altLang="en-US" sz="6000" i="0" u="none" strike="noStrike" kern="1200" cap="none" spc="0" normalizeH="0" baseline="0" noProof="0" dirty="0">
              <a:ln>
                <a:noFill/>
              </a:ln>
              <a:solidFill>
                <a:srgbClr val="FBFBF5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Gill Sans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-原版新"/>
          <p:cNvPicPr>
            <a:picLocks noChangeAspect="1"/>
          </p:cNvPicPr>
          <p:nvPr userDrawn="1"/>
        </p:nvPicPr>
        <p:blipFill>
          <a:blip r:embed="rId2"/>
          <a:srcRect l="11620" t="13290" r="15818" b="20316"/>
          <a:stretch>
            <a:fillRect/>
          </a:stretch>
        </p:blipFill>
        <p:spPr>
          <a:xfrm>
            <a:off x="6588760" y="51435"/>
            <a:ext cx="1800225" cy="72009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84" y="135610"/>
            <a:ext cx="536975" cy="536975"/>
          </a:xfrm>
          <a:prstGeom prst="rect">
            <a:avLst/>
          </a:prstGeom>
        </p:spPr>
      </p:pic>
      <p:sp>
        <p:nvSpPr>
          <p:cNvPr id="2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0272" y="4876008"/>
            <a:ext cx="2057400" cy="267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72371312-52C9-493D-9DB2-AEB8D654C80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1" name="矩形 20"/>
          <p:cNvSpPr/>
          <p:nvPr userDrawn="1"/>
        </p:nvSpPr>
        <p:spPr bwMode="auto">
          <a:xfrm>
            <a:off x="-2621" y="4876006"/>
            <a:ext cx="9146621" cy="267494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sp>
        <p:nvSpPr>
          <p:cNvPr id="22" name="灯片编号占位符 5"/>
          <p:cNvSpPr txBox="1"/>
          <p:nvPr userDrawn="1"/>
        </p:nvSpPr>
        <p:spPr>
          <a:xfrm>
            <a:off x="7020272" y="4876008"/>
            <a:ext cx="2057400" cy="267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panose="020B0300000000000000" charset="-128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371312-52C9-493D-9DB2-AEB8D654C806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‹#›</a:t>
            </a:fld>
            <a:endParaRPr kumimoji="0" lang="zh-CN" altLang="en-US" sz="1100" b="1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3" name="矩形 22"/>
          <p:cNvSpPr/>
          <p:nvPr userDrawn="1"/>
        </p:nvSpPr>
        <p:spPr bwMode="auto">
          <a:xfrm>
            <a:off x="-2621" y="4876006"/>
            <a:ext cx="9146621" cy="267494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sp>
        <p:nvSpPr>
          <p:cNvPr id="25" name="灯片编号占位符 5"/>
          <p:cNvSpPr txBox="1"/>
          <p:nvPr userDrawn="1"/>
        </p:nvSpPr>
        <p:spPr>
          <a:xfrm>
            <a:off x="7020272" y="4876008"/>
            <a:ext cx="2057400" cy="267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panose="020B0300000000000000" charset="-128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371312-52C9-493D-9DB2-AEB8D654C806}" type="slidenum">
              <a:rPr kumimoji="0" lang="zh-CN" alt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‹#›</a:t>
            </a:fld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0" y="4868512"/>
            <a:ext cx="2555777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数据科学的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教学团队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5755" y="832009"/>
            <a:ext cx="8442960" cy="164306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3923928" y="4881891"/>
            <a:ext cx="1956807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章 基本数据类型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1" y="4876006"/>
            <a:ext cx="9146621" cy="267494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0272" y="4876007"/>
            <a:ext cx="2057400" cy="267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2371312-52C9-493D-9DB2-AEB8D654C80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0" y="4868512"/>
            <a:ext cx="2555777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数据科学的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教学团队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923928" y="4881891"/>
            <a:ext cx="1956807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章 基本数据类型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logo-原版新"/>
          <p:cNvPicPr>
            <a:picLocks noChangeAspect="1"/>
          </p:cNvPicPr>
          <p:nvPr userDrawn="1"/>
        </p:nvPicPr>
        <p:blipFill>
          <a:blip r:embed="rId2"/>
          <a:srcRect l="11620" t="13290" r="15818" b="20316"/>
          <a:stretch>
            <a:fillRect/>
          </a:stretch>
        </p:blipFill>
        <p:spPr>
          <a:xfrm>
            <a:off x="6588760" y="51435"/>
            <a:ext cx="1800225" cy="72009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84" y="135610"/>
            <a:ext cx="536975" cy="5369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5755" y="832009"/>
            <a:ext cx="8442960" cy="164306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-2621" y="4876006"/>
            <a:ext cx="9146621" cy="267494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0272" y="4876007"/>
            <a:ext cx="2057400" cy="267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2371312-52C9-493D-9DB2-AEB8D654C80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" name="Rectangle 2057"/>
          <p:cNvSpPr/>
          <p:nvPr userDrawn="1"/>
        </p:nvSpPr>
        <p:spPr bwMode="auto">
          <a:xfrm>
            <a:off x="926975" y="2787774"/>
            <a:ext cx="7287427" cy="45719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5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0" y="4868512"/>
            <a:ext cx="2555777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数据科学的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教学团队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923928" y="4881891"/>
            <a:ext cx="1956807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章 基本数据类型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0272" y="4876007"/>
            <a:ext cx="2057400" cy="267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2371312-52C9-493D-9DB2-AEB8D654C8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矩形 1"/>
          <p:cNvSpPr/>
          <p:nvPr userDrawn="1"/>
        </p:nvSpPr>
        <p:spPr bwMode="auto">
          <a:xfrm>
            <a:off x="-2621" y="4876006"/>
            <a:ext cx="9146621" cy="267494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灯片编号占位符 5"/>
          <p:cNvSpPr txBox="1"/>
          <p:nvPr userDrawn="1"/>
        </p:nvSpPr>
        <p:spPr>
          <a:xfrm>
            <a:off x="7020272" y="4876007"/>
            <a:ext cx="2057400" cy="267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mtClean="0">
                <a:solidFill>
                  <a:schemeClr val="bg1"/>
                </a:solidFill>
              </a:rPr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0" y="4868512"/>
            <a:ext cx="2555777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数据科学的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教学团队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923928" y="4881891"/>
            <a:ext cx="1956807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章 基本数据类型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logo-原版新"/>
          <p:cNvPicPr>
            <a:picLocks noChangeAspect="1"/>
          </p:cNvPicPr>
          <p:nvPr userDrawn="1"/>
        </p:nvPicPr>
        <p:blipFill>
          <a:blip r:embed="rId2"/>
          <a:srcRect l="11620" t="13290" r="15818" b="20316"/>
          <a:stretch>
            <a:fillRect/>
          </a:stretch>
        </p:blipFill>
        <p:spPr>
          <a:xfrm>
            <a:off x="6588760" y="51435"/>
            <a:ext cx="1800225" cy="7200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84" y="135610"/>
            <a:ext cx="536975" cy="53697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0272" y="4876007"/>
            <a:ext cx="2057400" cy="267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2371312-52C9-493D-9DB2-AEB8D654C8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 bwMode="auto">
          <a:xfrm>
            <a:off x="-2621" y="4876006"/>
            <a:ext cx="9146621" cy="267494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灯片编号占位符 5"/>
          <p:cNvSpPr txBox="1"/>
          <p:nvPr userDrawn="1"/>
        </p:nvSpPr>
        <p:spPr>
          <a:xfrm>
            <a:off x="7020272" y="4876007"/>
            <a:ext cx="2057400" cy="267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mtClean="0">
                <a:solidFill>
                  <a:schemeClr val="bg1"/>
                </a:solidFill>
              </a:rPr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0" y="4868512"/>
            <a:ext cx="2555777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数据科学的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教学团队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3923928" y="4881891"/>
            <a:ext cx="1956807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章 基本数据类型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 descr="logo-原版新"/>
          <p:cNvPicPr>
            <a:picLocks noChangeAspect="1"/>
          </p:cNvPicPr>
          <p:nvPr userDrawn="1"/>
        </p:nvPicPr>
        <p:blipFill>
          <a:blip r:embed="rId2"/>
          <a:srcRect l="11620" t="13290" r="15818" b="20316"/>
          <a:stretch>
            <a:fillRect/>
          </a:stretch>
        </p:blipFill>
        <p:spPr>
          <a:xfrm>
            <a:off x="6588760" y="51435"/>
            <a:ext cx="1800225" cy="72009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84" y="135610"/>
            <a:ext cx="536975" cy="5369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5755" y="832009"/>
            <a:ext cx="8442960" cy="164306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0272" y="4876007"/>
            <a:ext cx="2057400" cy="267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2371312-52C9-493D-9DB2-AEB8D654C8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 bwMode="auto">
          <a:xfrm>
            <a:off x="-2621" y="4876006"/>
            <a:ext cx="9146621" cy="267494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灯片编号占位符 5"/>
          <p:cNvSpPr txBox="1"/>
          <p:nvPr userDrawn="1"/>
        </p:nvSpPr>
        <p:spPr>
          <a:xfrm>
            <a:off x="7020272" y="4876007"/>
            <a:ext cx="2057400" cy="267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mtClean="0">
                <a:solidFill>
                  <a:schemeClr val="bg1"/>
                </a:solidFill>
              </a:rPr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0" y="4868512"/>
            <a:ext cx="2555777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数据科学的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教学团队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923928" y="4881891"/>
            <a:ext cx="1956807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章 基本数据类型</a:t>
            </a: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logo-原版新"/>
          <p:cNvPicPr>
            <a:picLocks noChangeAspect="1"/>
          </p:cNvPicPr>
          <p:nvPr userDrawn="1"/>
        </p:nvPicPr>
        <p:blipFill>
          <a:blip r:embed="rId2"/>
          <a:srcRect l="11620" t="13290" r="15818" b="20316"/>
          <a:stretch>
            <a:fillRect/>
          </a:stretch>
        </p:blipFill>
        <p:spPr>
          <a:xfrm>
            <a:off x="6588760" y="51435"/>
            <a:ext cx="1800225" cy="72009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84" y="135610"/>
            <a:ext cx="536975" cy="5369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5755" y="832009"/>
            <a:ext cx="8442960" cy="164306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38233" y="843558"/>
            <a:ext cx="8310231" cy="217367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marL="0" marR="0" lvl="0" indent="0" algn="just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课件资料部分基于教材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《Python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语言程序设计基础（第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3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版）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》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之配套课程</a:t>
            </a:r>
            <a:b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</a:b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“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Python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语言程序设计”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(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嵩天，北京理工，国家精品在线开放课程），并由本课程组改编，使用许可为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  <a:hlinkClick r:id="rId2"/>
              </a:rPr>
              <a:t>CC BY-NC-SA 4.0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ill Sans"/>
              <a:ea typeface="微软雅黑" panose="020B0503020204020204" pitchFamily="34" charset="-122"/>
            </a:endParaRPr>
          </a:p>
          <a:p>
            <a:pPr marL="342900" marR="0" lvl="1" indent="-214630" algn="just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允许通过任何媒介复制传播及修改，未经授权不能商业使用</a:t>
            </a:r>
          </a:p>
          <a:p>
            <a:pPr marL="342900" marR="0" lvl="1" indent="-214630" algn="just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非商业使用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(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如教学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)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必须以恰当且明确方式声明原作者信息</a:t>
            </a:r>
          </a:p>
          <a:p>
            <a:pPr marL="342900" marR="0" lvl="1" indent="-214630" algn="just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若修改本资料并再次发布，必须遵守与本资料相同的许可条款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4371951"/>
            <a:ext cx="9144000" cy="771550"/>
          </a:xfrm>
          <a:prstGeom prst="rect">
            <a:avLst/>
          </a:prstGeom>
          <a:solidFill>
            <a:srgbClr val="FEFEF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57"/>
          <p:cNvSpPr/>
          <p:nvPr userDrawn="1"/>
        </p:nvSpPr>
        <p:spPr bwMode="auto">
          <a:xfrm>
            <a:off x="928287" y="2931790"/>
            <a:ext cx="7287427" cy="45719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5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862012"/>
            <a:ext cx="7839075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lvl="0"/>
            <a:r>
              <a:rPr lang="en-US" dirty="0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2647950"/>
            <a:ext cx="7839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pPr lvl="0"/>
            <a:r>
              <a:rPr lang="en-US" dirty="0">
                <a:sym typeface="Gill Sans" charset="0"/>
              </a:rPr>
              <a:t>Click to edit Master text styles</a:t>
            </a:r>
          </a:p>
          <a:p>
            <a:pPr lvl="1"/>
            <a:r>
              <a:rPr lang="en-US" dirty="0">
                <a:sym typeface="Gill Sans" charset="0"/>
              </a:rPr>
              <a:t>Second level</a:t>
            </a:r>
          </a:p>
          <a:p>
            <a:pPr lvl="2"/>
            <a:r>
              <a:rPr lang="en-US" dirty="0">
                <a:sym typeface="Gill Sans" charset="0"/>
              </a:rPr>
              <a:t>Third level</a:t>
            </a:r>
          </a:p>
          <a:p>
            <a:pPr lvl="3"/>
            <a:r>
              <a:rPr lang="en-US" dirty="0">
                <a:sym typeface="Gill Sans" charset="0"/>
              </a:rPr>
              <a:t>Fourth level</a:t>
            </a:r>
          </a:p>
          <a:p>
            <a:pPr lvl="4"/>
            <a:r>
              <a:rPr lang="en-US" dirty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862012"/>
            <a:ext cx="7839075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lvl="0"/>
            <a:r>
              <a:rPr lang="en-US" dirty="0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2647950"/>
            <a:ext cx="7839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pPr lvl="0"/>
            <a:r>
              <a:rPr lang="en-US" dirty="0">
                <a:sym typeface="Gill Sans" charset="0"/>
              </a:rPr>
              <a:t>Click to edit Master text styles</a:t>
            </a:r>
          </a:p>
          <a:p>
            <a:pPr lvl="1"/>
            <a:r>
              <a:rPr lang="en-US" dirty="0">
                <a:sym typeface="Gill Sans" charset="0"/>
              </a:rPr>
              <a:t>Second level</a:t>
            </a:r>
          </a:p>
          <a:p>
            <a:pPr lvl="2"/>
            <a:r>
              <a:rPr lang="en-US" dirty="0">
                <a:sym typeface="Gill Sans" charset="0"/>
              </a:rPr>
              <a:t>Third level</a:t>
            </a:r>
          </a:p>
          <a:p>
            <a:pPr lvl="3"/>
            <a:r>
              <a:rPr lang="en-US" dirty="0">
                <a:sym typeface="Gill Sans" charset="0"/>
              </a:rPr>
              <a:t>Fourth level</a:t>
            </a:r>
          </a:p>
          <a:p>
            <a:pPr lvl="4"/>
            <a:r>
              <a:rPr lang="en-US" dirty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862012"/>
            <a:ext cx="7839075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lvl="0"/>
            <a:r>
              <a:rPr lang="en-US" dirty="0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2647951"/>
            <a:ext cx="7839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pPr lvl="0"/>
            <a:r>
              <a:rPr lang="en-US" dirty="0">
                <a:sym typeface="Gill Sans" charset="0"/>
              </a:rPr>
              <a:t>Click to edit Master text styles</a:t>
            </a:r>
          </a:p>
          <a:p>
            <a:pPr lvl="1"/>
            <a:r>
              <a:rPr lang="en-US" dirty="0">
                <a:sym typeface="Gill Sans" charset="0"/>
              </a:rPr>
              <a:t>Second level</a:t>
            </a:r>
          </a:p>
          <a:p>
            <a:pPr lvl="2"/>
            <a:r>
              <a:rPr lang="en-US" dirty="0">
                <a:sym typeface="Gill Sans" charset="0"/>
              </a:rPr>
              <a:t>Third level</a:t>
            </a:r>
          </a:p>
          <a:p>
            <a:pPr lvl="3"/>
            <a:r>
              <a:rPr lang="en-US" dirty="0">
                <a:sym typeface="Gill Sans" charset="0"/>
              </a:rPr>
              <a:t>Fourth level</a:t>
            </a:r>
          </a:p>
          <a:p>
            <a:pPr lvl="4"/>
            <a:r>
              <a:rPr lang="en-US" dirty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ransition/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5pPr>
      <a:lvl6pPr marL="128905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6pPr>
      <a:lvl7pPr marL="257175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7pPr>
      <a:lvl8pPr marL="38608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8pPr>
      <a:lvl9pPr marL="51435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6300" y="456300"/>
            <a:ext cx="8226900" cy="5292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456300" y="1117800"/>
            <a:ext cx="8226900" cy="35694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>
          <a:xfrm>
            <a:off x="459000" y="4735800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25.3.12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>
          <a:xfrm>
            <a:off x="3087000" y="4735800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8"/>
            </p:custDataLst>
          </p:nvPr>
        </p:nvSpPr>
        <p:spPr>
          <a:xfrm>
            <a:off x="6658200" y="4735800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0" u="none" strike="noStrike" kern="1200" cap="none" spc="225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●"/>
        <a:defRPr sz="1350" u="none" strike="noStrike" kern="1200" cap="none" spc="113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13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●"/>
        <a:defRPr sz="1200" u="none" strike="noStrike" kern="1200" cap="none" spc="113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225"/>
        </a:spcAft>
        <a:buFont typeface="Wingdings" panose="05000000000000000000" charset="0"/>
        <a:buChar char=""/>
        <a:defRPr sz="1050" u="none" strike="noStrike" kern="1200" cap="none" spc="113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225"/>
        </a:spcAft>
        <a:buFont typeface="Arial" panose="020B0604020202020204" pitchFamily="34" charset="0"/>
        <a:buChar char="•"/>
        <a:defRPr sz="1050" u="none" strike="noStrike" kern="1200" cap="none" spc="113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862012"/>
            <a:ext cx="7839075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lvl="0"/>
            <a:r>
              <a:rPr lang="en-US" dirty="0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2647951"/>
            <a:ext cx="7839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pPr lvl="0"/>
            <a:r>
              <a:rPr lang="en-US" dirty="0">
                <a:sym typeface="Gill Sans" charset="0"/>
              </a:rPr>
              <a:t>Click to edit Master text styles</a:t>
            </a:r>
          </a:p>
          <a:p>
            <a:pPr lvl="1"/>
            <a:r>
              <a:rPr lang="en-US" dirty="0">
                <a:sym typeface="Gill Sans" charset="0"/>
              </a:rPr>
              <a:t>Second level</a:t>
            </a:r>
          </a:p>
          <a:p>
            <a:pPr lvl="2"/>
            <a:r>
              <a:rPr lang="en-US" dirty="0">
                <a:sym typeface="Gill Sans" charset="0"/>
              </a:rPr>
              <a:t>Third level</a:t>
            </a:r>
          </a:p>
          <a:p>
            <a:pPr lvl="3"/>
            <a:r>
              <a:rPr lang="en-US" dirty="0">
                <a:sym typeface="Gill Sans" charset="0"/>
              </a:rPr>
              <a:t>Fourth level</a:t>
            </a:r>
          </a:p>
          <a:p>
            <a:pPr lvl="4"/>
            <a:r>
              <a:rPr lang="en-US" dirty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5pPr>
      <a:lvl6pPr marL="128905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6pPr>
      <a:lvl7pPr marL="257175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7pPr>
      <a:lvl8pPr marL="38608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8pPr>
      <a:lvl9pPr marL="51435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6872" y="1459743"/>
            <a:ext cx="2740243" cy="38698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字符串的特殊字符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20960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转义符 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\</a:t>
            </a:r>
          </a:p>
        </p:txBody>
      </p:sp>
      <p:sp>
        <p:nvSpPr>
          <p:cNvPr id="6" name="矩形 5"/>
          <p:cNvSpPr/>
          <p:nvPr/>
        </p:nvSpPr>
        <p:spPr>
          <a:xfrm>
            <a:off x="468000" y="1851670"/>
            <a:ext cx="8352928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转义符表达特定字符的本意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b="1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这里有个双引号</a:t>
            </a:r>
            <a:r>
              <a:rPr lang="en-US" altLang="zh-CN" sz="1800" b="1" noProof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(\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noProof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结果为    </a:t>
            </a:r>
            <a:r>
              <a:rPr lang="zh-CN" altLang="en-US" sz="1800" b="1" dirty="0">
                <a:solidFill>
                  <a:srgbClr val="001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这里有个双引号</a:t>
            </a:r>
            <a:r>
              <a:rPr lang="en-US" altLang="zh-CN" sz="1800" b="1" dirty="0">
                <a:solidFill>
                  <a:srgbClr val="001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800" b="1" dirty="0">
                <a:solidFill>
                  <a:srgbClr val="001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001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转义符形成一些组合，表达一些不可打印的含义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sz="2000" b="1" noProof="0" dirty="0">
                <a:solidFill>
                  <a:srgbClr val="1DB41D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\b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回退 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\n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换行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光标移动到下行首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\r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回车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光标移动到本行首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字符串的序号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20960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正向递增序号 和 反向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递减序号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3649" y="3668474"/>
            <a:ext cx="540056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0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403648" y="3020404"/>
            <a:ext cx="6264696" cy="648072"/>
          </a:xfrm>
          <a:prstGeom prst="rect">
            <a:avLst/>
          </a:prstGeom>
          <a:noFill/>
          <a:ln w="317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03648" y="3052052"/>
            <a:ext cx="6264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输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入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带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有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符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号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的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温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度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值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: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1943712" y="3020404"/>
            <a:ext cx="0" cy="648072"/>
          </a:xfrm>
          <a:prstGeom prst="line">
            <a:avLst/>
          </a:prstGeom>
          <a:blipFill dpi="0" rotWithShape="0">
            <a:blip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>
            <a:off x="2483768" y="3020404"/>
            <a:ext cx="0" cy="648072"/>
          </a:xfrm>
          <a:prstGeom prst="line">
            <a:avLst/>
          </a:prstGeom>
          <a:blipFill dpi="0" rotWithShape="0">
            <a:blip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>
            <a:off x="3009424" y="3020403"/>
            <a:ext cx="0" cy="648072"/>
          </a:xfrm>
          <a:prstGeom prst="line">
            <a:avLst/>
          </a:prstGeom>
          <a:blipFill dpi="0" rotWithShape="0">
            <a:blip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>
            <a:off x="3542288" y="3020403"/>
            <a:ext cx="0" cy="648072"/>
          </a:xfrm>
          <a:prstGeom prst="line">
            <a:avLst/>
          </a:prstGeom>
          <a:blipFill dpi="0" rotWithShape="0">
            <a:blip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4067944" y="3020403"/>
            <a:ext cx="0" cy="648072"/>
          </a:xfrm>
          <a:prstGeom prst="line">
            <a:avLst/>
          </a:prstGeom>
          <a:blipFill dpi="0" rotWithShape="0">
            <a:blip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>
            <a:off x="4600808" y="3020403"/>
            <a:ext cx="0" cy="648072"/>
          </a:xfrm>
          <a:prstGeom prst="line">
            <a:avLst/>
          </a:prstGeom>
          <a:blipFill dpi="0" rotWithShape="0">
            <a:blip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5119264" y="3020403"/>
            <a:ext cx="0" cy="648072"/>
          </a:xfrm>
          <a:prstGeom prst="line">
            <a:avLst/>
          </a:prstGeom>
          <a:blipFill dpi="0" rotWithShape="0">
            <a:blip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5644920" y="3020403"/>
            <a:ext cx="0" cy="648072"/>
          </a:xfrm>
          <a:prstGeom prst="line">
            <a:avLst/>
          </a:prstGeom>
          <a:blipFill dpi="0" rotWithShape="0">
            <a:blip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6184984" y="3020403"/>
            <a:ext cx="0" cy="648072"/>
          </a:xfrm>
          <a:prstGeom prst="line">
            <a:avLst/>
          </a:prstGeom>
          <a:blipFill dpi="0" rotWithShape="0">
            <a:blip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>
            <a:off x="6710640" y="3020403"/>
            <a:ext cx="0" cy="648072"/>
          </a:xfrm>
          <a:prstGeom prst="line">
            <a:avLst/>
          </a:prstGeom>
          <a:blipFill dpi="0" rotWithShape="0">
            <a:blip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>
            <a:off x="7214696" y="3020403"/>
            <a:ext cx="0" cy="648072"/>
          </a:xfrm>
          <a:prstGeom prst="line">
            <a:avLst/>
          </a:prstGeom>
          <a:blipFill dpi="0" rotWithShape="0">
            <a:blip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矩形 43"/>
          <p:cNvSpPr/>
          <p:nvPr/>
        </p:nvSpPr>
        <p:spPr>
          <a:xfrm>
            <a:off x="1950912" y="3668474"/>
            <a:ext cx="532848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83759" y="3668474"/>
            <a:ext cx="518465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09432" y="3668474"/>
            <a:ext cx="540056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527775" y="3668474"/>
            <a:ext cx="540056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075038" y="3668474"/>
            <a:ext cx="532848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5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607885" y="3668474"/>
            <a:ext cx="518465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6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126400" y="3668474"/>
            <a:ext cx="532928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7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637864" y="3668474"/>
            <a:ext cx="540056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8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185127" y="3668474"/>
            <a:ext cx="532848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9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665740" y="3668474"/>
            <a:ext cx="628164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10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194532" y="3668474"/>
            <a:ext cx="574885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11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271561" y="2363855"/>
            <a:ext cx="780159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-12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799309" y="2363855"/>
            <a:ext cx="814188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-11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327057" y="2363855"/>
            <a:ext cx="804784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-10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957196" y="2356655"/>
            <a:ext cx="585091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-9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475540" y="2356655"/>
            <a:ext cx="599498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-8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022802" y="2356655"/>
            <a:ext cx="578005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-7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541250" y="2356655"/>
            <a:ext cx="594392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-6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066964" y="2356655"/>
            <a:ext cx="585163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-5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585628" y="2356655"/>
            <a:ext cx="592291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112968" y="2356655"/>
            <a:ext cx="585083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613505" y="2356655"/>
            <a:ext cx="628164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142297" y="2356655"/>
            <a:ext cx="627120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67" name="直接箭头连接符 66"/>
          <p:cNvCxnSpPr/>
          <p:nvPr/>
        </p:nvCxnSpPr>
        <p:spPr bwMode="auto">
          <a:xfrm>
            <a:off x="2690952" y="4352556"/>
            <a:ext cx="3776495" cy="0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9" name="矩形 68"/>
          <p:cNvSpPr/>
          <p:nvPr/>
        </p:nvSpPr>
        <p:spPr>
          <a:xfrm>
            <a:off x="3820758" y="443896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正向递增序号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 flipH="1">
            <a:off x="2602922" y="2365428"/>
            <a:ext cx="3752506" cy="0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矩形 71"/>
          <p:cNvSpPr/>
          <p:nvPr/>
        </p:nvSpPr>
        <p:spPr>
          <a:xfrm>
            <a:off x="3760407" y="192367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反向递减序号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字符串的索引与切片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20960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使用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 ]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获取字符串中一个或多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个字符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0030" y="2067560"/>
            <a:ext cx="8807450" cy="2527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索引：通过序号访问字符串中所包含字符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字符串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&gt;[M]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    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输入带有符号的温度值: 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[0]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或者    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切片：通过序号组合访问字符串某个区间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字符串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&gt;[N: M]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输入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带有符号的温度值: 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[1:3]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或者    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0: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-1]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字符串的索引与切片（续）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20960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使用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[N</a:t>
            </a:r>
            <a:r>
              <a:rPr lang="en-US" altLang="zh-CN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M</a:t>
            </a:r>
            <a:r>
              <a:rPr lang="en-US" altLang="zh-CN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K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]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根据步长对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字符串切片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4548" y="1779662"/>
            <a:ext cx="8352928" cy="3025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8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&gt;[N: M]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缺失表示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开头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缺失表示</a:t>
            </a:r>
            <a:r>
              <a:rPr lang="zh-CN" altLang="en-US"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结尾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   	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〇一二三四五六七八九十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[:3]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en-US" sz="1800" b="1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结果是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〇一二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&gt;[N: M: K]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，根据步长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K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对字符串切片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〇一二三四五六七八九十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[1:8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:2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结果是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一三五七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en-US" altLang="zh-CN" sz="1800" b="1" dirty="0">
              <a:solidFill>
                <a:srgbClr val="1DB41D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80000"/>
              </a:lnSpc>
              <a:defRPr/>
            </a:pP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       	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〇一二三四五六七八九十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[::-1]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结果是 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十九八七六五四三二一〇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字符串的特性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90" y="1209675"/>
            <a:ext cx="9134475" cy="52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r>
              <a:rPr 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不可变性</a:t>
            </a:r>
          </a:p>
        </p:txBody>
      </p:sp>
      <p:sp>
        <p:nvSpPr>
          <p:cNvPr id="6" name="矩形 5"/>
          <p:cNvSpPr/>
          <p:nvPr/>
        </p:nvSpPr>
        <p:spPr>
          <a:xfrm>
            <a:off x="467995" y="1851660"/>
            <a:ext cx="8352790" cy="15386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一旦生成</a:t>
            </a:r>
            <a:r>
              <a:rPr lang="zh-CN" altLang="en-US" sz="2400" b="1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不可修改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一般采用变量表示字符串，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变量可以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通过赋值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改变</a:t>
            </a:r>
            <a:endParaRPr kumimoji="0" lang="zh-CN" altLang="en-US" sz="2400" b="1" i="0" u="none" strike="noStrike" kern="1200" cap="none" spc="0" normalizeH="0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965" y="3291840"/>
            <a:ext cx="2991485" cy="1368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字符串的特性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90" y="1131570"/>
            <a:ext cx="9140190" cy="52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r>
              <a:rPr 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不可变性</a:t>
            </a:r>
          </a:p>
        </p:txBody>
      </p:sp>
      <p:sp>
        <p:nvSpPr>
          <p:cNvPr id="6" name="矩形 5"/>
          <p:cNvSpPr/>
          <p:nvPr/>
        </p:nvSpPr>
        <p:spPr>
          <a:xfrm>
            <a:off x="468000" y="1564015"/>
            <a:ext cx="8352928" cy="319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80000"/>
              </a:lnSpc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不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可变的数据类型：整数、浮点数、复数、字符串等</a:t>
            </a: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可变的数据类型：列表、字典等</a:t>
            </a: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判断方式：</a:t>
            </a:r>
            <a:r>
              <a:rPr lang="zh-CN" altLang="en-US" sz="2400" b="1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哈希函数</a:t>
            </a:r>
            <a:r>
              <a:rPr lang="en-US" altLang="zh-CN" sz="2400" b="1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hash()</a:t>
            </a:r>
          </a:p>
          <a:p>
            <a:pPr lvl="2" algn="l">
              <a:lnSpc>
                <a:spcPct val="180000"/>
              </a:lnSpc>
              <a:defRPr/>
            </a:pPr>
            <a:r>
              <a:rPr lang="zh-CN" altLang="en-US" sz="2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能够进行哈希运算 </a:t>
            </a:r>
            <a:r>
              <a:rPr lang="en-US" altLang="zh-CN" sz="2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→ </a:t>
            </a:r>
            <a:r>
              <a:rPr lang="zh-CN" altLang="en-US" sz="2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不可变类型</a:t>
            </a:r>
          </a:p>
          <a:p>
            <a:pPr lvl="2" algn="l">
              <a:lnSpc>
                <a:spcPct val="180000"/>
              </a:lnSpc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不能进行哈希运算 </a:t>
            </a:r>
            <a:r>
              <a:rPr lang="en-US" altLang="zh-CN" sz="2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→ 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可变类型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35" y="2715895"/>
            <a:ext cx="3806825" cy="1763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/>
          <p:cNvSpPr/>
          <p:nvPr/>
        </p:nvSpPr>
        <p:spPr bwMode="auto">
          <a:xfrm>
            <a:off x="1115616" y="118717"/>
            <a:ext cx="5544616" cy="7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单元小结：字符串类型</a:t>
            </a:r>
            <a:endParaRPr 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-560"/>
            <a:ext cx="799956" cy="7999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29209" y="547705"/>
            <a:ext cx="8335279" cy="441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字符串的定义：</a:t>
            </a:r>
            <a:r>
              <a:rPr kumimoji="0" lang="zh-CN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一组字符的有序表示</a:t>
            </a:r>
            <a:endParaRPr kumimoji="0" lang="en-US" altLang="zh-CN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字符串的表示：</a:t>
            </a:r>
            <a:r>
              <a:rPr kumimoji="0" lang="en-US" altLang="zh-CN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2</a:t>
            </a:r>
            <a:r>
              <a:rPr kumimoji="0" lang="zh-CN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类 共</a:t>
            </a:r>
            <a:r>
              <a:rPr kumimoji="0" lang="en-US" altLang="zh-CN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4</a:t>
            </a:r>
            <a:r>
              <a:rPr kumimoji="0" lang="zh-CN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种 表示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200" b="1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- </a:t>
            </a:r>
            <a:r>
              <a:rPr lang="zh-CN" altLang="en-US" sz="22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字符串的特殊字符：</a:t>
            </a:r>
            <a:r>
              <a:rPr lang="zh-CN" altLang="en-US" sz="2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转义符 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\</a:t>
            </a:r>
            <a:r>
              <a:rPr lang="en-US" altLang="zh-CN" sz="2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endParaRPr kumimoji="0" lang="en-US" altLang="zh-CN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algn="l">
              <a:lnSpc>
                <a:spcPct val="180000"/>
              </a:lnSpc>
              <a:defRPr/>
            </a:pP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字符串的序号：</a:t>
            </a:r>
            <a:r>
              <a:rPr lang="zh-CN" altLang="en-US" sz="22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正向递增序号、反向递减序号</a:t>
            </a:r>
            <a:endParaRPr lang="en-US" altLang="zh-CN" sz="2200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80000"/>
              </a:lnSpc>
              <a:defRPr/>
            </a:pPr>
            <a:r>
              <a:rPr kumimoji="0" lang="en-US" altLang="zh-CN" sz="2200" b="1" i="0" u="none" strike="noStrike" kern="1200" cap="none" spc="0" normalizeH="0" baseline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字符串的索引与切片：</a:t>
            </a:r>
            <a:r>
              <a:rPr lang="en-US" altLang="zh-CN" sz="22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zh-CN" altLang="en-US" sz="22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</a:t>
            </a:r>
            <a:r>
              <a:rPr lang="en-US" altLang="zh-CN" sz="22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&gt;[M]</a:t>
            </a:r>
            <a:r>
              <a:rPr lang="zh-CN" altLang="en-US" sz="22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2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zh-CN" altLang="en-US" sz="22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</a:t>
            </a:r>
            <a:r>
              <a:rPr lang="en-US" altLang="zh-CN" sz="22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&gt;[N</a:t>
            </a:r>
            <a:r>
              <a:rPr lang="en-US" altLang="zh-CN" sz="220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:M</a:t>
            </a:r>
            <a:r>
              <a:rPr lang="en-US" altLang="zh-CN" sz="22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]</a:t>
            </a:r>
            <a:r>
              <a:rPr lang="zh-CN" altLang="en-US" sz="22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2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zh-CN" altLang="en-US" sz="22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</a:t>
            </a:r>
            <a:r>
              <a:rPr lang="en-US" altLang="zh-CN" sz="22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&gt;[N:M:K]</a:t>
            </a:r>
            <a:endParaRPr kumimoji="0" lang="en-US" altLang="zh-CN" sz="2200" i="0" u="none" strike="noStrike" kern="1200" cap="none" spc="0" normalizeH="0" baseline="0" noProof="0" dirty="0">
              <a:ln>
                <a:noFill/>
              </a:ln>
              <a:solidFill>
                <a:srgbClr val="007FD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字符串的特性：</a:t>
            </a:r>
            <a:r>
              <a:rPr kumimoji="0" lang="zh-CN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不可变性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/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3.5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字符串操作</a:t>
            </a:r>
          </a:p>
        </p:txBody>
      </p:sp>
      <p:sp>
        <p:nvSpPr>
          <p:cNvPr id="3" name="矩形 2"/>
          <p:cNvSpPr/>
          <p:nvPr/>
        </p:nvSpPr>
        <p:spPr>
          <a:xfrm>
            <a:off x="1763688" y="3003798"/>
            <a:ext cx="59778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对应教材第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章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3.5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字符串操作符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47700" y="2044065"/>
          <a:ext cx="7848600" cy="2626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04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+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连接两个字符串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x  </a:t>
                      </a: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n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复制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次字符串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== 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如果字符串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相等，则返回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否则返回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的子串，返回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；否则返回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012" y="120960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r>
              <a:rPr 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一组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字符的有序表示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字符串操作符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47700" y="1059815"/>
          <a:ext cx="7848600" cy="375729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92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8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2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操作符及使用</a:t>
                      </a:r>
                    </a:p>
                  </a:txBody>
                  <a:tcPr marL="34290" marR="34290" marT="17145" marB="17145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使用实例</a:t>
                      </a:r>
                    </a:p>
                  </a:txBody>
                  <a:tcPr marL="34290" marR="34290" marT="17145" marB="17145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34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+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&gt;&gt;&gt; "Python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 + "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程序设计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'Python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语言程序设计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&gt;&gt;&gt; name = "Python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语言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" + "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程序设计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" + "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基础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"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&gt;&gt;&gt; name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'Python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语言程序设计基础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'</a:t>
                      </a:r>
                    </a:p>
                  </a:txBody>
                  <a:tcPr marL="34290" marR="34290" marT="17145" marB="17145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x  </a:t>
                      </a: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n 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&gt;&gt;&gt; "GOAL!" * 3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'GOAL!GOAL!GOAL!'</a:t>
                      </a:r>
                    </a:p>
                  </a:txBody>
                  <a:tcPr marL="34290" marR="34290" marT="17145" marB="17145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== 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&gt;&gt;&gt; "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知之为知之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 == "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知之为知之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 marL="34290" marR="34290" marT="17145" marB="17145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9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</a:t>
                      </a: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&gt;&gt;&gt; "Python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 in name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&gt;&gt;&gt; "Y" in "Python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语言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"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False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&gt;&gt;&gt; "y" in "Python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语言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"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True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/>
          <p:nvPr/>
        </p:nvSpPr>
        <p:spPr bwMode="auto">
          <a:xfrm>
            <a:off x="0" y="1702693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defTabSz="6858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4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</a:t>
            </a:r>
            <a:r>
              <a:rPr lang="zh-CN" altLang="en-US" sz="4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基本数据类型</a:t>
            </a:r>
            <a:r>
              <a:rPr lang="en-US" altLang="zh-CN" sz="4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2</a:t>
            </a:r>
            <a:endParaRPr lang="zh-CN" altLang="en-US" sz="4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12" y="120960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获取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星期字符串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1680" y="2139702"/>
            <a:ext cx="60486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输入：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1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-7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的整数，表示星期几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输出：输入整数对应的星期字符串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例如：输入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，输出 星期三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字符串操作符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12" y="120960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获取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星期字符串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字符串操作符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71600" y="2139702"/>
            <a:ext cx="7272808" cy="2304256"/>
          </a:xfrm>
          <a:prstGeom prst="rect">
            <a:avLst/>
          </a:prstGeom>
          <a:noFill/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lvl="0" algn="l" eaLnBrk="0" hangingPunct="0">
              <a:lnSpc>
                <a:spcPct val="140000"/>
              </a:lnSpc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WeekNamePrintV1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.py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en-US" altLang="zh-CN" sz="2000" b="1" noProof="0" dirty="0" err="1">
                <a:solidFill>
                  <a:schemeClr val="tx1"/>
                </a:solidFill>
                <a:latin typeface="Consolas" panose="020B0609020204030204" pitchFamily="49" charset="0"/>
              </a:rPr>
              <a:t>weekStr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星期一星期二星期三星期四星期五星期六星期日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weekId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zh-CN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eval</a:t>
            </a:r>
            <a:r>
              <a:rPr lang="zh-CN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input</a:t>
            </a:r>
            <a:r>
              <a:rPr lang="zh-CN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请输入星期数字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(1-7)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pos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weekId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–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1 ) * 3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weekStr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: pos+3]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12" y="120960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获取星期字符串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字符串操作符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71600" y="2139702"/>
            <a:ext cx="7272808" cy="2304256"/>
          </a:xfrm>
          <a:prstGeom prst="rect">
            <a:avLst/>
          </a:prstGeom>
          <a:noFill/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lvl="0" algn="l" eaLnBrk="0" hangingPunct="0">
              <a:lnSpc>
                <a:spcPct val="140000"/>
              </a:lnSpc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WeekNamePrintV2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.py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weekStr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一二三四五六日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weekId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请输入星期数字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(1-7)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：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星期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+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weekStr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weekId</a:t>
            </a:r>
            <a:r>
              <a:rPr lang="en-US" altLang="zh-CN" sz="2000" b="1" dirty="0">
                <a:latin typeface="Consolas" panose="020B0609020204030204" pitchFamily="49" charset="0"/>
              </a:rPr>
              <a:t>-1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操作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137845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以函数形式提供的字符串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处理功能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89148" y="1780168"/>
          <a:ext cx="8165704" cy="28481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1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1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返回字符串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的长度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Gill Sans" charset="0"/>
                        </a:rPr>
                        <a:t>一二三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Gill Sans" charset="0"/>
                        </a:rPr>
                        <a:t>456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任意类型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所对应的字符串形式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altLang="zh-CN" sz="1800" kern="120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(1.23)</a:t>
                      </a:r>
                      <a:r>
                        <a:rPr lang="zh-CN" altLang="en-US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结果为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Gill Sans" charset="0"/>
                        </a:rPr>
                        <a:t>1.23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kern="120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([1,2])</a:t>
                      </a:r>
                      <a:r>
                        <a:rPr lang="zh-CN" altLang="en-US" sz="18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结果为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[1,2]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hex(x)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zh-CN" altLang="en-US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oct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整数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的十六进制或八进制小写形式字符串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hex(425)</a:t>
                      </a:r>
                      <a:r>
                        <a:rPr lang="zh-CN" altLang="en-US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0x1a9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oct</a:t>
                      </a:r>
                      <a:r>
                        <a:rPr lang="en-US" altLang="zh-CN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(425)</a:t>
                      </a:r>
                      <a:r>
                        <a:rPr lang="zh-CN" altLang="en-US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0o651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操作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20960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以函数形式提供的字符串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处理功能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9552" y="1995686"/>
          <a:ext cx="8165704" cy="129641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1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1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(u)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Unicode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编码，返回其对应的字符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ord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为字符，返回其对应的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Unicode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编码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611505" y="3345815"/>
            <a:ext cx="5039995" cy="1458595"/>
            <a:chOff x="2551" y="5411"/>
            <a:chExt cx="7937" cy="2297"/>
          </a:xfrm>
        </p:grpSpPr>
        <p:sp>
          <p:nvSpPr>
            <p:cNvPr id="6" name="TextBox 2"/>
            <p:cNvSpPr txBox="1">
              <a:spLocks noChangeArrowheads="1"/>
            </p:cNvSpPr>
            <p:nvPr/>
          </p:nvSpPr>
          <p:spPr bwMode="auto">
            <a:xfrm>
              <a:off x="5687" y="5411"/>
              <a:ext cx="2608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indent="0" algn="just" eaLnBrk="1" hangingPunct="1">
                <a:buClr>
                  <a:srgbClr val="0066FF"/>
                </a:buClr>
                <a:defRPr/>
              </a:pPr>
              <a:r>
                <a:rPr lang="en-US" altLang="zh-CN" sz="2400" b="1" dirty="0" err="1">
                  <a:latin typeface="Consolas" panose="020B0609020204030204" pitchFamily="49" charset="0"/>
                  <a:ea typeface="微软雅黑" panose="020B0503020204020204" pitchFamily="34" charset="-122"/>
                </a:rPr>
                <a:t>chr</a:t>
              </a:r>
              <a:r>
                <a:rPr lang="en-US" altLang="zh-CN" sz="2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(u)</a:t>
              </a:r>
            </a:p>
          </p:txBody>
        </p:sp>
        <p:sp>
          <p:nvSpPr>
            <p:cNvPr id="7" name="TextBox 2"/>
            <p:cNvSpPr txBox="1">
              <a:spLocks noChangeArrowheads="1"/>
            </p:cNvSpPr>
            <p:nvPr/>
          </p:nvSpPr>
          <p:spPr bwMode="auto">
            <a:xfrm>
              <a:off x="5687" y="6982"/>
              <a:ext cx="2608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indent="0" algn="just" eaLnBrk="1" hangingPunct="1">
                <a:buClr>
                  <a:srgbClr val="0066FF"/>
                </a:buClr>
                <a:defRPr/>
              </a:pPr>
              <a:r>
                <a:rPr lang="en-US" altLang="zh-CN" sz="2400" b="1" dirty="0" err="1">
                  <a:latin typeface="Consolas" panose="020B0609020204030204" pitchFamily="49" charset="0"/>
                  <a:ea typeface="微软雅黑" panose="020B0503020204020204" pitchFamily="34" charset="-122"/>
                </a:rPr>
                <a:t>ord</a:t>
              </a:r>
              <a:r>
                <a:rPr lang="en-US" altLang="zh-CN" sz="2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(x)</a:t>
              </a:r>
            </a:p>
          </p:txBody>
        </p:sp>
        <p:sp>
          <p:nvSpPr>
            <p:cNvPr id="8" name="TextBox 2"/>
            <p:cNvSpPr txBox="1">
              <a:spLocks noChangeArrowheads="1"/>
            </p:cNvSpPr>
            <p:nvPr/>
          </p:nvSpPr>
          <p:spPr bwMode="auto">
            <a:xfrm>
              <a:off x="2551" y="5731"/>
              <a:ext cx="3572" cy="1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lvl="1" indent="0" algn="just" eaLnBrk="1" hangingPunct="1">
                <a:lnSpc>
                  <a:spcPct val="200000"/>
                </a:lnSpc>
                <a:buClr>
                  <a:srgbClr val="0066FF"/>
                </a:buClr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/>
              <a:r>
                <a:rPr lang="en-US" altLang="zh-CN" dirty="0">
                  <a:solidFill>
                    <a:srgbClr val="0070C0"/>
                  </a:solidFill>
                </a:rPr>
                <a:t>Unicode</a:t>
              </a:r>
            </a:p>
          </p:txBody>
        </p:sp>
        <p:sp>
          <p:nvSpPr>
            <p:cNvPr id="9" name="TextBox 2"/>
            <p:cNvSpPr txBox="1">
              <a:spLocks noChangeArrowheads="1"/>
            </p:cNvSpPr>
            <p:nvPr/>
          </p:nvSpPr>
          <p:spPr bwMode="auto">
            <a:xfrm>
              <a:off x="8334" y="5774"/>
              <a:ext cx="2155" cy="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indent="0" algn="just" eaLnBrk="1" hangingPunct="1">
                <a:lnSpc>
                  <a:spcPct val="200000"/>
                </a:lnSpc>
                <a:buClr>
                  <a:srgbClr val="0066FF"/>
                </a:buClr>
                <a:defRPr/>
              </a:pPr>
              <a:r>
                <a:rPr lang="zh-CN" altLang="en-US" sz="2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单字符</a:t>
              </a:r>
              <a:endPara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>
              <a:off x="5839" y="6302"/>
              <a:ext cx="2212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34925" cap="flat" cmpd="sng" algn="ctr">
              <a:solidFill>
                <a:srgbClr val="FF931A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直接箭头连接符 10"/>
            <p:cNvCxnSpPr/>
            <p:nvPr/>
          </p:nvCxnSpPr>
          <p:spPr bwMode="auto">
            <a:xfrm flipH="1">
              <a:off x="5839" y="6785"/>
              <a:ext cx="2155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34925" cap="flat" cmpd="sng" algn="ctr">
              <a:solidFill>
                <a:srgbClr val="FF931A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950" y="3472815"/>
            <a:ext cx="2704465" cy="1266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12" y="120960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Python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字符串的编码方式：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Unicode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编码</a:t>
            </a:r>
          </a:p>
          <a:p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968" y="1923678"/>
            <a:ext cx="8567936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每个字符可以表示为一个整数，这个整数称为字符编码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字符串以编码序列方式存储在计算机中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lvl="0" algn="l">
              <a:lnSpc>
                <a:spcPct val="200000"/>
              </a:lnSpc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目前，计算机主要采用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Unicode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编码标准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7" name="Rectangle 12"/>
          <p:cNvSpPr/>
          <p:nvPr/>
        </p:nvSpPr>
        <p:spPr bwMode="auto">
          <a:xfrm>
            <a:off x="620400" y="1848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操作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函数（续）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12" y="120960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Python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字符串编码的有趣例子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5616" y="1851670"/>
            <a:ext cx="6696744" cy="2808312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1 + 1 = 2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2000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chr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(10004)</a:t>
            </a:r>
            <a:br>
              <a:rPr lang="zh-CN" altLang="zh-CN" sz="2000" b="1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'1 + 1 = 2 ✔'</a:t>
            </a:r>
            <a:endParaRPr kumimoji="0" lang="en-US" altLang="zh-CN" sz="200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这个字符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♉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值是：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ord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♉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algn="l" eaLnBrk="0" hangingPunct="0">
              <a:lnSpc>
                <a:spcPct val="140000"/>
              </a:lnSpc>
              <a:defRPr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dirty="0">
                <a:solidFill>
                  <a:srgbClr val="0010FF"/>
                </a:solidFill>
                <a:latin typeface="Consolas" panose="020B0609020204030204" pitchFamily="49" charset="0"/>
              </a:rPr>
              <a:t>这个字符♉的</a:t>
            </a: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Unicode</a:t>
            </a:r>
            <a:r>
              <a:rPr lang="zh-CN" altLang="en-US" sz="2000" dirty="0">
                <a:solidFill>
                  <a:srgbClr val="0010FF"/>
                </a:solidFill>
                <a:latin typeface="Consolas" panose="020B0609020204030204" pitchFamily="49" charset="0"/>
              </a:rPr>
              <a:t>值是： </a:t>
            </a: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9801'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(12):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900090"/>
                </a:solidFill>
                <a:latin typeface="Consolas" panose="020B0609020204030204" pitchFamily="49" charset="0"/>
              </a:rPr>
              <a:t>chr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(9800 +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), end=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zh-CN" altLang="en-US" sz="2000" dirty="0">
                <a:solidFill>
                  <a:srgbClr val="0010FF"/>
                </a:solidFill>
                <a:latin typeface="Consolas" panose="020B0609020204030204" pitchFamily="49" charset="0"/>
              </a:rPr>
              <a:t>♈♉♊♋♌♍♎♏♐♑♒♓</a:t>
            </a:r>
            <a:endParaRPr lang="zh-CN" altLang="zh-CN" sz="2000" dirty="0">
              <a:solidFill>
                <a:srgbClr val="001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操作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函数（续）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12" y="106609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"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"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在编程中是一个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专有名词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操作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方法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8000" y="1564903"/>
            <a:ext cx="8567936" cy="329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l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&lt;a&gt;.&lt;b&gt;()</a:t>
            </a:r>
            <a:r>
              <a:rPr 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表示对象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&lt;a&gt;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的函数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&lt;b&gt;()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&lt;b&gt;()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也称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"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方法本身也是函数，但与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&lt;a&gt;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有关</a:t>
            </a:r>
          </a:p>
          <a:p>
            <a:pPr marL="800100" marR="0" lvl="1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函数的使用方式：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&lt;b&gt;()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marR="0" lvl="1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方法的使用方式：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&lt;a&gt;.&lt;b&gt;()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字符串或字符串变量是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&lt;a&gt;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，存在一些可用方法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操作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方法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20960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以方法形式提供的字符串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处理功能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89148" y="1779915"/>
          <a:ext cx="8165704" cy="28481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46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方法及使用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1/3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str.lower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zh-CN" altLang="en-US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str.upper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返回字符串的副本，全部字符小写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大写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AbCdEfGh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.lower()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abcdefgh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str.split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sep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=None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返回一个列表，由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sep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被分隔的部分组成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A,B,C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.split(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,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)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['A','B','C']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str.count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(sub)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返回子串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中出现的次数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an apple a day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.count(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a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)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操作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方法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20960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以方法形式提供的字符串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处理功能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89148" y="1779915"/>
          <a:ext cx="8165704" cy="285546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02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方法及使用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2/3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str.replace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(old, new)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返回字符串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副本，所有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old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子串被替换为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python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.replace(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n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,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n123.io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)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</a:t>
                      </a:r>
                      <a:endParaRPr lang="en-US" altLang="zh-CN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="0" kern="12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python123.io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str.center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(width[,</a:t>
                      </a: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fillchar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字符串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根据宽度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width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居中，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fillchar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可选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p</a:t>
                      </a:r>
                      <a:r>
                        <a:rPr kumimoji="0" lang="en-US" altLang="zh-CN" sz="1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ython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.center(20,"=")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lang="zh-CN" altLang="en-US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sz="1800" baseline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="0" kern="12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en-US" altLang="zh-CN" sz="1800" b="0" kern="1200" dirty="0">
                          <a:solidFill>
                            <a:srgbClr val="3EBF3D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'=======python======='</a:t>
                      </a:r>
                      <a:endParaRPr lang="zh-CN" altLang="en-US" sz="1800" b="0" kern="1200" dirty="0">
                        <a:solidFill>
                          <a:srgbClr val="3EBF3D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/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/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rPr>
              <a:t>本章概要</a:t>
            </a:r>
            <a:endParaRPr lang="en-US" sz="4000" b="1" dirty="0">
              <a:latin typeface="微软雅黑" panose="020B0503020204020204" pitchFamily="34" charset="-122"/>
              <a:ea typeface="微软雅黑" panose="020B0503020204020204" pitchFamily="34" charset="-122"/>
              <a:sym typeface="Bebas Neue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操作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方法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20960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以方法形式提供的字符串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处理功能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89148" y="1804680"/>
          <a:ext cx="8165704" cy="285889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02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方法及使用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3/3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str.strip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(chars)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中去掉在其左侧和右侧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chars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中列出的字符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= 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python=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.strip(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=np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)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</a:t>
                      </a:r>
                      <a:endParaRPr lang="en-US" altLang="zh-CN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="0" kern="12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ytho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str.join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80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80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iter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变量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除最后元素外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元素后增加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一个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,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.join(</a:t>
                      </a:r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3EBF3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"12345"</a:t>
                      </a:r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结果为 </a:t>
                      </a:r>
                      <a:r>
                        <a:rPr lang="zh-CN" altLang="en-US" sz="18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en-US" altLang="zh-CN" sz="1800" baseline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="0" kern="1200" baseline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1,2,3,4,5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</a:t>
                      </a:r>
                      <a:r>
                        <a:rPr lang="en-US" altLang="zh-CN" sz="180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#</a:t>
                      </a:r>
                      <a:r>
                        <a:rPr lang="zh-CN" altLang="en-US" sz="180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主要用于字符串分隔等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字符串格式化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2203" y="1102393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格式化是对字符串进行格式表达的方式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1482" y="1462535"/>
            <a:ext cx="8567936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字符串格式化目的：解决字符串与变量融合的格式安排问题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格式安排问题：既有固定部分，也有随时变化部分</a:t>
            </a:r>
            <a:endParaRPr kumimoji="0" lang="zh-CN" altLang="en-US" sz="2400" b="1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1482" y="3064736"/>
            <a:ext cx="8567936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字符串格式化使用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.format()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方法，用法如下：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-4406" y="3818043"/>
            <a:ext cx="8568952" cy="71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200000"/>
              </a:lnSpc>
              <a:buClr>
                <a:srgbClr val="0066FF"/>
              </a:buClr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模板字符串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&gt;.format(&lt;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逗号分隔的参数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字符串格式化（续）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20960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槽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7524" y="1995686"/>
            <a:ext cx="8567936" cy="572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80000"/>
              </a:lnSpc>
              <a:defRPr/>
            </a:pP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"{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: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}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占用率为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%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2000" b="1" dirty="0">
                <a:latin typeface="Consolas" panose="020B0609020204030204" pitchFamily="49" charset="0"/>
              </a:rPr>
              <a:t>.format(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2024-10-10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"C"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,10</a:t>
            </a:r>
            <a:r>
              <a:rPr lang="zh-CN" altLang="zh-CN" sz="2000" b="1" dirty="0">
                <a:latin typeface="Consolas" panose="020B0609020204030204" pitchFamily="49" charset="0"/>
              </a:rPr>
              <a:t>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V="1">
            <a:off x="711735" y="2706817"/>
            <a:ext cx="0" cy="396468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 flipV="1">
            <a:off x="2051720" y="2706817"/>
            <a:ext cx="0" cy="396468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4233560" y="2706817"/>
            <a:ext cx="0" cy="396468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>
            <a:off x="711735" y="3867894"/>
            <a:ext cx="3521825" cy="0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矩形 18"/>
          <p:cNvSpPr/>
          <p:nvPr/>
        </p:nvSpPr>
        <p:spPr>
          <a:xfrm>
            <a:off x="524825" y="3291830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864810" y="3291830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046650" y="3291829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98645" y="4129107"/>
            <a:ext cx="2948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字符串中槽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的默认顺序</a:t>
            </a:r>
            <a:endParaRPr lang="zh-CN" altLang="en-US" sz="2000" dirty="0"/>
          </a:p>
        </p:txBody>
      </p:sp>
      <p:cxnSp>
        <p:nvCxnSpPr>
          <p:cNvPr id="24" name="直接箭头连接符 23"/>
          <p:cNvCxnSpPr/>
          <p:nvPr/>
        </p:nvCxnSpPr>
        <p:spPr bwMode="auto">
          <a:xfrm flipV="1">
            <a:off x="6689346" y="2696738"/>
            <a:ext cx="0" cy="396468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/>
          <p:nvPr/>
        </p:nvCxnSpPr>
        <p:spPr bwMode="auto">
          <a:xfrm flipV="1">
            <a:off x="7913482" y="2696738"/>
            <a:ext cx="0" cy="396468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/>
          <p:nvPr/>
        </p:nvCxnSpPr>
        <p:spPr bwMode="auto">
          <a:xfrm flipV="1">
            <a:off x="8388110" y="2696738"/>
            <a:ext cx="0" cy="396468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/>
          <p:nvPr/>
        </p:nvCxnSpPr>
        <p:spPr bwMode="auto">
          <a:xfrm flipV="1">
            <a:off x="5724128" y="3867894"/>
            <a:ext cx="2808312" cy="1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6502436" y="3281751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726572" y="3281751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201200" y="3281750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724128" y="4119028"/>
            <a:ext cx="2847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format()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中参数的顺序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字符串格式化（续）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06609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槽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8290" y="1710690"/>
            <a:ext cx="8567420" cy="1654175"/>
            <a:chOff x="454" y="3259"/>
            <a:chExt cx="13492" cy="2605"/>
          </a:xfrm>
        </p:grpSpPr>
        <p:sp>
          <p:nvSpPr>
            <p:cNvPr id="7" name="矩形 6"/>
            <p:cNvSpPr/>
            <p:nvPr/>
          </p:nvSpPr>
          <p:spPr>
            <a:xfrm>
              <a:off x="454" y="4100"/>
              <a:ext cx="13493" cy="9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DB41D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"{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DB41D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1</a:t>
              </a:r>
              <a:r>
                <a:rPr kumimoji="0" lang="zh-CN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DB41D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}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DB41D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: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DB41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计算机</a:t>
              </a:r>
              <a:r>
                <a:rPr kumimoji="0" lang="zh-CN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DB41D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{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DB41D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0</a:t>
              </a:r>
              <a:r>
                <a:rPr kumimoji="0" lang="zh-CN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DB41D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}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DB41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的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DB41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CPU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DB41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占用率为</a:t>
              </a:r>
              <a:r>
                <a:rPr kumimoji="0" lang="zh-CN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DB41D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{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DB41D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2</a:t>
              </a:r>
              <a:r>
                <a:rPr kumimoji="0" lang="zh-CN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DB41D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}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DB41D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%</a:t>
              </a:r>
              <a:r>
                <a:rPr kumimoji="0" lang="zh-CN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DB41D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"</a:t>
              </a:r>
              <a:r>
                <a:rPr kumimoji="0" lang="zh-CN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.format(</a:t>
              </a:r>
              <a:r>
                <a:rPr kumimoji="0" lang="zh-CN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DB41D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"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DB41D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2024-10-10</a:t>
              </a:r>
              <a:r>
                <a:rPr kumimoji="0" lang="zh-CN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DB41D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"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,</a:t>
              </a:r>
              <a:r>
                <a:rPr kumimoji="0" lang="zh-CN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DB41D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"C"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,10</a:t>
              </a:r>
              <a:r>
                <a:rPr kumimoji="0" lang="zh-CN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)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 bwMode="auto">
            <a:xfrm flipV="1">
              <a:off x="13210" y="5118"/>
              <a:ext cx="0" cy="747"/>
            </a:xfrm>
            <a:prstGeom prst="straightConnector1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直接箭头连接符 26"/>
            <p:cNvCxnSpPr/>
            <p:nvPr/>
          </p:nvCxnSpPr>
          <p:spPr bwMode="auto">
            <a:xfrm flipV="1">
              <a:off x="1121" y="3287"/>
              <a:ext cx="11330" cy="25"/>
            </a:xfrm>
            <a:prstGeom prst="straightConnector1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10534" y="3736"/>
              <a:ext cx="0" cy="624"/>
            </a:xfrm>
            <a:prstGeom prst="straightConnector1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直接箭头连接符 31"/>
            <p:cNvCxnSpPr/>
            <p:nvPr/>
          </p:nvCxnSpPr>
          <p:spPr bwMode="auto">
            <a:xfrm flipH="1">
              <a:off x="12463" y="3259"/>
              <a:ext cx="10" cy="1117"/>
            </a:xfrm>
            <a:prstGeom prst="straightConnector1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直接箭头连接符 33"/>
            <p:cNvCxnSpPr/>
            <p:nvPr/>
          </p:nvCxnSpPr>
          <p:spPr bwMode="auto">
            <a:xfrm flipV="1">
              <a:off x="1128" y="3311"/>
              <a:ext cx="0" cy="1062"/>
            </a:xfrm>
            <a:prstGeom prst="straightConnector1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直接箭头连接符 34"/>
            <p:cNvCxnSpPr/>
            <p:nvPr/>
          </p:nvCxnSpPr>
          <p:spPr bwMode="auto">
            <a:xfrm flipV="1">
              <a:off x="3240" y="3722"/>
              <a:ext cx="2" cy="677"/>
            </a:xfrm>
            <a:prstGeom prst="straightConnector1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直接箭头连接符 35"/>
            <p:cNvCxnSpPr/>
            <p:nvPr/>
          </p:nvCxnSpPr>
          <p:spPr bwMode="auto">
            <a:xfrm flipV="1">
              <a:off x="3241" y="3716"/>
              <a:ext cx="7308" cy="20"/>
            </a:xfrm>
            <a:prstGeom prst="straightConnector1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6674" y="5159"/>
              <a:ext cx="2" cy="677"/>
            </a:xfrm>
            <a:prstGeom prst="straightConnector1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直接箭头连接符 41"/>
            <p:cNvCxnSpPr/>
            <p:nvPr/>
          </p:nvCxnSpPr>
          <p:spPr bwMode="auto">
            <a:xfrm>
              <a:off x="6667" y="5825"/>
              <a:ext cx="6543" cy="11"/>
            </a:xfrm>
            <a:prstGeom prst="straightConnector1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7524" y="3480554"/>
            <a:ext cx="8568952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eaLnBrk="1" latinLnBrk="0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基本思想：将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format()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方法中逗号分隔的参数按照序号关系替换到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模板字符串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槽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字符串格式化（续）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20960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槽内部对格式化的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配置方式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7524" y="1635646"/>
            <a:ext cx="856895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200000"/>
              </a:lnSpc>
              <a:buClr>
                <a:srgbClr val="0066FF"/>
              </a:buClr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&lt;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参数序号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格式控制标记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&gt;}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 flipV="1">
            <a:off x="539552" y="3200916"/>
            <a:ext cx="7704856" cy="135"/>
          </a:xfrm>
          <a:prstGeom prst="line">
            <a:avLst/>
          </a:prstGeom>
          <a:blipFill dpi="0" rotWithShape="0">
            <a:blip/>
            <a:srcRect/>
            <a:tile tx="0" ty="0" sx="100000" sy="100000" flip="none" algn="tl"/>
          </a:blipFill>
          <a:ln w="254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 flipV="1">
            <a:off x="4788024" y="2797353"/>
            <a:ext cx="0" cy="1512000"/>
          </a:xfrm>
          <a:prstGeom prst="line">
            <a:avLst/>
          </a:prstGeom>
          <a:blipFill dpi="0" rotWithShape="0">
            <a:blip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 flipV="1">
            <a:off x="2353913" y="2840876"/>
            <a:ext cx="0" cy="1092060"/>
          </a:xfrm>
          <a:prstGeom prst="line">
            <a:avLst/>
          </a:prstGeom>
          <a:blipFill dpi="0" rotWithShape="0">
            <a:blip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 flipV="1">
            <a:off x="3491880" y="2840876"/>
            <a:ext cx="0" cy="1092060"/>
          </a:xfrm>
          <a:prstGeom prst="line">
            <a:avLst/>
          </a:prstGeom>
          <a:blipFill dpi="0" rotWithShape="0">
            <a:blip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 flipV="1">
            <a:off x="6091368" y="2840876"/>
            <a:ext cx="0" cy="1092060"/>
          </a:xfrm>
          <a:prstGeom prst="line">
            <a:avLst/>
          </a:prstGeom>
          <a:blipFill dpi="0" rotWithShape="0">
            <a:blip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 flipV="1">
            <a:off x="7308304" y="2840876"/>
            <a:ext cx="0" cy="1092060"/>
          </a:xfrm>
          <a:prstGeom prst="line">
            <a:avLst/>
          </a:prstGeom>
          <a:blipFill dpi="0" rotWithShape="0">
            <a:blip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310043" y="3413728"/>
            <a:ext cx="7460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引导符号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2"/>
          <p:cNvSpPr txBox="1">
            <a:spLocks noChangeArrowheads="1"/>
          </p:cNvSpPr>
          <p:nvPr/>
        </p:nvSpPr>
        <p:spPr bwMode="auto">
          <a:xfrm>
            <a:off x="954830" y="3416191"/>
            <a:ext cx="13333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用于填充的单个字符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"/>
          <p:cNvSpPr txBox="1">
            <a:spLocks noChangeArrowheads="1"/>
          </p:cNvSpPr>
          <p:nvPr/>
        </p:nvSpPr>
        <p:spPr bwMode="auto">
          <a:xfrm>
            <a:off x="2250973" y="3421117"/>
            <a:ext cx="1333335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左对齐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右对齐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^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居中对齐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3360385" y="3421117"/>
            <a:ext cx="13681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槽设定的输出宽度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 flipV="1">
            <a:off x="1048930" y="2840876"/>
            <a:ext cx="0" cy="1512000"/>
          </a:xfrm>
          <a:prstGeom prst="line">
            <a:avLst/>
          </a:prstGeom>
          <a:blipFill dpi="0" rotWithShape="0">
            <a:blip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Box 2"/>
          <p:cNvSpPr txBox="1">
            <a:spLocks noChangeArrowheads="1"/>
          </p:cNvSpPr>
          <p:nvPr/>
        </p:nvSpPr>
        <p:spPr bwMode="auto">
          <a:xfrm>
            <a:off x="4678623" y="3413728"/>
            <a:ext cx="1368152" cy="782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数字的千位分隔符</a:t>
            </a:r>
          </a:p>
        </p:txBody>
      </p:sp>
      <p:sp>
        <p:nvSpPr>
          <p:cNvPr id="28" name="TextBox 2"/>
          <p:cNvSpPr txBox="1">
            <a:spLocks noChangeArrowheads="1"/>
          </p:cNvSpPr>
          <p:nvPr/>
        </p:nvSpPr>
        <p:spPr bwMode="auto">
          <a:xfrm>
            <a:off x="6031012" y="3428686"/>
            <a:ext cx="1199962" cy="143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浮点数小数精度 或 字符串最大输出长度</a:t>
            </a:r>
          </a:p>
        </p:txBody>
      </p:sp>
      <p:sp>
        <p:nvSpPr>
          <p:cNvPr id="30" name="TextBox 2"/>
          <p:cNvSpPr txBox="1">
            <a:spLocks noChangeArrowheads="1"/>
          </p:cNvSpPr>
          <p:nvPr/>
        </p:nvSpPr>
        <p:spPr bwMode="auto">
          <a:xfrm>
            <a:off x="7260780" y="3428686"/>
            <a:ext cx="170370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整数类型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b, c, d, o, x, X</a:t>
            </a:r>
          </a:p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浮点数类型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e, E, f, %</a:t>
            </a:r>
          </a:p>
        </p:txBody>
      </p:sp>
      <p:sp>
        <p:nvSpPr>
          <p:cNvPr id="31" name="TextBox 2"/>
          <p:cNvSpPr txBox="1">
            <a:spLocks noChangeArrowheads="1"/>
          </p:cNvSpPr>
          <p:nvPr/>
        </p:nvSpPr>
        <p:spPr bwMode="auto">
          <a:xfrm>
            <a:off x="426014" y="2568868"/>
            <a:ext cx="7460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1158332" y="2765532"/>
            <a:ext cx="107616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2380236" y="2775611"/>
            <a:ext cx="1076169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34" name="TextBox 2"/>
          <p:cNvSpPr txBox="1">
            <a:spLocks noChangeArrowheads="1"/>
          </p:cNvSpPr>
          <p:nvPr/>
        </p:nvSpPr>
        <p:spPr bwMode="auto">
          <a:xfrm>
            <a:off x="3583952" y="2773184"/>
            <a:ext cx="1076169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35" name="TextBox 2"/>
          <p:cNvSpPr txBox="1">
            <a:spLocks noChangeArrowheads="1"/>
          </p:cNvSpPr>
          <p:nvPr/>
        </p:nvSpPr>
        <p:spPr bwMode="auto">
          <a:xfrm>
            <a:off x="5085711" y="2771555"/>
            <a:ext cx="107616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36" name="TextBox 2"/>
          <p:cNvSpPr txBox="1">
            <a:spLocks noChangeArrowheads="1"/>
          </p:cNvSpPr>
          <p:nvPr/>
        </p:nvSpPr>
        <p:spPr bwMode="auto">
          <a:xfrm>
            <a:off x="6120432" y="2677843"/>
            <a:ext cx="10761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37" name="TextBox 2"/>
          <p:cNvSpPr txBox="1">
            <a:spLocks noChangeArrowheads="1"/>
          </p:cNvSpPr>
          <p:nvPr/>
        </p:nvSpPr>
        <p:spPr bwMode="auto">
          <a:xfrm>
            <a:off x="7324148" y="2771554"/>
            <a:ext cx="1076169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字符串格式化（续）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20960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槽内部对格式化的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配置方式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87524" y="1635646"/>
            <a:ext cx="856895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200000"/>
              </a:lnSpc>
              <a:buClr>
                <a:srgbClr val="0066FF"/>
              </a:buClr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参数序号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格式控制标记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95195" y="2715895"/>
            <a:ext cx="477075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/>
              <a:t>&gt;&gt;&gt; "{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en-US" altLang="zh-CN"/>
              <a:t>:=^20}".format("PYTHON")</a:t>
            </a:r>
          </a:p>
          <a:p>
            <a:pPr algn="l"/>
            <a:r>
              <a:rPr lang="en-US" altLang="zh-CN"/>
              <a:t>'=======PYTHON======='</a:t>
            </a:r>
          </a:p>
          <a:p>
            <a:pPr algn="l"/>
            <a:r>
              <a:rPr lang="en-US" altLang="zh-CN"/>
              <a:t>&gt;&gt;&gt; "{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en-US" altLang="zh-CN"/>
              <a:t>:=^20}".format("PYTHON", "Java")</a:t>
            </a:r>
          </a:p>
          <a:p>
            <a:pPr algn="l"/>
            <a:r>
              <a:rPr lang="en-US" altLang="zh-CN"/>
              <a:t>'=======PYTHON======='</a:t>
            </a:r>
          </a:p>
          <a:p>
            <a:pPr algn="l"/>
            <a:r>
              <a:rPr lang="en-US" altLang="zh-CN"/>
              <a:t>&gt;&gt;&gt; "{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/>
              <a:t>:=^20}".format("PYTHON", "Java")</a:t>
            </a:r>
          </a:p>
          <a:p>
            <a:pPr algn="l"/>
            <a:r>
              <a:rPr lang="en-US" altLang="zh-CN"/>
              <a:t>'========Java========'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字符串格式化（续）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 flipV="1">
            <a:off x="539552" y="1907654"/>
            <a:ext cx="7704856" cy="135"/>
          </a:xfrm>
          <a:prstGeom prst="line">
            <a:avLst/>
          </a:prstGeom>
          <a:blipFill dpi="0" rotWithShape="0">
            <a:blip/>
            <a:srcRect/>
            <a:tile tx="0" ty="0" sx="100000" sy="100000" flip="none" algn="tl"/>
          </a:blipFill>
          <a:ln w="254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 flipV="1">
            <a:off x="4788024" y="1504091"/>
            <a:ext cx="0" cy="1512000"/>
          </a:xfrm>
          <a:prstGeom prst="line">
            <a:avLst/>
          </a:prstGeom>
          <a:blipFill dpi="0" rotWithShape="0">
            <a:blip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 flipV="1">
            <a:off x="2353913" y="1547614"/>
            <a:ext cx="0" cy="1092060"/>
          </a:xfrm>
          <a:prstGeom prst="line">
            <a:avLst/>
          </a:prstGeom>
          <a:blipFill dpi="0" rotWithShape="0">
            <a:blip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 flipV="1">
            <a:off x="3491880" y="1547614"/>
            <a:ext cx="0" cy="1092060"/>
          </a:xfrm>
          <a:prstGeom prst="line">
            <a:avLst/>
          </a:prstGeom>
          <a:blipFill dpi="0" rotWithShape="0">
            <a:blip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310043" y="2120466"/>
            <a:ext cx="7460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引导符号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9" name="TextBox 2"/>
          <p:cNvSpPr txBox="1">
            <a:spLocks noChangeArrowheads="1"/>
          </p:cNvSpPr>
          <p:nvPr/>
        </p:nvSpPr>
        <p:spPr bwMode="auto">
          <a:xfrm>
            <a:off x="954830" y="2122929"/>
            <a:ext cx="13333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用于填充的单个字符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1" name="TextBox 2"/>
          <p:cNvSpPr txBox="1">
            <a:spLocks noChangeArrowheads="1"/>
          </p:cNvSpPr>
          <p:nvPr/>
        </p:nvSpPr>
        <p:spPr bwMode="auto">
          <a:xfrm>
            <a:off x="2250973" y="2127855"/>
            <a:ext cx="1333335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&lt;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左对齐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&gt;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右对齐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^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居中对齐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2" name="TextBox 2"/>
          <p:cNvSpPr txBox="1">
            <a:spLocks noChangeArrowheads="1"/>
          </p:cNvSpPr>
          <p:nvPr/>
        </p:nvSpPr>
        <p:spPr bwMode="auto">
          <a:xfrm>
            <a:off x="3360385" y="2127855"/>
            <a:ext cx="13681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槽设定的输出宽度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 flipV="1">
            <a:off x="1048930" y="1547614"/>
            <a:ext cx="0" cy="1512000"/>
          </a:xfrm>
          <a:prstGeom prst="line">
            <a:avLst/>
          </a:prstGeom>
          <a:blipFill dpi="0" rotWithShape="0">
            <a:blip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TextBox 2"/>
          <p:cNvSpPr txBox="1">
            <a:spLocks noChangeArrowheads="1"/>
          </p:cNvSpPr>
          <p:nvPr/>
        </p:nvSpPr>
        <p:spPr bwMode="auto">
          <a:xfrm>
            <a:off x="426014" y="1275606"/>
            <a:ext cx="7460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1158332" y="1472270"/>
            <a:ext cx="107616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&lt;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填充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&gt;</a:t>
            </a:r>
          </a:p>
        </p:txBody>
      </p:sp>
      <p:sp>
        <p:nvSpPr>
          <p:cNvPr id="33" name="TextBox 2"/>
          <p:cNvSpPr txBox="1">
            <a:spLocks noChangeArrowheads="1"/>
          </p:cNvSpPr>
          <p:nvPr/>
        </p:nvSpPr>
        <p:spPr bwMode="auto">
          <a:xfrm>
            <a:off x="2380236" y="1482349"/>
            <a:ext cx="1076169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&lt;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对齐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&gt;</a:t>
            </a:r>
          </a:p>
        </p:txBody>
      </p:sp>
      <p:sp>
        <p:nvSpPr>
          <p:cNvPr id="34" name="TextBox 2"/>
          <p:cNvSpPr txBox="1">
            <a:spLocks noChangeArrowheads="1"/>
          </p:cNvSpPr>
          <p:nvPr/>
        </p:nvSpPr>
        <p:spPr bwMode="auto">
          <a:xfrm>
            <a:off x="3583952" y="1479922"/>
            <a:ext cx="1076169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&lt;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宽度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&gt;</a:t>
            </a:r>
          </a:p>
        </p:txBody>
      </p:sp>
      <p:sp>
        <p:nvSpPr>
          <p:cNvPr id="35" name="TextBox 2"/>
          <p:cNvSpPr txBox="1">
            <a:spLocks noChangeArrowheads="1"/>
          </p:cNvSpPr>
          <p:nvPr/>
        </p:nvSpPr>
        <p:spPr bwMode="auto">
          <a:xfrm>
            <a:off x="5085711" y="1478293"/>
            <a:ext cx="107616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&lt;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&gt;</a:t>
            </a:r>
          </a:p>
        </p:txBody>
      </p:sp>
      <p:sp>
        <p:nvSpPr>
          <p:cNvPr id="36" name="TextBox 2"/>
          <p:cNvSpPr txBox="1">
            <a:spLocks noChangeArrowheads="1"/>
          </p:cNvSpPr>
          <p:nvPr/>
        </p:nvSpPr>
        <p:spPr bwMode="auto">
          <a:xfrm>
            <a:off x="6120432" y="1384581"/>
            <a:ext cx="10761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&lt;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.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精度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&gt;</a:t>
            </a:r>
          </a:p>
        </p:txBody>
      </p:sp>
      <p:sp>
        <p:nvSpPr>
          <p:cNvPr id="37" name="TextBox 2"/>
          <p:cNvSpPr txBox="1">
            <a:spLocks noChangeArrowheads="1"/>
          </p:cNvSpPr>
          <p:nvPr/>
        </p:nvSpPr>
        <p:spPr bwMode="auto">
          <a:xfrm>
            <a:off x="7324148" y="1478292"/>
            <a:ext cx="1076169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&lt;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类型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&gt;</a:t>
            </a:r>
          </a:p>
        </p:txBody>
      </p:sp>
      <p:sp>
        <p:nvSpPr>
          <p:cNvPr id="26" name="矩形 25"/>
          <p:cNvSpPr/>
          <p:nvPr/>
        </p:nvSpPr>
        <p:spPr>
          <a:xfrm>
            <a:off x="5013452" y="2120466"/>
            <a:ext cx="4023044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0:=^20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}"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PYTHON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>
              <a:lnSpc>
                <a:spcPct val="160000"/>
              </a:lnSpc>
              <a:defRPr/>
            </a:pPr>
            <a:r>
              <a:rPr lang="en-US" altLang="zh-CN" sz="1800" b="1" dirty="0">
                <a:solidFill>
                  <a:srgbClr val="0010FF"/>
                </a:solidFill>
                <a:latin typeface="Consolas" panose="020B0609020204030204" pitchFamily="49" charset="0"/>
              </a:rPr>
              <a:t>'=======PYTHON======='</a:t>
            </a:r>
          </a:p>
          <a:p>
            <a:pPr lvl="0" algn="l">
              <a:lnSpc>
                <a:spcPct val="160000"/>
              </a:lnSpc>
              <a:defRPr/>
            </a:pP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&gt;&gt;&gt;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"{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0:</a:t>
            </a:r>
            <a:r>
              <a:rPr lang="zh-CN" altLang="en-US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&gt;20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}"</a:t>
            </a:r>
            <a:r>
              <a:rPr lang="zh-CN" altLang="zh-CN" sz="1800" b="1" dirty="0">
                <a:latin typeface="Consolas" panose="020B0609020204030204" pitchFamily="49" charset="0"/>
              </a:rPr>
              <a:t>.format(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BIT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800" b="1" dirty="0">
                <a:latin typeface="Consolas" panose="020B0609020204030204" pitchFamily="49" charset="0"/>
              </a:rPr>
              <a:t>)</a:t>
            </a:r>
            <a:endParaRPr lang="en-US" altLang="zh-CN" sz="1800" b="1" dirty="0">
              <a:latin typeface="Consolas" panose="020B0609020204030204" pitchFamily="49" charset="0"/>
            </a:endParaRPr>
          </a:p>
          <a:p>
            <a:pPr lvl="0" algn="l">
              <a:lnSpc>
                <a:spcPct val="160000"/>
              </a:lnSpc>
              <a:defRPr/>
            </a:pPr>
            <a:r>
              <a:rPr lang="en-US" altLang="zh-CN" sz="1800" b="1">
                <a:solidFill>
                  <a:srgbClr val="0010FF"/>
                </a:solidFill>
                <a:latin typeface="Consolas" panose="020B0609020204030204" pitchFamily="49" charset="0"/>
              </a:rPr>
              <a:t>'*****************BIT'</a:t>
            </a:r>
            <a:endParaRPr lang="en-US" altLang="zh-CN" sz="1800" b="1" dirty="0">
              <a:solidFill>
                <a:srgbClr val="0010FF"/>
              </a:solidFill>
              <a:latin typeface="Consolas" panose="020B0609020204030204" pitchFamily="49" charset="0"/>
            </a:endParaRPr>
          </a:p>
          <a:p>
            <a:pPr lvl="0" algn="l">
              <a:lnSpc>
                <a:spcPct val="160000"/>
              </a:lnSpc>
              <a:defRPr/>
            </a:pP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&gt;&gt;&gt;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"{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:10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}"</a:t>
            </a:r>
            <a:r>
              <a:rPr lang="zh-CN" altLang="zh-CN" sz="1800" b="1" dirty="0">
                <a:latin typeface="Consolas" panose="020B0609020204030204" pitchFamily="49" charset="0"/>
              </a:rPr>
              <a:t>.format(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BIT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800" b="1" dirty="0">
                <a:latin typeface="Consolas" panose="020B0609020204030204" pitchFamily="49" charset="0"/>
              </a:rPr>
              <a:t>)</a:t>
            </a:r>
            <a:endParaRPr lang="en-US" altLang="zh-CN" sz="1800" b="1" dirty="0">
              <a:latin typeface="Consolas" panose="020B0609020204030204" pitchFamily="49" charset="0"/>
            </a:endParaRPr>
          </a:p>
          <a:p>
            <a:pPr lvl="0" algn="l">
              <a:lnSpc>
                <a:spcPct val="160000"/>
              </a:lnSpc>
              <a:defRPr/>
            </a:pPr>
            <a:r>
              <a:rPr lang="en-US" altLang="zh-CN" sz="1800" b="1" dirty="0">
                <a:solidFill>
                  <a:srgbClr val="0010FF"/>
                </a:solidFill>
                <a:latin typeface="Consolas" panose="020B0609020204030204" pitchFamily="49" charset="0"/>
              </a:rPr>
              <a:t>'BIT       '</a:t>
            </a:r>
            <a:endParaRPr lang="zh-CN" altLang="en-US" sz="1800" b="1" dirty="0">
              <a:solidFill>
                <a:srgbClr val="001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字符串格式化（续）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9705" y="1537335"/>
            <a:ext cx="8622665" cy="333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60000"/>
              </a:lnSpc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lang="zh-CN" altLang="zh-CN" sz="1600" b="1" dirty="0">
                <a:solidFill>
                  <a:srgbClr val="1DB41D"/>
                </a:solidFill>
                <a:latin typeface="Consolas" panose="020B0609020204030204" pitchFamily="49" charset="0"/>
              </a:rPr>
              <a:t>"{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0:,</a:t>
            </a:r>
            <a:r>
              <a:rPr lang="en-US" altLang="zh-CN" sz="1600" b="1" dirty="0">
                <a:solidFill>
                  <a:srgbClr val="1DB41D"/>
                </a:solidFill>
                <a:latin typeface="Consolas" panose="020B0609020204030204" pitchFamily="49" charset="0"/>
              </a:rPr>
              <a:t>.2f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}"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lang="en-US" altLang="zh-CN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12345.6789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>
              <a:lnSpc>
                <a:spcPct val="160000"/>
              </a:lnSpc>
              <a:defRPr/>
            </a:pP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'12,345.68'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>
              <a:lnSpc>
                <a:spcPct val="160000"/>
              </a:lnSpc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en-US" altLang="zh-CN" sz="1200" b="1" dirty="0">
                <a:solidFill>
                  <a:srgbClr val="1DB41D"/>
                </a:solidFill>
                <a:latin typeface="Consolas" panose="020B0609020204030204" pitchFamily="49" charset="0"/>
              </a:rPr>
              <a:t>{0:b},{0:c},{0:d},{0:o},{0:x},{0:X}</a:t>
            </a:r>
            <a:r>
              <a:rPr lang="zh-CN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format(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425</a:t>
            </a:r>
            <a:r>
              <a: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algn="l">
              <a:lnSpc>
                <a:spcPct val="160000"/>
              </a:lnSpc>
              <a:defRPr/>
            </a:pP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'110101001,Ʃ,425,651,1a9,1A9'</a:t>
            </a:r>
          </a:p>
          <a:p>
            <a:pPr algn="l">
              <a:lnSpc>
                <a:spcPct val="16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b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：整数的二进制，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：整数对应的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Unicode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字符，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：整数的十进制，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：整数的八进制，</a:t>
            </a:r>
          </a:p>
          <a:p>
            <a:pPr algn="l">
              <a:lnSpc>
                <a:spcPct val="160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x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：整数的小写十六进制，</a:t>
            </a:r>
            <a:r>
              <a:rPr lang="en-GB" alt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X</a:t>
            </a:r>
            <a:r>
              <a:rPr lang="zh-CN" altLang="en-GB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：整数的大写十六进制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 algn="l">
              <a:lnSpc>
                <a:spcPct val="160000"/>
              </a:lnSpc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lang="zh-CN" altLang="zh-CN" sz="16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1DB41D"/>
                </a:solidFill>
                <a:latin typeface="Consolas" panose="020B0609020204030204" pitchFamily="49" charset="0"/>
              </a:rPr>
              <a:t>{0:e},{0:E},{0:f},{0:%}</a:t>
            </a:r>
            <a:r>
              <a:rPr lang="zh-CN" altLang="zh-CN" sz="16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format(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3.14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>
              <a:lnSpc>
                <a:spcPct val="160000"/>
              </a:lnSpc>
              <a:defRPr/>
            </a:pP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'3.140000e+00,3.140000E+00,3.140000,314.000000%'</a:t>
            </a:r>
          </a:p>
          <a:p>
            <a:pPr lvl="0" algn="l">
              <a:lnSpc>
                <a:spcPct val="160000"/>
              </a:lnSpc>
              <a:buClrTx/>
              <a:buSzTx/>
              <a:buNone/>
              <a:defRPr/>
            </a:pPr>
            <a:r>
              <a:rPr kumimoji="0" lang="en-US" altLang="zh-CN" sz="1200" i="0" u="none" strike="noStrike" kern="1200" cap="none" spc="0" normalizeH="0" baseline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sym typeface="Gill Sans" charset="0"/>
              </a:rPr>
              <a:t># e：浮点数对应的e指数形式，E：浮点数对应的E指数形式，f：浮点数的标准浮点形式，%：浮点数的百分形式</a:t>
            </a:r>
          </a:p>
        </p:txBody>
      </p:sp>
      <p:cxnSp>
        <p:nvCxnSpPr>
          <p:cNvPr id="51" name="直接连接符 50"/>
          <p:cNvCxnSpPr/>
          <p:nvPr/>
        </p:nvCxnSpPr>
        <p:spPr bwMode="auto">
          <a:xfrm flipV="1">
            <a:off x="539552" y="1640875"/>
            <a:ext cx="7704856" cy="135"/>
          </a:xfrm>
          <a:prstGeom prst="line">
            <a:avLst/>
          </a:prstGeom>
          <a:blipFill dpi="0" rotWithShape="0">
            <a:blip/>
            <a:srcRect/>
            <a:tile tx="0" ty="0" sx="100000" sy="100000" flip="none" algn="tl"/>
          </a:blipFill>
          <a:ln w="254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直接连接符 51"/>
          <p:cNvCxnSpPr/>
          <p:nvPr/>
        </p:nvCxnSpPr>
        <p:spPr bwMode="auto">
          <a:xfrm flipV="1">
            <a:off x="4788024" y="1237377"/>
            <a:ext cx="0" cy="1237615"/>
          </a:xfrm>
          <a:prstGeom prst="line">
            <a:avLst/>
          </a:prstGeom>
          <a:blipFill dpi="0" rotWithShape="0">
            <a:blip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直接连接符 54"/>
          <p:cNvCxnSpPr/>
          <p:nvPr/>
        </p:nvCxnSpPr>
        <p:spPr bwMode="auto">
          <a:xfrm flipV="1">
            <a:off x="6091368" y="1280835"/>
            <a:ext cx="0" cy="1092060"/>
          </a:xfrm>
          <a:prstGeom prst="line">
            <a:avLst/>
          </a:prstGeom>
          <a:blipFill dpi="0" rotWithShape="0">
            <a:blip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直接连接符 55"/>
          <p:cNvCxnSpPr/>
          <p:nvPr/>
        </p:nvCxnSpPr>
        <p:spPr bwMode="auto">
          <a:xfrm flipV="1">
            <a:off x="7308304" y="1280835"/>
            <a:ext cx="0" cy="1092060"/>
          </a:xfrm>
          <a:prstGeom prst="line">
            <a:avLst/>
          </a:prstGeom>
          <a:blipFill dpi="0" rotWithShape="0">
            <a:blip/>
            <a:srcRect/>
            <a:tile tx="0" ty="0" sx="100000" sy="100000" flip="none" algn="tl"/>
          </a:blipFill>
          <a:ln w="12700" cap="flat" cmpd="sng" algn="ctr">
            <a:solidFill>
              <a:srgbClr val="FF69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TextBox 2"/>
          <p:cNvSpPr txBox="1">
            <a:spLocks noChangeArrowheads="1"/>
          </p:cNvSpPr>
          <p:nvPr/>
        </p:nvSpPr>
        <p:spPr bwMode="auto">
          <a:xfrm>
            <a:off x="4678623" y="1853687"/>
            <a:ext cx="1368152" cy="782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数字的千位分隔符</a:t>
            </a:r>
          </a:p>
        </p:txBody>
      </p:sp>
      <p:sp>
        <p:nvSpPr>
          <p:cNvPr id="63" name="TextBox 2"/>
          <p:cNvSpPr txBox="1">
            <a:spLocks noChangeArrowheads="1"/>
          </p:cNvSpPr>
          <p:nvPr/>
        </p:nvSpPr>
        <p:spPr bwMode="auto">
          <a:xfrm>
            <a:off x="6031012" y="1868645"/>
            <a:ext cx="1199962" cy="1433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浮点数小数精度 或 字符串最大输出长度</a:t>
            </a:r>
          </a:p>
        </p:txBody>
      </p:sp>
      <p:sp>
        <p:nvSpPr>
          <p:cNvPr id="64" name="TextBox 2"/>
          <p:cNvSpPr txBox="1">
            <a:spLocks noChangeArrowheads="1"/>
          </p:cNvSpPr>
          <p:nvPr/>
        </p:nvSpPr>
        <p:spPr bwMode="auto">
          <a:xfrm>
            <a:off x="7260780" y="1873890"/>
            <a:ext cx="170370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整数类型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b, c, d, o, x, X</a:t>
            </a:r>
          </a:p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浮点数类型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e, E, f, %</a:t>
            </a:r>
          </a:p>
        </p:txBody>
      </p:sp>
      <p:sp>
        <p:nvSpPr>
          <p:cNvPr id="65" name="TextBox 2"/>
          <p:cNvSpPr txBox="1">
            <a:spLocks noChangeArrowheads="1"/>
          </p:cNvSpPr>
          <p:nvPr/>
        </p:nvSpPr>
        <p:spPr bwMode="auto">
          <a:xfrm>
            <a:off x="1158332" y="1205491"/>
            <a:ext cx="107616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66" name="TextBox 2"/>
          <p:cNvSpPr txBox="1">
            <a:spLocks noChangeArrowheads="1"/>
          </p:cNvSpPr>
          <p:nvPr/>
        </p:nvSpPr>
        <p:spPr bwMode="auto">
          <a:xfrm>
            <a:off x="2380236" y="1215570"/>
            <a:ext cx="1076169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67" name="TextBox 2"/>
          <p:cNvSpPr txBox="1">
            <a:spLocks noChangeArrowheads="1"/>
          </p:cNvSpPr>
          <p:nvPr/>
        </p:nvSpPr>
        <p:spPr bwMode="auto">
          <a:xfrm>
            <a:off x="3583952" y="1213143"/>
            <a:ext cx="1076169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68" name="TextBox 2"/>
          <p:cNvSpPr txBox="1">
            <a:spLocks noChangeArrowheads="1"/>
          </p:cNvSpPr>
          <p:nvPr/>
        </p:nvSpPr>
        <p:spPr bwMode="auto">
          <a:xfrm>
            <a:off x="5085711" y="1211514"/>
            <a:ext cx="107616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69" name="TextBox 2"/>
          <p:cNvSpPr txBox="1">
            <a:spLocks noChangeArrowheads="1"/>
          </p:cNvSpPr>
          <p:nvPr/>
        </p:nvSpPr>
        <p:spPr bwMode="auto">
          <a:xfrm>
            <a:off x="6120432" y="1117802"/>
            <a:ext cx="10761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70" name="TextBox 2"/>
          <p:cNvSpPr txBox="1">
            <a:spLocks noChangeArrowheads="1"/>
          </p:cNvSpPr>
          <p:nvPr/>
        </p:nvSpPr>
        <p:spPr bwMode="auto">
          <a:xfrm>
            <a:off x="7324148" y="1211513"/>
            <a:ext cx="1076169" cy="36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50000"/>
              </a:lnSpc>
              <a:buClr>
                <a:srgbClr val="0066FF"/>
              </a:buClr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71" name="TextBox 2"/>
          <p:cNvSpPr txBox="1">
            <a:spLocks noChangeArrowheads="1"/>
          </p:cNvSpPr>
          <p:nvPr/>
        </p:nvSpPr>
        <p:spPr bwMode="auto">
          <a:xfrm>
            <a:off x="426014" y="1009794"/>
            <a:ext cx="7460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/>
          <p:cNvSpPr/>
          <p:nvPr/>
        </p:nvSpPr>
        <p:spPr bwMode="auto">
          <a:xfrm>
            <a:off x="1115616" y="555526"/>
            <a:ext cx="5544616" cy="7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单元小结：字符串操作</a:t>
            </a:r>
            <a:endParaRPr 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36249"/>
            <a:ext cx="799956" cy="7999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7315" y="1203325"/>
            <a:ext cx="8903970" cy="341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字符串操作符：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==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</a:t>
            </a: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-</a:t>
            </a: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字符串操作函数：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len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hex()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oct()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chr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字符串操作方法：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.lower()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、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.upper()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、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.split()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、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.count()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、</a:t>
            </a:r>
          </a:p>
          <a:p>
            <a:pPr marL="2286000" lvl="5" indent="457200" algn="l">
              <a:lnSpc>
                <a:spcPct val="180000"/>
              </a:lnSpc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.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replace()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.center()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.strip()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.join(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</a:t>
            </a:r>
            <a:r>
              <a:rPr lang="en-US" altLang="zh-CN" sz="2400" b="1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</a:t>
            </a: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格式化：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.format()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/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3.6 time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库和程序计时</a:t>
            </a:r>
          </a:p>
        </p:txBody>
      </p:sp>
      <p:sp>
        <p:nvSpPr>
          <p:cNvPr id="3" name="矩形 2"/>
          <p:cNvSpPr/>
          <p:nvPr/>
        </p:nvSpPr>
        <p:spPr>
          <a:xfrm>
            <a:off x="1763688" y="3003798"/>
            <a:ext cx="59778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对应教材第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章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3.7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658903" y="1096328"/>
            <a:ext cx="4327684" cy="3781425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3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- 3.4 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字符串类型</a:t>
            </a:r>
            <a:endParaRPr lang="en-US" altLang="zh-CN" sz="3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3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- 3.5</a:t>
            </a:r>
            <a:r>
              <a:rPr lang="zh-CN" altLang="en-US" sz="3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字符串操作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      </a:t>
            </a:r>
            <a:r>
              <a:rPr lang="zh-CN" altLang="en-US" sz="3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 </a:t>
            </a:r>
            <a:endParaRPr lang="en-US" altLang="zh-CN" sz="3000" b="1" dirty="0">
              <a:solidFill>
                <a:srgbClr val="007FD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3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- 3.6 </a:t>
            </a:r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time</a:t>
            </a: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库和程序计时</a:t>
            </a:r>
            <a:endParaRPr lang="zh-CN" altLang="en-US" sz="3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8" name="Rectangle 12"/>
          <p:cNvSpPr/>
          <p:nvPr/>
        </p:nvSpPr>
        <p:spPr bwMode="auto">
          <a:xfrm>
            <a:off x="486588" y="145790"/>
            <a:ext cx="8604448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 defTabSz="68580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章节内容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time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库概述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209600"/>
            <a:ext cx="9144000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time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库是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Python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中处理时间的标准库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2067694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时间的表达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提供获取系统时间并格式化输出功能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提供系统级精确计时功能，用于程序性能分析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18573" y="2211710"/>
            <a:ext cx="2273907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200" b="1" i="1" dirty="0">
                <a:solidFill>
                  <a:srgbClr val="FF931A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time</a:t>
            </a:r>
          </a:p>
          <a:p>
            <a:pPr marL="0" marR="0" lvl="0" indent="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200" b="1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ime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.&lt;b&gt;()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time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库概述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20960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time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库包括三类函数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19672" y="2067694"/>
            <a:ext cx="7272808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时间获取：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time()  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ctime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  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gmtime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时间格式化：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strftime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   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strptime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程序计时：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sleep(), 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perf_counter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时间获取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89148" y="1131838"/>
          <a:ext cx="8165704" cy="33663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46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获取当前时间戳，即计算机内部时间值，浮点数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1970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日至今的累计时间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time.time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()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1516939876.6022282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ctime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获取当前时间并以易读方式表示，返回字符串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time.ctime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()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</a:t>
                      </a:r>
                      <a:r>
                        <a:rPr lang="fr-FR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Mon Sep 23 19:42:12 2024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时间获取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88950" y="1059815"/>
          <a:ext cx="8165465" cy="33559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5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6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825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gmtime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获取当前时间，表示为计算机可处理的时间格式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time.gmtime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()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time.struct_time</a:t>
                      </a: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6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tm_year</a:t>
                      </a: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=2024, </a:t>
                      </a:r>
                      <a:r>
                        <a:rPr lang="en-US" altLang="zh-CN" sz="16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tm_mon</a:t>
                      </a: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=9,   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tm_mday</a:t>
                      </a: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=23, </a:t>
                      </a:r>
                      <a:r>
                        <a:rPr lang="en-US" altLang="zh-CN" sz="16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tm_hour</a:t>
                      </a: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=11, </a:t>
                      </a:r>
                      <a:r>
                        <a:rPr lang="en-US" altLang="zh-CN" sz="16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tm_min</a:t>
                      </a: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=42, </a:t>
                      </a:r>
                      <a:r>
                        <a:rPr lang="en-US" altLang="zh-CN" sz="16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tm_sec</a:t>
                      </a: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=38,  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tm_wday</a:t>
                      </a: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=0, </a:t>
                      </a:r>
                      <a:r>
                        <a:rPr lang="en-US" altLang="zh-CN" sz="16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tm_yday</a:t>
                      </a: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=267, </a:t>
                      </a:r>
                      <a:r>
                        <a:rPr lang="en-US" altLang="zh-CN" sz="16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tm_isdst</a:t>
                      </a:r>
                      <a:r>
                        <a:rPr lang="en-US" altLang="zh-CN" sz="16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=0)</a:t>
                      </a:r>
                      <a:endParaRPr lang="zh-CN" altLang="en-US" sz="1800" b="1" kern="1200" dirty="0">
                        <a:solidFill>
                          <a:srgbClr val="0010FF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44</a:t>
            </a:fld>
            <a:endParaRPr lang="zh-CN" altLang="en-US" dirty="0"/>
          </a:p>
        </p:txBody>
      </p:sp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时间获取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995" y="1275715"/>
            <a:ext cx="8217535" cy="29368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&gt;&gt;&gt; now </a:t>
            </a:r>
            <a:r>
              <a:rPr lang="en-US" altLang="zh-CN" sz="2000" b="1" i="0">
                <a:solidFill>
                  <a:srgbClr val="006699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=</a:t>
            </a:r>
            <a:r>
              <a:rPr lang="en-US" altLang="zh-CN" sz="2000" b="1" i="0">
                <a:solidFill>
                  <a:srgbClr val="111111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 </a:t>
            </a:r>
            <a:r>
              <a:rPr lang="en-US" altLang="zh-CN" sz="2000" b="1" i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time.</a:t>
            </a:r>
            <a:r>
              <a:rPr lang="en-US" altLang="zh-CN" sz="2000" b="1" i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time()</a:t>
            </a:r>
          </a:p>
          <a:p>
            <a:pPr marL="0" indent="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&gt;&gt;&gt; time.ctime(now)</a:t>
            </a:r>
          </a:p>
          <a:p>
            <a:pPr marL="0" indent="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0">
                <a:solidFill>
                  <a:srgbClr val="0000FF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'Wed Mar  5 20:38:57 2025'</a:t>
            </a:r>
          </a:p>
          <a:p>
            <a:pPr marL="0" indent="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&gt;&gt;&gt; time.gmtime()</a:t>
            </a:r>
          </a:p>
          <a:p>
            <a:pPr marL="0" indent="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time.struct_time(tm_year</a:t>
            </a:r>
            <a:r>
              <a:rPr lang="en-US" altLang="zh-CN" sz="2000" b="1" i="0">
                <a:solidFill>
                  <a:srgbClr val="006699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=</a:t>
            </a:r>
            <a:r>
              <a:rPr lang="en-US" altLang="zh-CN" sz="2000" b="1" i="0">
                <a:solidFill>
                  <a:srgbClr val="0099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2025</a:t>
            </a:r>
            <a:r>
              <a:rPr lang="en-US" altLang="zh-CN" sz="2000" b="1" i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, tm_mon</a:t>
            </a:r>
            <a:r>
              <a:rPr lang="en-US" altLang="zh-CN" sz="2000" b="1" i="0">
                <a:solidFill>
                  <a:srgbClr val="006699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=</a:t>
            </a:r>
            <a:r>
              <a:rPr lang="en-US" altLang="zh-CN" sz="2000" b="1" i="0">
                <a:solidFill>
                  <a:srgbClr val="0099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3</a:t>
            </a:r>
            <a:r>
              <a:rPr lang="en-US" altLang="zh-CN" sz="2000" b="1" i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, tm_mday</a:t>
            </a:r>
            <a:r>
              <a:rPr lang="en-US" altLang="zh-CN" sz="2000" b="1" i="0">
                <a:solidFill>
                  <a:srgbClr val="006699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=</a:t>
            </a:r>
            <a:r>
              <a:rPr lang="en-US" altLang="zh-CN" sz="2000" b="1" i="0">
                <a:solidFill>
                  <a:srgbClr val="0099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5</a:t>
            </a:r>
            <a:r>
              <a:rPr lang="en-US" altLang="zh-CN" sz="2000" b="1" i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, tm_hour</a:t>
            </a:r>
            <a:r>
              <a:rPr lang="en-US" altLang="zh-CN" sz="2000" b="1" i="0">
                <a:solidFill>
                  <a:srgbClr val="006699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=</a:t>
            </a:r>
            <a:r>
              <a:rPr lang="en-US" altLang="zh-CN" sz="2000" b="1" i="0">
                <a:solidFill>
                  <a:srgbClr val="0099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12</a:t>
            </a:r>
            <a:r>
              <a:rPr lang="en-US" altLang="zh-CN" sz="2000" b="1" i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, tm_min</a:t>
            </a:r>
            <a:r>
              <a:rPr lang="en-US" altLang="zh-CN" sz="2000" b="1" i="0">
                <a:solidFill>
                  <a:srgbClr val="006699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=</a:t>
            </a:r>
            <a:r>
              <a:rPr lang="en-US" altLang="zh-CN" sz="2000" b="1" i="0">
                <a:solidFill>
                  <a:srgbClr val="0099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39</a:t>
            </a:r>
            <a:r>
              <a:rPr lang="en-US" altLang="zh-CN" sz="2000" b="1" i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, tm_sec</a:t>
            </a:r>
            <a:r>
              <a:rPr lang="en-US" altLang="zh-CN" sz="2000" b="1" i="0">
                <a:solidFill>
                  <a:srgbClr val="006699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=</a:t>
            </a:r>
            <a:r>
              <a:rPr lang="en-US" altLang="zh-CN" sz="2000" b="1" i="0">
                <a:solidFill>
                  <a:srgbClr val="0099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12</a:t>
            </a:r>
            <a:r>
              <a:rPr lang="en-US" altLang="zh-CN" sz="2000" b="1" i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, tm_wday</a:t>
            </a:r>
            <a:r>
              <a:rPr lang="en-US" altLang="zh-CN" sz="2000" b="1" i="0">
                <a:solidFill>
                  <a:srgbClr val="006699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=</a:t>
            </a:r>
            <a:r>
              <a:rPr lang="en-US" altLang="zh-CN" sz="2000" b="1" i="0">
                <a:solidFill>
                  <a:srgbClr val="0099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2</a:t>
            </a:r>
            <a:r>
              <a:rPr lang="en-US" altLang="zh-CN" sz="2000" b="1" i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, tm_yday</a:t>
            </a:r>
            <a:r>
              <a:rPr lang="en-US" altLang="zh-CN" sz="2000" b="1" i="0">
                <a:solidFill>
                  <a:srgbClr val="006699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=</a:t>
            </a:r>
            <a:r>
              <a:rPr lang="en-US" altLang="zh-CN" sz="2000" b="1" i="0">
                <a:solidFill>
                  <a:srgbClr val="0099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64</a:t>
            </a:r>
            <a:r>
              <a:rPr lang="en-US" altLang="zh-CN" sz="2000" b="1" i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, tm_isdst</a:t>
            </a:r>
            <a:r>
              <a:rPr lang="en-US" altLang="zh-CN" sz="2000" b="1" i="0">
                <a:solidFill>
                  <a:srgbClr val="006699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=</a:t>
            </a:r>
            <a:r>
              <a:rPr lang="en-US" altLang="zh-CN" sz="2000" b="1" i="0">
                <a:solidFill>
                  <a:srgbClr val="0099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0</a:t>
            </a:r>
            <a:r>
              <a:rPr lang="en-US" altLang="zh-CN" sz="2000" b="1" i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/>
                <a:cs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时间格式化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209600"/>
            <a:ext cx="9144000" cy="6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将时间以合理的方式展示出来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59632" y="1923678"/>
            <a:ext cx="7632848" cy="2203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格式化：类似字符串格式化，需要有展示模板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展示模板由特定的格式化控制符组成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strftime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时间格式化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89148" y="1707654"/>
          <a:ext cx="8165704" cy="253358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46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8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strftime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tpl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ts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tpl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是格式化模板字符串，用来定义输出效果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是计算机内部时间类型变量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t = 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time.gmtime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time.strftime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A0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%Y-%m-%d %H:%M:%S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,t)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'2024-09-23 11:44:35'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格式化控制符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89148" y="1491630"/>
          <a:ext cx="8165704" cy="30662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78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8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格式化字符串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时间说明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值范围和实例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年份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0000~9999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1900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%m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月份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01~12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月份名称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January~December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April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月份名称缩写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Jan~Dec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Apr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01~31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%A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星期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Monday~Sunday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Wednesday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格式化控制符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89148" y="1491630"/>
          <a:ext cx="8165704" cy="30662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78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8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格式化字符串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日期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时间说明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值范围和实例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%a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星期缩写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Mon~Sun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Wed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%H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24h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制）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00~23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%I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小时（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12h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制）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01~12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%p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下午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AM,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PM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%M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分钟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00~59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00~59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，例如：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时间格式化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3571" y="1880636"/>
            <a:ext cx="705678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60000"/>
              </a:lnSpc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time.</a:t>
            </a:r>
            <a:r>
              <a:rPr lang="en-US" altLang="zh-CN" sz="2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strftime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00AA03"/>
                </a:solidFill>
                <a:latin typeface="Consolas" panose="020B0609020204030204" pitchFamily="49" charset="0"/>
              </a:rPr>
              <a:t>%Y-%m-%d %H:%M:%S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,t)</a:t>
            </a:r>
          </a:p>
        </p:txBody>
      </p:sp>
      <p:sp>
        <p:nvSpPr>
          <p:cNvPr id="3" name="矩形 2"/>
          <p:cNvSpPr/>
          <p:nvPr/>
        </p:nvSpPr>
        <p:spPr>
          <a:xfrm>
            <a:off x="3749158" y="2657389"/>
            <a:ext cx="3922869" cy="613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160000"/>
              </a:lnSpc>
              <a:defRPr/>
            </a:pPr>
            <a:r>
              <a:rPr lang="en-US" altLang="zh-CN" sz="2400" b="1" dirty="0">
                <a:solidFill>
                  <a:srgbClr val="0010FF"/>
                </a:solidFill>
                <a:latin typeface="Consolas" panose="020B0609020204030204" pitchFamily="49" charset="0"/>
              </a:rPr>
              <a:t> '</a:t>
            </a:r>
            <a:r>
              <a:rPr lang="en-US" altLang="zh-CN" sz="2400" b="1" kern="1200" dirty="0">
                <a:solidFill>
                  <a:srgbClr val="0010FF"/>
                </a:solidFill>
                <a:latin typeface="Consolas" panose="020B0609020204030204" pitchFamily="49" charset="0"/>
                <a:ea typeface="+mn-ea"/>
                <a:cs typeface="+mn-cs"/>
              </a:rPr>
              <a:t>2024-09-23 11:44:35</a:t>
            </a:r>
            <a:r>
              <a:rPr lang="en-US" altLang="zh-CN" sz="2400" b="1" dirty="0">
                <a:solidFill>
                  <a:srgbClr val="0010FF"/>
                </a:solidFill>
                <a:latin typeface="Consolas" panose="020B0609020204030204" pitchFamily="49" charset="0"/>
              </a:rPr>
              <a:t>'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3571" y="1390005"/>
            <a:ext cx="3583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t = </a:t>
            </a:r>
            <a:r>
              <a:rPr lang="en-US" altLang="zh-C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time.gmtime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3571" y="3435846"/>
            <a:ext cx="8226901" cy="1207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60000"/>
              </a:lnSpc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timeStr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b="1" dirty="0">
                <a:solidFill>
                  <a:srgbClr val="00AA03"/>
                </a:solidFill>
                <a:latin typeface="Consolas" panose="020B0609020204030204" pitchFamily="49" charset="0"/>
              </a:rPr>
              <a:t>'2024-09-23 11:44:35'</a:t>
            </a:r>
          </a:p>
          <a:p>
            <a:pPr algn="l">
              <a:lnSpc>
                <a:spcPct val="160000"/>
              </a:lnSpc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time.</a:t>
            </a:r>
            <a:r>
              <a:rPr lang="en-US" altLang="zh-CN" sz="2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strptime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timeStr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sz="2400" b="1" dirty="0">
                <a:solidFill>
                  <a:srgbClr val="00AA03"/>
                </a:solidFill>
                <a:latin typeface="Consolas" panose="020B0609020204030204" pitchFamily="49" charset="0"/>
              </a:rPr>
              <a:t>%Y-%m-%d %H:%M:%S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”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右箭头 4"/>
          <p:cNvSpPr/>
          <p:nvPr/>
        </p:nvSpPr>
        <p:spPr bwMode="auto">
          <a:xfrm rot="2439879">
            <a:off x="3662250" y="2539321"/>
            <a:ext cx="311099" cy="288032"/>
          </a:xfrm>
          <a:prstGeom prst="rightArrow">
            <a:avLst/>
          </a:prstGeom>
          <a:solidFill>
            <a:srgbClr val="FF69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右箭头 8"/>
          <p:cNvSpPr/>
          <p:nvPr/>
        </p:nvSpPr>
        <p:spPr bwMode="auto">
          <a:xfrm rot="8080734">
            <a:off x="3662191" y="3291830"/>
            <a:ext cx="311099" cy="288032"/>
          </a:xfrm>
          <a:prstGeom prst="rightArrow">
            <a:avLst/>
          </a:prstGeom>
          <a:solidFill>
            <a:srgbClr val="FF69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486588" y="145790"/>
            <a:ext cx="8604448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学习目标</a:t>
            </a:r>
          </a:p>
        </p:txBody>
      </p:sp>
      <p:sp>
        <p:nvSpPr>
          <p:cNvPr id="6" name="矩形 5"/>
          <p:cNvSpPr/>
          <p:nvPr/>
        </p:nvSpPr>
        <p:spPr>
          <a:xfrm>
            <a:off x="3491880" y="1048340"/>
            <a:ext cx="5492640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(1)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理解字符串类型的定义及表示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(2)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掌握字符串类型的操作方法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(3)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掌握字符串类型的格式化方法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(4)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掌握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time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库的使用方法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(5)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了解程序运行的计时方法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001301"/>
            <a:ext cx="1882671" cy="17551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时间格式化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06338" y="1275606"/>
          <a:ext cx="8331324" cy="338493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0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8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strptime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tpl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是字符串形式的时间值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tpl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是格式化模板字符串，用来定义输入效果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timeStr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altLang="zh-CN" sz="1800" b="1" dirty="0">
                          <a:solidFill>
                            <a:srgbClr val="00AA03"/>
                          </a:solidFill>
                          <a:latin typeface="Consolas" panose="020B0609020204030204" pitchFamily="49" charset="0"/>
                        </a:rPr>
                        <a:t>'2024-09-23 11:44:35'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Gill San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time.strptime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timeStr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, 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A0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%Y-%m-%d %H:%M:%S</a:t>
                      </a:r>
                      <a:r>
                        <a:rPr kumimoji="0" lang="zh-CN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)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time.struct_time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tm_year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=2024, </a:t>
                      </a:r>
                      <a:r>
                        <a:rPr lang="en-US" altLang="zh-CN" sz="18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tm_mon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=9,   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tm_mday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=23, </a:t>
                      </a:r>
                      <a:r>
                        <a:rPr lang="en-US" altLang="zh-CN" sz="18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tm_hour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=11, </a:t>
                      </a:r>
                      <a:r>
                        <a:rPr lang="en-US" altLang="zh-CN" sz="18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tm_min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=44, </a:t>
                      </a:r>
                      <a:r>
                        <a:rPr lang="en-US" altLang="zh-CN" sz="18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tm_sec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=35,  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tm_wday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=0, </a:t>
                      </a:r>
                      <a:r>
                        <a:rPr lang="en-US" altLang="zh-CN" sz="18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tm_yday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=267, </a:t>
                      </a:r>
                      <a:r>
                        <a:rPr lang="en-US" altLang="zh-CN" sz="1800" b="1" kern="1200" dirty="0" err="1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tm_isdst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=-1)</a:t>
                      </a:r>
                      <a:endParaRPr lang="zh-CN" altLang="en-US" sz="2000" b="1" kern="1200" dirty="0">
                        <a:solidFill>
                          <a:srgbClr val="0010FF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程序计时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20960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程序计时应用广泛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1995686"/>
            <a:ext cx="8352928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程序计时指测量起止动作所经历时间的过程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en-US" altLang="zh-CN" sz="2400" b="1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perf_counter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记录程序运行时间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sleep()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使程序暂停特定时间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程序计时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95605" y="1060450"/>
          <a:ext cx="8331200" cy="375221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50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0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3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5825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perf_counter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indent="0" algn="l" fontAlgn="auto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返回一个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级别的精确时间计数值，单位为秒</a:t>
                      </a:r>
                    </a:p>
                    <a:p>
                      <a:pPr indent="0" algn="l" fontAlgn="auto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由于</a:t>
                      </a:r>
                      <a:r>
                        <a:rPr lang="zh-CN" altLang="en-US" sz="1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起点不确定</a:t>
                      </a:r>
                      <a:r>
                        <a:rPr lang="zh-CN" altLang="en-US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（自增计数）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，连续调用差值才有意义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R="0" lvl="0" indent="0" algn="l" defTabSz="171450" rtl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lang="en-US" altLang="zh-CN" sz="18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start = </a:t>
                      </a:r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time.perf_counter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US" altLang="zh-CN" sz="1800" b="1" dirty="0">
                        <a:solidFill>
                          <a:srgbClr val="00AA03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R="0" lvl="0" indent="0" algn="l" defTabSz="171450" rtl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</a:t>
                      </a:r>
                      <a:r>
                        <a:rPr lang="en-US" altLang="zh-CN" sz="1800" b="1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318.66599499718114</a:t>
                      </a:r>
                    </a:p>
                    <a:p>
                      <a:pPr marR="0" lvl="0" indent="0" algn="l" defTabSz="171450" rtl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&gt;&gt;&gt;</a:t>
                      </a:r>
                      <a:r>
                        <a:rPr lang="en-US" altLang="zh-CN" sz="18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end = 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time.perf_counter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endParaRPr lang="en-US" altLang="zh-CN" sz="1800" b="1" dirty="0">
                        <a:solidFill>
                          <a:srgbClr val="00AA03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R="0" lvl="0" indent="0" algn="l" defTabSz="171450" rtl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</a:t>
                      </a:r>
                      <a:r>
                        <a:rPr lang="en-US" altLang="zh-CN" sz="1800" b="1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341.3905185375658</a:t>
                      </a:r>
                    </a:p>
                    <a:p>
                      <a:pPr marR="0" lvl="0" indent="0" algn="l" defTabSz="171450" rtl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&gt;&gt;&gt;</a:t>
                      </a:r>
                      <a:r>
                        <a:rPr lang="en-US" altLang="zh-CN" sz="18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end - start</a:t>
                      </a:r>
                      <a:endParaRPr lang="en-US" altLang="zh-CN" sz="1800" b="1" dirty="0">
                        <a:solidFill>
                          <a:srgbClr val="00AA03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R="0" lvl="0" indent="0" algn="l" defTabSz="171450" rtl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</a:t>
                      </a:r>
                      <a:r>
                        <a:rPr lang="en-US" altLang="zh-CN" sz="1800" b="1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22.724523540384666</a:t>
                      </a:r>
                      <a:endParaRPr lang="zh-CN" altLang="en-US" sz="2000" b="1" kern="1200" dirty="0">
                        <a:solidFill>
                          <a:srgbClr val="0010FF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程序计时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06338" y="1491630"/>
          <a:ext cx="8331324" cy="27774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0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8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sleep(s)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拟休眠的时间，单位是秒，可以是浮点数</a:t>
                      </a:r>
                      <a:endParaRPr lang="en-US" altLang="zh-CN" sz="1800" baseline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931A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def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wait()</a:t>
                      </a:r>
                      <a:r>
                        <a:rPr lang="en-US" altLang="zh-CN" sz="18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:</a:t>
                      </a:r>
                      <a:endParaRPr lang="en-US" altLang="zh-CN" sz="1800" b="1" dirty="0">
                        <a:solidFill>
                          <a:srgbClr val="00AA03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       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time.sleep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(3.3)</a:t>
                      </a:r>
                      <a:endParaRPr lang="en-US" altLang="zh-CN" sz="1800" b="1" kern="1200" noProof="0" dirty="0">
                        <a:solidFill>
                          <a:srgbClr val="0010FF"/>
                        </a:solidFill>
                        <a:latin typeface="Consolas" panose="020B0609020204030204" pitchFamily="49" charset="0"/>
                        <a:ea typeface="+mn-ea"/>
                        <a:cs typeface="+mn-cs"/>
                        <a:sym typeface="Gill Sans" charset="0"/>
                      </a:endParaRP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&gt;&gt;&gt;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wait()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altLang="zh-CN" sz="18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zh-CN" altLang="en-US" sz="18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程序将等待</a:t>
                      </a:r>
                      <a:r>
                        <a:rPr lang="en-US" altLang="zh-CN" sz="18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3.3</a:t>
                      </a:r>
                      <a:r>
                        <a:rPr lang="zh-CN" altLang="en-US" sz="18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秒后再退出</a:t>
                      </a:r>
                      <a:endParaRPr lang="en-US" altLang="zh-CN" sz="2000" b="0" kern="12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800" b="1" dirty="0">
                        <a:solidFill>
                          <a:srgbClr val="00AA03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/>
          <p:cNvSpPr/>
          <p:nvPr/>
        </p:nvSpPr>
        <p:spPr bwMode="auto">
          <a:xfrm>
            <a:off x="1115616" y="555526"/>
            <a:ext cx="5544616" cy="7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单元小结：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time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库和程序计时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36249"/>
            <a:ext cx="799956" cy="79995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7544" y="1574874"/>
            <a:ext cx="8610128" cy="2658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time()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ctime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()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gmtime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()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strftime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()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strptime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()</a:t>
            </a: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time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库将系统时间以特定模板展示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perf_counter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sleep(s)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测量起止动作所经历时间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180000"/>
              </a:lnSpc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/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/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本章小结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3" name="Rectangle 12"/>
          <p:cNvSpPr/>
          <p:nvPr/>
        </p:nvSpPr>
        <p:spPr bwMode="auto">
          <a:xfrm>
            <a:off x="1115616" y="118717"/>
            <a:ext cx="5544616" cy="7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字符串类型</a:t>
            </a:r>
            <a:endParaRPr 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-560"/>
            <a:ext cx="799956" cy="7999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9209" y="547705"/>
            <a:ext cx="8335279" cy="4410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字符串的定义：</a:t>
            </a:r>
            <a:r>
              <a:rPr kumimoji="0" lang="zh-CN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一组字符的有序表示</a:t>
            </a:r>
            <a:endParaRPr kumimoji="0" lang="en-US" altLang="zh-CN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字符串的表示：</a:t>
            </a:r>
            <a:r>
              <a:rPr kumimoji="0" lang="en-US" altLang="zh-CN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2</a:t>
            </a:r>
            <a:r>
              <a:rPr kumimoji="0" lang="zh-CN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类 共</a:t>
            </a:r>
            <a:r>
              <a:rPr kumimoji="0" lang="en-US" altLang="zh-CN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4</a:t>
            </a:r>
            <a:r>
              <a:rPr kumimoji="0" lang="zh-CN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种 表示</a:t>
            </a:r>
            <a:r>
              <a:rPr lang="zh-CN" altLang="en-US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200" b="1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- </a:t>
            </a:r>
            <a:r>
              <a:rPr lang="zh-CN" altLang="en-US" sz="22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字符串的特殊字符：</a:t>
            </a:r>
            <a:r>
              <a:rPr lang="zh-CN" altLang="en-US" sz="2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转义符 </a:t>
            </a:r>
            <a:r>
              <a:rPr lang="en-US" altLang="zh-CN" sz="2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\</a:t>
            </a:r>
            <a:r>
              <a:rPr lang="en-US" altLang="zh-CN" sz="2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endParaRPr kumimoji="0" lang="en-US" altLang="zh-CN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algn="l">
              <a:lnSpc>
                <a:spcPct val="180000"/>
              </a:lnSpc>
              <a:defRPr/>
            </a:pP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字符串的序号：</a:t>
            </a:r>
            <a:r>
              <a:rPr lang="zh-CN" altLang="en-US" sz="22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正向递增序号、反向递减序号</a:t>
            </a:r>
            <a:endParaRPr lang="en-US" altLang="zh-CN" sz="2200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80000"/>
              </a:lnSpc>
              <a:defRPr/>
            </a:pPr>
            <a:r>
              <a:rPr kumimoji="0" lang="en-US" altLang="zh-CN" sz="2200" b="1" i="0" u="none" strike="noStrike" kern="1200" cap="none" spc="0" normalizeH="0" baseline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字符串的索引与切片：</a:t>
            </a:r>
            <a:r>
              <a:rPr lang="en-US" altLang="zh-CN" sz="22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zh-CN" altLang="en-US" sz="22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</a:t>
            </a:r>
            <a:r>
              <a:rPr lang="en-US" altLang="zh-CN" sz="22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&gt;[M]</a:t>
            </a:r>
            <a:r>
              <a:rPr lang="zh-CN" altLang="en-US" sz="22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2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zh-CN" altLang="en-US" sz="22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</a:t>
            </a:r>
            <a:r>
              <a:rPr lang="en-US" altLang="zh-CN" sz="22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&gt;[N</a:t>
            </a:r>
            <a:r>
              <a:rPr lang="en-US" altLang="zh-CN" sz="220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:M</a:t>
            </a:r>
            <a:r>
              <a:rPr lang="en-US" altLang="zh-CN" sz="22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]</a:t>
            </a:r>
            <a:r>
              <a:rPr lang="zh-CN" altLang="en-US" sz="22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2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zh-CN" altLang="en-US" sz="22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</a:t>
            </a:r>
            <a:r>
              <a:rPr lang="en-US" altLang="zh-CN" sz="22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&gt;[N:M:K]</a:t>
            </a:r>
            <a:endParaRPr kumimoji="0" lang="en-US" altLang="zh-CN" sz="2200" i="0" u="none" strike="noStrike" kern="1200" cap="none" spc="0" normalizeH="0" baseline="0" noProof="0" dirty="0">
              <a:ln>
                <a:noFill/>
              </a:ln>
              <a:solidFill>
                <a:srgbClr val="007FD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字符串的特性：</a:t>
            </a:r>
            <a:r>
              <a:rPr kumimoji="0" lang="zh-CN" altLang="en-US" sz="2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不可变性</a:t>
            </a:r>
            <a:endParaRPr lang="en-US" altLang="zh-CN" sz="2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4" name="Rectangle 12"/>
          <p:cNvSpPr/>
          <p:nvPr/>
        </p:nvSpPr>
        <p:spPr bwMode="auto">
          <a:xfrm>
            <a:off x="1115616" y="458779"/>
            <a:ext cx="5544616" cy="7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字符串操作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39502"/>
            <a:ext cx="799956" cy="7999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7315" y="1203325"/>
            <a:ext cx="8903970" cy="3412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字符串操作符：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==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in</a:t>
            </a: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-</a:t>
            </a: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字符串操作函数：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len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hex()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oct()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chr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字符串操作方法：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.lower()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、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.upper()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、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.split()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、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.count()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、</a:t>
            </a:r>
          </a:p>
          <a:p>
            <a:pPr marL="2286000" lvl="5" indent="457200" algn="l">
              <a:lnSpc>
                <a:spcPct val="180000"/>
              </a:lnSpc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.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replace()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.center()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.strip()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.join(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</a:t>
            </a:r>
            <a:r>
              <a:rPr lang="en-US" altLang="zh-CN" sz="2400" b="1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</a:t>
            </a: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格式化：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.format()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3" name="Rectangle 12"/>
          <p:cNvSpPr/>
          <p:nvPr/>
        </p:nvSpPr>
        <p:spPr bwMode="auto">
          <a:xfrm>
            <a:off x="1115616" y="555526"/>
            <a:ext cx="5544616" cy="7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time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库和程序计时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36249"/>
            <a:ext cx="799956" cy="7999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7544" y="1574874"/>
            <a:ext cx="8610128" cy="2658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time()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ctime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()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gmtime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()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strftime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()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strptime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()</a:t>
            </a: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time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库将系统时间以特定模板展示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perf_counter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sleep(s)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测量起止动作所经历时间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180000"/>
              </a:lnSpc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/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3.4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1763688" y="3003798"/>
            <a:ext cx="59778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对应教材第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章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3.4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字符串的定义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20960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r>
              <a:rPr 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一组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字符的有序表示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1232" y="1851670"/>
            <a:ext cx="8567936" cy="2527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字符串由一对单引号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双引号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三引号构成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或者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字符串是字符的有序序列，可以对其中的字符进行索引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 是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的第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个字符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字符串的表示方法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20960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 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类共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种 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表示方法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544" y="1754926"/>
            <a:ext cx="8567936" cy="289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由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一对单引号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或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双引号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表示，仅表示单行字符串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  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请输入带有符号的温度值: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或者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由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一对三单引号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或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三双引号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表示，可表示多行字符串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0" algn="l">
              <a:lnSpc>
                <a:spcPct val="15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'''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Python</a:t>
            </a:r>
          </a:p>
          <a:p>
            <a:pPr lvl="0" algn="l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          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语言  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'''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45008" y="4011910"/>
            <a:ext cx="4201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Q: 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老师老师，三引号不是多行注释吗？</a:t>
            </a:r>
            <a:endParaRPr lang="zh-CN" altLang="en-US" sz="2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468000" y="32400"/>
            <a:ext cx="8676000" cy="7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字符串的表示方法（续）</a:t>
            </a:r>
            <a:endParaRPr 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20960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字符串中如何包含单引号、双引号？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8000" y="2070699"/>
            <a:ext cx="8567936" cy="243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如果希望在字符串中包含双引号或单引号呢？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>
              <a:lnSpc>
                <a:spcPct val="18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          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这里有个双引号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或者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这里有个单引号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如果希望在字符串中既包括单引号又包括双引号呢？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algn="l">
              <a:lnSpc>
                <a:spcPct val="15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	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'''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这里既有单引号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又有双引号 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'''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79155a5afd86163fd78435cb23c80c36c9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2*264"/>
  <p:tag name="TABLE_ENDDRAG_RECT" val="38*83*642*26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56*277"/>
  <p:tag name="TABLE_ENDDRAG_RECT" val="31*83*656*27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18*206"/>
  <p:tag name="TABLE_ENDDRAG_RECT" val="51*160*618*20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18*206"/>
  <p:tag name="TABLE_ENDDRAG_RECT" val="51*160*618*206"/>
</p:tagLst>
</file>

<file path=ppt/theme/theme1.xml><?xml version="1.0" encoding="utf-8"?>
<a:theme xmlns:a="http://schemas.openxmlformats.org/drawingml/2006/main" name="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86EE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56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86EE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56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自定义 1">
      <a:majorFont>
        <a:latin typeface="Gill Sans"/>
        <a:ea typeface="微软雅黑"/>
        <a:cs typeface="ヒラギノ角ゴ ProN W3"/>
      </a:majorFont>
      <a:minorFont>
        <a:latin typeface="Gill Sans"/>
        <a:ea typeface="微软雅黑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86EE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56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Gill Sans" charset="0"/>
            <a:ea typeface="ヒラギノ角ゴ ProN W3" panose="020B0300000000000000" charset="-128"/>
            <a:cs typeface="ヒラギノ角ゴ ProN W3" panose="020B0300000000000000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panose="020B0300000000000000" charset="-128"/>
            <a:cs typeface="ヒラギノ角ゴ ProN W3" panose="020B0300000000000000" charset="-128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86EE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56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Gill Sans" charset="0"/>
            <a:ea typeface="ヒラギノ角ゴ ProN W3" panose="020B0300000000000000" charset="-128"/>
            <a:cs typeface="ヒラギノ角ゴ ProN W3" panose="020B0300000000000000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panose="020B0300000000000000" charset="-128"/>
            <a:cs typeface="ヒラギノ角ゴ ProN W3" panose="020B0300000000000000" charset="-128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3738</Words>
  <Application>Microsoft Office PowerPoint</Application>
  <PresentationFormat>全屏显示(16:9)</PresentationFormat>
  <Paragraphs>545</Paragraphs>
  <Slides>58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58</vt:i4>
      </vt:variant>
    </vt:vector>
  </HeadingPairs>
  <TitlesOfParts>
    <vt:vector size="70" baseType="lpstr">
      <vt:lpstr>Gill Sans</vt:lpstr>
      <vt:lpstr>微软雅黑</vt:lpstr>
      <vt:lpstr>Arial</vt:lpstr>
      <vt:lpstr>Calibri</vt:lpstr>
      <vt:lpstr>Consolas</vt:lpstr>
      <vt:lpstr>Palatino Linotype</vt:lpstr>
      <vt:lpstr>Wingdings</vt:lpstr>
      <vt:lpstr>Title &amp; Subtitle</vt:lpstr>
      <vt:lpstr>1_Title &amp; Subtitle</vt:lpstr>
      <vt:lpstr>2_Title &amp; Subtitle</vt:lpstr>
      <vt:lpstr>WPS</vt:lpstr>
      <vt:lpstr>3_Title &amp; Subtitle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 Song</dc:creator>
  <cp:lastModifiedBy>hyrhj</cp:lastModifiedBy>
  <cp:revision>4622</cp:revision>
  <cp:lastPrinted>2017-02-27T11:23:00Z</cp:lastPrinted>
  <dcterms:created xsi:type="dcterms:W3CDTF">2025-03-03T00:59:00Z</dcterms:created>
  <dcterms:modified xsi:type="dcterms:W3CDTF">2025-03-12T11:04:42Z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E4809FCDC271431D9AA84FB25AFA258B_12</vt:lpwstr>
  </property>
  <property fmtid="{D5CDD505-2E9C-101B-9397-08002B2CF9AE}" pid="3" name="KSOProductBuildVer">
    <vt:lpwstr>2052-12.1.0.18912</vt:lpwstr>
  </property>
</Properties>
</file>