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72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57" y="10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/>
              </a:rPr>
              <a:t>CC BY-NC-SA 4.0</a:t>
            </a:r>
            <a:endParaRPr lang="en-US" sz="2135" dirty="0">
              <a:solidFill>
                <a:srgbClr val="0070C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-原版新"/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 b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2371312-52C9-493D-9DB2-AEB8D654C8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2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/>
              <a:t>‹#›</a:t>
            </a:fld>
            <a:endParaRPr lang="zh-CN" altLang="en-US" sz="1465"/>
          </a:p>
        </p:txBody>
      </p:sp>
      <p:sp>
        <p:nvSpPr>
          <p:cNvPr id="23" name="矩形 22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25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4340" y="1109345"/>
            <a:ext cx="11257280" cy="219075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基本数据类型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logo-原版新"/>
          <p:cNvPicPr>
            <a:picLocks noChangeAspect="1"/>
          </p:cNvPicPr>
          <p:nvPr userDrawn="1"/>
        </p:nvPicPr>
        <p:blipFill>
          <a:blip r:embed="rId5"/>
          <a:srcRect l="11620" t="13290" r="15818" b="20316"/>
          <a:stretch>
            <a:fillRect/>
          </a:stretch>
        </p:blipFill>
        <p:spPr>
          <a:xfrm>
            <a:off x="8785013" y="68580"/>
            <a:ext cx="2400300" cy="9601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4" y="180813"/>
            <a:ext cx="715967" cy="715967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 bwMode="auto">
          <a:xfrm>
            <a:off x="-3495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74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-1" y="6491349"/>
            <a:ext cx="3407703" cy="316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教学团队</a:t>
            </a: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231904" y="6509188"/>
            <a:ext cx="2609076" cy="317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基本数据类型</a:t>
            </a:r>
            <a:r>
              <a:rPr lang="en-US" altLang="zh-CN" sz="1465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zh-CN" altLang="en-US" sz="1465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ヒラギノ角ゴ ProN W3" panose="020B0300000000000000" charset="-128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panose="020B0300000000000000" charset="-128"/>
                <a:cs typeface="ヒラギノ角ゴ ProN W3" panose="020B0300000000000000" charset="-128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5" smtClean="0">
                <a:solidFill>
                  <a:schemeClr val="bg1"/>
                </a:solidFill>
              </a:rPr>
              <a:t>‹#›</a:t>
            </a:fld>
            <a:endParaRPr lang="zh-CN" altLang="en-US" sz="146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75829" y="1946323"/>
            <a:ext cx="3653657" cy="515985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浮点数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与数学中实数的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概念一致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带有小数点及小数的数字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浮点数取值范围和小数精度都存在限制，但常规计算可忽略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914400" lvl="1" indent="-4572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浮点数的精度和范围限制是科学计算中需要认真对待的问题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取值范围数量级约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-10</a:t>
            </a:r>
            <a:r>
              <a:rPr lang="en-US" altLang="zh-CN" sz="3200" b="1" baseline="30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307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至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 sz="3200" b="1" baseline="30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308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，精度数量级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 sz="3200" b="1" baseline="30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-16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浮点数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浮点数间运算存在不确定尾数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，不是</a:t>
            </a:r>
            <a:r>
              <a:rPr lang="en-US" altLang="zh-CN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bug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88740" y="2553335"/>
            <a:ext cx="4993005" cy="267652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+ 0.3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0.4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+ 0.2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0.30000000000000004</a:t>
            </a:r>
          </a:p>
        </p:txBody>
      </p:sp>
      <p:cxnSp>
        <p:nvCxnSpPr>
          <p:cNvPr id="2" name="直接连接符 1"/>
          <p:cNvCxnSpPr/>
          <p:nvPr/>
        </p:nvCxnSpPr>
        <p:spPr bwMode="auto">
          <a:xfrm>
            <a:off x="4672529" y="4631670"/>
            <a:ext cx="3497580" cy="2540"/>
          </a:xfrm>
          <a:prstGeom prst="line">
            <a:avLst/>
          </a:prstGeom>
          <a:blipFill dpi="0" rotWithShape="0">
            <a:blip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矩形 2"/>
          <p:cNvSpPr/>
          <p:nvPr/>
        </p:nvSpPr>
        <p:spPr>
          <a:xfrm>
            <a:off x="6403975" y="4810760"/>
            <a:ext cx="1765935" cy="86106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不确定尾数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浮点数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浮点数间运算存在不确定尾数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，不是</a:t>
            </a:r>
            <a:r>
              <a:rPr lang="en-US" altLang="zh-CN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bug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1595" y="3305810"/>
            <a:ext cx="10299065" cy="8794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100FF"/>
                </a:solidFill>
                <a:latin typeface="Arial Narrow" panose="020B0606020202030204" pitchFamily="34" charset="0"/>
              </a:rPr>
              <a:t>0.00011001100110011001100110011001100110011001100110011010  (</a:t>
            </a:r>
            <a:r>
              <a:rPr lang="zh-CN" altLang="en-US" sz="2400" b="1" dirty="0">
                <a:solidFill>
                  <a:srgbClr val="0100FF"/>
                </a:solidFill>
                <a:latin typeface="Arial Narrow" panose="020B0606020202030204" pitchFamily="34" charset="0"/>
              </a:rPr>
              <a:t>二进制表示</a:t>
            </a:r>
            <a:r>
              <a:rPr lang="en-US" altLang="zh-CN" sz="2400" b="1" dirty="0">
                <a:solidFill>
                  <a:srgbClr val="0100FF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1331595" y="4011295"/>
            <a:ext cx="10299065" cy="8794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Arial Narrow" panose="020B0606020202030204" pitchFamily="34" charset="0"/>
                <a:sym typeface="+mn-ea"/>
              </a:rPr>
              <a:t>0.1000000000000000</a:t>
            </a:r>
            <a:r>
              <a:rPr lang="en-US" altLang="zh-CN" sz="2400" b="1" dirty="0">
                <a:solidFill>
                  <a:srgbClr val="0100FF"/>
                </a:solidFill>
                <a:latin typeface="Arial Narrow" panose="020B0606020202030204" pitchFamily="34" charset="0"/>
                <a:sym typeface="+mn-ea"/>
              </a:rPr>
              <a:t>055511151231257827021181583404541015625  (</a:t>
            </a:r>
            <a:r>
              <a:rPr lang="zh-CN" altLang="en-US" sz="2400" b="1" dirty="0">
                <a:solidFill>
                  <a:srgbClr val="0100FF"/>
                </a:solidFill>
                <a:latin typeface="Arial Narrow" panose="020B0606020202030204" pitchFamily="34" charset="0"/>
                <a:sym typeface="+mn-ea"/>
              </a:rPr>
              <a:t>十进制表示</a:t>
            </a:r>
            <a:r>
              <a:rPr lang="en-US" altLang="zh-CN" sz="2400" b="1" dirty="0">
                <a:solidFill>
                  <a:srgbClr val="0100FF"/>
                </a:solidFill>
                <a:latin typeface="Arial Narrow" panose="020B0606020202030204" pitchFamily="34" charset="0"/>
                <a:sym typeface="+mn-ea"/>
              </a:rPr>
              <a:t>)</a:t>
            </a:r>
            <a:endParaRPr lang="en-US" altLang="zh-CN" sz="2400" b="1" dirty="0">
              <a:solidFill>
                <a:srgbClr val="0100FF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908040" y="2400300"/>
            <a:ext cx="5445125" cy="74549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53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位二进制表示小数部分，约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10</a:t>
            </a:r>
            <a:r>
              <a:rPr lang="en-US" altLang="zh-CN" sz="2400" b="1" baseline="30000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-16</a:t>
            </a:r>
            <a:endParaRPr lang="en-US" altLang="zh-CN" sz="2400" baseline="300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331595" y="2710180"/>
            <a:ext cx="802005" cy="435610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0.1</a:t>
            </a:r>
          </a:p>
        </p:txBody>
      </p:sp>
      <p:sp>
        <p:nvSpPr>
          <p:cNvPr id="21" name="矩形 20"/>
          <p:cNvSpPr/>
          <p:nvPr/>
        </p:nvSpPr>
        <p:spPr>
          <a:xfrm>
            <a:off x="2734310" y="4525010"/>
            <a:ext cx="6891020" cy="7689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二进制表示小数，可以</a:t>
            </a:r>
            <a:r>
              <a:rPr lang="zh-CN" altLang="en-US" sz="2400" b="1" strike="dblStrike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无限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接近，但不完全相同</a:t>
            </a:r>
            <a:endParaRPr lang="en-US" altLang="zh-CN" sz="2400" baseline="300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31595" y="5151120"/>
            <a:ext cx="2164715" cy="435610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ts val="3000"/>
              </a:lnSpc>
              <a:defRPr/>
            </a:pP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0.1+0.2</a:t>
            </a:r>
          </a:p>
        </p:txBody>
      </p:sp>
      <p:sp>
        <p:nvSpPr>
          <p:cNvPr id="22" name="矩形 21"/>
          <p:cNvSpPr/>
          <p:nvPr/>
        </p:nvSpPr>
        <p:spPr>
          <a:xfrm>
            <a:off x="2734310" y="5449570"/>
            <a:ext cx="7092315" cy="6445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结果</a:t>
            </a:r>
            <a:r>
              <a:rPr lang="zh-CN" altLang="en-US" sz="2400" b="1" strike="dblStrike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无限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接近</a:t>
            </a:r>
            <a:r>
              <a:rPr lang="en-US" altLang="zh-CN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0.3</a:t>
            </a:r>
            <a:r>
              <a:rPr lang="zh-CN" altLang="en-US" sz="2400" b="1" dirty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，但可能存在尾数</a:t>
            </a:r>
            <a:endParaRPr lang="en-US" altLang="zh-CN" sz="2400" baseline="30000" dirty="0">
              <a:solidFill>
                <a:srgbClr val="00B05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浮点数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浮点数间运算存在不确定尾数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，不是</a:t>
            </a:r>
            <a:r>
              <a:rPr lang="en-US" altLang="zh-CN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bug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537585" y="2718435"/>
            <a:ext cx="4993005" cy="267652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0.1 + 0.2 == 0.3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3200" b="1" noProof="0" dirty="0">
                <a:ln>
                  <a:noFill/>
                </a:ln>
                <a:solidFill>
                  <a:srgbClr val="8B008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round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(0.1+0.2, 1) == 0.3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1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浮点数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浮点数间运算存在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不确定尾数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round(x, d)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：对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x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四舍五入，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是小数截取位数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浮点数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间运算与比较用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round()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函数辅助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不确定尾数一般发生在</a:t>
            </a: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 sz="3200" b="1" baseline="30000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-16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左右，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round()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十分有效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误差会积累，对精度要求高的科学计算需要留意</a:t>
            </a:r>
            <a:endParaRPr lang="zh-CN" altLang="en-US" sz="3200" b="1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浮点数</a:t>
            </a: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浮点数可以采用科学计数法表示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使用字母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e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E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作为幂的符号，以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10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为基数，格式如下：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                 &lt;a&gt;e&lt;b&gt;       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表示 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a*10</a:t>
            </a:r>
            <a:r>
              <a:rPr lang="en-US" altLang="zh-CN" sz="3200" baseline="300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例如：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4.3e-3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值为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0.0043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9.6E5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值为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960000.0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1749287" y="1408430"/>
            <a:ext cx="9946143" cy="40405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    关于</a:t>
            </a:r>
            <a:r>
              <a:rPr lang="en-US" altLang="zh-CN" sz="32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3200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浮点数，需要知道这些。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取值范围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很大、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精度很高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，但非</a:t>
            </a:r>
            <a:r>
              <a:rPr lang="zh-CN" altLang="en-US" sz="32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无限制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运算存在不确定尾数  </a:t>
            </a:r>
            <a:r>
              <a:rPr lang="en-US" altLang="zh-CN" sz="3200" b="1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round()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314450" marR="0" lvl="5" indent="-457200" algn="l" defTabSz="17145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科学计数法表示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复数类型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与数学中复数的概念一致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07060" y="2181225"/>
                <a:ext cx="11340465" cy="375539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marR="0" lvl="0" indent="0" defTabSz="914400" rtl="0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-</a:t>
                </a:r>
                <a:r>
                  <a:rPr lang="zh-CN" altLang="en-US" sz="32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 </a:t>
                </a:r>
                <a:r>
                  <a:rPr lang="zh-CN" altLang="en-US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如果</a:t>
                </a:r>
                <a:r>
                  <a:rPr lang="en-US" altLang="zh-CN" sz="3200" b="1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x</a:t>
                </a:r>
                <a:r>
                  <a:rPr lang="en-US" altLang="zh-CN" sz="3200" b="1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2</a:t>
                </a:r>
                <a:r>
                  <a:rPr lang="en-US" altLang="zh-CN" sz="3200" b="1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 = -1</a:t>
                </a:r>
                <a:r>
                  <a:rPr lang="zh-CN" altLang="en-US" sz="3200" b="1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，那么</a:t>
                </a:r>
                <a:r>
                  <a:rPr lang="en-US" altLang="zh-CN" sz="3200" b="1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x</a:t>
                </a:r>
                <a:r>
                  <a:rPr lang="zh-CN" altLang="en-US" sz="3200" b="1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的值是什么？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Gill Sans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2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320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-</a:t>
                </a:r>
                <a:r>
                  <a:rPr lang="zh-CN" altLang="en-US" sz="32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 </a:t>
                </a:r>
                <a:r>
                  <a:rPr lang="zh-CN" altLang="en-US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定义</a:t>
                </a:r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zh-CN" sz="32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j</a:t>
                </a:r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zh-CN" altLang="en-US" sz="3200" b="1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  ，以此为基础，构建数学体系</a:t>
                </a:r>
                <a:endPara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Gill Sans" charset="0"/>
                </a:endParaRPr>
              </a:p>
              <a:p>
                <a:pPr lvl="0" algn="l">
                  <a:lnSpc>
                    <a:spcPct val="200000"/>
                  </a:lnSpc>
                  <a:defRPr/>
                </a:pPr>
                <a:r>
                  <a:rPr lang="en-US" altLang="zh-CN" sz="3200" noProof="0" dirty="0">
                    <a:ln>
                      <a:noFill/>
                    </a:ln>
                    <a:solidFill>
                      <a:srgbClr val="007FDE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-</a:t>
                </a:r>
                <a:r>
                  <a:rPr lang="zh-CN" altLang="en-US" sz="32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Gill Sans" charset="0"/>
                  </a:rPr>
                  <a:t> </a:t>
                </a:r>
                <a:r>
                  <a:rPr lang="en-US" altLang="zh-CN" sz="3200" b="1" noProof="0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a</a:t>
                </a:r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+</a:t>
                </a:r>
                <a:r>
                  <a:rPr lang="en-US" altLang="zh-CN" sz="3200" b="1" dirty="0" err="1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en-US" altLang="zh-CN" sz="3200" b="1" i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j</a:t>
                </a:r>
                <a:r>
                  <a:rPr lang="en-US" altLang="zh-CN" sz="3200" b="1" i="1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被称为复数，其中，</a:t>
                </a:r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a</a:t>
                </a:r>
                <a:r>
                  <a:rPr lang="zh-CN" altLang="en-US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是实部，</a:t>
                </a:r>
                <a:r>
                  <a:rPr lang="en-US" altLang="zh-CN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b</a:t>
                </a:r>
                <a:r>
                  <a:rPr lang="zh-CN" altLang="en-US" sz="3200" b="1" dirty="0">
                    <a:latin typeface="微软雅黑" panose="020B0503020204020204" charset="-122"/>
                    <a:ea typeface="微软雅黑" panose="020B0503020204020204" charset="-122"/>
                    <a:cs typeface="Arial" panose="020B0604020202020204" pitchFamily="34" charset="0"/>
                    <a:sym typeface="+mn-ea"/>
                  </a:rPr>
                  <a:t>是虚部</a:t>
                </a:r>
                <a:endParaRPr lang="zh-CN" altLang="en-US" sz="3200" b="1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Arial" panose="020B0604020202020204" pitchFamily="34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60" y="2181225"/>
                <a:ext cx="11340465" cy="3755390"/>
              </a:xfrm>
              <a:prstGeom prst="rect">
                <a:avLst/>
              </a:prstGeom>
              <a:blipFill rotWithShape="1">
                <a:blip r:embed="rId2"/>
                <a:stretch>
                  <a:fillRect t="-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复数类型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复数实例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z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= 1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.23e-4+5.6e+89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j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实部是什么？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lang="en-US" altLang="zh-CN" sz="32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z.real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获得实部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虚部是什么？         </a:t>
            </a:r>
            <a:r>
              <a:rPr lang="en-US" altLang="zh-CN" sz="3200" b="1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z.imag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获得虚部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813657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单元小结：数字类型</a:t>
            </a:r>
          </a:p>
        </p:txBody>
      </p:sp>
      <p:sp>
        <p:nvSpPr>
          <p:cNvPr id="5" name="矩形 4"/>
          <p:cNvSpPr/>
          <p:nvPr/>
        </p:nvSpPr>
        <p:spPr>
          <a:xfrm>
            <a:off x="509621" y="2054014"/>
            <a:ext cx="11169983" cy="3513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整数类型的无限范围及</a:t>
            </a: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种进制表示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浮点数类型的</a:t>
            </a:r>
            <a:r>
              <a:rPr lang="zh-CN" altLang="en-US" sz="3200" b="1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范围很大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zh-CN" altLang="en-US" sz="3200" b="1" noProof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精度很高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</a:t>
            </a:r>
            <a:endParaRPr lang="en-US" altLang="zh-CN" sz="3200" b="1" noProof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  <a:p>
            <a:pPr lvl="1" indent="457200" fontAlgn="base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	-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需要留意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小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尾数及科学计数法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457200" lvl="1" indent="457200" algn="l">
              <a:lnSpc>
                <a:spcPct val="180000"/>
              </a:lnSpc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复数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类型的实部和虚部表示及获取方法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16510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章 基本数据类型</a:t>
            </a:r>
            <a:r>
              <a:rPr lang="en-US" altLang="zh-CN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1</a:t>
            </a:r>
            <a:endParaRPr lang="zh-CN" altLang="en-US" sz="5865" b="1" dirty="0"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2057"/>
          <p:cNvSpPr/>
          <p:nvPr userDrawn="1"/>
        </p:nvSpPr>
        <p:spPr bwMode="auto">
          <a:xfrm>
            <a:off x="349885" y="3909060"/>
            <a:ext cx="11327130" cy="762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4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3.2 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数字运算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3.2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  <p:sp>
        <p:nvSpPr>
          <p:cNvPr id="6" name="Rectangle 2057"/>
          <p:cNvSpPr/>
          <p:nvPr userDrawn="1"/>
        </p:nvSpPr>
        <p:spPr bwMode="auto">
          <a:xfrm>
            <a:off x="1237715" y="3909053"/>
            <a:ext cx="9716569" cy="6095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4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运算符是完成运算的一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种符号体系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3592271"/>
              </p:ext>
            </p:extLst>
          </p:nvPr>
        </p:nvGraphicFramePr>
        <p:xfrm>
          <a:off x="640080" y="2459990"/>
          <a:ext cx="10875010" cy="3459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9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+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加，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之和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–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减，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之差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乘，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之积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除，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之商  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10/3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结果是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3.3333333333333335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5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1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//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整数除，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与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y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之整数商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10//3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结果是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运算符是完成运算的一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种符号体系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1"/>
                </p:custDataLst>
                <p:extLst>
                  <p:ext uri="{D42A27DB-BD31-4B8C-83A1-F6EECF244321}">
                    <p14:modId xmlns:p14="http://schemas.microsoft.com/office/powerpoint/2010/main" val="476998058"/>
                  </p:ext>
                </p:extLst>
              </p:nvPr>
            </p:nvGraphicFramePr>
            <p:xfrm>
              <a:off x="640080" y="2459990"/>
              <a:ext cx="10875010" cy="34594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1927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82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422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操作符及使用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16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描述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+ </a:t>
                          </a: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endParaRPr lang="en-US" altLang="zh-CN" sz="22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本身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3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-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x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的负值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2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 </a:t>
                          </a: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%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y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得到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除以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y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的余数，模运算</a:t>
                          </a:r>
                          <a:r>
                            <a:rPr lang="zh-CN" altLang="en-US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</a:t>
                          </a:r>
                          <a:r>
                            <a:rPr lang="en-US" altLang="zh-CN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10%3</a:t>
                          </a:r>
                          <a:r>
                            <a:rPr lang="zh-CN" altLang="en-US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结果是</a:t>
                          </a:r>
                          <a:r>
                            <a:rPr lang="en-US" altLang="zh-CN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1</a:t>
                          </a:r>
                          <a:endParaRPr lang="zh-CN" altLang="en-US" sz="22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3565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 </a:t>
                          </a: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**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y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幂运算，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的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y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次幂，</a:t>
                          </a:r>
                          <a:r>
                            <a:rPr lang="en-US" altLang="zh-CN" sz="2200" dirty="0" err="1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en-US" altLang="zh-CN" sz="2200" baseline="30000" dirty="0" err="1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y</a:t>
                          </a:r>
                          <a:endParaRPr lang="en-US" altLang="zh-CN" sz="2200" baseline="300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35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7145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200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  当</a:t>
                          </a:r>
                          <a:r>
                            <a:rPr lang="en-US" altLang="zh-CN" sz="2200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y</a:t>
                          </a:r>
                          <a:r>
                            <a:rPr lang="zh-CN" altLang="en-US" sz="2200" kern="120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是小数时，开方运算</a:t>
                          </a:r>
                          <a:r>
                            <a:rPr lang="en-US" altLang="zh-CN" sz="2200" kern="1200" baseline="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10**0.5</a:t>
                          </a:r>
                          <a:r>
                            <a:rPr lang="zh-CN" altLang="en-US" sz="2200" kern="1200" baseline="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  <a:cs typeface="+mn-cs"/>
                            </a:rPr>
                            <a:t>结果是</a:t>
                          </a: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200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charset="-122"/>
                                      <a:cs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200" i="1" kern="1200" baseline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charset="-122"/>
                                      <a:cs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rad>
                            </m:oMath>
                          </a14:m>
                          <a:endParaRPr lang="en-US" altLang="zh-CN" sz="2200" kern="1200" dirty="0">
                            <a:solidFill>
                              <a:schemeClr val="tx1"/>
                            </a:solidFill>
                            <a:latin typeface="微软雅黑" panose="020B0503020204020204" charset="-122"/>
                            <a:ea typeface="微软雅黑" panose="020B0503020204020204" charset="-122"/>
                            <a:cs typeface="+mn-cs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476998058"/>
                  </p:ext>
                </p:extLst>
              </p:nvPr>
            </p:nvGraphicFramePr>
            <p:xfrm>
              <a:off x="640080" y="2459990"/>
              <a:ext cx="10875010" cy="34594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1927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82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4229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操作符及使用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828165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描述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3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+ </a:t>
                          </a:r>
                          <a:r>
                            <a:rPr lang="en-US" altLang="zh-CN" sz="2200" b="0" dirty="0">
                              <a:solidFill>
                                <a:schemeClr val="tx1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endParaRPr lang="en-US" altLang="zh-CN" sz="22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本身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8356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-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x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的负值</a:t>
                          </a: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29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 </a:t>
                          </a: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%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y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得到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除以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y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的余数，模运算</a:t>
                          </a:r>
                          <a:r>
                            <a:rPr lang="zh-CN" altLang="en-US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</a:t>
                          </a:r>
                          <a:r>
                            <a:rPr lang="en-US" altLang="zh-CN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10%3</a:t>
                          </a:r>
                          <a:r>
                            <a:rPr lang="zh-CN" altLang="en-US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结果是</a:t>
                          </a:r>
                          <a:r>
                            <a:rPr lang="en-US" altLang="zh-CN" sz="2200" baseline="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1</a:t>
                          </a:r>
                          <a:endParaRPr lang="zh-CN" altLang="en-US" sz="22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83565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 </a:t>
                          </a:r>
                          <a:r>
                            <a:rPr lang="en-US" altLang="zh-CN" sz="2200" b="1" dirty="0">
                              <a:solidFill>
                                <a:srgbClr val="C00000"/>
                              </a:solidFill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**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y</a:t>
                          </a:r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00000"/>
                            </a:lnSpc>
                          </a:pP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  幂运算，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的</a:t>
                          </a:r>
                          <a:r>
                            <a:rPr lang="en-US" altLang="zh-CN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y</a:t>
                          </a:r>
                          <a:r>
                            <a:rPr lang="zh-CN" altLang="en-US" sz="2200" dirty="0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次幂，</a:t>
                          </a:r>
                          <a:r>
                            <a:rPr lang="en-US" altLang="zh-CN" sz="2200" dirty="0" err="1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x</a:t>
                          </a:r>
                          <a:r>
                            <a:rPr lang="en-US" altLang="zh-CN" sz="2200" baseline="30000" dirty="0" err="1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y</a:t>
                          </a:r>
                          <a:endParaRPr lang="en-US" altLang="zh-CN" sz="2200" baseline="30000" dirty="0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a:txBody>
                      <a:tcPr marL="34290" marR="34290" marT="17145" marB="17145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8356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4290" marR="34290" marT="17145" marB="17145" anchor="ctr"/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34290" marR="34290" marT="17145" marB="17145" anchor="ctr">
                        <a:blipFill>
                          <a:blip r:embed="rId4"/>
                          <a:stretch>
                            <a:fillRect l="-41818" t="-497826" r="-331" b="-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数字运算符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二元运算符有对应的增强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赋值操作符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2902410"/>
              </p:ext>
            </p:extLst>
          </p:nvPr>
        </p:nvGraphicFramePr>
        <p:xfrm>
          <a:off x="656590" y="2460625"/>
          <a:ext cx="10978819" cy="374139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23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5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增强操作符及使用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6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1" i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 y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即 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= x </a:t>
                      </a:r>
                      <a:r>
                        <a:rPr lang="en-US" altLang="zh-CN" sz="2200" b="1" i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，其中，</a:t>
                      </a:r>
                      <a:r>
                        <a:rPr lang="en-US" altLang="zh-CN" sz="2200" b="1" i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为二元操作符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502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i="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+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    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     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*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   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 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//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    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%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   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 </a:t>
                      </a:r>
                      <a:r>
                        <a:rPr lang="en-US" altLang="zh-CN" sz="2200" b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**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=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y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33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= 3.1415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80D17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x </a:t>
                      </a:r>
                      <a:r>
                        <a:rPr kumimoji="0" lang="zh-CN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**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 3   # </a:t>
                      </a:r>
                      <a:r>
                        <a:rPr kumimoji="0" lang="zh-CN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与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x = x **3 </a:t>
                      </a:r>
                      <a:r>
                        <a:rPr kumimoji="0" lang="zh-CN" alt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等价</a:t>
                      </a:r>
                      <a:endParaRPr kumimoji="0" lang="en-US" altLang="zh-CN" sz="2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100FF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31.006276662836743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数字类型的关系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类型间可进行混合运算，生成结果为</a:t>
            </a:r>
            <a:r>
              <a:rPr lang="zh-CN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"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最宽</a:t>
            </a:r>
            <a:r>
              <a:rPr lang="zh-CN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"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类型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三种类型存在一种逐渐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扩展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变宽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的关系：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                       整数  </a:t>
            </a: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-&gt;  </a:t>
            </a:r>
            <a:r>
              <a:rPr lang="zh-CN" altLang="en-US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浮点数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-&gt;  </a:t>
            </a: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复数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例如：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123 + 4.0 = 127.0    (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整数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+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浮点数 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=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浮点数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数字运算函数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数字运算的标准函数（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6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个）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0097739"/>
              </p:ext>
            </p:extLst>
          </p:nvPr>
        </p:nvGraphicFramePr>
        <p:xfrm>
          <a:off x="541075" y="2345966"/>
          <a:ext cx="11109850" cy="39355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1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abs(x)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绝对值，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的绝对值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abs(-10.01) </a:t>
                      </a:r>
                      <a:r>
                        <a:rPr lang="zh-CN" altLang="en-US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 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10.01</a:t>
                      </a:r>
                      <a:endParaRPr lang="zh-CN" altLang="en-US" sz="2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divmod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x,y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 商余，</a:t>
                      </a:r>
                      <a:r>
                        <a:rPr lang="en-US" altLang="zh-CN" sz="22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(x//y, </a:t>
                      </a:r>
                      <a:r>
                        <a:rPr lang="en-US" altLang="zh-CN" sz="2200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x%y</a:t>
                      </a:r>
                      <a:r>
                        <a:rPr lang="en-US" altLang="zh-CN" sz="22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r>
                        <a:rPr lang="zh-CN" altLang="en-US" sz="22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，同时输出商和余数</a:t>
                      </a:r>
                      <a:endParaRPr lang="en-US" altLang="zh-CN" sz="2200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 </a:t>
                      </a:r>
                      <a:r>
                        <a:rPr lang="en-US" altLang="zh-CN" sz="2200" kern="12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divmod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(10, 3) </a:t>
                      </a:r>
                      <a:r>
                        <a:rPr lang="zh-CN" altLang="en-US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结果为 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(3,</a:t>
                      </a:r>
                      <a:r>
                        <a:rPr lang="en-US" altLang="zh-CN" sz="2200" kern="1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1)</a:t>
                      </a:r>
                      <a:endParaRPr lang="zh-CN" altLang="en-US" sz="2200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6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pow(x, y[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 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z])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幂余，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(x**y)%z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[..]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表示参数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z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可省略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pow(3, pow(3, 99),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10000) </a:t>
                      </a:r>
                      <a:r>
                        <a:rPr lang="zh-CN" altLang="en-US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4587</a:t>
                      </a:r>
                      <a:endParaRPr lang="zh-CN" altLang="en-US" sz="2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数字运算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数字运算的标准函数（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6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个，续）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112068"/>
              </p:ext>
            </p:extLst>
          </p:nvPr>
        </p:nvGraphicFramePr>
        <p:xfrm>
          <a:off x="591820" y="2491739"/>
          <a:ext cx="11043589" cy="37102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92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0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7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round(x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[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d])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四舍五入，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是保留小数位数，默认值为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round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(-10.123,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2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) </a:t>
                      </a:r>
                      <a:r>
                        <a:rPr lang="zh-CN" altLang="en-US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 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-10.12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max(x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 … ,</a:t>
                      </a: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en-US" altLang="zh-CN" sz="2200" baseline="-25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最大值，返回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 … ,</a:t>
                      </a: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en-US" altLang="zh-CN" sz="2200" baseline="-25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中的最大值，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不限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max(1, 9, 5, 4,</a:t>
                      </a:r>
                      <a:r>
                        <a:rPr lang="zh-CN" altLang="en-US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3) </a:t>
                      </a:r>
                      <a:r>
                        <a:rPr lang="zh-CN" altLang="en-US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 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9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8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min(x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 … ,</a:t>
                      </a: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en-US" altLang="zh-CN" sz="2200" baseline="-25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最小值，返回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,x</a:t>
                      </a:r>
                      <a:r>
                        <a:rPr lang="en-US" altLang="zh-CN" sz="2200" baseline="-25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 … ,</a:t>
                      </a: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en-US" altLang="zh-CN" sz="2200" baseline="-250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中的最小值，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n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不限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min(1, 9, 5, 4, 3) </a:t>
                      </a:r>
                      <a:r>
                        <a:rPr lang="zh-CN" altLang="en-US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 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数字类型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转换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数字类型转换的标准函数（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个）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9423889"/>
              </p:ext>
            </p:extLst>
          </p:nvPr>
        </p:nvGraphicFramePr>
        <p:xfrm>
          <a:off x="591820" y="2491740"/>
          <a:ext cx="11109850" cy="37765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16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函数及使用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(x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将</a:t>
                      </a: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变成整数，舍弃小数部分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aseline="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int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(123.45) </a:t>
                      </a:r>
                      <a:r>
                        <a:rPr lang="zh-CN" altLang="en-US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123</a:t>
                      </a:r>
                      <a:r>
                        <a:rPr lang="zh-CN" altLang="en-US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；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altLang="zh-CN" sz="2200" kern="12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int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</a:t>
                      </a:r>
                      <a:r>
                        <a:rPr lang="zh-CN" altLang="zh-CN" sz="2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123</a:t>
                      </a:r>
                      <a:r>
                        <a:rPr lang="zh-CN" altLang="zh-CN" sz="2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 </a:t>
                      </a:r>
                      <a:r>
                        <a:rPr lang="zh-CN" altLang="en-US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结果为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123</a:t>
                      </a:r>
                      <a:endParaRPr lang="zh-CN" altLang="en-US" sz="2200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8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float(x)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将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变成浮点数，增加小数部分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aseline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float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(12) </a:t>
                      </a:r>
                      <a:r>
                        <a:rPr lang="zh-CN" altLang="en-US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</a:t>
                      </a:r>
                      <a:r>
                        <a:rPr lang="en-US" altLang="zh-CN" sz="2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12.0</a:t>
                      </a:r>
                      <a:r>
                        <a:rPr lang="zh-CN" altLang="en-US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；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float(</a:t>
                      </a:r>
                      <a:r>
                        <a:rPr lang="zh-CN" altLang="zh-CN" sz="2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1.23</a:t>
                      </a:r>
                      <a:r>
                        <a:rPr lang="zh-CN" altLang="zh-CN" sz="2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 </a:t>
                      </a:r>
                      <a:r>
                        <a:rPr lang="zh-CN" altLang="en-US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结果为</a:t>
                      </a:r>
                      <a:r>
                        <a:rPr lang="en-US" altLang="zh-CN" sz="2200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1.23</a:t>
                      </a:r>
                      <a:endParaRPr lang="zh-CN" altLang="en-US" sz="2200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2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complex(x)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 将</a:t>
                      </a:r>
                      <a:r>
                        <a:rPr lang="en-US" altLang="zh-CN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x</a:t>
                      </a:r>
                      <a:r>
                        <a:rPr lang="zh-CN" altLang="en-US" sz="2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变成复数，增加虚数部分</a:t>
                      </a:r>
                      <a:endParaRPr lang="en-US" altLang="zh-CN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  complex(4) </a:t>
                      </a:r>
                      <a:r>
                        <a:rPr lang="zh-CN" altLang="en-US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结果为 </a:t>
                      </a:r>
                      <a:r>
                        <a:rPr lang="en-US" altLang="zh-CN" sz="2200" baseline="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 + 0j</a:t>
                      </a:r>
                      <a:endParaRPr lang="zh-CN" altLang="en-US" sz="2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813657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单元小结：数字运算</a:t>
            </a:r>
          </a:p>
        </p:txBody>
      </p:sp>
      <p:sp>
        <p:nvSpPr>
          <p:cNvPr id="5" name="矩形 4"/>
          <p:cNvSpPr/>
          <p:nvPr/>
        </p:nvSpPr>
        <p:spPr>
          <a:xfrm>
            <a:off x="509621" y="1716927"/>
            <a:ext cx="11205301" cy="440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数字运算符：</a:t>
            </a:r>
            <a:r>
              <a:rPr lang="en-US" altLang="zh-CN" sz="3200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+</a:t>
            </a:r>
            <a:r>
              <a:rPr lang="zh-CN" altLang="en-US" sz="3200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、*、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//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%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、**、二元增强赋值操作符</a:t>
            </a:r>
            <a:endParaRPr lang="en-US" altLang="zh-CN" sz="3200" noProof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indent="457200" algn="l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数字运算函数：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abs()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divmod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pow()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round()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max()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min()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indent="457200" algn="l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数字类型转换函数：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int()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float()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complex()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3.3 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实例：天天向上的力量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3.3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  <p:sp>
        <p:nvSpPr>
          <p:cNvPr id="6" name="Rectangle 2057"/>
          <p:cNvSpPr/>
          <p:nvPr userDrawn="1"/>
        </p:nvSpPr>
        <p:spPr bwMode="auto">
          <a:xfrm>
            <a:off x="1237715" y="3909053"/>
            <a:ext cx="9716569" cy="6095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4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6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"/>
          <p:cNvSpPr/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33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本章概要</a:t>
            </a:r>
            <a:endParaRPr kumimoji="0" lang="en-US" sz="5335" b="1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天天向上的力量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基本问题：持续的价值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200000"/>
              </a:lnSpc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一年</a:t>
            </a: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天，每天进步</a:t>
            </a: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，累计进步多少呢？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200000"/>
              </a:lnSpc>
            </a:pP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一年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天，每天退步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，累计剩下多少呢？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6210" y="3429000"/>
            <a:ext cx="1570990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1.01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6210" y="5394960"/>
            <a:ext cx="1570990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0.99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需求分析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天天向上的力量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097655" y="2388235"/>
            <a:ext cx="7457440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数学公式可以求解，似乎没必要用程序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如果是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三天打鱼两天晒网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呢？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如果是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双休日又不退步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呢？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864360"/>
            <a:ext cx="2613025" cy="37820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1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及算法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1‰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一年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365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天，每天进步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1‰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，累计进步多少呢？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一年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365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天，每天退步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1‰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，累计剩下多少呢？</a:t>
            </a:r>
          </a:p>
        </p:txBody>
      </p:sp>
      <p:sp>
        <p:nvSpPr>
          <p:cNvPr id="6" name="矩形 5"/>
          <p:cNvSpPr/>
          <p:nvPr/>
        </p:nvSpPr>
        <p:spPr>
          <a:xfrm>
            <a:off x="5236210" y="3429000"/>
            <a:ext cx="2221865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36210" y="5394960"/>
            <a:ext cx="2045970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0.999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1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的编程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1‰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8970" y="2634615"/>
            <a:ext cx="10346690" cy="2324100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DayDayUpQ1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dayup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en-US" altLang="zh-CN" sz="28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zh-CN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1.0 + 0.001, 365)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daydown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8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zh-CN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1.0 - 0.001, 365)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向上</a:t>
            </a:r>
            <a:r>
              <a:rPr lang="zh-CN" altLang="en-US" sz="28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</a:t>
            </a:r>
            <a:r>
              <a:rPr lang="zh-CN" altLang="en-US" sz="28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，悠闲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7555" y="5353050"/>
            <a:ext cx="6401435" cy="7404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编写上述代码，并保存为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DayDayUpQ1.py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文件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1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的结果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1‰</a:t>
            </a:r>
            <a:r>
              <a:rPr lang="zh-CN" altLang="en-US" sz="3735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938270" y="2553335"/>
            <a:ext cx="5787390" cy="180086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</a:rPr>
              <a:t>向上：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</a:rPr>
              <a:t>1.44</a:t>
            </a: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</a:rPr>
              <a:t>，向下：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</a:rPr>
              <a:t>0.69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6475" y="4354195"/>
            <a:ext cx="3582670" cy="923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1.44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26935" y="4354195"/>
            <a:ext cx="3582670" cy="9239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0.999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0.69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1485" y="5203190"/>
            <a:ext cx="6209030" cy="8547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‰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的力量，接近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倍，不可小觑哦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及算法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5‰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一年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365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天，每天进步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5‰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或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1%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，累计进步多少呢？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一年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365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天，每天退步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5‰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，累计剩下多少呢？</a:t>
            </a:r>
          </a:p>
        </p:txBody>
      </p:sp>
      <p:sp>
        <p:nvSpPr>
          <p:cNvPr id="6" name="矩形 5"/>
          <p:cNvSpPr/>
          <p:nvPr/>
        </p:nvSpPr>
        <p:spPr>
          <a:xfrm>
            <a:off x="3769360" y="3429000"/>
            <a:ext cx="2221865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61455" y="3429000"/>
            <a:ext cx="2221865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69360" y="5260340"/>
            <a:ext cx="2221865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0.995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61455" y="5260340"/>
            <a:ext cx="2221865" cy="1083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endParaRPr lang="zh-CN" altLang="zh-CN" sz="3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的编程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5‰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8970" y="2634615"/>
            <a:ext cx="10346690" cy="2324100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lang="en-US" altLang="zh-CN" sz="2800" b="1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DayDayUpQ2</a:t>
            </a:r>
            <a:r>
              <a:rPr lang="zh-CN" altLang="zh-CN" sz="2800" b="1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lang="zh-CN" altLang="zh-CN" sz="2800" b="1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lang="en-US" altLang="zh-CN" sz="2800" b="1" dirty="0" err="1">
                <a:latin typeface="Consolas" panose="020B0609020204030204" pitchFamily="49" charset="0"/>
                <a:sym typeface="+mn-ea"/>
              </a:rPr>
              <a:t>dayfactor</a:t>
            </a:r>
            <a:r>
              <a:rPr lang="en-US" altLang="zh-CN" sz="2800" b="1" dirty="0">
                <a:latin typeface="Consolas" panose="020B0609020204030204" pitchFamily="49" charset="0"/>
                <a:sym typeface="+mn-ea"/>
              </a:rPr>
              <a:t> = 0.005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en-US" altLang="zh-CN" sz="28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1+dayfactor, 365)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8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en-US" altLang="zh-CN" sz="28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800" b="1" dirty="0">
                <a:latin typeface="Consolas" panose="020B0609020204030204" pitchFamily="49" charset="0"/>
                <a:sym typeface="+mn-ea"/>
              </a:rPr>
              <a:t>1-dayfactor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365)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zh-CN" sz="2800" b="1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28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向上：</a:t>
            </a:r>
            <a:r>
              <a:rPr lang="zh-CN" altLang="zh-CN" sz="28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lang="zh-CN" altLang="en-US" sz="280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，向下：</a:t>
            </a:r>
            <a:r>
              <a:rPr lang="zh-CN" altLang="zh-CN" sz="2800" b="1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lang="en-US" altLang="zh-CN" sz="28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en-US" altLang="zh-CN" sz="2800" b="1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daydown</a:t>
            </a:r>
            <a:r>
              <a:rPr lang="zh-CN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27555" y="5353050"/>
            <a:ext cx="6401435" cy="74041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l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编写上述代码，并保存为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DayDayUpQ2.py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文件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6893560" y="3059430"/>
            <a:ext cx="4335780" cy="8959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使用变量的好处：一处修改即可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2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的结果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5‰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710690" y="2553335"/>
            <a:ext cx="4713605" cy="180086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5‰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向上：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6.17</a:t>
            </a: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，向下：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0.16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76475" y="4354195"/>
            <a:ext cx="3582670" cy="666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.17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26935" y="4354195"/>
            <a:ext cx="3582670" cy="666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37.78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5830" y="5586095"/>
            <a:ext cx="3533140" cy="6991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5‰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的力量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，惊讶！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67195" y="2528570"/>
            <a:ext cx="4713605" cy="180086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向上：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37.78</a:t>
            </a: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，向下：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0.03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76475" y="4862830"/>
            <a:ext cx="3582670" cy="666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0.995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0.16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26935" y="4862830"/>
            <a:ext cx="3582670" cy="6661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0.99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0.03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21525" y="5596890"/>
            <a:ext cx="3533140" cy="6991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的力量，惊人！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及算法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340465" cy="227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一年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365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天，一周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5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个工作日，每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天进步</a:t>
            </a:r>
            <a:r>
              <a:rPr lang="en-US" altLang="zh-CN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1%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一年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天，一周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个休息日，每天退步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这种工作日的力量，如何呢？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025" y="5217160"/>
            <a:ext cx="369570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1.01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 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数学思维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8425" y="5217160"/>
            <a:ext cx="369570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for..in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..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计算思维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5504180" y="5380355"/>
            <a:ext cx="478790" cy="360045"/>
          </a:xfrm>
          <a:prstGeom prst="rightArrow">
            <a:avLst/>
          </a:prstGeom>
          <a:solidFill>
            <a:srgbClr val="FF77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的编程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305" y="1585595"/>
            <a:ext cx="10059670" cy="453453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Consolas" panose="020B0609020204030204" pitchFamily="49" charset="0"/>
              </a:rPr>
              <a:t>day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latin typeface="Consolas" panose="020B0609020204030204" pitchFamily="49" charset="0"/>
              </a:rPr>
              <a:t>(1,</a:t>
            </a:r>
            <a:r>
              <a:rPr lang="zh-CN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</a:rPr>
              <a:t>366):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8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00" b="1" noProof="0" dirty="0" err="1">
                <a:latin typeface="Consolas" panose="020B0609020204030204" pitchFamily="49" charset="0"/>
              </a:rPr>
              <a:t>i</a:t>
            </a:r>
            <a:r>
              <a:rPr lang="en-US" altLang="zh-CN" sz="2800" b="1" noProof="0" dirty="0">
                <a:latin typeface="Consolas" panose="020B0609020204030204" pitchFamily="49" charset="0"/>
              </a:rPr>
              <a:t> % 7 </a:t>
            </a:r>
            <a:r>
              <a:rPr lang="en-US" altLang="zh-CN" sz="28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b="1" noProof="0" dirty="0">
                <a:latin typeface="Consolas" panose="020B0609020204030204" pitchFamily="49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lang="en-US" altLang="zh-CN" sz="2800" b="1" dirty="0">
                <a:latin typeface="Consolas" panose="020B0609020204030204" pitchFamily="49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8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Consolas" panose="020B0609020204030204" pitchFamily="49" charset="0"/>
              </a:rPr>
              <a:t>       </a:t>
            </a:r>
            <a:r>
              <a:rPr lang="en-US" altLang="zh-CN" sz="28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800" b="1" dirty="0">
                <a:latin typeface="Consolas" panose="020B0609020204030204" pitchFamily="49" charset="0"/>
              </a:rPr>
              <a:t> = </a:t>
            </a:r>
            <a:r>
              <a:rPr lang="en-US" altLang="zh-CN" sz="28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800" b="1" dirty="0">
                <a:latin typeface="Consolas" panose="020B0609020204030204" pitchFamily="49" charset="0"/>
              </a:rPr>
              <a:t>*(1+dayfactor)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努力</a:t>
            </a:r>
            <a:r>
              <a:rPr lang="en-US" altLang="zh-CN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天悠闲</a:t>
            </a:r>
            <a:r>
              <a:rPr lang="en-US" altLang="zh-CN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天的结果：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72325" y="2429510"/>
            <a:ext cx="3642995" cy="125603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采用循环模拟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365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天的过程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抽象 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+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自动化</a:t>
            </a:r>
            <a:endParaRPr lang="zh-CN" altLang="en-US" sz="28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545205" y="1461770"/>
            <a:ext cx="6772275" cy="5041900"/>
          </a:xfrm>
        </p:spPr>
        <p:txBody>
          <a:bodyPr>
            <a:noAutofit/>
          </a:bodyPr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- 3.1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数字类型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- 3.2</a:t>
            </a:r>
            <a:r>
              <a:rPr lang="zh-CN" altLang="en-US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数字运算       </a:t>
            </a:r>
            <a:r>
              <a:rPr lang="zh-CN" altLang="en-US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</a:t>
            </a:r>
            <a:endParaRPr lang="en-US" altLang="zh-CN" sz="3600" b="1" dirty="0">
              <a:solidFill>
                <a:srgbClr val="007FDE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en-US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3.3 </a:t>
            </a: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实例：天天向上的力量</a:t>
            </a:r>
          </a:p>
          <a:p>
            <a:pPr marL="0" indent="0" algn="l">
              <a:lnSpc>
                <a:spcPct val="200000"/>
              </a:lnSpc>
              <a:buNone/>
            </a:pP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章节内容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的结果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840480" y="2677160"/>
            <a:ext cx="4511040" cy="164528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努力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天悠闲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天的结果：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</a:rPr>
              <a:t>4.72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09980" y="4389755"/>
            <a:ext cx="2984500" cy="810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1.001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1.44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03750" y="4389755"/>
            <a:ext cx="2984500" cy="810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1.005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6.17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97520" y="4389755"/>
            <a:ext cx="2984500" cy="810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1.01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9980" y="5452745"/>
            <a:ext cx="10216515" cy="772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尽管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工作日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提高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1%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，但总体效果介于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5‰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的力量之间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4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及算法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8052" y="1573911"/>
            <a:ext cx="11802828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工作日的努力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513820" cy="227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工作日模式要努力到什么水平，才能与每天努力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一样？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8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君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一年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天，每天进步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，不停歇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28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B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君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: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一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年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365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天，每周工作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天休息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天，休息日下降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，要多努力呢？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025" y="5217160"/>
            <a:ext cx="369570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for..in</a:t>
            </a: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计算思维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8425" y="5217160"/>
            <a:ext cx="484124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32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def..while</a:t>
            </a: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lang="en-US" altLang="zh-CN" sz="3200" kern="100" baseline="300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笨办法</a:t>
            </a:r>
            <a:r>
              <a:rPr lang="zh-CN" altLang="zh-CN" sz="3200" dirty="0">
                <a:solidFill>
                  <a:srgbClr val="00B050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试错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)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7" name="右箭头 6"/>
          <p:cNvSpPr/>
          <p:nvPr/>
        </p:nvSpPr>
        <p:spPr bwMode="auto">
          <a:xfrm>
            <a:off x="5504180" y="5380355"/>
            <a:ext cx="478790" cy="360045"/>
          </a:xfrm>
          <a:prstGeom prst="rightArrow">
            <a:avLst/>
          </a:prstGeom>
          <a:solidFill>
            <a:srgbClr val="FF77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4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及算法（续）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工作日的努力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660" y="2652395"/>
            <a:ext cx="7905750" cy="3371850"/>
          </a:xfrm>
          <a:prstGeom prst="rect">
            <a:avLst/>
          </a:prstGeom>
        </p:spPr>
      </p:pic>
      <p:sp>
        <p:nvSpPr>
          <p:cNvPr id="82" name="矩形 81"/>
          <p:cNvSpPr/>
          <p:nvPr/>
        </p:nvSpPr>
        <p:spPr>
          <a:xfrm>
            <a:off x="8578850" y="4774565"/>
            <a:ext cx="2760345" cy="1143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altLang="zh-CN" sz="28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def..while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lang="zh-CN" altLang="zh-CN" sz="2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笨办法</a:t>
            </a:r>
            <a:r>
              <a:rPr lang="zh-CN" altLang="zh-CN" sz="28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试错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4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的编程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48970" y="1462405"/>
            <a:ext cx="9779635" cy="48094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366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 = 0.01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) &lt; 37.78: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 += 0.001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每天需要努力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90765" y="1635760"/>
            <a:ext cx="4039870" cy="1901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根据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df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参数计算工作日力量的函数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参数不同，这段代码可共用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d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ef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保留字用于定义函数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17765" y="4947920"/>
            <a:ext cx="4039870" cy="132397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while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保留字判断条件是否成立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条件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成立时循环执行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问题</a:t>
            </a:r>
            <a:r>
              <a:rPr lang="en-US" altLang="zh-CN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4</a:t>
            </a: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的结果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工作日的努力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840480" y="2677160"/>
            <a:ext cx="4511040" cy="164528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运行结果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每天需要努力：</a:t>
            </a:r>
            <a:r>
              <a:rPr lang="en-US" altLang="zh-CN" sz="2800" b="1" dirty="0">
                <a:solidFill>
                  <a:srgbClr val="0021FF"/>
                </a:solidFill>
                <a:latin typeface="Consolas" panose="020B0609020204030204" pitchFamily="49" charset="0"/>
                <a:sym typeface="+mn-ea"/>
              </a:rPr>
              <a:t>0.019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287270" y="4389755"/>
            <a:ext cx="2984500" cy="810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lang="en-US" altLang="zh-CN" sz="2800" kern="10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noProof="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37.78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82460" y="4389755"/>
            <a:ext cx="3727450" cy="8108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lang="en-US" altLang="zh-CN" sz="2800" kern="10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19</a:t>
            </a:r>
            <a:r>
              <a:rPr lang="en-US" altLang="zh-CN" sz="28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28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</a:t>
            </a:r>
            <a:r>
              <a:rPr lang="en-US" altLang="zh-CN" sz="28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962.89</a:t>
            </a:r>
            <a:endParaRPr kumimoji="0" lang="zh-CN" altLang="zh-CN" sz="2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09980" y="5452745"/>
            <a:ext cx="10598150" cy="772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工作日模式，每天要努力到</a:t>
            </a:r>
            <a:r>
              <a:rPr lang="en-US" altLang="zh-CN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1.9%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，相当于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365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模式每天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的效果！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天天向上的力量</a:t>
            </a:r>
            <a:endParaRPr lang="zh-CN" altLang="en-US" sz="4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735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GRIT</a:t>
            </a:r>
            <a:r>
              <a:rPr lang="zh-CN" altLang="en-US" sz="3735" b="1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：</a:t>
            </a:r>
            <a:r>
              <a:rPr lang="en-US" altLang="zh-CN" sz="3735" b="1" dirty="0">
                <a:solidFill>
                  <a:srgbClr val="0070C0"/>
                </a:solidFill>
                <a:latin typeface="Arial Narrow" panose="020B060602020203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perseverance and passion for long-term goals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490470"/>
            <a:ext cx="11340465" cy="227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GRIT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，坚毅，对长期目标的持续激情及持久耐力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GRIT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是获得成功最重要的因素之一，牢记天天向上的力量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025" y="5217160"/>
            <a:ext cx="369570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lang="en-US" altLang="zh-CN" sz="3200" kern="10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37.78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8425" y="5217160"/>
            <a:ext cx="3695700" cy="940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1.0</a:t>
            </a:r>
            <a:r>
              <a:rPr lang="en-US" altLang="zh-CN" sz="3200" kern="10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19</a:t>
            </a:r>
            <a:r>
              <a:rPr lang="en-US" altLang="zh-CN" sz="3200" kern="10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365</a:t>
            </a:r>
            <a:r>
              <a:rPr lang="en-US" altLang="zh-CN" sz="3200" kern="1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= 962.89</a:t>
            </a:r>
            <a:endParaRPr kumimoji="0" lang="zh-CN" altLang="zh-CN" sz="32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举一反三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天天向上的力量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675" y="2181225"/>
            <a:ext cx="11513820" cy="227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914400" marR="0" lvl="2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实例虽然仅包含</a:t>
            </a: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8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-12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行代码，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但包含很多语法元素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marR="0" lvl="2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条件循环、计数循环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、分支、函数、计算思维</a:t>
            </a:r>
            <a:endParaRPr lang="en-US" altLang="zh-CN" sz="3200" b="1" noProof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914400" lvl="2" indent="45720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清楚理解这些代码能够快速入门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Python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语言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200000"/>
              </a:lnSpc>
            </a:pP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举一反三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问题的变化和扩展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675" y="2181225"/>
            <a:ext cx="11513820" cy="227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914400" marR="0" lvl="2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工作日模式中，如果休息日不下降呢？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lvl="2" indent="45720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如果努力每天提高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1%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，休息时每天下降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1‰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呢？</a:t>
            </a:r>
            <a:endParaRPr lang="en-US" altLang="zh-CN" sz="3200" b="1" noProof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914400" marR="0" lvl="2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如果工作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3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天休息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天呢？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200000"/>
              </a:lnSpc>
            </a:pP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举一反三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问题的变化和扩展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3675" y="2181225"/>
            <a:ext cx="11513820" cy="2279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914400" lvl="2" indent="45720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三天打鱼，两天晒网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呢？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lvl="2" indent="45720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多一份努力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呢？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努力比下降多一点儿）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lvl="2" indent="457200" algn="l">
              <a:lnSpc>
                <a:spcPct val="200000"/>
              </a:lnSpc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多一点懈怠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  <a:sym typeface="+mn-ea"/>
              </a:rPr>
              <a:t>"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呢？（下降比努力多一点儿）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914400" marR="0" lvl="2" indent="45720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algn="l">
              <a:lnSpc>
                <a:spcPct val="200000"/>
              </a:lnSpc>
            </a:pP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6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"/>
          <p:cNvSpPr/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533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本章小结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775200" y="2164080"/>
            <a:ext cx="7416800" cy="2867660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36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理解各种数字类型的定义及表示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 </a:t>
            </a:r>
            <a:r>
              <a:rPr lang="zh-CN" altLang="en-US" sz="3600" b="1" spc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掌握各种数字类型的运算方法</a:t>
            </a:r>
            <a:endParaRPr lang="en-US" altLang="zh-CN" sz="36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marR="0" indent="0" algn="l" defTabSz="914400" eaLnBrk="1" latinLnBrk="0" hangingPunct="1">
              <a:lnSpc>
                <a:spcPct val="150000"/>
              </a:lnSpc>
              <a:buClrTx/>
              <a:buSzTx/>
              <a:buFontTx/>
              <a:buNone/>
              <a:defRPr/>
            </a:pP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64080"/>
            <a:ext cx="2713355" cy="2529840"/>
          </a:xfrm>
          <a:prstGeom prst="rect">
            <a:avLst/>
          </a:prstGeom>
        </p:spPr>
      </p:pic>
      <p:sp>
        <p:nvSpPr>
          <p:cNvPr id="8" name="Rectangle 12"/>
          <p:cNvSpPr/>
          <p:nvPr/>
        </p:nvSpPr>
        <p:spPr bwMode="auto">
          <a:xfrm>
            <a:off x="648784" y="20454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学习目标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813657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26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数字类型及操作</a:t>
            </a:r>
            <a:endParaRPr kumimoji="0" lang="zh-CN" altLang="en-US" sz="4265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9111" y="1992419"/>
            <a:ext cx="11169983" cy="3967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45720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整数类型的无限范围及</a:t>
            </a:r>
            <a:r>
              <a:rPr lang="en-US" altLang="zh-CN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种进制表示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lang="en-US" altLang="zh-CN" sz="28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浮点数类型的近似无限范围、小尾数及科学计数法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lang="en-US" altLang="zh-CN" sz="2800" b="1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28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+</a:t>
            </a:r>
            <a:r>
              <a:rPr lang="zh-CN" altLang="en-US" sz="28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、*、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//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%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、**、二元增强赋值操作符</a:t>
            </a:r>
            <a:endParaRPr lang="en-US" altLang="zh-CN" sz="2800" b="1" noProof="0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    </a:t>
            </a:r>
            <a:r>
              <a:rPr lang="en-US" altLang="zh-CN" sz="28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abs()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divmod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pow()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round()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max()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min()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        </a:t>
            </a:r>
            <a:r>
              <a:rPr lang="en-US" altLang="zh-CN" sz="2800" b="1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int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float()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complex()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813657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实例：天天向上的力量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43305" y="1585595"/>
            <a:ext cx="10059670" cy="453453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Consolas" panose="020B0609020204030204" pitchFamily="49" charset="0"/>
              </a:rPr>
              <a:t>day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 err="1">
                <a:latin typeface="Consolas" panose="020B0609020204030204" pitchFamily="49" charset="0"/>
              </a:rPr>
              <a:t>i</a:t>
            </a:r>
            <a:r>
              <a:rPr lang="en-US" altLang="zh-CN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latin typeface="Consolas" panose="020B0609020204030204" pitchFamily="49" charset="0"/>
              </a:rPr>
              <a:t>(1,</a:t>
            </a:r>
            <a:r>
              <a:rPr lang="zh-CN" altLang="en-US" sz="2800" b="1" dirty="0">
                <a:latin typeface="Consolas" panose="020B0609020204030204" pitchFamily="49" charset="0"/>
              </a:rPr>
              <a:t> </a:t>
            </a:r>
            <a:r>
              <a:rPr lang="en-US" altLang="zh-CN" sz="2800" b="1" dirty="0">
                <a:latin typeface="Consolas" panose="020B0609020204030204" pitchFamily="49" charset="0"/>
              </a:rPr>
              <a:t>366):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8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800" b="1" noProof="0" dirty="0" err="1">
                <a:latin typeface="Consolas" panose="020B0609020204030204" pitchFamily="49" charset="0"/>
              </a:rPr>
              <a:t>i</a:t>
            </a:r>
            <a:r>
              <a:rPr lang="en-US" altLang="zh-CN" sz="2800" b="1" noProof="0" dirty="0">
                <a:latin typeface="Consolas" panose="020B0609020204030204" pitchFamily="49" charset="0"/>
              </a:rPr>
              <a:t> % 7 </a:t>
            </a:r>
            <a:r>
              <a:rPr lang="en-US" altLang="zh-CN" sz="28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800" b="1" noProof="0" dirty="0">
                <a:latin typeface="Consolas" panose="020B0609020204030204" pitchFamily="49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lang="en-US" altLang="zh-CN" sz="2800" b="1" dirty="0">
                <a:latin typeface="Consolas" panose="020B0609020204030204" pitchFamily="49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800" b="1" i="1" u="none" strike="noStrike" kern="1200" cap="none" spc="0" normalizeH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latin typeface="Consolas" panose="020B0609020204030204" pitchFamily="49" charset="0"/>
              </a:rPr>
              <a:t>       </a:t>
            </a:r>
            <a:r>
              <a:rPr lang="en-US" altLang="zh-CN" sz="28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800" b="1" dirty="0">
                <a:latin typeface="Consolas" panose="020B0609020204030204" pitchFamily="49" charset="0"/>
              </a:rPr>
              <a:t> = </a:t>
            </a:r>
            <a:r>
              <a:rPr lang="en-US" altLang="zh-CN" sz="28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800" b="1" dirty="0">
                <a:latin typeface="Consolas" panose="020B0609020204030204" pitchFamily="49" charset="0"/>
              </a:rPr>
              <a:t>*(1+dayfactor)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努力</a:t>
            </a:r>
            <a:r>
              <a:rPr lang="en-US" altLang="zh-CN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天悠闲</a:t>
            </a:r>
            <a:r>
              <a:rPr lang="en-US" altLang="zh-CN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noProof="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天的结果：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4" name="Rectangle 12"/>
          <p:cNvSpPr/>
          <p:nvPr/>
        </p:nvSpPr>
        <p:spPr bwMode="auto">
          <a:xfrm>
            <a:off x="1487488" y="740701"/>
            <a:ext cx="813657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6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实例：天天向上的力量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81175" y="1462405"/>
            <a:ext cx="7548880" cy="48094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366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 = 0.01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) &lt; 37.78: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dayfactor</a:t>
            </a:r>
            <a:r>
              <a:rPr lang="en-US" altLang="zh-CN" sz="2000" b="1" dirty="0">
                <a:latin typeface="Consolas" panose="020B0609020204030204" pitchFamily="49" charset="0"/>
              </a:rPr>
              <a:t> += 0.001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charset="-122"/>
                <a:ea typeface="微软雅黑" panose="020B0503020204020204" charset="-122"/>
              </a:rPr>
              <a:t>每天需要努力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：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/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 algn="ctr">
              <a:lnSpc>
                <a:spcPct val="150000"/>
              </a:lnSpc>
              <a:defRPr/>
            </a:pPr>
            <a:r>
              <a:rPr 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3.1 </a:t>
            </a:r>
            <a:r>
              <a:rPr lang="zh-CN" altLang="en-US" sz="5865" b="1" dirty="0"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数字类型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3234690" y="4202811"/>
            <a:ext cx="597789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对应教材第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章</a:t>
            </a:r>
            <a:r>
              <a:rPr lang="en-US" altLang="zh-CN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3.1</a:t>
            </a:r>
            <a:r>
              <a:rPr lang="zh-CN" altLang="en-US" sz="3200" b="1" kern="12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节</a:t>
            </a:r>
          </a:p>
        </p:txBody>
      </p:sp>
      <p:sp>
        <p:nvSpPr>
          <p:cNvPr id="6" name="Rectangle 2057"/>
          <p:cNvSpPr/>
          <p:nvPr userDrawn="1"/>
        </p:nvSpPr>
        <p:spPr bwMode="auto">
          <a:xfrm>
            <a:off x="1237715" y="3909053"/>
            <a:ext cx="9716569" cy="60959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7465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整数类型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与数学中整数的概念一致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013"/>
            <a:ext cx="11010053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可正可负，没有取值范围限制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pow(</a:t>
            </a:r>
            <a:r>
              <a:rPr lang="en-US" altLang="zh-CN" sz="3200" b="1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x,y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函数：计算 </a:t>
            </a:r>
            <a:r>
              <a:rPr lang="en-US" altLang="zh-CN" sz="3200" b="1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x</a:t>
            </a:r>
            <a:r>
              <a:rPr lang="en-US" altLang="zh-CN" sz="3200" b="1" baseline="30000" dirty="0" err="1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y</a:t>
            </a:r>
            <a:r>
              <a:rPr lang="zh-CN" altLang="en-US" sz="32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，想算多大算多大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7060" y="4307840"/>
            <a:ext cx="4869815" cy="128841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8B0087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(2,100)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100FF"/>
                </a:solidFill>
                <a:latin typeface="Consolas" panose="020B0609020204030204" pitchFamily="49" charset="0"/>
              </a:rPr>
              <a:t>1267650600228229401496703205376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25210" y="4307840"/>
            <a:ext cx="4869815" cy="1288415"/>
          </a:xfrm>
          <a:prstGeom prst="rect">
            <a:avLst/>
          </a:prstGeom>
          <a:solidFill>
            <a:srgbClr val="FEFEFA"/>
          </a:solidFill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780D17"/>
                </a:solidFill>
                <a:latin typeface="Consolas" panose="020B0609020204030204" pitchFamily="49" charset="0"/>
                <a:sym typeface="+mn-ea"/>
              </a:rPr>
              <a:t>&gt;&gt;&gt;</a:t>
            </a:r>
            <a:r>
              <a:rPr lang="en-US" altLang="zh-CN" sz="2400" b="1" dirty="0">
                <a:latin typeface="Consolas" panose="020B0609020204030204" pitchFamily="49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8B0087"/>
                </a:solidFill>
                <a:latin typeface="Consolas" panose="020B0609020204030204" pitchFamily="49" charset="0"/>
                <a:sym typeface="+mn-ea"/>
              </a:rPr>
              <a:t>pow</a:t>
            </a:r>
            <a:r>
              <a:rPr lang="en-US" altLang="zh-CN" sz="2400" b="1" dirty="0">
                <a:latin typeface="Consolas" panose="020B0609020204030204" pitchFamily="49" charset="0"/>
                <a:sym typeface="+mn-ea"/>
              </a:rPr>
              <a:t>(2,pow(2,15))</a:t>
            </a:r>
            <a:endParaRPr lang="en-US" altLang="zh-CN" sz="2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100FF"/>
                </a:solidFill>
                <a:latin typeface="Consolas" panose="020B0609020204030204" pitchFamily="49" charset="0"/>
                <a:sym typeface="+mn-ea"/>
              </a:rPr>
              <a:t>1415461031044954789001553……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10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/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Bebas Neue" charset="0"/>
                <a:sym typeface="Bebas Neue" charset="0"/>
              </a:rPr>
              <a:t>整数类型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1573911"/>
            <a:ext cx="12192000" cy="66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4</a:t>
            </a:r>
            <a:r>
              <a:rPr lang="zh-CN" altLang="en-US" sz="37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种进制表示形式</a:t>
            </a:r>
            <a:endParaRPr lang="zh-CN" altLang="en-US" sz="3735" b="1" kern="120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060" y="2181225"/>
            <a:ext cx="11010265" cy="37553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十进制：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1010, 99, -217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二进制，以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0b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0B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开头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(Binary)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0b010, -0B101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八进制，以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0o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0O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开头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(Octal)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0o123, -0O456</a:t>
            </a:r>
            <a:endParaRPr lang="en-US" altLang="zh-CN" sz="3200" b="1" dirty="0"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十六进制，以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0x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或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0X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开头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(Hexadecimal)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0x9a, -0X89</a:t>
            </a:r>
            <a:endParaRPr lang="zh-CN" altLang="en-US" sz="32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2766060" y="1408430"/>
            <a:ext cx="9177020" cy="40405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关于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Python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整数，就需要知道这些。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整数无限制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771650" lvl="6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仅受限于内存大小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   </a:t>
            </a:r>
            <a:endParaRPr kumimoji="0" lang="en-US" altLang="zh-CN" sz="32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pow()</a:t>
            </a:r>
          </a:p>
          <a:p>
            <a:pPr marL="1314450" lvl="5" indent="-4572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r>
              <a:rPr lang="zh-CN" altLang="en-US" sz="3200" b="1" noProof="0" dirty="0"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种进制表示形式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	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31*262"/>
  <p:tag name="TABLE_ENDDRAG_RECT" val="50*193*831*26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31*262"/>
  <p:tag name="TABLE_ENDDRAG_RECT" val="50*193*831*2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48*283"/>
  <p:tag name="TABLE_ENDDRAG_RECT" val="51*193*848*2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266"/>
  <p:tag name="TABLE_ENDDRAG_RECT" val="38*196*864*2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266"/>
  <p:tag name="TABLE_ENDDRAG_RECT" val="38*196*864*26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4*266"/>
  <p:tag name="TABLE_ENDDRAG_RECT" val="38*196*864*26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2719</Words>
  <Application>Microsoft Office PowerPoint</Application>
  <PresentationFormat>Widescreen</PresentationFormat>
  <Paragraphs>352</Paragraphs>
  <Slides>52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Gill Sans</vt:lpstr>
      <vt:lpstr>微软雅黑</vt:lpstr>
      <vt:lpstr>等线</vt:lpstr>
      <vt:lpstr>Arial</vt:lpstr>
      <vt:lpstr>Arial Narrow</vt:lpstr>
      <vt:lpstr>Britannic Bold</vt:lpstr>
      <vt:lpstr>Calibri</vt:lpstr>
      <vt:lpstr>Cambria Math</vt:lpstr>
      <vt:lpstr>Consolas</vt:lpstr>
      <vt:lpstr>Times New Roman</vt:lpstr>
      <vt:lpstr>Wingdings</vt:lpstr>
      <vt:lpstr>WPS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H.F.</cp:lastModifiedBy>
  <cp:revision>174</cp:revision>
  <dcterms:created xsi:type="dcterms:W3CDTF">2019-06-19T02:08:00Z</dcterms:created>
  <dcterms:modified xsi:type="dcterms:W3CDTF">2025-03-12T14:54:18Z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2376C026AB4A457ABAAE8601119A3A4C_11</vt:lpwstr>
  </property>
</Properties>
</file>