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1171" r:id="rId2"/>
    <p:sldId id="927" r:id="rId3"/>
    <p:sldId id="906" r:id="rId4"/>
    <p:sldId id="1174" r:id="rId5"/>
    <p:sldId id="1142" r:id="rId6"/>
    <p:sldId id="918" r:id="rId7"/>
    <p:sldId id="921" r:id="rId8"/>
    <p:sldId id="923" r:id="rId9"/>
    <p:sldId id="925" r:id="rId10"/>
    <p:sldId id="1157" r:id="rId11"/>
    <p:sldId id="933" r:id="rId12"/>
    <p:sldId id="935" r:id="rId13"/>
    <p:sldId id="1178" r:id="rId14"/>
    <p:sldId id="938" r:id="rId15"/>
    <p:sldId id="1158" r:id="rId16"/>
    <p:sldId id="1152" r:id="rId17"/>
    <p:sldId id="942" r:id="rId18"/>
    <p:sldId id="639" r:id="rId19"/>
    <p:sldId id="944" r:id="rId20"/>
    <p:sldId id="946" r:id="rId21"/>
    <p:sldId id="950" r:id="rId22"/>
    <p:sldId id="1153" r:id="rId23"/>
    <p:sldId id="956" r:id="rId24"/>
    <p:sldId id="958" r:id="rId25"/>
    <p:sldId id="960" r:id="rId26"/>
    <p:sldId id="961" r:id="rId27"/>
    <p:sldId id="663" r:id="rId28"/>
    <p:sldId id="665" r:id="rId29"/>
    <p:sldId id="962" r:id="rId30"/>
    <p:sldId id="669" r:id="rId31"/>
    <p:sldId id="670" r:id="rId32"/>
    <p:sldId id="964" r:id="rId33"/>
    <p:sldId id="673" r:id="rId34"/>
    <p:sldId id="965" r:id="rId35"/>
    <p:sldId id="967" r:id="rId36"/>
    <p:sldId id="968" r:id="rId37"/>
    <p:sldId id="969" r:id="rId38"/>
    <p:sldId id="1159" r:id="rId39"/>
    <p:sldId id="1154" r:id="rId40"/>
    <p:sldId id="930" r:id="rId41"/>
    <p:sldId id="1015" r:id="rId42"/>
    <p:sldId id="929" r:id="rId43"/>
    <p:sldId id="931" r:id="rId44"/>
    <p:sldId id="1160" r:id="rId45"/>
    <p:sldId id="1155" r:id="rId46"/>
    <p:sldId id="705" r:id="rId47"/>
    <p:sldId id="987" r:id="rId48"/>
    <p:sldId id="989" r:id="rId49"/>
    <p:sldId id="993" r:id="rId50"/>
    <p:sldId id="994" r:id="rId51"/>
    <p:sldId id="995" r:id="rId52"/>
    <p:sldId id="1156" r:id="rId53"/>
    <p:sldId id="975" r:id="rId54"/>
    <p:sldId id="976" r:id="rId55"/>
    <p:sldId id="978" r:id="rId56"/>
    <p:sldId id="979" r:id="rId57"/>
    <p:sldId id="980" r:id="rId58"/>
    <p:sldId id="981" r:id="rId59"/>
    <p:sldId id="695" r:id="rId60"/>
    <p:sldId id="982" r:id="rId61"/>
    <p:sldId id="983" r:id="rId62"/>
    <p:sldId id="984" r:id="rId63"/>
    <p:sldId id="1161" r:id="rId64"/>
    <p:sldId id="1138" r:id="rId65"/>
    <p:sldId id="627" r:id="rId66"/>
    <p:sldId id="971" r:id="rId67"/>
    <p:sldId id="1006" r:id="rId68"/>
  </p:sldIdLst>
  <p:sldSz cx="12192000" cy="6858000"/>
  <p:notesSz cx="7096125" cy="10231438"/>
  <p:custDataLst>
    <p:tags r:id="rId7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228594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457189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685783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914377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1142971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371566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600160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828754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第4章 程序的控制结构" id="{1DAB8564-A4EE-4AE0-B95C-F53372AF4C33}">
          <p14:sldIdLst>
            <p14:sldId id="1171"/>
            <p14:sldId id="927"/>
            <p14:sldId id="906"/>
            <p14:sldId id="1174"/>
          </p14:sldIdLst>
        </p14:section>
        <p14:section name="4.1 分支结构" id="{CDBB0EB4-5870-4DB0-8EDB-7508A0FC2CDB}">
          <p14:sldIdLst>
            <p14:sldId id="1142"/>
            <p14:sldId id="918"/>
            <p14:sldId id="921"/>
            <p14:sldId id="923"/>
            <p14:sldId id="925"/>
            <p14:sldId id="1157"/>
          </p14:sldIdLst>
        </p14:section>
        <p14:section name="4.2 异常结构" id="{6C09AEE3-BECA-48F6-BF14-DB872A223E22}">
          <p14:sldIdLst>
            <p14:sldId id="933"/>
            <p14:sldId id="935"/>
            <p14:sldId id="1178"/>
            <p14:sldId id="938"/>
            <p14:sldId id="1158"/>
          </p14:sldIdLst>
        </p14:section>
        <p14:section name="4.3 实例5: 身体质量指数BMI" id="{DE74349B-6C66-42FB-B7CC-ACBE0F330722}">
          <p14:sldIdLst>
            <p14:sldId id="1152"/>
            <p14:sldId id="942"/>
            <p14:sldId id="639"/>
            <p14:sldId id="944"/>
            <p14:sldId id="946"/>
            <p14:sldId id="950"/>
          </p14:sldIdLst>
        </p14:section>
        <p14:section name="4.4 循环结构" id="{EB557C5E-04F8-4A50-81D4-BDEEB361B769}">
          <p14:sldIdLst>
            <p14:sldId id="1153"/>
            <p14:sldId id="956"/>
            <p14:sldId id="958"/>
            <p14:sldId id="960"/>
            <p14:sldId id="961"/>
            <p14:sldId id="663"/>
            <p14:sldId id="665"/>
            <p14:sldId id="962"/>
            <p14:sldId id="669"/>
            <p14:sldId id="670"/>
            <p14:sldId id="964"/>
            <p14:sldId id="673"/>
            <p14:sldId id="965"/>
            <p14:sldId id="967"/>
            <p14:sldId id="968"/>
            <p14:sldId id="969"/>
            <p14:sldId id="1159"/>
          </p14:sldIdLst>
        </p14:section>
        <p14:section name="4.5 条件计算" id="{D9BC5541-37AF-4314-B277-3E10B4AE9488}">
          <p14:sldIdLst>
            <p14:sldId id="1154"/>
            <p14:sldId id="930"/>
            <p14:sldId id="1015"/>
            <p14:sldId id="929"/>
            <p14:sldId id="931"/>
            <p14:sldId id="1160"/>
          </p14:sldIdLst>
        </p14:section>
        <p14:section name="4.6 实例6: 圆周率的计算" id="{352ADD93-A3C2-4190-8F1F-3918005564F0}">
          <p14:sldIdLst>
            <p14:sldId id="1155"/>
            <p14:sldId id="705"/>
            <p14:sldId id="987"/>
            <p14:sldId id="989"/>
            <p14:sldId id="993"/>
            <p14:sldId id="994"/>
            <p14:sldId id="995"/>
          </p14:sldIdLst>
        </p14:section>
        <p14:section name="4.7 random库和随机数运用" id="{6AEA44BA-8217-47B1-A741-8FC91292DEF2}">
          <p14:sldIdLst>
            <p14:sldId id="1156"/>
            <p14:sldId id="975"/>
            <p14:sldId id="976"/>
            <p14:sldId id="978"/>
            <p14:sldId id="979"/>
            <p14:sldId id="980"/>
            <p14:sldId id="981"/>
            <p14:sldId id="695"/>
            <p14:sldId id="982"/>
            <p14:sldId id="983"/>
            <p14:sldId id="984"/>
            <p14:sldId id="1161"/>
          </p14:sldIdLst>
        </p14:section>
        <p14:section name="总结" id="{6D033D2B-B2D8-44A5-9401-92748E6204DA}">
          <p14:sldIdLst>
            <p14:sldId id="1138"/>
            <p14:sldId id="627"/>
            <p14:sldId id="971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6900"/>
    <a:srgbClr val="FBFBF5"/>
    <a:srgbClr val="FAFAF4"/>
    <a:srgbClr val="FDFCF9"/>
    <a:srgbClr val="FEFEFA"/>
    <a:srgbClr val="D98431"/>
    <a:srgbClr val="1C86EF"/>
    <a:srgbClr val="1C86EE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0" autoAdjust="0"/>
    <p:restoredTop sz="60933" autoAdjust="0"/>
  </p:normalViewPr>
  <p:slideViewPr>
    <p:cSldViewPr>
      <p:cViewPr varScale="1">
        <p:scale>
          <a:sx n="64" d="100"/>
          <a:sy n="64" d="100"/>
        </p:scale>
        <p:origin x="2334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977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2025/03/26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0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Instructors:</a:t>
            </a:r>
          </a:p>
          <a:p>
            <a:r>
              <a:rPr lang="zh-CN" altLang="en-US" dirty="0"/>
              <a:t>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08D50-F326-F62F-8A67-A05D6D1B6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17F5CC-9DD7-6319-2CFF-8335E111E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92CF0B-A7D8-2C46-FEDB-90A15273F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2151DF-AE0C-63A1-EA31-FCAFAF8A9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Instructors:</a:t>
            </a:r>
          </a:p>
          <a:p>
            <a:r>
              <a:rPr lang="zh-CN" altLang="en-US" dirty="0"/>
              <a:t>其中应该改法就是全部用</a:t>
            </a:r>
            <a:r>
              <a:rPr lang="en-US" altLang="zh-CN" dirty="0"/>
              <a:t>&lt;, </a:t>
            </a:r>
            <a:r>
              <a:rPr lang="zh-CN" altLang="en-US" dirty="0"/>
              <a:t>然后让边界连续起来</a:t>
            </a:r>
            <a:endParaRPr lang="en-US" altLang="zh-CN" dirty="0"/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&lt; 18.5: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18.5 &lt;=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&lt; 24: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24 &lt;=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&lt;  25: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25 &lt;=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&lt; 28: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28 &lt;=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&lt; 30: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&gt;=30: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raise Exception(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f"{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} is not a valid BMI!"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A941A-4855-2D3A-5065-56A172B3F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563BEF-D7E4-EEB0-53E8-BB4070938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03D318-B8DF-2D46-B285-7B3A09469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506BB-E0B6-3A46-D9F3-ECD428B49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B16FC-E99D-CD65-92A8-23F96FDE2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CC49D0D-8AD4-711C-80E3-2DFF5FE136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37293C-DD6B-A16C-5D00-45E6E191F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318B2-7AE5-3A00-5196-FD8CDE374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4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B0E3-A7FE-E652-FE8A-1CF5226F4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482AD2-BBFB-1842-53BC-98E9F522D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4B2028-9B64-8174-348B-4FD9C7F38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F4BDF-90ED-B615-60FA-62B65E38A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zh-hans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28594" indent="0" algn="ctr">
              <a:buNone/>
              <a:defRPr/>
            </a:lvl2pPr>
            <a:lvl3pPr marL="457189" indent="0" algn="ctr">
              <a:buNone/>
              <a:defRPr/>
            </a:lvl3pPr>
            <a:lvl4pPr marL="685783" indent="0" algn="ctr">
              <a:buNone/>
              <a:defRPr/>
            </a:lvl4pPr>
            <a:lvl5pPr marL="914377" indent="0" algn="ctr">
              <a:buNone/>
              <a:defRPr/>
            </a:lvl5pPr>
            <a:lvl6pPr marL="1142971" indent="0" algn="ctr">
              <a:buNone/>
              <a:defRPr/>
            </a:lvl6pPr>
            <a:lvl7pPr marL="1371566" indent="0" algn="ctr">
              <a:buNone/>
              <a:defRPr/>
            </a:lvl7pPr>
            <a:lvl8pPr marL="1600160" indent="0" algn="ctr">
              <a:buNone/>
              <a:defRPr/>
            </a:lvl8pPr>
            <a:lvl9pPr marL="182875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9026" y="1149351"/>
            <a:ext cx="2613025" cy="317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49351"/>
            <a:ext cx="7762875" cy="317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9" descr="logo-原版新">
            <a:extLst>
              <a:ext uri="{FF2B5EF4-FFF2-40B4-BE49-F238E27FC236}">
                <a16:creationId xmlns:a16="http://schemas.microsoft.com/office/drawing/2014/main" id="{82B6DEA2-8D93-498C-A122-FA9EEC425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4000" y="68400"/>
            <a:ext cx="2403000" cy="961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033D9CC-39FF-4AAC-8992-38FF18D2DBDD}"/>
              </a:ext>
            </a:extLst>
          </p:cNvPr>
          <p:cNvSpPr/>
          <p:nvPr userDrawn="1"/>
        </p:nvSpPr>
        <p:spPr bwMode="auto">
          <a:xfrm>
            <a:off x="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FC3B76-DAEB-4894-81C7-CADC34AE4615}"/>
              </a:ext>
            </a:extLst>
          </p:cNvPr>
          <p:cNvSpPr txBox="1"/>
          <p:nvPr userDrawn="1"/>
        </p:nvSpPr>
        <p:spPr>
          <a:xfrm>
            <a:off x="-3494" y="6509186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程序控制结构（对应大纲第五章）</a:t>
            </a:r>
            <a:endParaRPr lang="zh-CN" altLang="en-US" sz="14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E8DDE8E8-B31B-4711-A365-5F36BC081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11FAE6-E7AE-46CD-9F6A-BAC749DD74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5" y="180814"/>
            <a:ext cx="715967" cy="715967"/>
          </a:xfrm>
          <a:prstGeom prst="rect">
            <a:avLst/>
          </a:prstGeom>
        </p:spPr>
      </p:pic>
      <p:sp>
        <p:nvSpPr>
          <p:cNvPr id="14" name="文本框 17">
            <a:extLst>
              <a:ext uri="{FF2B5EF4-FFF2-40B4-BE49-F238E27FC236}">
                <a16:creationId xmlns:a16="http://schemas.microsoft.com/office/drawing/2014/main" id="{05E4AE44-FE9B-4769-9C0F-BFE3B63A2577}"/>
              </a:ext>
            </a:extLst>
          </p:cNvPr>
          <p:cNvSpPr txBox="1"/>
          <p:nvPr userDrawn="1"/>
        </p:nvSpPr>
        <p:spPr>
          <a:xfrm>
            <a:off x="-144693" y="6494827"/>
            <a:ext cx="4543604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</p:spTree>
    <p:extLst>
      <p:ext uri="{BB962C8B-B14F-4D97-AF65-F5344CB8AC3E}">
        <p14:creationId xmlns:p14="http://schemas.microsoft.com/office/powerpoint/2010/main" val="198227055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16000" y="8419200"/>
            <a:ext cx="3600000" cy="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1219170" rtl="0" eaLnBrk="1" latinLnBrk="0" hangingPunct="1">
              <a:defRPr sz="13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2025/3/26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5488000" y="8419200"/>
            <a:ext cx="5280000" cy="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1219170" rtl="0" eaLnBrk="1" latinLnBrk="0" hangingPunct="1">
              <a:defRPr sz="13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1836800" y="8419200"/>
            <a:ext cx="3600000" cy="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1219170" rtl="0" eaLnBrk="1" latinLnBrk="0" hangingPunct="1">
              <a:defRPr sz="13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85792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07E38A-EEF9-6C9D-A3A3-0FDCD4C286AF}"/>
              </a:ext>
            </a:extLst>
          </p:cNvPr>
          <p:cNvSpPr/>
          <p:nvPr userDrawn="1"/>
        </p:nvSpPr>
        <p:spPr bwMode="auto">
          <a:xfrm>
            <a:off x="-3494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9BD016-B0D2-0CD4-EA21-9BC22E92D3E0}"/>
              </a:ext>
            </a:extLst>
          </p:cNvPr>
          <p:cNvSpPr txBox="1"/>
          <p:nvPr userDrawn="1"/>
        </p:nvSpPr>
        <p:spPr>
          <a:xfrm>
            <a:off x="1" y="6509187"/>
            <a:ext cx="12192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程序控制结构（对应大纲第五章）</a:t>
            </a:r>
            <a:endParaRPr lang="zh-CN" altLang="en-US" sz="14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0D8B3DB-EEE8-E0C3-CCE5-39AFE2499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7A2C6B-FA31-4F38-8746-09A145C91DAA}"/>
              </a:ext>
            </a:extLst>
          </p:cNvPr>
          <p:cNvGrpSpPr/>
          <p:nvPr userDrawn="1"/>
        </p:nvGrpSpPr>
        <p:grpSpPr>
          <a:xfrm>
            <a:off x="3263686" y="1058833"/>
            <a:ext cx="5664629" cy="637780"/>
            <a:chOff x="2411760" y="802460"/>
            <a:chExt cx="4248472" cy="47833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DCD37B-4D8B-5903-0AD3-3CF3BAC913AA}"/>
                </a:ext>
              </a:extLst>
            </p:cNvPr>
            <p:cNvSpPr/>
            <p:nvPr userDrawn="1"/>
          </p:nvSpPr>
          <p:spPr>
            <a:xfrm>
              <a:off x="2699792" y="802460"/>
              <a:ext cx="3960440" cy="438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Bebas Neue" charset="0"/>
                </a:rPr>
                <a:t>Python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8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语言程序设计基础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B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7C136AE-6D94-B93A-1247-3265653D18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819130"/>
              <a:ext cx="461665" cy="461665"/>
            </a:xfrm>
            <a:prstGeom prst="rect">
              <a:avLst/>
            </a:prstGeom>
          </p:spPr>
        </p:pic>
      </p:grpSp>
      <p:sp>
        <p:nvSpPr>
          <p:cNvPr id="10" name="文本框 17">
            <a:extLst>
              <a:ext uri="{FF2B5EF4-FFF2-40B4-BE49-F238E27FC236}">
                <a16:creationId xmlns:a16="http://schemas.microsoft.com/office/drawing/2014/main" id="{D7094B56-F729-40E5-8CA3-B021FDACFFF9}"/>
              </a:ext>
            </a:extLst>
          </p:cNvPr>
          <p:cNvSpPr txBox="1"/>
          <p:nvPr userDrawn="1"/>
        </p:nvSpPr>
        <p:spPr>
          <a:xfrm>
            <a:off x="-144693" y="6494827"/>
            <a:ext cx="4543604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</p:spTree>
    <p:extLst>
      <p:ext uri="{BB962C8B-B14F-4D97-AF65-F5344CB8AC3E}">
        <p14:creationId xmlns:p14="http://schemas.microsoft.com/office/powerpoint/2010/main" val="182252677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4311" y="1124744"/>
            <a:ext cx="11080308" cy="2962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课件资料部分基于教材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《Python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语言程序设计基础（第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版）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》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之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配套课程</a:t>
            </a:r>
            <a:b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</a:b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“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语言程序设计”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嵩天，北京理工，国家精品在线开放课程），并由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本课程组改编，使用许可为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BY-NC-SA 4.0</a:t>
            </a:r>
            <a:endParaRPr lang="en-US" sz="2135" dirty="0">
              <a:solidFill>
                <a:srgbClr val="FF0000"/>
              </a:solidFill>
            </a:endParaRP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允许通过任何媒介复制传播及修改，未经授权不能商业使用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非商业使用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如教学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必须以恰当且明确方式声明原作者信息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若修改本资料并再次发布，必须遵守与本资料相同的许可条款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5829267"/>
            <a:ext cx="12192000" cy="1028733"/>
          </a:xfrm>
          <a:prstGeom prst="rect">
            <a:avLst/>
          </a:prstGeom>
          <a:solidFill>
            <a:srgbClr val="FEFEF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7465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9558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729C37-54B9-D597-C1BD-4B3124CC2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2E2595-51EA-A7FA-CD0A-31A6FD14B5D0}"/>
              </a:ext>
            </a:extLst>
          </p:cNvPr>
          <p:cNvSpPr/>
          <p:nvPr userDrawn="1"/>
        </p:nvSpPr>
        <p:spPr bwMode="auto">
          <a:xfrm>
            <a:off x="-3494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527A7E-AFE8-0C6B-FE09-61169ABBF495}"/>
              </a:ext>
            </a:extLst>
          </p:cNvPr>
          <p:cNvSpPr txBox="1"/>
          <p:nvPr userDrawn="1"/>
        </p:nvSpPr>
        <p:spPr>
          <a:xfrm>
            <a:off x="1" y="6509187"/>
            <a:ext cx="12192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程序控制结构（对应大纲第五章）</a:t>
            </a:r>
            <a:endParaRPr lang="zh-CN" altLang="en-US" sz="14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4A47B8C-9773-DBF1-8079-C5C0FB72E8B8}"/>
              </a:ext>
            </a:extLst>
          </p:cNvPr>
          <p:cNvSpPr txBox="1">
            <a:spLocks/>
          </p:cNvSpPr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8" name="文本框 17">
            <a:extLst>
              <a:ext uri="{FF2B5EF4-FFF2-40B4-BE49-F238E27FC236}">
                <a16:creationId xmlns:a16="http://schemas.microsoft.com/office/drawing/2014/main" id="{7A3F86F7-41DE-47D1-A649-9EF4B8632726}"/>
              </a:ext>
            </a:extLst>
          </p:cNvPr>
          <p:cNvSpPr txBox="1"/>
          <p:nvPr userDrawn="1"/>
        </p:nvSpPr>
        <p:spPr>
          <a:xfrm>
            <a:off x="-144693" y="6494827"/>
            <a:ext cx="4543604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pic>
        <p:nvPicPr>
          <p:cNvPr id="10" name="图片 9" descr="logo-原版新">
            <a:extLst>
              <a:ext uri="{FF2B5EF4-FFF2-40B4-BE49-F238E27FC236}">
                <a16:creationId xmlns:a16="http://schemas.microsoft.com/office/drawing/2014/main" id="{AFA34C4C-B802-4EDF-B900-CF2E96323A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4000" y="68400"/>
            <a:ext cx="2403000" cy="961200"/>
          </a:xfrm>
          <a:prstGeom prst="rect">
            <a:avLst/>
          </a:prstGeom>
        </p:spPr>
      </p:pic>
      <p:pic>
        <p:nvPicPr>
          <p:cNvPr id="11" name="图片 11">
            <a:extLst>
              <a:ext uri="{FF2B5EF4-FFF2-40B4-BE49-F238E27FC236}">
                <a16:creationId xmlns:a16="http://schemas.microsoft.com/office/drawing/2014/main" id="{5A29672C-08B4-415D-82A7-23550CADCD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5" y="180814"/>
            <a:ext cx="715967" cy="715967"/>
          </a:xfrm>
          <a:prstGeom prst="rect">
            <a:avLst/>
          </a:prstGeom>
        </p:spPr>
      </p:pic>
      <p:pic>
        <p:nvPicPr>
          <p:cNvPr id="12" name="图片 2">
            <a:extLst>
              <a:ext uri="{FF2B5EF4-FFF2-40B4-BE49-F238E27FC236}">
                <a16:creationId xmlns:a16="http://schemas.microsoft.com/office/drawing/2014/main" id="{75CC56EC-A283-4428-91FC-A10F0768BE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4340" y="1109345"/>
            <a:ext cx="1125728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216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43646" y="2658504"/>
            <a:ext cx="11035209" cy="174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8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0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3"/>
            <a:ext cx="10363200" cy="1500188"/>
          </a:xfrm>
        </p:spPr>
        <p:txBody>
          <a:bodyPr anchor="b"/>
          <a:lstStyle>
            <a:lvl1pPr marL="0" indent="0">
              <a:buNone/>
              <a:defRPr sz="1067"/>
            </a:lvl1pPr>
            <a:lvl2pPr marL="228594" indent="0">
              <a:buNone/>
              <a:defRPr sz="933"/>
            </a:lvl2pPr>
            <a:lvl3pPr marL="457189" indent="0">
              <a:buNone/>
              <a:defRPr sz="800"/>
            </a:lvl3pPr>
            <a:lvl4pPr marL="685783" indent="0">
              <a:buNone/>
              <a:defRPr sz="667"/>
            </a:lvl4pPr>
            <a:lvl5pPr marL="914377" indent="0">
              <a:buNone/>
              <a:defRPr sz="667"/>
            </a:lvl5pPr>
            <a:lvl6pPr marL="1142971" indent="0">
              <a:buNone/>
              <a:defRPr sz="667"/>
            </a:lvl6pPr>
            <a:lvl7pPr marL="1371566" indent="0">
              <a:buNone/>
              <a:defRPr sz="667"/>
            </a:lvl7pPr>
            <a:lvl8pPr marL="1600160" indent="0">
              <a:buNone/>
              <a:defRPr sz="667"/>
            </a:lvl8pPr>
            <a:lvl9pPr marL="182875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950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1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181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1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2" y="1535113"/>
            <a:ext cx="5388768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2" y="2174875"/>
            <a:ext cx="5388768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0819" cy="1162051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9" y="273051"/>
            <a:ext cx="6815931" cy="5853112"/>
          </a:xfr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0819" cy="46910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1" y="4800601"/>
            <a:ext cx="7315200" cy="566737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1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594" indent="0">
              <a:buNone/>
              <a:defRPr sz="1467"/>
            </a:lvl2pPr>
            <a:lvl3pPr marL="457189" indent="0">
              <a:buNone/>
              <a:defRPr sz="1200"/>
            </a:lvl3pPr>
            <a:lvl4pPr marL="685783" indent="0">
              <a:buNone/>
              <a:defRPr sz="1067"/>
            </a:lvl4pPr>
            <a:lvl5pPr marL="914377" indent="0">
              <a:buNone/>
              <a:defRPr sz="1067"/>
            </a:lvl5pPr>
            <a:lvl6pPr marL="1142971" indent="0">
              <a:buNone/>
              <a:defRPr sz="1067"/>
            </a:lvl6pPr>
            <a:lvl7pPr marL="1371566" indent="0">
              <a:buNone/>
              <a:defRPr sz="1067"/>
            </a:lvl7pPr>
            <a:lvl8pPr marL="1600160" indent="0">
              <a:buNone/>
              <a:defRPr sz="1067"/>
            </a:lvl8pPr>
            <a:lvl9pPr marL="1828754" indent="0">
              <a:buNone/>
              <a:defRPr sz="10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1" y="5367338"/>
            <a:ext cx="7315200" cy="8048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50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1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10" r:id="rId12"/>
    <p:sldLayoutId id="2147483712" r:id="rId13"/>
    <p:sldLayoutId id="2147483711" r:id="rId14"/>
    <p:sldLayoutId id="2147483713" r:id="rId15"/>
    <p:sldLayoutId id="2147483709" r:id="rId16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urope/news-room/fact-sheets/item/a-healthy-lifestyle---who-recommend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3267B3-2597-4518-9DC5-DA86DE11EC87}"/>
              </a:ext>
            </a:extLst>
          </p:cNvPr>
          <p:cNvSpPr/>
          <p:nvPr/>
        </p:nvSpPr>
        <p:spPr>
          <a:xfrm>
            <a:off x="5363749" y="620688"/>
            <a:ext cx="146450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版权说明</a:t>
            </a: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01475A09-CC8D-49C9-97EB-FA910527C6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5829" y="1946323"/>
            <a:ext cx="3653657" cy="51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2CDD3D-60F1-44F7-AC5A-8855161942CB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单元小结：分支结构</a:t>
            </a:r>
            <a:endParaRPr lang="en-US" sz="42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3CC711-9029-46FB-9475-CA36138D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C84CAE5-0F74-144B-7E51-3606EC038BFE}"/>
              </a:ext>
            </a:extLst>
          </p:cNvPr>
          <p:cNvSpPr/>
          <p:nvPr/>
        </p:nvSpPr>
        <p:spPr>
          <a:xfrm>
            <a:off x="1477397" y="2096713"/>
            <a:ext cx="10859305" cy="263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单分支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  </a:t>
            </a: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二分支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if-else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及紧凑形式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多分支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if-</a:t>
            </a:r>
            <a:r>
              <a:rPr lang="en-US" altLang="zh-CN" sz="32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elif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-else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及条件之间关系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232767" y="351968"/>
            <a:ext cx="1453787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引例：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344" y="1268760"/>
            <a:ext cx="8832981" cy="172819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3200" b="1" dirty="0" err="1">
                <a:latin typeface="Consolas" panose="020B0609020204030204" pitchFamily="49" charset="0"/>
              </a:rPr>
              <a:t>num</a:t>
            </a:r>
            <a:r>
              <a:rPr lang="en-US" altLang="zh-CN" sz="3200" b="1" dirty="0">
                <a:latin typeface="Consolas" panose="020B0609020204030204" pitchFamily="49" charset="0"/>
              </a:rPr>
              <a:t> = </a:t>
            </a:r>
            <a:r>
              <a:rPr lang="en-US" altLang="zh-CN" sz="3200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请输入一个整数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latin typeface="Consolas" panose="020B0609020204030204" pitchFamily="49" charset="0"/>
              </a:rPr>
              <a:t>))</a:t>
            </a:r>
          </a:p>
          <a:p>
            <a:pPr algn="l" defTabSz="1219170" eaLnBrk="0" hangingPunct="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en-US" altLang="zh-CN" sz="3200" b="1" dirty="0" err="1">
                <a:latin typeface="Consolas" panose="020B0609020204030204" pitchFamily="49" charset="0"/>
              </a:rPr>
              <a:t>num</a:t>
            </a:r>
            <a:r>
              <a:rPr lang="en-US" altLang="zh-CN" sz="3200" b="1" dirty="0">
                <a:latin typeface="Consolas" panose="020B0609020204030204" pitchFamily="49" charset="0"/>
              </a:rPr>
              <a:t>**2)</a:t>
            </a:r>
          </a:p>
        </p:txBody>
      </p:sp>
      <p:sp>
        <p:nvSpPr>
          <p:cNvPr id="7" name="矩形 6"/>
          <p:cNvSpPr/>
          <p:nvPr/>
        </p:nvSpPr>
        <p:spPr>
          <a:xfrm>
            <a:off x="7608168" y="1326961"/>
            <a:ext cx="5167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当输入有误会产生异常！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85F3A0-7DF5-A1D2-7123-EF1DF8B00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90823F3-B90E-4BA5-98E1-D13D742DA94A}"/>
              </a:ext>
            </a:extLst>
          </p:cNvPr>
          <p:cNvSpPr>
            <a:spLocks/>
          </p:cNvSpPr>
          <p:nvPr/>
        </p:nvSpPr>
        <p:spPr bwMode="auto">
          <a:xfrm>
            <a:off x="-240704" y="-30603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异常结构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53E0530-7F4B-4B86-A211-5A2E3D00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2511273"/>
            <a:ext cx="8160907" cy="355239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  File "t.py", line 1, in &lt;module&gt;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667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667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(input("</a:t>
            </a:r>
            <a:r>
              <a:rPr lang="zh-CN" altLang="en-US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请输入一个整数</a:t>
            </a:r>
            <a:r>
              <a:rPr lang="en-US" altLang="zh-CN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: "))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  File "&lt;string&gt;", line 1, in &lt;module&gt;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NameError</a:t>
            </a:r>
            <a:r>
              <a:rPr lang="en-US" altLang="zh-CN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: name '</a:t>
            </a:r>
            <a:r>
              <a:rPr lang="en-US" altLang="zh-CN" sz="2667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2667" b="1" dirty="0">
                <a:solidFill>
                  <a:srgbClr val="FF0100"/>
                </a:solidFill>
                <a:latin typeface="Consolas" panose="020B0609020204030204" pitchFamily="49" charset="0"/>
              </a:rPr>
              <a:t>' is not defined</a:t>
            </a:r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821022DD-CBF7-44DA-B4BA-35C17C55AA0B}"/>
              </a:ext>
            </a:extLst>
          </p:cNvPr>
          <p:cNvSpPr/>
          <p:nvPr/>
        </p:nvSpPr>
        <p:spPr bwMode="auto">
          <a:xfrm>
            <a:off x="2255574" y="5240212"/>
            <a:ext cx="1920213" cy="672075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1B0C37B7-E1BF-4137-98CB-BE0DC8F4728A}"/>
              </a:ext>
            </a:extLst>
          </p:cNvPr>
          <p:cNvSpPr/>
          <p:nvPr/>
        </p:nvSpPr>
        <p:spPr>
          <a:xfrm>
            <a:off x="7824192" y="5805264"/>
            <a:ext cx="3323707" cy="68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29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异常内容提示</a:t>
            </a:r>
            <a:endParaRPr lang="en-US" altLang="zh-CN" sz="293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矩形 8">
            <a:extLst>
              <a:ext uri="{FF2B5EF4-FFF2-40B4-BE49-F238E27FC236}">
                <a16:creationId xmlns:a16="http://schemas.microsoft.com/office/drawing/2014/main" id="{171B4E99-99A3-40F0-B4EC-C37A8B769E29}"/>
              </a:ext>
            </a:extLst>
          </p:cNvPr>
          <p:cNvSpPr/>
          <p:nvPr/>
        </p:nvSpPr>
        <p:spPr bwMode="auto">
          <a:xfrm>
            <a:off x="4452667" y="5235601"/>
            <a:ext cx="5675781" cy="672075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13" name="矩形 9">
            <a:extLst>
              <a:ext uri="{FF2B5EF4-FFF2-40B4-BE49-F238E27FC236}">
                <a16:creationId xmlns:a16="http://schemas.microsoft.com/office/drawing/2014/main" id="{9C67B0C1-351E-43F7-85C0-CFF75C1C8AA3}"/>
              </a:ext>
            </a:extLst>
          </p:cNvPr>
          <p:cNvSpPr/>
          <p:nvPr/>
        </p:nvSpPr>
        <p:spPr>
          <a:xfrm>
            <a:off x="764688" y="5805264"/>
            <a:ext cx="3323707" cy="68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29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异常类型</a:t>
            </a:r>
            <a:endParaRPr lang="en-US" altLang="zh-CN" sz="293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4" name="矩形 10">
            <a:extLst>
              <a:ext uri="{FF2B5EF4-FFF2-40B4-BE49-F238E27FC236}">
                <a16:creationId xmlns:a16="http://schemas.microsoft.com/office/drawing/2014/main" id="{E3DBD09D-39C8-4DF0-8DD2-006FA3A471FF}"/>
              </a:ext>
            </a:extLst>
          </p:cNvPr>
          <p:cNvSpPr/>
          <p:nvPr/>
        </p:nvSpPr>
        <p:spPr bwMode="auto">
          <a:xfrm>
            <a:off x="5231904" y="3398629"/>
            <a:ext cx="1440160" cy="672075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1C975680-4E76-4C96-8E6A-6822DBC89807}"/>
              </a:ext>
            </a:extLst>
          </p:cNvPr>
          <p:cNvSpPr/>
          <p:nvPr/>
        </p:nvSpPr>
        <p:spPr>
          <a:xfrm>
            <a:off x="5646328" y="2353494"/>
            <a:ext cx="3923680" cy="68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29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异常发生的代码行数</a:t>
            </a:r>
            <a:endParaRPr lang="en-US" altLang="zh-CN" sz="293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6BD570A-F10E-4A9D-8E25-FF66320CA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42" y="3188214"/>
            <a:ext cx="8832981" cy="3282297"/>
          </a:xfrm>
          <a:prstGeom prst="rect">
            <a:avLst/>
          </a:prstGeom>
          <a:noFill/>
          <a:ln w="19050" cmpd="thickThin">
            <a:solidFill>
              <a:schemeClr val="accent1"/>
            </a:solidFill>
            <a:prstDash val="dashDot"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  <a:endParaRPr lang="en-US" altLang="zh-CN" sz="3200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   </a:t>
            </a:r>
            <a:r>
              <a:rPr lang="en-US" altLang="zh-CN" sz="3200" b="1" dirty="0" err="1">
                <a:latin typeface="Consolas" panose="020B0609020204030204" pitchFamily="49" charset="0"/>
              </a:rPr>
              <a:t>num</a:t>
            </a:r>
            <a:r>
              <a:rPr lang="en-US" altLang="zh-CN" sz="3200" b="1" dirty="0">
                <a:latin typeface="Consolas" panose="020B0609020204030204" pitchFamily="49" charset="0"/>
              </a:rPr>
              <a:t> = </a:t>
            </a:r>
            <a:r>
              <a:rPr lang="en-US" altLang="zh-CN" sz="3200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请输入一个整数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latin typeface="Consolas" panose="020B0609020204030204" pitchFamily="49" charset="0"/>
              </a:rPr>
              <a:t>))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   print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en-US" altLang="zh-CN" sz="3200" b="1" dirty="0" err="1">
                <a:latin typeface="Consolas" panose="020B0609020204030204" pitchFamily="49" charset="0"/>
              </a:rPr>
              <a:t>num</a:t>
            </a:r>
            <a:r>
              <a:rPr lang="en-US" altLang="zh-CN" sz="3200" b="1" dirty="0">
                <a:latin typeface="Consolas" panose="020B0609020204030204" pitchFamily="49" charset="0"/>
              </a:rPr>
              <a:t>**2)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   print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输入不是整数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4624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异常处理的基本使用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3352" y="836712"/>
            <a:ext cx="3756513" cy="306698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1&gt;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2&gt;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0396B3-0D79-4DCD-8EC7-A6F4BC52D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C2AFD67C-5200-4F04-B881-C98D22D9D803}"/>
              </a:ext>
            </a:extLst>
          </p:cNvPr>
          <p:cNvSpPr/>
          <p:nvPr/>
        </p:nvSpPr>
        <p:spPr>
          <a:xfrm>
            <a:off x="0" y="1612800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065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6BD570A-F10E-4A9D-8E25-FF66320CA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42" y="3188214"/>
            <a:ext cx="8832981" cy="3282297"/>
          </a:xfrm>
          <a:prstGeom prst="rect">
            <a:avLst/>
          </a:prstGeom>
          <a:noFill/>
          <a:ln w="19050" cmpd="thickThin">
            <a:solidFill>
              <a:schemeClr val="accent1"/>
            </a:solidFill>
            <a:prstDash val="dashDot"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  <a:endParaRPr lang="en-US" altLang="zh-CN" sz="3200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   </a:t>
            </a:r>
            <a:r>
              <a:rPr lang="en-US" altLang="zh-CN" sz="3200" b="1" dirty="0" err="1">
                <a:latin typeface="Consolas" panose="020B0609020204030204" pitchFamily="49" charset="0"/>
              </a:rPr>
              <a:t>num</a:t>
            </a:r>
            <a:r>
              <a:rPr lang="en-US" altLang="zh-CN" sz="3200" b="1" dirty="0">
                <a:latin typeface="Consolas" panose="020B0609020204030204" pitchFamily="49" charset="0"/>
              </a:rPr>
              <a:t> = </a:t>
            </a:r>
            <a:r>
              <a:rPr lang="en-US" altLang="zh-CN" sz="3200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请输入一个整数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latin typeface="Consolas" panose="020B0609020204030204" pitchFamily="49" charset="0"/>
              </a:rPr>
              <a:t>))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   print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en-US" altLang="zh-CN" sz="3200" b="1" dirty="0" err="1">
                <a:latin typeface="Consolas" panose="020B0609020204030204" pitchFamily="49" charset="0"/>
              </a:rPr>
              <a:t>num</a:t>
            </a:r>
            <a:r>
              <a:rPr lang="en-US" altLang="zh-CN" sz="3200" b="1" dirty="0">
                <a:latin typeface="Consolas" panose="020B0609020204030204" pitchFamily="49" charset="0"/>
              </a:rPr>
              <a:t>**2)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except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NameError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lang="en-US" altLang="zh-CN" sz="3200" b="1" dirty="0">
              <a:solidFill>
                <a:srgbClr val="E000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   print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输入不是整数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4624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异常处理的基本使用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3352" y="836712"/>
            <a:ext cx="3756513" cy="306698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1&gt;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异常类型</a:t>
            </a:r>
            <a:r>
              <a:rPr lang="en-US" altLang="zh-CN" sz="3200" b="1" dirty="0">
                <a:latin typeface="Consolas" panose="020B0609020204030204" pitchFamily="49" charset="0"/>
              </a:rPr>
              <a:t>&gt;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 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2&gt;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0396B3-0D79-4DCD-8EC7-A6F4BC52D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C2AFD67C-5200-4F04-B881-C98D22D9D803}"/>
              </a:ext>
            </a:extLst>
          </p:cNvPr>
          <p:cNvSpPr/>
          <p:nvPr/>
        </p:nvSpPr>
        <p:spPr>
          <a:xfrm>
            <a:off x="0" y="1612800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6D377AB3-B386-4A36-BEAC-FF57DAEEEEE5}"/>
              </a:ext>
            </a:extLst>
          </p:cNvPr>
          <p:cNvSpPr/>
          <p:nvPr/>
        </p:nvSpPr>
        <p:spPr bwMode="auto">
          <a:xfrm>
            <a:off x="5207901" y="5061181"/>
            <a:ext cx="2688299" cy="672075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A1BCA786-28BB-4A78-B815-2857364A21E0}"/>
              </a:ext>
            </a:extLst>
          </p:cNvPr>
          <p:cNvSpPr/>
          <p:nvPr/>
        </p:nvSpPr>
        <p:spPr bwMode="auto">
          <a:xfrm>
            <a:off x="1775520" y="2348880"/>
            <a:ext cx="2688299" cy="672075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A627DCFA-69FB-43AD-99BA-78BE86B6BA0F}"/>
              </a:ext>
            </a:extLst>
          </p:cNvPr>
          <p:cNvSpPr/>
          <p:nvPr/>
        </p:nvSpPr>
        <p:spPr>
          <a:xfrm>
            <a:off x="6540090" y="1124744"/>
            <a:ext cx="5982333" cy="125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标注异常类型后，仅响应此类异常</a:t>
            </a:r>
            <a:endParaRPr lang="en-US" altLang="zh-CN" sz="26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异常类型名字等同于变量名</a:t>
            </a:r>
            <a:endParaRPr lang="en-US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99456" y="1412776"/>
            <a:ext cx="4320480" cy="528058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1&gt;</a:t>
            </a:r>
          </a:p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2&gt;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3&gt;</a:t>
            </a:r>
            <a:endParaRPr lang="zh-CN" altLang="zh-CN" sz="3200" b="1" dirty="0">
              <a:latin typeface="Arial" panose="020B0604020202020204" pitchFamily="34" charset="0"/>
            </a:endParaRP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finally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4&gt;</a:t>
            </a:r>
            <a:endParaRPr lang="zh-CN" altLang="zh-CN" sz="3200" b="1" dirty="0">
              <a:latin typeface="Arial" panose="020B0604020202020204" pitchFamily="34" charset="0"/>
            </a:endParaRPr>
          </a:p>
          <a:p>
            <a:pPr algn="l" defTabSz="1219170" eaLnBrk="0" hangingPunct="0">
              <a:lnSpc>
                <a:spcPct val="130000"/>
              </a:lnSpc>
              <a:defRPr/>
            </a:pP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927648" y="1747400"/>
            <a:ext cx="926435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异常处理的高级使用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583832" y="3234220"/>
            <a:ext cx="7392821" cy="191975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finally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对应语句块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一定执行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</a:t>
            </a:r>
            <a:r>
              <a:rPr lang="en-US" altLang="zh-CN" sz="32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lse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对应语句块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在不发生异常时执行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A6D1E3-F761-A2A7-D44C-625541D48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7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6F49C-1531-74C5-7E90-63C494636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881A9C6C-872D-5966-5A86-3E65B9C91EC7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单元小结：异常处理</a:t>
            </a:r>
            <a:endParaRPr lang="en-US" sz="42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51A3CF-0B69-67B8-0183-11672756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8C3B72-1F4C-8D3D-485B-29350C5AF2BF}"/>
              </a:ext>
            </a:extLst>
          </p:cNvPr>
          <p:cNvSpPr/>
          <p:nvPr/>
        </p:nvSpPr>
        <p:spPr>
          <a:xfrm>
            <a:off x="623393" y="2180861"/>
            <a:ext cx="10859305" cy="263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异常和错误：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TypeError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NameError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…</a:t>
            </a:r>
            <a:endParaRPr lang="en-US" altLang="zh-CN" sz="3200" b="1" i="1" dirty="0">
              <a:solidFill>
                <a:srgbClr val="FF77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异常处理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try-except</a:t>
            </a: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异常处理  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else-finally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4EE8-7C7D-E333-40E1-112B0D187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E32710F8-0B73-C1C1-B7D8-CD79FFE76B16}"/>
              </a:ext>
            </a:extLst>
          </p:cNvPr>
          <p:cNvSpPr>
            <a:spLocks/>
          </p:cNvSpPr>
          <p:nvPr/>
        </p:nvSpPr>
        <p:spPr bwMode="auto">
          <a:xfrm>
            <a:off x="0" y="1124744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4.3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: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50139D-B9A3-4710-A8A7-1C7FCDDC8F4F}"/>
              </a:ext>
            </a:extLst>
          </p:cNvPr>
          <p:cNvSpPr txBox="1"/>
          <p:nvPr/>
        </p:nvSpPr>
        <p:spPr>
          <a:xfrm>
            <a:off x="4751851" y="4485118"/>
            <a:ext cx="2688299" cy="124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ts val="4667"/>
              </a:lnSpc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1219170">
              <a:lnSpc>
                <a:spcPts val="4667"/>
              </a:lnSpc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CD1F02-60AD-4BDA-84E3-26C263B5BC50}"/>
              </a:ext>
            </a:extLst>
          </p:cNvPr>
          <p:cNvSpPr/>
          <p:nvPr/>
        </p:nvSpPr>
        <p:spPr>
          <a:xfrm>
            <a:off x="527381" y="2348880"/>
            <a:ext cx="11423915" cy="27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Body Mass Index 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对身体质量的刻画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国际上常用的衡量人体肥胖和健康程度的重要标准，主要用于统计分析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87FE796D-F787-4D9F-8F12-B3AB56066A5C}"/>
              </a:ext>
            </a:extLst>
          </p:cNvPr>
          <p:cNvSpPr/>
          <p:nvPr/>
        </p:nvSpPr>
        <p:spPr>
          <a:xfrm>
            <a:off x="2351584" y="4154631"/>
            <a:ext cx="5795176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 =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体重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(kg) /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身高</a:t>
            </a:r>
            <a:r>
              <a:rPr lang="en-US" altLang="zh-CN" sz="3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(m</a:t>
            </a:r>
            <a:r>
              <a:rPr lang="en-US" altLang="zh-CN" sz="3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05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身体质量指数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国际：世界卫生组织   国内：国家卫生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健康委员会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82639"/>
              </p:ext>
            </p:extLst>
          </p:nvPr>
        </p:nvGraphicFramePr>
        <p:xfrm>
          <a:off x="664214" y="3044957"/>
          <a:ext cx="10887606" cy="2908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5550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4066051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4066051">
                  <a:extLst>
                    <a:ext uri="{9D8B030D-6E8A-4147-A177-3AD203B41FA5}">
                      <a16:colId xmlns:a16="http://schemas.microsoft.com/office/drawing/2014/main" val="17802098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(kg/m</a:t>
                      </a:r>
                      <a:r>
                        <a:rPr lang="en-US" altLang="zh-CN" sz="2400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(kg/m</a:t>
                      </a:r>
                      <a:r>
                        <a:rPr lang="en-US" altLang="zh-CN" sz="2400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偏瘦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&lt;18.5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&lt;18.5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24.9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23.9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偏胖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~ 29.9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~ 27.9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03181326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肥胖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≥30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≥28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790600577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1C9AFF-94CC-0713-FC0B-21EDF5350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身体质量指标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07435" y="3482906"/>
            <a:ext cx="10943861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难点在于同时输出国际和国内对应的分类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思路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：分别计算并给出国际和国内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分类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思路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：混合计算并给出国际和国内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分类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9DAF09-DC36-C6EF-8C5D-FA324E755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CE9E8C54-F5B9-42AD-B5A1-74E604731A5A}"/>
              </a:ext>
            </a:extLst>
          </p:cNvPr>
          <p:cNvSpPr/>
          <p:nvPr/>
        </p:nvSpPr>
        <p:spPr>
          <a:xfrm>
            <a:off x="12016" y="1612799"/>
            <a:ext cx="4211776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问题需求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46FC5CAC-AAA3-4B00-9BA0-404420338293}"/>
              </a:ext>
            </a:extLst>
          </p:cNvPr>
          <p:cNvSpPr/>
          <p:nvPr/>
        </p:nvSpPr>
        <p:spPr>
          <a:xfrm>
            <a:off x="3647728" y="1155423"/>
            <a:ext cx="7464829" cy="1913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输入：给定体重和身高值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输出：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指标分类信息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国际和国内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6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身体质量指标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BMI: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3392" y="1508787"/>
            <a:ext cx="10704512" cy="47610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rgbClr val="E00000"/>
                </a:solidFill>
                <a:latin typeface="Consolas" panose="020B0609020204030204" pitchFamily="49" charset="0"/>
              </a:rPr>
              <a:t>#CalBMIv1.py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height, weight = </a:t>
            </a:r>
            <a:r>
              <a:rPr lang="en-US" altLang="zh-CN" sz="18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请输入身高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和体重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逗号隔开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]: "))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= weight / pow(height, 2)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 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数值为：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{:.2f}"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who = ""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&lt; 18.5: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 = 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&lt;= 24.9: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 = 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&lt;= 29.9: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 = 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 = 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"BMI 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指标为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'{0}'"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.format(who))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D1E5E2-7661-7FF1-6EC5-30CC2898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4C898D-2045-460A-95FB-B98730E7D971}"/>
              </a:ext>
            </a:extLst>
          </p:cNvPr>
          <p:cNvGrpSpPr/>
          <p:nvPr/>
        </p:nvGrpSpPr>
        <p:grpSpPr>
          <a:xfrm>
            <a:off x="623392" y="1508787"/>
            <a:ext cx="10704512" cy="4761085"/>
            <a:chOff x="623392" y="1509167"/>
            <a:chExt cx="10704512" cy="476108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87782838-BD0E-4659-993B-3F732614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92" y="1509167"/>
              <a:ext cx="10704512" cy="4761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121920" tIns="60960" rIns="121920" bIns="6096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1867" b="1" dirty="0">
                  <a:solidFill>
                    <a:srgbClr val="E00000"/>
                  </a:solidFill>
                  <a:latin typeface="Consolas" panose="020B0609020204030204" pitchFamily="49" charset="0"/>
                </a:rPr>
                <a:t>#CalBMIv2.py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1867" b="1" dirty="0">
                  <a:latin typeface="Consolas" panose="020B0609020204030204" pitchFamily="49" charset="0"/>
                </a:rPr>
                <a:t>height, weight = </a:t>
              </a:r>
              <a:r>
                <a:rPr lang="en-US" altLang="zh-CN" sz="1867" b="1" dirty="0" err="1">
                  <a:solidFill>
                    <a:srgbClr val="900090"/>
                  </a:solidFill>
                  <a:latin typeface="Consolas" panose="020B0609020204030204" pitchFamily="49" charset="0"/>
                </a:rPr>
                <a:t>eval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(</a:t>
              </a:r>
              <a:r>
                <a:rPr lang="en-US" altLang="zh-CN" sz="1867" b="1" dirty="0">
                  <a:solidFill>
                    <a:srgbClr val="900090"/>
                  </a:solidFill>
                  <a:latin typeface="Consolas" panose="020B0609020204030204" pitchFamily="49" charset="0"/>
                </a:rPr>
                <a:t>input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("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请输入身高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米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和体重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公斤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)[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逗号隔开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]: "))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1867" b="1" dirty="0" err="1">
                  <a:latin typeface="Consolas" panose="020B0609020204030204" pitchFamily="49" charset="0"/>
                </a:rPr>
                <a:t>bmi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= weight / pow(height, 2)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1867" b="1" dirty="0">
                  <a:latin typeface="Consolas" panose="020B0609020204030204" pitchFamily="49" charset="0"/>
                </a:rPr>
                <a:t>print(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BMI 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数值为：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{:.2f}"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.format(</a:t>
              </a:r>
              <a:r>
                <a:rPr lang="en-US" altLang="zh-CN" sz="1867" b="1" dirty="0" err="1">
                  <a:latin typeface="Consolas" panose="020B0609020204030204" pitchFamily="49" charset="0"/>
                </a:rPr>
                <a:t>bmi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))</a:t>
              </a:r>
            </a:p>
            <a:p>
              <a:pPr lvl="0" algn="l" eaLnBrk="0" hangingPunct="0">
                <a:lnSpc>
                  <a:spcPct val="120000"/>
                </a:lnSpc>
                <a:defRPr/>
              </a:pPr>
              <a:r>
                <a:rPr lang="en-US" altLang="zh-CN" sz="1867" b="1" dirty="0" err="1">
                  <a:latin typeface="Consolas" panose="020B0609020204030204" pitchFamily="49" charset="0"/>
                </a:rPr>
                <a:t>nat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= ""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1867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</a:t>
              </a:r>
              <a:r>
                <a:rPr lang="en-US" altLang="zh-CN" sz="1867" b="1" dirty="0" err="1">
                  <a:latin typeface="Consolas" panose="020B0609020204030204" pitchFamily="49" charset="0"/>
                </a:rPr>
                <a:t>bmi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&lt; 18.5:</a:t>
              </a:r>
            </a:p>
            <a:p>
              <a:pPr lvl="0" algn="l" eaLnBrk="0" hangingPunct="0">
                <a:lnSpc>
                  <a:spcPct val="120000"/>
                </a:lnSpc>
                <a:defRPr/>
              </a:pPr>
              <a:r>
                <a:rPr lang="en-US" altLang="zh-CN" sz="1867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1867" b="1" dirty="0" err="1">
                  <a:latin typeface="Consolas" panose="020B0609020204030204" pitchFamily="49" charset="0"/>
                </a:rPr>
                <a:t>nat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= 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"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偏瘦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"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1867" b="1" i="1" dirty="0" err="1">
                  <a:solidFill>
                    <a:srgbClr val="FF7700"/>
                  </a:solidFill>
                  <a:latin typeface="Consolas" panose="020B0609020204030204" pitchFamily="49" charset="0"/>
                </a:rPr>
                <a:t>elif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</a:t>
              </a:r>
              <a:r>
                <a:rPr lang="en-US" altLang="zh-CN" sz="1867" b="1" dirty="0" err="1">
                  <a:latin typeface="Consolas" panose="020B0609020204030204" pitchFamily="49" charset="0"/>
                </a:rPr>
                <a:t>bmi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&lt;= 23.9:</a:t>
              </a:r>
            </a:p>
            <a:p>
              <a:pPr lvl="0" algn="l" eaLnBrk="0" hangingPunct="0">
                <a:lnSpc>
                  <a:spcPct val="120000"/>
                </a:lnSpc>
                <a:defRPr/>
              </a:pPr>
              <a:r>
                <a:rPr lang="en-US" altLang="zh-CN" sz="1867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1867" b="1" dirty="0" err="1">
                  <a:latin typeface="Consolas" panose="020B0609020204030204" pitchFamily="49" charset="0"/>
                </a:rPr>
                <a:t>nat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= 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"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"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1867" b="1" i="1" dirty="0" err="1">
                  <a:solidFill>
                    <a:srgbClr val="FF7700"/>
                  </a:solidFill>
                  <a:latin typeface="Consolas" panose="020B0609020204030204" pitchFamily="49" charset="0"/>
                </a:rPr>
                <a:t>elif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</a:t>
              </a:r>
              <a:r>
                <a:rPr lang="en-US" altLang="zh-CN" sz="1867" b="1" dirty="0" err="1">
                  <a:latin typeface="Consolas" panose="020B0609020204030204" pitchFamily="49" charset="0"/>
                </a:rPr>
                <a:t>bmi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&lt;= 27.9:</a:t>
              </a:r>
            </a:p>
            <a:p>
              <a:pPr lvl="0" algn="l" eaLnBrk="0" hangingPunct="0">
                <a:lnSpc>
                  <a:spcPct val="120000"/>
                </a:lnSpc>
                <a:defRPr/>
              </a:pPr>
              <a:r>
                <a:rPr lang="en-US" altLang="zh-CN" sz="1867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1867" b="1" dirty="0" err="1">
                  <a:latin typeface="Consolas" panose="020B0609020204030204" pitchFamily="49" charset="0"/>
                </a:rPr>
                <a:t>nat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= 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"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偏胖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"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1867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:</a:t>
              </a:r>
            </a:p>
            <a:p>
              <a:pPr lvl="0" algn="l" eaLnBrk="0" hangingPunct="0">
                <a:lnSpc>
                  <a:spcPct val="120000"/>
                </a:lnSpc>
                <a:defRPr/>
              </a:pPr>
              <a:r>
                <a:rPr lang="en-US" altLang="zh-CN" sz="1867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1867" b="1" dirty="0" err="1">
                  <a:latin typeface="Consolas" panose="020B0609020204030204" pitchFamily="49" charset="0"/>
                </a:rPr>
                <a:t>nat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 = 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"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肥胖</a:t>
              </a:r>
              <a:r>
                <a:rPr lang="en-US" altLang="zh-CN" sz="1867" b="1" dirty="0">
                  <a:solidFill>
                    <a:srgbClr val="1DB41D"/>
                  </a:solidFill>
                  <a:latin typeface="Consolas" panose="020B0609020204030204" pitchFamily="49" charset="0"/>
                </a:rPr>
                <a:t>"</a:t>
              </a:r>
            </a:p>
            <a:p>
              <a:pPr lvl="0" algn="l" eaLnBrk="0" hangingPunct="0">
                <a:lnSpc>
                  <a:spcPct val="120000"/>
                </a:lnSpc>
                <a:defRPr/>
              </a:pPr>
              <a:r>
                <a:rPr lang="en-US" altLang="zh-CN" sz="1867" b="1" dirty="0">
                  <a:latin typeface="Consolas" panose="020B0609020204030204" pitchFamily="49" charset="0"/>
                </a:rPr>
                <a:t>print(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"BMI 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指标为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</a:t>
              </a:r>
              <a:r>
                <a:rPr lang="en-US" altLang="zh-CN" sz="1867" dirty="0">
                  <a:solidFill>
                    <a:srgbClr val="1DB41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'{0}'"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.format(</a:t>
              </a:r>
              <a:r>
                <a:rPr lang="en-US" altLang="zh-CN" sz="1867" b="1" dirty="0" err="1">
                  <a:latin typeface="Consolas" panose="020B0609020204030204" pitchFamily="49" charset="0"/>
                </a:rPr>
                <a:t>nat</a:t>
              </a:r>
              <a:r>
                <a:rPr lang="en-US" altLang="zh-CN" sz="1867" b="1" dirty="0">
                  <a:latin typeface="Consolas" panose="020B0609020204030204" pitchFamily="49" charset="0"/>
                </a:rPr>
                <a:t>))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955933-594C-4BA1-8ED1-744B18247865}"/>
                </a:ext>
              </a:extLst>
            </p:cNvPr>
            <p:cNvSpPr txBox="1"/>
            <p:nvPr/>
          </p:nvSpPr>
          <p:spPr>
            <a:xfrm>
              <a:off x="3143672" y="3501008"/>
              <a:ext cx="3384376" cy="1384995"/>
            </a:xfrm>
            <a:prstGeom prst="rect">
              <a:avLst/>
            </a:prstGeom>
            <a:noFill/>
            <a:ln>
              <a:solidFill>
                <a:srgbClr val="FF69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WHO</a:t>
              </a:r>
              <a:r>
                <a:rPr lang="zh-CN" altLang="en-US" dirty="0"/>
                <a:t>和国内标准</a:t>
              </a:r>
              <a:endParaRPr lang="en-US" altLang="zh-CN" dirty="0"/>
            </a:p>
            <a:p>
              <a:r>
                <a:rPr lang="zh-CN" altLang="en-US" dirty="0"/>
                <a:t>逻辑一样，</a:t>
              </a:r>
              <a:br>
                <a:rPr lang="en-US" altLang="zh-CN" dirty="0"/>
              </a:br>
              <a:r>
                <a:rPr lang="zh-CN" altLang="en-US" dirty="0"/>
                <a:t>仅具体数字分别</a:t>
              </a:r>
              <a:endParaRPr lang="en-US" dirty="0"/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50929"/>
              </p:ext>
            </p:extLst>
          </p:nvPr>
        </p:nvGraphicFramePr>
        <p:xfrm>
          <a:off x="6576054" y="3140968"/>
          <a:ext cx="4975765" cy="28333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9299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1858233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1858233">
                  <a:extLst>
                    <a:ext uri="{9D8B030D-6E8A-4147-A177-3AD203B41FA5}">
                      <a16:colId xmlns:a16="http://schemas.microsoft.com/office/drawing/2014/main" val="1780209871"/>
                    </a:ext>
                  </a:extLst>
                </a:gridCol>
              </a:tblGrid>
              <a:tr h="483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614184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偏瘦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&lt;18.5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&lt;18.5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78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24.9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23.9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78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偏胖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~ 29.9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~ 27.9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03181326"/>
                  </a:ext>
                </a:extLst>
              </a:tr>
              <a:tr h="578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肥胖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≥30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≥28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7906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>
            <a:stCxn id="51" idx="2"/>
          </p:cNvCxnSpPr>
          <p:nvPr/>
        </p:nvCxnSpPr>
        <p:spPr bwMode="auto">
          <a:xfrm flipH="1">
            <a:off x="7620447" y="3248094"/>
            <a:ext cx="1335" cy="38093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320635" y="1705214"/>
            <a:ext cx="2296907" cy="357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顺序结构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分支结构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循环结构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7615432" y="2278571"/>
            <a:ext cx="240000" cy="128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流程图: 决策 10"/>
          <p:cNvSpPr/>
          <p:nvPr/>
        </p:nvSpPr>
        <p:spPr bwMode="auto">
          <a:xfrm>
            <a:off x="7866663" y="1964947"/>
            <a:ext cx="1841136" cy="633597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cxnSp>
        <p:nvCxnSpPr>
          <p:cNvPr id="13" name="直接连接符 12"/>
          <p:cNvCxnSpPr/>
          <p:nvPr/>
        </p:nvCxnSpPr>
        <p:spPr bwMode="auto">
          <a:xfrm flipH="1" flipV="1">
            <a:off x="7607144" y="3625936"/>
            <a:ext cx="2357133" cy="309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4991321" y="1946732"/>
            <a:ext cx="0" cy="288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7956279" y="2060276"/>
            <a:ext cx="163218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87528" y="1827165"/>
            <a:ext cx="45877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1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133" dirty="0">
              <a:solidFill>
                <a:srgbClr val="0070C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40898" y="2255911"/>
            <a:ext cx="1502615" cy="433568"/>
            <a:chOff x="3003294" y="2180102"/>
            <a:chExt cx="1299868" cy="356517"/>
          </a:xfrm>
        </p:grpSpPr>
        <p:sp>
          <p:nvSpPr>
            <p:cNvPr id="20" name="矩形 19"/>
            <p:cNvSpPr/>
            <p:nvPr/>
          </p:nvSpPr>
          <p:spPr>
            <a:xfrm>
              <a:off x="3209215" y="2187976"/>
              <a:ext cx="907186" cy="312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zh-CN" altLang="en-US" sz="1867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7200">
                <a:solidFill>
                  <a:srgbClr val="FF77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 bwMode="auto">
          <a:xfrm>
            <a:off x="4993537" y="2705863"/>
            <a:ext cx="0" cy="288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3" name="组合 32"/>
          <p:cNvGrpSpPr/>
          <p:nvPr/>
        </p:nvGrpSpPr>
        <p:grpSpPr>
          <a:xfrm>
            <a:off x="4240898" y="3002818"/>
            <a:ext cx="1502615" cy="435743"/>
            <a:chOff x="3003294" y="2180102"/>
            <a:chExt cx="1299868" cy="356517"/>
          </a:xfrm>
        </p:grpSpPr>
        <p:sp>
          <p:nvSpPr>
            <p:cNvPr id="34" name="矩形 33"/>
            <p:cNvSpPr/>
            <p:nvPr/>
          </p:nvSpPr>
          <p:spPr>
            <a:xfrm>
              <a:off x="3209214" y="2187976"/>
              <a:ext cx="907186" cy="310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zh-CN" altLang="en-US" sz="1867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7200">
                <a:solidFill>
                  <a:srgbClr val="FF7700"/>
                </a:solidFill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 bwMode="auto">
          <a:xfrm>
            <a:off x="4993537" y="3446419"/>
            <a:ext cx="0" cy="288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51" idx="0"/>
          </p:cNvCxnSpPr>
          <p:nvPr/>
        </p:nvCxnSpPr>
        <p:spPr bwMode="auto">
          <a:xfrm>
            <a:off x="7621781" y="2263829"/>
            <a:ext cx="0" cy="55069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" name="组合 48"/>
          <p:cNvGrpSpPr/>
          <p:nvPr/>
        </p:nvGrpSpPr>
        <p:grpSpPr>
          <a:xfrm>
            <a:off x="6870474" y="2814524"/>
            <a:ext cx="1502615" cy="433568"/>
            <a:chOff x="3003294" y="2180102"/>
            <a:chExt cx="1299868" cy="356517"/>
          </a:xfrm>
        </p:grpSpPr>
        <p:sp>
          <p:nvSpPr>
            <p:cNvPr id="50" name="矩形 49"/>
            <p:cNvSpPr/>
            <p:nvPr/>
          </p:nvSpPr>
          <p:spPr>
            <a:xfrm>
              <a:off x="3298659" y="2187976"/>
              <a:ext cx="728300" cy="312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altLang="zh-CN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867" dirty="0"/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7200">
                <a:solidFill>
                  <a:srgbClr val="FF770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201898" y="2819834"/>
            <a:ext cx="1502615" cy="435743"/>
            <a:chOff x="3003294" y="2180102"/>
            <a:chExt cx="1299868" cy="356517"/>
          </a:xfrm>
        </p:grpSpPr>
        <p:sp>
          <p:nvSpPr>
            <p:cNvPr id="53" name="矩形 52"/>
            <p:cNvSpPr/>
            <p:nvPr/>
          </p:nvSpPr>
          <p:spPr>
            <a:xfrm>
              <a:off x="3305590" y="2187976"/>
              <a:ext cx="714433" cy="310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altLang="zh-CN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7200">
                <a:solidFill>
                  <a:srgbClr val="FF7700"/>
                </a:solidFill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 bwMode="auto">
          <a:xfrm flipV="1">
            <a:off x="9710973" y="2278571"/>
            <a:ext cx="240000" cy="117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>
            <a:off x="9952679" y="2263830"/>
            <a:ext cx="580" cy="54408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 flipH="1">
            <a:off x="9954754" y="3265268"/>
            <a:ext cx="1" cy="37654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>
            <a:off x="8787231" y="1673407"/>
            <a:ext cx="0" cy="288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>
          <a:xfrm>
            <a:off x="9764700" y="1819795"/>
            <a:ext cx="45877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1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133" dirty="0">
              <a:solidFill>
                <a:srgbClr val="0070C0"/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 bwMode="auto">
          <a:xfrm>
            <a:off x="8781893" y="3632684"/>
            <a:ext cx="0" cy="288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>
            <a:stCxn id="102" idx="2"/>
          </p:cNvCxnSpPr>
          <p:nvPr/>
        </p:nvCxnSpPr>
        <p:spPr bwMode="auto">
          <a:xfrm flipH="1">
            <a:off x="5864667" y="5080843"/>
            <a:ext cx="2548" cy="42884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/>
          <p:nvPr/>
        </p:nvCxnSpPr>
        <p:spPr bwMode="auto">
          <a:xfrm>
            <a:off x="5855031" y="5509691"/>
            <a:ext cx="613908" cy="11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流程图: 决策 94"/>
          <p:cNvSpPr/>
          <p:nvPr/>
        </p:nvSpPr>
        <p:spPr bwMode="auto">
          <a:xfrm>
            <a:off x="6480169" y="5194891"/>
            <a:ext cx="1841136" cy="633597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97" name="矩形 96"/>
          <p:cNvSpPr/>
          <p:nvPr/>
        </p:nvSpPr>
        <p:spPr>
          <a:xfrm>
            <a:off x="6569786" y="5290220"/>
            <a:ext cx="163218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sz="18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65171" y="5219869"/>
            <a:ext cx="45877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1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133" dirty="0">
              <a:solidFill>
                <a:srgbClr val="0070C0"/>
              </a:solidFill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5864667" y="4368851"/>
            <a:ext cx="149921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0" name="组合 99"/>
          <p:cNvGrpSpPr/>
          <p:nvPr/>
        </p:nvGrpSpPr>
        <p:grpSpPr>
          <a:xfrm>
            <a:off x="5115907" y="4647274"/>
            <a:ext cx="1502615" cy="433568"/>
            <a:chOff x="3003294" y="2180102"/>
            <a:chExt cx="1299868" cy="356517"/>
          </a:xfrm>
        </p:grpSpPr>
        <p:sp>
          <p:nvSpPr>
            <p:cNvPr id="101" name="矩形 100"/>
            <p:cNvSpPr/>
            <p:nvPr/>
          </p:nvSpPr>
          <p:spPr>
            <a:xfrm>
              <a:off x="3273003" y="2187976"/>
              <a:ext cx="779609" cy="312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867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endParaRPr lang="zh-CN" altLang="en-US" sz="1867" dirty="0"/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7200">
                <a:solidFill>
                  <a:srgbClr val="FF7700"/>
                </a:solidFill>
              </a:endParaRPr>
            </a:p>
          </p:txBody>
        </p:sp>
      </p:grpSp>
      <p:cxnSp>
        <p:nvCxnSpPr>
          <p:cNvPr id="109" name="直接连接符 108"/>
          <p:cNvCxnSpPr/>
          <p:nvPr/>
        </p:nvCxnSpPr>
        <p:spPr bwMode="auto">
          <a:xfrm>
            <a:off x="7395401" y="4121487"/>
            <a:ext cx="5337" cy="106986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/>
          <p:nvPr/>
        </p:nvCxnSpPr>
        <p:spPr bwMode="auto">
          <a:xfrm>
            <a:off x="7411484" y="5828488"/>
            <a:ext cx="0" cy="288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直接连接符 122"/>
          <p:cNvCxnSpPr>
            <a:endCxn id="102" idx="0"/>
          </p:cNvCxnSpPr>
          <p:nvPr/>
        </p:nvCxnSpPr>
        <p:spPr bwMode="auto">
          <a:xfrm>
            <a:off x="5865940" y="4351725"/>
            <a:ext cx="1275" cy="29555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7" name="矩形 126"/>
          <p:cNvSpPr/>
          <p:nvPr/>
        </p:nvSpPr>
        <p:spPr>
          <a:xfrm>
            <a:off x="7712677" y="5716833"/>
            <a:ext cx="45877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1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133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44CB3-B2AD-8089-23C6-E10A8607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4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程序的控制结构</a:t>
            </a:r>
          </a:p>
        </p:txBody>
      </p:sp>
    </p:spTree>
    <p:extLst>
      <p:ext uri="{BB962C8B-B14F-4D97-AF65-F5344CB8AC3E}">
        <p14:creationId xmlns:p14="http://schemas.microsoft.com/office/powerpoint/2010/main" val="105606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68627"/>
            <a:ext cx="10704512" cy="6297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rgbClr val="E00000"/>
                </a:solidFill>
                <a:latin typeface="Consolas" panose="020B0609020204030204" pitchFamily="49" charset="0"/>
              </a:rPr>
              <a:t>#CalBMIv3.py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height, weight = </a:t>
            </a:r>
            <a:r>
              <a:rPr lang="en-US" altLang="zh-CN" sz="18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请输入身高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和体重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公斤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逗号隔开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]: ")</a:t>
            </a:r>
            <a:r>
              <a:rPr lang="en-US" altLang="zh-CN" sz="18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= weight / pow(height, 2)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"BMI </a:t>
            </a:r>
            <a:r>
              <a:rPr lang="zh-CN" altLang="en-US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数值为：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{:.2f}"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who,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&lt; 18.5: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18.5 &lt;=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&lt;= 23.9: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24 &lt;=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&lt;= 24.9: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25 &lt;=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&lt;= 27.9: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28 &lt;=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&lt; 29.9: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   who,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"BMI 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指标为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'{0}', </a:t>
            </a:r>
            <a:r>
              <a:rPr lang="zh-CN" altLang="en-US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en-US" altLang="zh-CN" sz="18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'{1}'"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.format(who, </a:t>
            </a:r>
            <a:r>
              <a:rPr lang="en-US" altLang="zh-CN" sz="1867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sz="1867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03E3574-4FB8-471D-E278-39D309564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62586"/>
              </p:ext>
            </p:extLst>
          </p:nvPr>
        </p:nvGraphicFramePr>
        <p:xfrm>
          <a:off x="6168008" y="1124744"/>
          <a:ext cx="4975765" cy="28333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9299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1858233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1858233">
                  <a:extLst>
                    <a:ext uri="{9D8B030D-6E8A-4147-A177-3AD203B41FA5}">
                      <a16:colId xmlns:a16="http://schemas.microsoft.com/office/drawing/2014/main" val="1780209871"/>
                    </a:ext>
                  </a:extLst>
                </a:gridCol>
              </a:tblGrid>
              <a:tr h="483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BMI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614184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偏瘦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&lt;18.5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&lt;18.5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78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24.9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 ~ 23.9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78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偏胖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~ 29.9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~ 27.9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03181326"/>
                  </a:ext>
                </a:extLst>
              </a:tr>
              <a:tr h="578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肥胖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≥30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≥28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7906005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C66CEA-39D1-47AE-9FA9-4DA8021BF97E}"/>
              </a:ext>
            </a:extLst>
          </p:cNvPr>
          <p:cNvSpPr txBox="1"/>
          <p:nvPr/>
        </p:nvSpPr>
        <p:spPr>
          <a:xfrm>
            <a:off x="4475820" y="4077072"/>
            <a:ext cx="7308812" cy="1569660"/>
          </a:xfrm>
          <a:prstGeom prst="rect">
            <a:avLst/>
          </a:prstGeom>
          <a:noFill/>
          <a:ln>
            <a:solidFill>
              <a:srgbClr val="FF69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细心的同学会发现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这个程序还是有可改善的空间，例如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BMI 24.91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，本程序会输出什么？程序跟表格的信息是对应，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也确实是这么定义的，但在边界值处理上是不严谨的。该如何修改？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举一反三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关注多分支条件的组合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948947"/>
            <a:ext cx="10945216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多分支条件之间的覆盖是重要问题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程序可运行，但如果不正确，要注意多分支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分支结构是程序的重要框架，读程序先看分支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626B46-0C7F-51A2-7471-6268DC857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A65CE-47C1-C3CD-1D7F-EC05DEB2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7F8A7CA4-1DFF-E19E-D952-76D8FF86364F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4.4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8ADD3A-4F52-40AB-8D75-2892BCC38882}"/>
              </a:ext>
            </a:extLst>
          </p:cNvPr>
          <p:cNvSpPr txBox="1"/>
          <p:nvPr/>
        </p:nvSpPr>
        <p:spPr>
          <a:xfrm>
            <a:off x="4751851" y="4485118"/>
            <a:ext cx="2688299" cy="124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ts val="4667"/>
              </a:lnSpc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1219170">
              <a:lnSpc>
                <a:spcPts val="4667"/>
              </a:lnSpc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43606" y="1905937"/>
            <a:ext cx="7392821" cy="21072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25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循环变量</a:t>
            </a:r>
            <a:r>
              <a:rPr lang="en-US" altLang="zh-CN" sz="3200" b="1" dirty="0">
                <a:latin typeface="Consolas" panose="020B0609020204030204" pitchFamily="49" charset="0"/>
              </a:rPr>
              <a:t>&gt;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遍历结构</a:t>
            </a:r>
            <a:r>
              <a:rPr lang="en-US" altLang="zh-CN" sz="3200" b="1" dirty="0">
                <a:latin typeface="Consolas" panose="020B0609020204030204" pitchFamily="49" charset="0"/>
              </a:rPr>
              <a:t>&gt;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25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07435" y="4677140"/>
            <a:ext cx="10705189" cy="1366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933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由保留字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组成，完整遍历所有元素后结束 </a:t>
            </a:r>
            <a:endParaRPr lang="en-US" altLang="zh-CN" sz="2933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933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每次循环，所获得元素放入循环变量，并执行一次语句块</a:t>
            </a:r>
            <a:endParaRPr lang="zh-CN" altLang="en-US" sz="29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 1"/>
          <p:cNvSpPr/>
          <p:nvPr/>
        </p:nvSpPr>
        <p:spPr bwMode="auto">
          <a:xfrm>
            <a:off x="5150429" y="1892830"/>
            <a:ext cx="2419200" cy="420749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8" name="任意多边形 7"/>
          <p:cNvSpPr/>
          <p:nvPr/>
        </p:nvSpPr>
        <p:spPr bwMode="auto">
          <a:xfrm rot="16200000">
            <a:off x="3234035" y="3229230"/>
            <a:ext cx="672075" cy="324740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4B0716-BAB4-96C5-43B1-61B975D95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913466F8-5DF9-459B-90C8-9977AC21D047}"/>
              </a:ext>
            </a:extLst>
          </p:cNvPr>
          <p:cNvSpPr/>
          <p:nvPr/>
        </p:nvSpPr>
        <p:spPr>
          <a:xfrm>
            <a:off x="12016" y="1124744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遍历某个结构形成的循环运行方式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7435" y="2372883"/>
            <a:ext cx="4339765" cy="400506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(5):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14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0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2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3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4</a:t>
            </a:r>
            <a:endParaRPr lang="zh-CN" altLang="zh-CN" sz="2667" b="1" dirty="0">
              <a:solidFill>
                <a:srgbClr val="0010FF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25150" y="2400267"/>
            <a:ext cx="4339765" cy="400506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(5):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Hello: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14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Hello: 0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Hello: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Hello: 2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Hello: 3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Hello: 4</a:t>
            </a:r>
            <a:endParaRPr lang="zh-CN" altLang="zh-CN" sz="2667" b="1" dirty="0">
              <a:solidFill>
                <a:srgbClr val="0010FF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17479C-823F-14FE-A86A-C0E272E19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18AF9-F910-33D8-A85A-692D57F38885}"/>
              </a:ext>
            </a:extLst>
          </p:cNvPr>
          <p:cNvSpPr/>
          <p:nvPr/>
        </p:nvSpPr>
        <p:spPr>
          <a:xfrm>
            <a:off x="407368" y="1032000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计数循环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(N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次，从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到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N-1)</a:t>
            </a: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1F5D2EDF-A0CA-46C5-AB43-BBA744CA539A}"/>
              </a:ext>
            </a:extLst>
          </p:cNvPr>
          <p:cNvSpPr/>
          <p:nvPr/>
        </p:nvSpPr>
        <p:spPr>
          <a:xfrm>
            <a:off x="2159562" y="1505114"/>
            <a:ext cx="9025003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遍历由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range()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函数产生的数字序列，产生循环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6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7435" y="2372883"/>
            <a:ext cx="4339765" cy="400506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(1,6):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14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2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3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4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5</a:t>
            </a:r>
            <a:endParaRPr lang="zh-CN" altLang="zh-CN" sz="2667" b="1" dirty="0">
              <a:solidFill>
                <a:srgbClr val="0010FF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25150" y="2482976"/>
            <a:ext cx="4339765" cy="296224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(1,6,2):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Hello: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14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Hello: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Hello: 3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Hello: 5</a:t>
            </a:r>
            <a:endParaRPr lang="zh-CN" altLang="zh-CN" sz="2667" b="1" dirty="0">
              <a:solidFill>
                <a:srgbClr val="0010FF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DCCAFE-DD65-19EA-F93B-DA72B05CC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8B14A4-D767-8B84-6FAA-0962872352A8}"/>
              </a:ext>
            </a:extLst>
          </p:cNvPr>
          <p:cNvSpPr/>
          <p:nvPr/>
        </p:nvSpPr>
        <p:spPr>
          <a:xfrm>
            <a:off x="0" y="1370985"/>
            <a:ext cx="11280575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计数循环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特定次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 </a:t>
            </a:r>
            <a:r>
              <a:rPr lang="en-US" altLang="zh-CN" sz="4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0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000" b="1" dirty="0" err="1">
                <a:latin typeface="Consolas" panose="020B0609020204030204" pitchFamily="49" charset="0"/>
              </a:rPr>
              <a:t>i</a:t>
            </a:r>
            <a:r>
              <a:rPr lang="en-US" altLang="zh-CN" sz="4000" b="1" dirty="0">
                <a:latin typeface="Consolas" panose="020B0609020204030204" pitchFamily="49" charset="0"/>
              </a:rPr>
              <a:t> </a:t>
            </a:r>
            <a:r>
              <a:rPr lang="en-US" altLang="zh-CN" sz="4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4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4000" b="1" dirty="0">
                <a:latin typeface="Consolas" panose="020B0609020204030204" pitchFamily="49" charset="0"/>
              </a:rPr>
              <a:t>(M,N,K)</a:t>
            </a:r>
            <a:r>
              <a:rPr lang="en-US" altLang="zh-CN" sz="40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字符串遍历循环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79509" y="5157193"/>
            <a:ext cx="9025003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是字符串，遍历字符串每个字符，产生循环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3352" y="2564904"/>
            <a:ext cx="4896544" cy="21072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200" b="1" dirty="0">
                <a:latin typeface="Consolas" panose="020B0609020204030204" pitchFamily="49" charset="0"/>
              </a:rPr>
              <a:t>c 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 </a:t>
            </a:r>
            <a:r>
              <a:rPr lang="en-US" altLang="zh-CN" sz="3200" b="1" dirty="0">
                <a:latin typeface="Consolas" panose="020B0609020204030204" pitchFamily="49" charset="0"/>
              </a:rPr>
              <a:t>s</a:t>
            </a:r>
            <a:r>
              <a:rPr lang="zh-CN" altLang="en-US" sz="3200" b="1" dirty="0"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 </a:t>
            </a:r>
          </a:p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E52433-B5DD-2946-9D64-BFC869850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CACB20-5868-4942-AD32-2B330CEE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0" y="3049964"/>
            <a:ext cx="5664629" cy="2107228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rgbClr val="FF0000"/>
            </a:solidFill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>
                <a:latin typeface="Consolas" panose="020B0609020204030204" pitchFamily="49" charset="0"/>
              </a:rPr>
              <a:t>c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Python123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(c,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P,y,t,h,o,n,1,2,3,</a:t>
            </a:r>
            <a:endParaRPr lang="zh-CN" altLang="zh-CN" sz="2667" b="1" dirty="0">
              <a:solidFill>
                <a:srgbClr val="0010FF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9E1A9-4CBC-4C5E-A87E-C2CA5E1318EC}"/>
              </a:ext>
            </a:extLst>
          </p:cNvPr>
          <p:cNvSpPr txBox="1"/>
          <p:nvPr/>
        </p:nvSpPr>
        <p:spPr>
          <a:xfrm>
            <a:off x="5725934" y="2396315"/>
            <a:ext cx="6174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遍历循环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79509" y="5117470"/>
            <a:ext cx="9025003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是一个列表，遍历其每个元素，产生循环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3352" y="2413562"/>
            <a:ext cx="4896544" cy="21072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200" b="1" dirty="0">
                <a:latin typeface="Consolas" panose="020B0609020204030204" pitchFamily="49" charset="0"/>
              </a:rPr>
              <a:t>item 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 </a:t>
            </a:r>
            <a:r>
              <a:rPr lang="en-US" altLang="zh-CN" sz="3200" b="1" dirty="0">
                <a:latin typeface="Consolas" panose="020B0609020204030204" pitchFamily="49" charset="0"/>
              </a:rPr>
              <a:t>ls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 </a:t>
            </a:r>
          </a:p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4A3C48-AEB1-FA9D-3B1B-1284C98ED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F3EEF1-B524-4E93-9D0D-71E9AC763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2876939"/>
            <a:ext cx="6336704" cy="2208245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rgbClr val="FF0000"/>
            </a:solidFill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>
                <a:latin typeface="Consolas" panose="020B0609020204030204" pitchFamily="49" charset="0"/>
              </a:rPr>
              <a:t>item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[123,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456]: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(item,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123,PY,456,</a:t>
            </a:r>
            <a:endParaRPr lang="zh-CN" altLang="zh-CN" sz="2667" b="1" dirty="0">
              <a:solidFill>
                <a:srgbClr val="0010FF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03EA2-BBC3-4DE6-B1EA-14F8C26BAA38}"/>
              </a:ext>
            </a:extLst>
          </p:cNvPr>
          <p:cNvSpPr txBox="1"/>
          <p:nvPr/>
        </p:nvSpPr>
        <p:spPr>
          <a:xfrm>
            <a:off x="5231904" y="2329716"/>
            <a:ext cx="6174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48005" y="1247905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文件遍历循环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79509" y="5061182"/>
            <a:ext cx="9025003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是一个文件标识符，遍历其每行，产生循环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3352" y="2232449"/>
            <a:ext cx="3888432" cy="2107228"/>
          </a:xfrm>
          <a:prstGeom prst="rect">
            <a:avLst/>
          </a:prstGeom>
          <a:noFill/>
          <a:ln w="6350" cmpd="thickThin">
            <a:solidFill>
              <a:srgbClr val="FF0000"/>
            </a:solidFill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latin typeface="Consolas" panose="020B0609020204030204" pitchFamily="49" charset="0"/>
              </a:rPr>
              <a:t>line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3200" b="1" dirty="0">
                <a:latin typeface="Consolas" panose="020B0609020204030204" pitchFamily="49" charset="0"/>
              </a:rPr>
              <a:t>fi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 </a:t>
            </a:r>
          </a:p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2C1425-7D2A-FBD1-7213-EAE215E9C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E7C3D3-20D7-479E-982F-64FB6FC7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321" y="2219214"/>
            <a:ext cx="3948424" cy="2568285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rgbClr val="FF0000"/>
            </a:solidFill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>
                <a:latin typeface="Consolas" panose="020B0609020204030204" pitchFamily="49" charset="0"/>
              </a:rPr>
              <a:t>line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fi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(line)</a:t>
            </a:r>
          </a:p>
          <a:p>
            <a:pPr algn="l">
              <a:lnSpc>
                <a:spcPct val="150000"/>
              </a:lnSpc>
            </a:pPr>
            <a:r>
              <a:rPr lang="zh-CN" altLang="en-US" sz="2133" dirty="0">
                <a:solidFill>
                  <a:srgbClr val="0010FF"/>
                </a:solidFill>
                <a:latin typeface="Consolas" panose="020B0609020204030204" pitchFamily="49" charset="0"/>
              </a:rPr>
              <a:t>优美胜于丑陋</a:t>
            </a:r>
            <a:endParaRPr lang="en-US" altLang="zh-CN" sz="2133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133" dirty="0">
                <a:solidFill>
                  <a:srgbClr val="0010FF"/>
                </a:solidFill>
                <a:latin typeface="Consolas" panose="020B0609020204030204" pitchFamily="49" charset="0"/>
              </a:rPr>
              <a:t>明了胜于隐晦</a:t>
            </a:r>
            <a:endParaRPr lang="en-US" altLang="zh-CN" sz="2133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133" dirty="0">
                <a:solidFill>
                  <a:srgbClr val="0010FF"/>
                </a:solidFill>
                <a:latin typeface="Consolas" panose="020B0609020204030204" pitchFamily="49" charset="0"/>
              </a:rPr>
              <a:t>简洁胜于复杂</a:t>
            </a:r>
            <a:endParaRPr lang="en-US" altLang="zh-CN" sz="2133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355E827C-2EA3-4961-8A31-0A027F4D4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739" y="2099882"/>
            <a:ext cx="2705545" cy="2705545"/>
          </a:xfrm>
          <a:prstGeom prst="rect">
            <a:avLst/>
          </a:prstGeom>
        </p:spPr>
      </p:pic>
      <p:sp>
        <p:nvSpPr>
          <p:cNvPr id="10" name="文本框 1">
            <a:extLst>
              <a:ext uri="{FF2B5EF4-FFF2-40B4-BE49-F238E27FC236}">
                <a16:creationId xmlns:a16="http://schemas.microsoft.com/office/drawing/2014/main" id="{1C1D8F2D-1D75-4AE3-B0B7-6EDE9B0E2CEE}"/>
              </a:ext>
            </a:extLst>
          </p:cNvPr>
          <p:cNvSpPr txBox="1"/>
          <p:nvPr/>
        </p:nvSpPr>
        <p:spPr>
          <a:xfrm>
            <a:off x="9724892" y="2813507"/>
            <a:ext cx="1829347" cy="1516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33" dirty="0"/>
              <a:t>优美胜于丑陋</a:t>
            </a:r>
            <a:endParaRPr lang="en-US" altLang="zh-CN" sz="2133" dirty="0"/>
          </a:p>
          <a:p>
            <a:pPr>
              <a:lnSpc>
                <a:spcPct val="150000"/>
              </a:lnSpc>
            </a:pPr>
            <a:r>
              <a:rPr lang="zh-CN" altLang="en-US" sz="2133" dirty="0"/>
              <a:t>明了胜于隐晦</a:t>
            </a:r>
            <a:endParaRPr lang="en-US" altLang="zh-CN" sz="2133" dirty="0"/>
          </a:p>
          <a:p>
            <a:pPr>
              <a:lnSpc>
                <a:spcPct val="150000"/>
              </a:lnSpc>
            </a:pPr>
            <a:r>
              <a:rPr lang="zh-CN" altLang="en-US" sz="2133" dirty="0"/>
              <a:t>简洁胜于复杂</a:t>
            </a:r>
            <a:endParaRPr lang="en-US" altLang="zh-CN" sz="21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A86EF-702C-4DAD-9955-B8A4E2AC9D7A}"/>
              </a:ext>
            </a:extLst>
          </p:cNvPr>
          <p:cNvSpPr txBox="1"/>
          <p:nvPr/>
        </p:nvSpPr>
        <p:spPr>
          <a:xfrm>
            <a:off x="6207780" y="1659955"/>
            <a:ext cx="6174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遍历循环：小结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19669" y="1508787"/>
            <a:ext cx="5760640" cy="11425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250000"/>
              </a:lnSpc>
              <a:defRPr/>
            </a:pP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667" b="1" dirty="0">
                <a:latin typeface="Consolas" panose="020B0609020204030204" pitchFamily="49" charset="0"/>
              </a:rPr>
              <a:t>&lt;</a:t>
            </a:r>
            <a:r>
              <a:rPr lang="zh-CN" altLang="en-US" sz="2667" b="1" dirty="0">
                <a:latin typeface="Consolas" panose="020B0609020204030204" pitchFamily="49" charset="0"/>
              </a:rPr>
              <a:t>循环变量</a:t>
            </a:r>
            <a:r>
              <a:rPr lang="en-US" altLang="zh-CN" sz="2667" b="1" dirty="0">
                <a:latin typeface="Consolas" panose="020B0609020204030204" pitchFamily="49" charset="0"/>
              </a:rPr>
              <a:t>&gt;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667" b="1" dirty="0">
                <a:latin typeface="Consolas" panose="020B0609020204030204" pitchFamily="49" charset="0"/>
              </a:rPr>
              <a:t>&lt;</a:t>
            </a:r>
            <a:r>
              <a:rPr lang="zh-CN" altLang="en-US" sz="2667" b="1" dirty="0">
                <a:latin typeface="Consolas" panose="020B0609020204030204" pitchFamily="49" charset="0"/>
              </a:rPr>
              <a:t>遍历结构</a:t>
            </a:r>
            <a:r>
              <a:rPr lang="en-US" altLang="zh-CN" sz="2667" b="1" dirty="0">
                <a:latin typeface="Consolas" panose="020B0609020204030204" pitchFamily="49" charset="0"/>
              </a:rPr>
              <a:t>&gt; 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250000"/>
              </a:lnSpc>
              <a:defRPr/>
            </a:pP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667" b="1" dirty="0">
                <a:latin typeface="Consolas" panose="020B0609020204030204" pitchFamily="49" charset="0"/>
              </a:rPr>
              <a:t>&lt;</a:t>
            </a:r>
            <a:r>
              <a:rPr lang="zh-CN" altLang="en-US" sz="2667" b="1" dirty="0">
                <a:latin typeface="Consolas" panose="020B0609020204030204" pitchFamily="49" charset="0"/>
              </a:rPr>
              <a:t>语句块</a:t>
            </a:r>
            <a:r>
              <a:rPr lang="en-US" altLang="zh-CN" sz="2667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任意多边形 1"/>
          <p:cNvSpPr/>
          <p:nvPr/>
        </p:nvSpPr>
        <p:spPr bwMode="auto">
          <a:xfrm>
            <a:off x="5250837" y="1644150"/>
            <a:ext cx="1885091" cy="228125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5867"/>
          </a:p>
        </p:txBody>
      </p:sp>
      <p:sp>
        <p:nvSpPr>
          <p:cNvPr id="8" name="任意多边形 7"/>
          <p:cNvSpPr/>
          <p:nvPr/>
        </p:nvSpPr>
        <p:spPr bwMode="auto">
          <a:xfrm rot="16200000">
            <a:off x="3832081" y="2631069"/>
            <a:ext cx="364392" cy="253044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5867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536054" y="3436541"/>
            <a:ext cx="3906805" cy="266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计数循环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(N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次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计数循环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特定次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933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字符串遍历循环</a:t>
            </a:r>
            <a:endParaRPr lang="zh-CN" altLang="en-US" sz="29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864086" y="3438363"/>
            <a:ext cx="3906805" cy="266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列表遍历循环</a:t>
            </a:r>
            <a:endParaRPr lang="en-US" altLang="zh-CN" sz="2933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文件遍历循环</a:t>
            </a:r>
            <a:endParaRPr lang="en-US" altLang="zh-CN" sz="2933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933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…… </a:t>
            </a:r>
            <a:endParaRPr lang="zh-CN" altLang="en-US" sz="29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96F09E-4E23-959C-05DC-9A5E2962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0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26593" y="1569169"/>
            <a:ext cx="7460521" cy="475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- 4.1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分支结构</a:t>
            </a:r>
            <a:endParaRPr lang="en-US" altLang="zh-CN" sz="2933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- 4.2 </a:t>
            </a:r>
            <a:r>
              <a:rPr lang="zh-CN" altLang="en-US" sz="2933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结构</a:t>
            </a:r>
            <a:endParaRPr lang="en-US" altLang="zh-CN" sz="2933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- 4.3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5: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身体质量指数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BMI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- 4.4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循环结构</a:t>
            </a:r>
            <a:endParaRPr lang="en-US" altLang="zh-CN" sz="2933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- 4.5 </a:t>
            </a:r>
            <a:r>
              <a:rPr lang="zh-CN" altLang="en-US" sz="2933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条件计算</a:t>
            </a:r>
            <a:endParaRPr lang="en-US" altLang="zh-CN" sz="2933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- 4.6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6: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圆周率的计算</a:t>
            </a:r>
            <a:endParaRPr lang="en-US" altLang="zh-CN" sz="2933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- 4.7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库和随机数运用</a:t>
            </a:r>
            <a:endParaRPr lang="zh-CN" altLang="en-US" sz="2933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3CA752-BF5A-4CBA-8EAF-3EA3D6829299}"/>
              </a:ext>
            </a:extLst>
          </p:cNvPr>
          <p:cNvGrpSpPr/>
          <p:nvPr/>
        </p:nvGrpSpPr>
        <p:grpSpPr>
          <a:xfrm>
            <a:off x="911424" y="2208602"/>
            <a:ext cx="4704524" cy="3483300"/>
            <a:chOff x="3180673" y="1255055"/>
            <a:chExt cx="4847711" cy="340353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6AAC98-B2C4-481D-8E64-2E306FDBFD94}"/>
                </a:ext>
              </a:extLst>
            </p:cNvPr>
            <p:cNvCxnSpPr>
              <a:stCxn id="25" idx="2"/>
            </p:cNvCxnSpPr>
            <p:nvPr/>
          </p:nvCxnSpPr>
          <p:spPr bwMode="auto">
            <a:xfrm flipH="1">
              <a:off x="5715335" y="2436070"/>
              <a:ext cx="1001" cy="28570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6C28D93-EB4D-4E3F-9BF9-EE751B1EABD9}"/>
                </a:ext>
              </a:extLst>
            </p:cNvPr>
            <p:cNvCxnSpPr/>
            <p:nvPr/>
          </p:nvCxnSpPr>
          <p:spPr bwMode="auto">
            <a:xfrm>
              <a:off x="5711574" y="1708928"/>
              <a:ext cx="180000" cy="966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346F9B27-1CDE-44ED-A77C-0939344A80FF}"/>
                </a:ext>
              </a:extLst>
            </p:cNvPr>
            <p:cNvSpPr/>
            <p:nvPr/>
          </p:nvSpPr>
          <p:spPr bwMode="auto">
            <a:xfrm>
              <a:off x="5899997" y="1473710"/>
              <a:ext cx="1380852" cy="475198"/>
            </a:xfrm>
            <a:prstGeom prst="flowChartDecision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720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4FEC967-B04A-4FA8-9C19-4875A060F595}"/>
                </a:ext>
              </a:extLst>
            </p:cNvPr>
            <p:cNvCxnSpPr/>
            <p:nvPr/>
          </p:nvCxnSpPr>
          <p:spPr bwMode="auto">
            <a:xfrm flipH="1" flipV="1">
              <a:off x="5705358" y="2719452"/>
              <a:ext cx="1767850" cy="2318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DBB30EF-A855-4047-86EE-4CAB89A4C301}"/>
                </a:ext>
              </a:extLst>
            </p:cNvPr>
            <p:cNvCxnSpPr/>
            <p:nvPr/>
          </p:nvCxnSpPr>
          <p:spPr bwMode="auto">
            <a:xfrm>
              <a:off x="3743491" y="1460049"/>
              <a:ext cx="0" cy="21600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828520-A4E1-4ADE-A813-E6B258636E5A}"/>
                </a:ext>
              </a:extLst>
            </p:cNvPr>
            <p:cNvSpPr/>
            <p:nvPr/>
          </p:nvSpPr>
          <p:spPr>
            <a:xfrm>
              <a:off x="5967209" y="1545207"/>
              <a:ext cx="1224136" cy="330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EB8851-94DD-4ED9-9E4D-2DF2DB7F8ADC}"/>
                </a:ext>
              </a:extLst>
            </p:cNvPr>
            <p:cNvSpPr/>
            <p:nvPr/>
          </p:nvSpPr>
          <p:spPr>
            <a:xfrm>
              <a:off x="5419487" y="1370374"/>
              <a:ext cx="436403" cy="370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867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endParaRPr lang="zh-CN" altLang="en-US" sz="1867" dirty="0">
                <a:solidFill>
                  <a:srgbClr val="0070C0"/>
                </a:solidFill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E2548A4-C4AC-420D-831D-5C0F36BAE85E}"/>
                </a:ext>
              </a:extLst>
            </p:cNvPr>
            <p:cNvGrpSpPr/>
            <p:nvPr/>
          </p:nvGrpSpPr>
          <p:grpSpPr>
            <a:xfrm>
              <a:off x="3180673" y="1691937"/>
              <a:ext cx="1126961" cy="337984"/>
              <a:chOff x="3003294" y="2180102"/>
              <a:chExt cx="1299868" cy="37055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3BC149-9D3C-478E-97E1-EF792C9166EB}"/>
                  </a:ext>
                </a:extLst>
              </p:cNvPr>
              <p:cNvSpPr/>
              <p:nvPr/>
            </p:nvSpPr>
            <p:spPr>
              <a:xfrm>
                <a:off x="3112008" y="2187977"/>
                <a:ext cx="1101600" cy="362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步骤</a:t>
                </a:r>
                <a:endParaRPr lang="zh-CN" altLang="en-US" sz="1600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E4A65F4-5FE8-4579-8271-ED059E0DD06E}"/>
                  </a:ext>
                </a:extLst>
              </p:cNvPr>
              <p:cNvSpPr/>
              <p:nvPr/>
            </p:nvSpPr>
            <p:spPr bwMode="auto">
              <a:xfrm>
                <a:off x="3003294" y="2180102"/>
                <a:ext cx="1299868" cy="356517"/>
              </a:xfrm>
              <a:prstGeom prst="rect">
                <a:avLst/>
              </a:prstGeom>
              <a:noFill/>
              <a:ln w="25400" cap="flat" cmpd="sng" algn="ctr">
                <a:solidFill>
                  <a:srgbClr val="FF7C1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6400">
                  <a:solidFill>
                    <a:srgbClr val="FF7700"/>
                  </a:solidFill>
                </a:endParaRP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30B0C5A-C749-4106-85ED-3F10A69CE57C}"/>
                </a:ext>
              </a:extLst>
            </p:cNvPr>
            <p:cNvCxnSpPr/>
            <p:nvPr/>
          </p:nvCxnSpPr>
          <p:spPr bwMode="auto">
            <a:xfrm>
              <a:off x="3745153" y="2029397"/>
              <a:ext cx="0" cy="21600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D2D529-9330-4B37-B86E-DE58E8F6857B}"/>
                </a:ext>
              </a:extLst>
            </p:cNvPr>
            <p:cNvGrpSpPr/>
            <p:nvPr/>
          </p:nvGrpSpPr>
          <p:grpSpPr>
            <a:xfrm>
              <a:off x="3180673" y="2252109"/>
              <a:ext cx="1126961" cy="338019"/>
              <a:chOff x="3003294" y="2180102"/>
              <a:chExt cx="1299868" cy="36874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A52307-BEF7-44A7-898E-DBFB5F6FD8E9}"/>
                  </a:ext>
                </a:extLst>
              </p:cNvPr>
              <p:cNvSpPr/>
              <p:nvPr/>
            </p:nvSpPr>
            <p:spPr>
              <a:xfrm>
                <a:off x="3112007" y="2187976"/>
                <a:ext cx="1101600" cy="360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步骤</a:t>
                </a:r>
                <a:endParaRPr lang="zh-CN" altLang="en-US" sz="16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207103C-35FD-4C4A-B2FE-B353B6374C40}"/>
                  </a:ext>
                </a:extLst>
              </p:cNvPr>
              <p:cNvSpPr/>
              <p:nvPr/>
            </p:nvSpPr>
            <p:spPr bwMode="auto">
              <a:xfrm>
                <a:off x="3003294" y="2180102"/>
                <a:ext cx="1299868" cy="356517"/>
              </a:xfrm>
              <a:prstGeom prst="rect">
                <a:avLst/>
              </a:prstGeom>
              <a:noFill/>
              <a:ln w="25400" cap="flat" cmpd="sng" algn="ctr">
                <a:solidFill>
                  <a:srgbClr val="FF7C1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6400">
                  <a:solidFill>
                    <a:srgbClr val="FF7700"/>
                  </a:solidFill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61071B7-86F7-4A89-B22C-E0BBC0051587}"/>
                </a:ext>
              </a:extLst>
            </p:cNvPr>
            <p:cNvCxnSpPr/>
            <p:nvPr/>
          </p:nvCxnSpPr>
          <p:spPr bwMode="auto">
            <a:xfrm>
              <a:off x="3745153" y="2584814"/>
              <a:ext cx="0" cy="21600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E8FE950-9A55-4AEB-8907-710FD96D48E3}"/>
                </a:ext>
              </a:extLst>
            </p:cNvPr>
            <p:cNvCxnSpPr>
              <a:endCxn id="25" idx="0"/>
            </p:cNvCxnSpPr>
            <p:nvPr/>
          </p:nvCxnSpPr>
          <p:spPr bwMode="auto">
            <a:xfrm>
              <a:off x="5716336" y="1697872"/>
              <a:ext cx="0" cy="413022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C353185-DB78-4315-BE38-195727E763B9}"/>
                </a:ext>
              </a:extLst>
            </p:cNvPr>
            <p:cNvGrpSpPr/>
            <p:nvPr/>
          </p:nvGrpSpPr>
          <p:grpSpPr>
            <a:xfrm>
              <a:off x="5152855" y="2110897"/>
              <a:ext cx="1126961" cy="337984"/>
              <a:chOff x="3003294" y="2180102"/>
              <a:chExt cx="1299868" cy="370559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4445689-F753-4DC1-9C01-8C1D9538762D}"/>
                  </a:ext>
                </a:extLst>
              </p:cNvPr>
              <p:cNvSpPr/>
              <p:nvPr/>
            </p:nvSpPr>
            <p:spPr>
              <a:xfrm>
                <a:off x="3217747" y="2187977"/>
                <a:ext cx="890120" cy="362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D0CC8E-4379-43FE-B035-E206686E67D8}"/>
                  </a:ext>
                </a:extLst>
              </p:cNvPr>
              <p:cNvSpPr/>
              <p:nvPr/>
            </p:nvSpPr>
            <p:spPr bwMode="auto">
              <a:xfrm>
                <a:off x="3003294" y="2180102"/>
                <a:ext cx="1299868" cy="356517"/>
              </a:xfrm>
              <a:prstGeom prst="rect">
                <a:avLst/>
              </a:prstGeom>
              <a:noFill/>
              <a:ln w="25400" cap="flat" cmpd="sng" algn="ctr">
                <a:solidFill>
                  <a:srgbClr val="FF7C1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6400">
                  <a:solidFill>
                    <a:srgbClr val="FF7700"/>
                  </a:solidFill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712166C-C942-4034-AEF8-16F9C8D92CB6}"/>
                </a:ext>
              </a:extLst>
            </p:cNvPr>
            <p:cNvGrpSpPr/>
            <p:nvPr/>
          </p:nvGrpSpPr>
          <p:grpSpPr>
            <a:xfrm>
              <a:off x="6901423" y="2114871"/>
              <a:ext cx="1126961" cy="338019"/>
              <a:chOff x="3003294" y="2180102"/>
              <a:chExt cx="1299868" cy="368749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59A9478-C835-40F6-830D-359D689B8F2F}"/>
                  </a:ext>
                </a:extLst>
              </p:cNvPr>
              <p:cNvSpPr/>
              <p:nvPr/>
            </p:nvSpPr>
            <p:spPr>
              <a:xfrm>
                <a:off x="3225371" y="2187976"/>
                <a:ext cx="874878" cy="360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92182B3-3AE7-4902-9D05-0FC4AA701A68}"/>
                  </a:ext>
                </a:extLst>
              </p:cNvPr>
              <p:cNvSpPr/>
              <p:nvPr/>
            </p:nvSpPr>
            <p:spPr bwMode="auto">
              <a:xfrm>
                <a:off x="3003294" y="2180102"/>
                <a:ext cx="1299868" cy="356517"/>
              </a:xfrm>
              <a:prstGeom prst="rect">
                <a:avLst/>
              </a:prstGeom>
              <a:noFill/>
              <a:ln w="25400" cap="flat" cmpd="sng" algn="ctr">
                <a:solidFill>
                  <a:srgbClr val="FF7C1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6400">
                  <a:solidFill>
                    <a:srgbClr val="FF7700"/>
                  </a:solidFill>
                </a:endParaRPr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F438F32-DA4D-4B57-B1B4-0E2DB737AFFE}"/>
                </a:ext>
              </a:extLst>
            </p:cNvPr>
            <p:cNvCxnSpPr/>
            <p:nvPr/>
          </p:nvCxnSpPr>
          <p:spPr bwMode="auto">
            <a:xfrm flipV="1">
              <a:off x="7283230" y="1708928"/>
              <a:ext cx="180000" cy="882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B448E6A-65AD-416E-A383-775562C238C6}"/>
                </a:ext>
              </a:extLst>
            </p:cNvPr>
            <p:cNvCxnSpPr/>
            <p:nvPr/>
          </p:nvCxnSpPr>
          <p:spPr bwMode="auto">
            <a:xfrm>
              <a:off x="7464509" y="1697872"/>
              <a:ext cx="435" cy="408067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105FF22-F818-4B54-AAEC-7794DEB23FA4}"/>
                </a:ext>
              </a:extLst>
            </p:cNvPr>
            <p:cNvCxnSpPr/>
            <p:nvPr/>
          </p:nvCxnSpPr>
          <p:spPr bwMode="auto">
            <a:xfrm flipH="1">
              <a:off x="7466065" y="2448951"/>
              <a:ext cx="1" cy="282408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F0BC1B4-5820-442E-8AE2-F859A3367E1E}"/>
                </a:ext>
              </a:extLst>
            </p:cNvPr>
            <p:cNvCxnSpPr/>
            <p:nvPr/>
          </p:nvCxnSpPr>
          <p:spPr bwMode="auto">
            <a:xfrm>
              <a:off x="6590423" y="1255055"/>
              <a:ext cx="0" cy="21600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4E49CC0-957B-4D23-98F1-13A004199097}"/>
                </a:ext>
              </a:extLst>
            </p:cNvPr>
            <p:cNvSpPr/>
            <p:nvPr/>
          </p:nvSpPr>
          <p:spPr>
            <a:xfrm>
              <a:off x="7277365" y="1364845"/>
              <a:ext cx="436403" cy="370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867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  <a:endParaRPr lang="zh-CN" altLang="en-US" sz="1867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780F6D8-B3A3-448A-A36A-D7A161AF3DF5}"/>
                </a:ext>
              </a:extLst>
            </p:cNvPr>
            <p:cNvCxnSpPr/>
            <p:nvPr/>
          </p:nvCxnSpPr>
          <p:spPr bwMode="auto">
            <a:xfrm>
              <a:off x="6586420" y="2724513"/>
              <a:ext cx="0" cy="21600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B2514C4-4A09-4911-A2B9-E1006F91AEDD}"/>
                </a:ext>
              </a:extLst>
            </p:cNvPr>
            <p:cNvCxnSpPr>
              <a:stCxn id="43" idx="2"/>
            </p:cNvCxnSpPr>
            <p:nvPr/>
          </p:nvCxnSpPr>
          <p:spPr bwMode="auto">
            <a:xfrm flipH="1">
              <a:off x="4398500" y="3810632"/>
              <a:ext cx="1911" cy="321636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D000CD9-7E7D-42FF-B688-C44CF2DCE055}"/>
                </a:ext>
              </a:extLst>
            </p:cNvPr>
            <p:cNvCxnSpPr/>
            <p:nvPr/>
          </p:nvCxnSpPr>
          <p:spPr bwMode="auto">
            <a:xfrm>
              <a:off x="4391273" y="4132268"/>
              <a:ext cx="460431" cy="84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1A5EC22F-CCDC-4545-8721-B0791A5CD936}"/>
                </a:ext>
              </a:extLst>
            </p:cNvPr>
            <p:cNvSpPr/>
            <p:nvPr/>
          </p:nvSpPr>
          <p:spPr bwMode="auto">
            <a:xfrm>
              <a:off x="4860127" y="3896168"/>
              <a:ext cx="1380852" cy="475198"/>
            </a:xfrm>
            <a:prstGeom prst="flowChartDecision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7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E29418F-E3E0-4F6D-AA85-EAF49431D9C6}"/>
                </a:ext>
              </a:extLst>
            </p:cNvPr>
            <p:cNvSpPr/>
            <p:nvPr/>
          </p:nvSpPr>
          <p:spPr>
            <a:xfrm>
              <a:off x="4927339" y="3967665"/>
              <a:ext cx="1224136" cy="330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1A465B5-35E5-452D-ADEC-2FBD79BA7131}"/>
                </a:ext>
              </a:extLst>
            </p:cNvPr>
            <p:cNvSpPr/>
            <p:nvPr/>
          </p:nvSpPr>
          <p:spPr>
            <a:xfrm>
              <a:off x="3827719" y="3914903"/>
              <a:ext cx="436403" cy="370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867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endParaRPr lang="zh-CN" altLang="en-US" sz="1867" dirty="0">
                <a:solidFill>
                  <a:srgbClr val="0070C0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A70F9C8-F426-4BF9-B8D3-C2A0BE8C699F}"/>
                </a:ext>
              </a:extLst>
            </p:cNvPr>
            <p:cNvCxnSpPr/>
            <p:nvPr/>
          </p:nvCxnSpPr>
          <p:spPr bwMode="auto">
            <a:xfrm>
              <a:off x="4398500" y="3276638"/>
              <a:ext cx="1124411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1A8BEAB-D3E3-49B4-8042-83D2EB57C6D0}"/>
                </a:ext>
              </a:extLst>
            </p:cNvPr>
            <p:cNvGrpSpPr/>
            <p:nvPr/>
          </p:nvGrpSpPr>
          <p:grpSpPr>
            <a:xfrm>
              <a:off x="3836930" y="3485459"/>
              <a:ext cx="1126961" cy="337984"/>
              <a:chOff x="3003294" y="2180102"/>
              <a:chExt cx="1299868" cy="37055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0FAE552-913B-47B8-9979-E6E8DEE6C18B}"/>
                  </a:ext>
                </a:extLst>
              </p:cNvPr>
              <p:cNvSpPr/>
              <p:nvPr/>
            </p:nvSpPr>
            <p:spPr>
              <a:xfrm>
                <a:off x="3187264" y="2187977"/>
                <a:ext cx="951087" cy="362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endParaRPr lang="zh-CN" altLang="en-US" sz="1600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403054C-A715-459A-947C-8E0DDBC58419}"/>
                  </a:ext>
                </a:extLst>
              </p:cNvPr>
              <p:cNvSpPr/>
              <p:nvPr/>
            </p:nvSpPr>
            <p:spPr bwMode="auto">
              <a:xfrm>
                <a:off x="3003294" y="2180102"/>
                <a:ext cx="1299868" cy="356517"/>
              </a:xfrm>
              <a:prstGeom prst="rect">
                <a:avLst/>
              </a:prstGeom>
              <a:noFill/>
              <a:ln w="25400" cap="flat" cmpd="sng" algn="ctr">
                <a:solidFill>
                  <a:srgbClr val="FF7C1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zh-CN" altLang="en-US" sz="6400">
                  <a:solidFill>
                    <a:srgbClr val="FF7700"/>
                  </a:solidFill>
                </a:endParaRPr>
              </a:p>
            </p:txBody>
          </p: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40FD37D-B437-4E39-9B58-507F1EC75197}"/>
                </a:ext>
              </a:extLst>
            </p:cNvPr>
            <p:cNvCxnSpPr/>
            <p:nvPr/>
          </p:nvCxnSpPr>
          <p:spPr bwMode="auto">
            <a:xfrm>
              <a:off x="5546550" y="3091115"/>
              <a:ext cx="4003" cy="802398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522DB04-E88C-450D-A30B-93C023B8E7E3}"/>
                </a:ext>
              </a:extLst>
            </p:cNvPr>
            <p:cNvCxnSpPr/>
            <p:nvPr/>
          </p:nvCxnSpPr>
          <p:spPr bwMode="auto">
            <a:xfrm>
              <a:off x="5558613" y="4371366"/>
              <a:ext cx="0" cy="21600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58AF993-D61F-46CB-A909-B490310390E3}"/>
                </a:ext>
              </a:extLst>
            </p:cNvPr>
            <p:cNvCxnSpPr>
              <a:endCxn id="43" idx="0"/>
            </p:cNvCxnSpPr>
            <p:nvPr/>
          </p:nvCxnSpPr>
          <p:spPr bwMode="auto">
            <a:xfrm>
              <a:off x="4399455" y="3263793"/>
              <a:ext cx="956" cy="221663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C0C25FB-FAF9-499D-909D-E8CB668FC265}"/>
                </a:ext>
              </a:extLst>
            </p:cNvPr>
            <p:cNvSpPr/>
            <p:nvPr/>
          </p:nvSpPr>
          <p:spPr>
            <a:xfrm>
              <a:off x="5738348" y="4287626"/>
              <a:ext cx="436403" cy="370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867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  <a:endParaRPr lang="zh-CN" altLang="en-US" sz="1867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Rectangle 12">
            <a:extLst>
              <a:ext uri="{FF2B5EF4-FFF2-40B4-BE49-F238E27FC236}">
                <a16:creationId xmlns:a16="http://schemas.microsoft.com/office/drawing/2014/main" id="{2F03C776-69D5-418C-8E72-E5EF7AB61575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本章概要</a:t>
            </a:r>
            <a:endParaRPr lang="en-US" sz="4800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2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无限循环（不预定次数循环）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由条件控制的循环运行方式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79509" y="5349214"/>
            <a:ext cx="9025003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反复执行语句块，直到条件不满足时结束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35627" y="2945154"/>
            <a:ext cx="7392821" cy="21072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条件</a:t>
            </a:r>
            <a:r>
              <a:rPr lang="en-US" altLang="zh-CN" sz="3200" b="1" dirty="0">
                <a:latin typeface="Consolas" panose="020B0609020204030204" pitchFamily="49" charset="0"/>
              </a:rPr>
              <a:t>&gt;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任意多边形 7"/>
          <p:cNvSpPr/>
          <p:nvPr/>
        </p:nvSpPr>
        <p:spPr bwMode="auto">
          <a:xfrm rot="5400000" flipV="1">
            <a:off x="3302408" y="4184259"/>
            <a:ext cx="655653" cy="253044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5867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4DC650-EEE5-DC4B-01FB-CF99D4644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91477" y="2852936"/>
            <a:ext cx="4980539" cy="345638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 = 3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 </a:t>
            </a:r>
            <a:r>
              <a:rPr lang="en-US" altLang="zh-CN" sz="2667" b="1" dirty="0">
                <a:latin typeface="Consolas" panose="020B0609020204030204" pitchFamily="49" charset="0"/>
              </a:rPr>
              <a:t>a &gt; 0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a = a - 1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(a)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133" b="1" dirty="0">
                <a:solidFill>
                  <a:srgbClr val="0010FF"/>
                </a:solidFill>
                <a:latin typeface="Consolas" panose="020B0609020204030204" pitchFamily="49" charset="0"/>
              </a:rPr>
              <a:t>2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133" b="1" dirty="0">
                <a:solidFill>
                  <a:srgbClr val="0010FF"/>
                </a:solidFill>
                <a:latin typeface="Consolas" panose="020B0609020204030204" pitchFamily="49" charset="0"/>
              </a:rPr>
              <a:t>1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133" b="1" dirty="0">
                <a:solidFill>
                  <a:srgbClr val="0010FF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无限循环的应用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80043" y="2841543"/>
            <a:ext cx="4980539" cy="345638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 = 3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 </a:t>
            </a:r>
            <a:r>
              <a:rPr lang="en-US" altLang="zh-CN" sz="2667" b="1" dirty="0">
                <a:latin typeface="Consolas" panose="020B0609020204030204" pitchFamily="49" charset="0"/>
              </a:rPr>
              <a:t>a &gt; 0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a = a + 1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(a)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133" b="1" dirty="0">
                <a:solidFill>
                  <a:srgbClr val="0010FF"/>
                </a:solidFill>
                <a:latin typeface="Consolas" panose="020B0609020204030204" pitchFamily="49" charset="0"/>
              </a:rPr>
              <a:t>4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133" b="1" dirty="0">
                <a:solidFill>
                  <a:srgbClr val="0010FF"/>
                </a:solidFill>
                <a:latin typeface="Consolas" panose="020B0609020204030204" pitchFamily="49" charset="0"/>
              </a:rPr>
              <a:t>5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133" b="1" dirty="0">
                <a:solidFill>
                  <a:srgbClr val="0010FF"/>
                </a:solidFill>
                <a:latin typeface="Consolas" panose="020B0609020204030204" pitchFamily="49" charset="0"/>
              </a:rPr>
              <a:t>…    </a:t>
            </a:r>
            <a:r>
              <a:rPr lang="en-US" altLang="zh-CN" sz="2133" b="1" dirty="0">
                <a:solidFill>
                  <a:srgbClr val="C00000"/>
                </a:solidFill>
                <a:latin typeface="Consolas" panose="020B0609020204030204" pitchFamily="49" charset="0"/>
              </a:rPr>
              <a:t>(CTRL + C </a:t>
            </a:r>
            <a:r>
              <a:rPr lang="zh-CN" altLang="en-US" sz="2133" b="1" dirty="0">
                <a:solidFill>
                  <a:srgbClr val="C00000"/>
                </a:solidFill>
                <a:latin typeface="Consolas" panose="020B0609020204030204" pitchFamily="49" charset="0"/>
              </a:rPr>
              <a:t>退出执行</a:t>
            </a:r>
            <a:r>
              <a:rPr lang="en-US" altLang="zh-CN" sz="2133" b="1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018163-389F-BB87-8040-9D13E3FE6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EBDF18-8714-0F78-D854-A861FF68E8F9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注意条件设定</a:t>
            </a:r>
          </a:p>
        </p:txBody>
      </p:sp>
    </p:spTree>
    <p:extLst>
      <p:ext uri="{BB962C8B-B14F-4D97-AF65-F5344CB8AC3E}">
        <p14:creationId xmlns:p14="http://schemas.microsoft.com/office/powerpoint/2010/main" val="36522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循环控制保留字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 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 </a:t>
            </a:r>
            <a:r>
              <a:rPr lang="en-US" altLang="zh-CN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03446" y="2852937"/>
            <a:ext cx="9985109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跳出并结束当前整个循环，执行循环后的语句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结束当次循环，继续执行后续次数循环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while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循环搭配使用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72294D-39B0-383A-149F-4A9AB9FFE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循环控制保留字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07435" y="2852936"/>
            <a:ext cx="4980539" cy="3072341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>
                <a:latin typeface="Consolas" panose="020B0609020204030204" pitchFamily="49" charset="0"/>
              </a:rPr>
              <a:t>c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667" b="1" dirty="0">
                <a:latin typeface="Consolas" panose="020B0609020204030204" pitchFamily="49" charset="0"/>
              </a:rPr>
              <a:t> c ==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continue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(c,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>
              <a:lnSpc>
                <a:spcPct val="150000"/>
              </a:lnSpc>
              <a:defRPr/>
            </a:pPr>
            <a:endParaRPr lang="en-US" altLang="zh-CN" sz="1467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PYHON</a:t>
            </a:r>
          </a:p>
        </p:txBody>
      </p:sp>
      <p:sp>
        <p:nvSpPr>
          <p:cNvPr id="10" name="任意多边形 9"/>
          <p:cNvSpPr/>
          <p:nvPr/>
        </p:nvSpPr>
        <p:spPr bwMode="auto">
          <a:xfrm rot="16200000" flipH="1" flipV="1">
            <a:off x="4808067" y="3564805"/>
            <a:ext cx="655653" cy="384043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5867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192011" y="2852936"/>
            <a:ext cx="4980539" cy="3072341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>
                <a:latin typeface="Consolas" panose="020B0609020204030204" pitchFamily="49" charset="0"/>
              </a:rPr>
              <a:t>c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667" b="1" dirty="0">
                <a:latin typeface="Consolas" panose="020B0609020204030204" pitchFamily="49" charset="0"/>
              </a:rPr>
              <a:t> c ==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break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(c,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>
              <a:lnSpc>
                <a:spcPct val="150000"/>
              </a:lnSpc>
              <a:defRPr/>
            </a:pPr>
            <a:endParaRPr lang="en-US" altLang="zh-CN" sz="1467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</a:p>
        </p:txBody>
      </p:sp>
      <p:sp>
        <p:nvSpPr>
          <p:cNvPr id="12" name="任意多边形 11"/>
          <p:cNvSpPr/>
          <p:nvPr/>
        </p:nvSpPr>
        <p:spPr bwMode="auto">
          <a:xfrm rot="16200000">
            <a:off x="7056107" y="4485118"/>
            <a:ext cx="864096" cy="480053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5867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607E94-A6AB-EA83-1C12-45305097E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883441-72BD-EE48-B6A2-01779A844EF9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 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 </a:t>
            </a:r>
            <a:r>
              <a:rPr lang="en-US" altLang="zh-CN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84032" y="1508787"/>
            <a:ext cx="5364581" cy="422446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667" b="1" dirty="0">
                <a:latin typeface="Consolas" panose="020B0609020204030204" pitchFamily="49" charset="0"/>
              </a:rPr>
              <a:t>s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endParaRPr lang="en-US" altLang="zh-CN" sz="2667" b="1" dirty="0">
              <a:solidFill>
                <a:srgbClr val="780D17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while </a:t>
            </a:r>
            <a:r>
              <a:rPr lang="en-US" altLang="zh-CN" sz="2667" b="1" dirty="0">
                <a:latin typeface="Consolas" panose="020B0609020204030204" pitchFamily="49" charset="0"/>
              </a:rPr>
              <a:t>s !=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 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>
                <a:latin typeface="Consolas" panose="020B0609020204030204" pitchFamily="49" charset="0"/>
              </a:rPr>
              <a:t>c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667" b="1" dirty="0">
                <a:latin typeface="Consolas" panose="020B0609020204030204" pitchFamily="49" charset="0"/>
              </a:rPr>
              <a:t>s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667" b="1" dirty="0">
                <a:latin typeface="Consolas" panose="020B0609020204030204" pitchFamily="49" charset="0"/>
              </a:rPr>
              <a:t> c ==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break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 </a:t>
            </a:r>
            <a:r>
              <a:rPr lang="en-US" altLang="zh-CN" sz="2667" b="1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(c,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s = s[:-1]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4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1419" y="1796819"/>
            <a:ext cx="5364581" cy="307234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667" b="1" dirty="0">
                <a:latin typeface="Consolas" panose="020B0609020204030204" pitchFamily="49" charset="0"/>
              </a:rPr>
              <a:t>s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endParaRPr lang="en-US" altLang="zh-CN" sz="2667" b="1" dirty="0">
              <a:solidFill>
                <a:srgbClr val="780D17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while </a:t>
            </a:r>
            <a:r>
              <a:rPr lang="en-US" altLang="zh-CN" sz="2667" b="1" dirty="0">
                <a:latin typeface="Consolas" panose="020B0609020204030204" pitchFamily="49" charset="0"/>
              </a:rPr>
              <a:t>s !=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 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>
                <a:latin typeface="Consolas" panose="020B0609020204030204" pitchFamily="49" charset="0"/>
              </a:rPr>
              <a:t>c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667" b="1" dirty="0">
                <a:latin typeface="Consolas" panose="020B0609020204030204" pitchFamily="49" charset="0"/>
              </a:rPr>
              <a:t>s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  </a:t>
            </a:r>
            <a:r>
              <a:rPr lang="en-US" altLang="zh-CN" sz="2667" b="1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(c,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= s[:-1]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2667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sz="2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PYTHO</a:t>
            </a: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PYTH</a:t>
            </a:r>
            <a:r>
              <a:rPr lang="en-US" altLang="zh-CN" sz="2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PYT</a:t>
            </a: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0" name="任意多边形 9"/>
          <p:cNvSpPr/>
          <p:nvPr/>
        </p:nvSpPr>
        <p:spPr bwMode="auto">
          <a:xfrm rot="16200000">
            <a:off x="7626404" y="3914820"/>
            <a:ext cx="683608" cy="480053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5867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27381" y="5836634"/>
            <a:ext cx="7200800" cy="71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70000"/>
              </a:lnSpc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仅跳出当前最内层循环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5E5E44-9710-84D9-EEFD-3E4504494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B4394E1-FF3B-879B-4295-491F506C48B1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循环控制保留字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循环的扩展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循环与</a:t>
            </a:r>
            <a:r>
              <a:rPr lang="en-US" altLang="zh-CN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44139" y="2660915"/>
            <a:ext cx="4128459" cy="21072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8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条件</a:t>
            </a:r>
            <a:r>
              <a:rPr lang="en-US" altLang="zh-CN" sz="3200" b="1" dirty="0">
                <a:latin typeface="Consolas" panose="020B0609020204030204" pitchFamily="49" charset="0"/>
              </a:rPr>
              <a:t>&gt;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1&gt;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2&gt;</a:t>
            </a:r>
          </a:p>
          <a:p>
            <a:pPr algn="l" defTabSz="1219170" eaLnBrk="0" hangingPunct="0">
              <a:lnSpc>
                <a:spcPct val="200000"/>
              </a:lnSpc>
              <a:defRPr/>
            </a:pPr>
            <a:endParaRPr lang="en-US" altLang="zh-CN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1371" y="2660915"/>
            <a:ext cx="6240693" cy="21072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变量</a:t>
            </a:r>
            <a:r>
              <a:rPr lang="en-US" altLang="zh-CN" sz="3200" b="1" dirty="0">
                <a:latin typeface="Consolas" panose="020B0609020204030204" pitchFamily="49" charset="0"/>
              </a:rPr>
              <a:t>&gt;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遍历结构</a:t>
            </a:r>
            <a:r>
              <a:rPr lang="en-US" altLang="zh-CN" sz="3200" b="1" dirty="0">
                <a:latin typeface="Consolas" panose="020B0609020204030204" pitchFamily="49" charset="0"/>
              </a:rPr>
              <a:t>&gt;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1&gt;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3200" b="1" dirty="0"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2&gt;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6EF0BB-AABE-622E-E429-45C96AEA8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03446" y="2852936"/>
            <a:ext cx="9985109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当循环没有被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语句退出时，执行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语句块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lse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语句块作为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正常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完成循环的奖励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这里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的用法与异常处理中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用法相似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循环的扩展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1E4878-C672-61ED-BF29-796EF90B1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3982A2-4FD9-135C-7B35-63B6C04F5F07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循环与</a:t>
            </a:r>
            <a:r>
              <a:rPr lang="en-US" altLang="zh-CN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循环的扩展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07435" y="2660915"/>
            <a:ext cx="4980539" cy="3072341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>
                <a:latin typeface="Consolas" panose="020B0609020204030204" pitchFamily="49" charset="0"/>
              </a:rPr>
              <a:t>c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667" b="1" dirty="0">
                <a:latin typeface="Consolas" panose="020B0609020204030204" pitchFamily="49" charset="0"/>
              </a:rPr>
              <a:t> c ==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continue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(c,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正常退出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>
              <a:lnSpc>
                <a:spcPct val="150000"/>
              </a:lnSpc>
              <a:defRPr/>
            </a:pPr>
            <a:endParaRPr lang="en-US" altLang="zh-CN" sz="533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PYHON</a:t>
            </a:r>
            <a:r>
              <a:rPr lang="zh-CN" altLang="en-US" sz="2667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正常退出</a:t>
            </a:r>
            <a:endParaRPr lang="en-US" altLang="zh-CN" sz="2667" dirty="0">
              <a:solidFill>
                <a:srgbClr val="001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192011" y="2660915"/>
            <a:ext cx="4980539" cy="3072341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667" b="1" dirty="0">
                <a:latin typeface="Consolas" panose="020B0609020204030204" pitchFamily="49" charset="0"/>
              </a:rPr>
              <a:t>c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667" b="1" dirty="0">
                <a:latin typeface="Consolas" panose="020B0609020204030204" pitchFamily="49" charset="0"/>
              </a:rPr>
              <a:t> c ==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break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(c,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正常退出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>
              <a:lnSpc>
                <a:spcPct val="150000"/>
              </a:lnSpc>
              <a:defRPr/>
            </a:pPr>
            <a:endParaRPr lang="en-US" altLang="zh-CN" sz="133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BF6155-801B-474D-5BF4-E6E53363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C88DB8-FD0A-651C-A1C0-F1A60290BDC9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循环与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4464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11BF7-6C0D-566B-ADC9-CA419050A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26DDFC92-0B56-7EF8-9B0F-10F31FF65BCC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单元小结：循环结构</a:t>
            </a:r>
            <a:endParaRPr lang="en-US" sz="42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B2BF4D-23D7-9500-1751-ACDB2B5B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9305E6-26E1-3A64-65D3-84E40C971D39}"/>
              </a:ext>
            </a:extLst>
          </p:cNvPr>
          <p:cNvSpPr/>
          <p:nvPr/>
        </p:nvSpPr>
        <p:spPr>
          <a:xfrm>
            <a:off x="666348" y="1988841"/>
            <a:ext cx="10859305" cy="352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遍历循环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计数、字符串、列表、文件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while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无限循环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退出当前循环层次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循环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的高级用法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有关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90B0-6696-706C-2A53-9B0D33685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1FF886E0-AB49-8C56-7289-2790D2853B56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4.5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条件计算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68A95-6A38-4909-B045-25802E392DAA}"/>
              </a:ext>
            </a:extLst>
          </p:cNvPr>
          <p:cNvSpPr txBox="1"/>
          <p:nvPr/>
        </p:nvSpPr>
        <p:spPr>
          <a:xfrm>
            <a:off x="4751851" y="4485118"/>
            <a:ext cx="2688299" cy="124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ts val="4667"/>
              </a:lnSpc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1219170">
              <a:lnSpc>
                <a:spcPts val="4667"/>
              </a:lnSpc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7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D266CAB8-D450-4590-2F58-6D0F7BAE0B69}"/>
              </a:ext>
            </a:extLst>
          </p:cNvPr>
          <p:cNvSpPr>
            <a:spLocks/>
          </p:cNvSpPr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学习目标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C839D5-2F91-4E44-A877-F3DE11319C51}"/>
              </a:ext>
            </a:extLst>
          </p:cNvPr>
          <p:cNvSpPr/>
          <p:nvPr/>
        </p:nvSpPr>
        <p:spPr>
          <a:xfrm>
            <a:off x="3599723" y="1439467"/>
            <a:ext cx="8736971" cy="407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(1) </a:t>
            </a:r>
            <a:r>
              <a:rPr lang="zh-CN" altLang="en-US" sz="2933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掌握程序的分支结构</a:t>
            </a:r>
            <a:endParaRPr lang="en-US" altLang="zh-CN" sz="2933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(2) </a:t>
            </a:r>
            <a:r>
              <a:rPr lang="zh-CN" altLang="en-US" sz="2933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掌握异常结构并处理程序异常</a:t>
            </a:r>
            <a:endParaRPr lang="en-US" altLang="zh-CN" sz="2933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(3) </a:t>
            </a:r>
            <a:r>
              <a:rPr lang="zh-CN" altLang="en-US" sz="2933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掌握程序的循环结构 </a:t>
            </a:r>
            <a:endParaRPr lang="en-US" altLang="zh-CN" sz="2933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(4) </a:t>
            </a:r>
            <a:r>
              <a:rPr lang="zh-CN" altLang="en-US" sz="2933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掌握判断条件的构造方法</a:t>
            </a:r>
            <a:endParaRPr lang="en-US" altLang="zh-CN" sz="2933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(5) </a:t>
            </a:r>
            <a:r>
              <a:rPr lang="zh-CN" altLang="en-US" sz="2933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理解蒙特卡罗计算方法 </a:t>
            </a:r>
            <a:endParaRPr lang="en-US" altLang="zh-CN" sz="2933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(6) </a:t>
            </a:r>
            <a:r>
              <a:rPr lang="zh-CN" altLang="en-US" sz="2933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掌握随机库的使用方法以及随机数的运用方法</a:t>
            </a:r>
            <a:endParaRPr lang="en-US" altLang="zh-CN" sz="2933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610B36-1617-4773-BB77-1D107C99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4" y="2660913"/>
            <a:ext cx="2510228" cy="2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逻辑运算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3332990"/>
          <a:ext cx="10465162" cy="23185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72341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7392821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7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and </a:t>
                      </a: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两个条件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  <a:r>
                        <a:rPr lang="zh-CN" altLang="en-US" sz="24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endPara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7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or </a:t>
                      </a: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两个条件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  <a:r>
                        <a:rPr lang="zh-CN" altLang="en-US" sz="24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</a:t>
                      </a:r>
                      <a:r>
                        <a:rPr lang="en-US" altLang="zh-CN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的逻辑</a:t>
                      </a:r>
                      <a:r>
                        <a:rPr lang="zh-CN" altLang="en-US" sz="24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5D770B-19BA-1475-C01F-5FED3FD07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1EDAB7-B11F-C966-DA48-D285E73F00A2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用于条件组合的三个保留字</a:t>
            </a:r>
          </a:p>
        </p:txBody>
      </p:sp>
    </p:spTree>
    <p:extLst>
      <p:ext uri="{BB962C8B-B14F-4D97-AF65-F5344CB8AC3E}">
        <p14:creationId xmlns:p14="http://schemas.microsoft.com/office/powerpoint/2010/main" val="5552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430B9-1C48-6B99-6E71-862B81C6E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>
            <a:extLst>
              <a:ext uri="{FF2B5EF4-FFF2-40B4-BE49-F238E27FC236}">
                <a16:creationId xmlns:a16="http://schemas.microsoft.com/office/drawing/2014/main" id="{F2DC36C6-FC8B-1D9C-F575-2AECC24A5887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逻辑运算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74F7A8-AEAA-C1FE-89F7-A386782FDBD2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运算示例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29B96-BA8E-5817-AE4A-103A921A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41</a:t>
            </a:fld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DD6DFA-8B11-BB0B-CA01-91B1C2FB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32750"/>
              </p:ext>
            </p:extLst>
          </p:nvPr>
        </p:nvGraphicFramePr>
        <p:xfrm>
          <a:off x="863419" y="2873808"/>
          <a:ext cx="10465163" cy="2908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76683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4188480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运算结果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en-US" altLang="zh-CN" sz="27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and </a:t>
                      </a: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27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or </a:t>
                      </a: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False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en-US" altLang="zh-CN" sz="27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and </a:t>
                      </a: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 </a:t>
                      </a:r>
                      <a:r>
                        <a:rPr lang="en-US" altLang="zh-CN" sz="27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en-US" altLang="zh-CN" sz="27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True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65678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比较运算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165D8FE-D378-4867-AD89-FFF539B0A5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296428"/>
                  </p:ext>
                </p:extLst>
              </p:nvPr>
            </p:nvGraphicFramePr>
            <p:xfrm>
              <a:off x="911424" y="2201301"/>
              <a:ext cx="10369152" cy="41156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880319">
                      <a:extLst>
                        <a:ext uri="{9D8B030D-6E8A-4147-A177-3AD203B41FA5}">
                          <a16:colId xmlns:a16="http://schemas.microsoft.com/office/drawing/2014/main" val="2350269296"/>
                        </a:ext>
                      </a:extLst>
                    </a:gridCol>
                    <a:gridCol w="3168352">
                      <a:extLst>
                        <a:ext uri="{9D8B030D-6E8A-4147-A177-3AD203B41FA5}">
                          <a16:colId xmlns:a16="http://schemas.microsoft.com/office/drawing/2014/main" val="630804413"/>
                        </a:ext>
                      </a:extLst>
                    </a:gridCol>
                    <a:gridCol w="4320481">
                      <a:extLst>
                        <a:ext uri="{9D8B030D-6E8A-4147-A177-3AD203B41FA5}">
                          <a16:colId xmlns:a16="http://schemas.microsoft.com/office/drawing/2014/main" val="204217230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操作符</a:t>
                          </a: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数学符号</a:t>
                          </a: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描述</a:t>
                          </a: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3421306199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7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小于</a:t>
                          </a:r>
                          <a:endParaRPr lang="en-US" altLang="zh-CN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1116778412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&lt;=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7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≤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小于等于</a:t>
                          </a:r>
                          <a:endParaRPr lang="en-US" altLang="zh-CN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3720683144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&gt;=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7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≥</a:t>
                          </a:r>
                          <a:endParaRPr lang="zh-CN" sz="27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2400" baseline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zh-CN" altLang="en-US" sz="2400" baseline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大于等于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464887734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7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&gt;</a:t>
                          </a:r>
                          <a:endParaRPr lang="zh-CN" sz="27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</a:t>
                          </a: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834746500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==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7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=</a:t>
                          </a:r>
                          <a:endParaRPr lang="zh-CN" sz="27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等于</a:t>
                          </a: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973767265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！</a:t>
                          </a: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zh-CN" sz="27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不等于</a:t>
                          </a: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3643583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165D8FE-D378-4867-AD89-FFF539B0A5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296428"/>
                  </p:ext>
                </p:extLst>
              </p:nvPr>
            </p:nvGraphicFramePr>
            <p:xfrm>
              <a:off x="911424" y="2201301"/>
              <a:ext cx="10369152" cy="41156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880319">
                      <a:extLst>
                        <a:ext uri="{9D8B030D-6E8A-4147-A177-3AD203B41FA5}">
                          <a16:colId xmlns:a16="http://schemas.microsoft.com/office/drawing/2014/main" val="2350269296"/>
                        </a:ext>
                      </a:extLst>
                    </a:gridCol>
                    <a:gridCol w="3168352">
                      <a:extLst>
                        <a:ext uri="{9D8B030D-6E8A-4147-A177-3AD203B41FA5}">
                          <a16:colId xmlns:a16="http://schemas.microsoft.com/office/drawing/2014/main" val="630804413"/>
                        </a:ext>
                      </a:extLst>
                    </a:gridCol>
                    <a:gridCol w="4320481">
                      <a:extLst>
                        <a:ext uri="{9D8B030D-6E8A-4147-A177-3AD203B41FA5}">
                          <a16:colId xmlns:a16="http://schemas.microsoft.com/office/drawing/2014/main" val="204217230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操作符</a:t>
                          </a: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数学符号</a:t>
                          </a: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描述</a:t>
                          </a: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3421306199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7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小于</a:t>
                          </a:r>
                          <a:endParaRPr lang="en-US" altLang="zh-CN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1116778412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&lt;=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7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≤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小于等于</a:t>
                          </a:r>
                          <a:endParaRPr lang="en-US" altLang="zh-CN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3720683144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&gt;=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7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≥</a:t>
                          </a:r>
                          <a:endParaRPr lang="zh-CN" sz="27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2400" baseline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zh-CN" altLang="en-US" sz="2400" baseline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大于等于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464887734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7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&gt;</a:t>
                          </a:r>
                          <a:endParaRPr lang="zh-CN" sz="27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</a:t>
                          </a: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834746500"/>
                      </a:ext>
                    </a:extLst>
                  </a:tr>
                  <a:tr h="589956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==</a:t>
                          </a:r>
                          <a:endParaRPr lang="zh-CN" altLang="en-US" sz="27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7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=</a:t>
                          </a:r>
                          <a:endParaRPr lang="zh-CN" sz="27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等于</a:t>
                          </a: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973767265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！</a:t>
                          </a:r>
                          <a:r>
                            <a:rPr lang="en-US" altLang="zh-CN" sz="27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</a:t>
                          </a:r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45720" marR="45720" marT="22860" marB="2286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91154" t="-570297" r="-136923" b="-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不等于</a:t>
                          </a:r>
                        </a:p>
                      </a:txBody>
                      <a:tcPr marL="45720" marR="45720" marT="22860" marB="22860" anchor="ctr"/>
                    </a:tc>
                    <a:extLst>
                      <a:ext uri="{0D108BD9-81ED-4DB2-BD59-A6C34878D82A}">
                        <a16:rowId xmlns:a16="http://schemas.microsoft.com/office/drawing/2014/main" val="3643583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813098-17AE-821B-4DC6-ACA53E9BB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01CC4E-A3B6-1EE6-6B73-74939DE83394}"/>
              </a:ext>
            </a:extLst>
          </p:cNvPr>
          <p:cNvSpPr/>
          <p:nvPr/>
        </p:nvSpPr>
        <p:spPr>
          <a:xfrm>
            <a:off x="143339" y="1427565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31961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条件判断及组合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2756925"/>
            <a:ext cx="6624736" cy="316835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guess = </a:t>
            </a:r>
            <a:r>
              <a:rPr lang="en-US" altLang="zh-CN" sz="3200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3200" b="1" dirty="0">
                <a:latin typeface="Consolas" panose="020B0609020204030204" pitchFamily="49" charset="0"/>
              </a:rPr>
              <a:t>())</a:t>
            </a:r>
          </a:p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latin typeface="Consolas" panose="020B0609020204030204" pitchFamily="49" charset="0"/>
              </a:rPr>
              <a:t>guess &gt; 99 </a:t>
            </a:r>
            <a:r>
              <a:rPr lang="en-US" altLang="zh-CN" sz="3200" b="1" dirty="0">
                <a:solidFill>
                  <a:srgbClr val="FF7700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3200" b="1" dirty="0">
                <a:latin typeface="Consolas" panose="020B0609020204030204" pitchFamily="49" charset="0"/>
              </a:rPr>
              <a:t> guess &lt; 99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猜错了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猜对了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latin typeface="Consolas" panose="020B0609020204030204" pitchFamily="49" charset="0"/>
              </a:rPr>
              <a:t>)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248128" y="3140968"/>
            <a:ext cx="4704523" cy="259228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not </a:t>
            </a:r>
            <a:r>
              <a:rPr lang="en-US" altLang="zh-CN" sz="3200" b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algn="l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B8CFA0-DD76-E15C-A8AB-B1F473C75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87E55-D19B-5ACB-AA27-E964093E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90B6D304-1B5A-4BA7-82A3-D0195F193E27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单元小结：条件计算</a:t>
            </a:r>
            <a:endParaRPr lang="en-US" sz="42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1D71EB-4EA9-CCC2-9859-73F396898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7C47290-69FA-1567-EA63-19A9F1D6EE98}"/>
              </a:ext>
            </a:extLst>
          </p:cNvPr>
          <p:cNvSpPr/>
          <p:nvPr/>
        </p:nvSpPr>
        <p:spPr>
          <a:xfrm>
            <a:off x="666348" y="2468894"/>
            <a:ext cx="10859305" cy="1747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逻辑运算</a:t>
            </a:r>
            <a:r>
              <a:rPr lang="zh-CN" altLang="en-US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not and or  </a:t>
            </a:r>
          </a:p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比较运算</a:t>
            </a:r>
            <a:r>
              <a:rPr lang="zh-CN" altLang="en-US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&gt; &gt;= == &lt;= &lt; !=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8BCB8-8DA0-D3DD-FCA0-7C2D75BE0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979BE2DB-6F94-11A2-11AB-B7D6D0D5FAF0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4.6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6: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71E18D-BBAF-4812-8ACB-1E27D9FC6A24}"/>
              </a:ext>
            </a:extLst>
          </p:cNvPr>
          <p:cNvSpPr txBox="1"/>
          <p:nvPr/>
        </p:nvSpPr>
        <p:spPr>
          <a:xfrm>
            <a:off x="4751851" y="4485118"/>
            <a:ext cx="2688299" cy="124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ts val="4667"/>
              </a:lnSpc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1219170">
              <a:lnSpc>
                <a:spcPts val="4667"/>
              </a:lnSpc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7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r>
              <a:rPr lang="zh-CN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-3193032" y="1310900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1. 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圆周率的近似计算公式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063552" y="1963211"/>
                <a:ext cx="9793088" cy="1343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pt-BR" sz="32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t-BR" altLang="zh-C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pt-BR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pt-BR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963211"/>
                <a:ext cx="9793088" cy="1343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07CDC8-FBF7-B208-680F-70CFD685A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F7FE60F0-CCB1-42A6-982F-7310F2AF6214}"/>
              </a:ext>
            </a:extLst>
          </p:cNvPr>
          <p:cNvSpPr/>
          <p:nvPr/>
        </p:nvSpPr>
        <p:spPr>
          <a:xfrm>
            <a:off x="-2974465" y="3411737"/>
            <a:ext cx="10076033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2. 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蒙特卡罗方法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78096956-08BC-493B-BEEE-2E15DF4D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91" y="4077072"/>
            <a:ext cx="2459777" cy="2192755"/>
          </a:xfrm>
          <a:prstGeom prst="rect">
            <a:avLst/>
          </a:prstGeom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1400D5EA-6B59-4C38-A5AF-71F5CA32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918" y="3447713"/>
            <a:ext cx="3025506" cy="3005623"/>
          </a:xfrm>
          <a:prstGeom prst="rect">
            <a:avLst/>
          </a:prstGeom>
        </p:spPr>
      </p:pic>
      <p:sp>
        <p:nvSpPr>
          <p:cNvPr id="9" name="箭头: 右 5">
            <a:extLst>
              <a:ext uri="{FF2B5EF4-FFF2-40B4-BE49-F238E27FC236}">
                <a16:creationId xmlns:a16="http://schemas.microsoft.com/office/drawing/2014/main" id="{90D58A38-F302-4303-A446-B34C3DBE5E45}"/>
              </a:ext>
            </a:extLst>
          </p:cNvPr>
          <p:cNvSpPr/>
          <p:nvPr/>
        </p:nvSpPr>
        <p:spPr bwMode="auto">
          <a:xfrm>
            <a:off x="5930789" y="4917183"/>
            <a:ext cx="634781" cy="480053"/>
          </a:xfrm>
          <a:prstGeom prst="rightArrow">
            <a:avLst/>
          </a:prstGeom>
          <a:noFill/>
          <a:ln w="3175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</p:spTree>
    <p:extLst>
      <p:ext uri="{BB962C8B-B14F-4D97-AF65-F5344CB8AC3E}">
        <p14:creationId xmlns:p14="http://schemas.microsoft.com/office/powerpoint/2010/main" val="337184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371" y="932724"/>
            <a:ext cx="6336704" cy="4876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#CalPiV1.py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pi = 0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N  = 100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k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(N) 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pi += 1/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(16,k)*( \  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4/(8*k+1) – 2/(8*k+4) - \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1/(8*k+5) – 1/(8*k+6))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圆周率值是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{}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.format(pi))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096000" y="2436568"/>
                <a:ext cx="6096000" cy="895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pt-BR" sz="2133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altLang="zh-CN" sz="2133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133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133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t-BR" altLang="zh-CN" sz="2133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3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133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133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pt-BR" altLang="zh-CN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zh-CN" sz="2133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133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den>
                              </m:f>
                              <m: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133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den>
                              </m:f>
                              <m: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133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133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133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pt-BR" altLang="zh-CN" sz="2133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133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36568"/>
                <a:ext cx="6096000" cy="895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512691" y="4079783"/>
            <a:ext cx="557556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solidFill>
                  <a:srgbClr val="003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圆周率值是: 3.141592653589793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4B2D878-20E2-40B2-80CE-5FBC9302B898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r>
              <a:rPr lang="zh-CN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实例讲解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3392" y="68627"/>
            <a:ext cx="10704512" cy="6408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solidFill>
                  <a:srgbClr val="E00000"/>
                </a:solidFill>
                <a:latin typeface="Consolas" panose="020B0609020204030204" pitchFamily="49" charset="0"/>
              </a:rPr>
              <a:t>#CalPiV2.py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133" b="1" dirty="0">
                <a:latin typeface="Consolas" panose="020B0609020204030204" pitchFamily="49" charset="0"/>
              </a:rPr>
              <a:t> random </a:t>
            </a:r>
            <a:r>
              <a:rPr lang="en-US" altLang="zh-CN" sz="21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133" b="1" dirty="0">
                <a:latin typeface="Consolas" panose="020B0609020204030204" pitchFamily="49" charset="0"/>
              </a:rPr>
              <a:t> random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133" b="1" dirty="0">
                <a:latin typeface="Consolas" panose="020B0609020204030204" pitchFamily="49" charset="0"/>
              </a:rPr>
              <a:t> time </a:t>
            </a:r>
            <a:r>
              <a:rPr lang="en-US" altLang="zh-CN" sz="21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133" b="1" dirty="0">
                <a:latin typeface="Consolas" panose="020B0609020204030204" pitchFamily="49" charset="0"/>
              </a:rPr>
              <a:t> </a:t>
            </a:r>
            <a:r>
              <a:rPr lang="en-US" altLang="zh-CN" sz="2133" b="1" dirty="0" err="1">
                <a:latin typeface="Consolas" panose="020B0609020204030204" pitchFamily="49" charset="0"/>
              </a:rPr>
              <a:t>perf_counter</a:t>
            </a:r>
            <a:endParaRPr lang="en-US" altLang="zh-CN" sz="2133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latin typeface="Consolas" panose="020B0609020204030204" pitchFamily="49" charset="0"/>
              </a:rPr>
              <a:t>DARTS = 1000*1000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latin typeface="Consolas" panose="020B0609020204030204" pitchFamily="49" charset="0"/>
              </a:rPr>
              <a:t>hits = 0.0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latin typeface="Consolas" panose="020B0609020204030204" pitchFamily="49" charset="0"/>
              </a:rPr>
              <a:t>start = </a:t>
            </a:r>
            <a:r>
              <a:rPr lang="en-US" altLang="zh-CN" sz="2133" b="1" dirty="0" err="1">
                <a:latin typeface="Consolas" panose="020B0609020204030204" pitchFamily="49" charset="0"/>
              </a:rPr>
              <a:t>perf_counter</a:t>
            </a:r>
            <a:r>
              <a:rPr lang="en-US" altLang="zh-CN" sz="2133" b="1" dirty="0">
                <a:latin typeface="Consolas" panose="020B0609020204030204" pitchFamily="49" charset="0"/>
              </a:rPr>
              <a:t>()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133" b="1" dirty="0">
                <a:latin typeface="Consolas" panose="020B0609020204030204" pitchFamily="49" charset="0"/>
              </a:rPr>
              <a:t> </a:t>
            </a:r>
            <a:r>
              <a:rPr lang="en-US" altLang="zh-CN" sz="2133" b="1" dirty="0" err="1">
                <a:latin typeface="Consolas" panose="020B0609020204030204" pitchFamily="49" charset="0"/>
              </a:rPr>
              <a:t>i</a:t>
            </a:r>
            <a:r>
              <a:rPr lang="en-US" altLang="zh-CN" sz="2133" b="1" dirty="0">
                <a:latin typeface="Consolas" panose="020B0609020204030204" pitchFamily="49" charset="0"/>
              </a:rPr>
              <a:t> </a:t>
            </a:r>
            <a:r>
              <a:rPr lang="en-US" altLang="zh-CN" sz="21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133" b="1" dirty="0">
                <a:latin typeface="Consolas" panose="020B0609020204030204" pitchFamily="49" charset="0"/>
              </a:rPr>
              <a:t> </a:t>
            </a:r>
            <a:r>
              <a:rPr lang="en-US" altLang="zh-CN" sz="2133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133" b="1" dirty="0">
                <a:latin typeface="Consolas" panose="020B0609020204030204" pitchFamily="49" charset="0"/>
              </a:rPr>
              <a:t>(1, DARTS+1):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latin typeface="Consolas" panose="020B0609020204030204" pitchFamily="49" charset="0"/>
              </a:rPr>
              <a:t>    x, y = random(), random()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latin typeface="Consolas" panose="020B0609020204030204" pitchFamily="49" charset="0"/>
              </a:rPr>
              <a:t>    </a:t>
            </a:r>
            <a:r>
              <a:rPr lang="en-US" altLang="zh-CN" sz="2133" b="1" dirty="0" err="1">
                <a:latin typeface="Consolas" panose="020B0609020204030204" pitchFamily="49" charset="0"/>
              </a:rPr>
              <a:t>dist</a:t>
            </a:r>
            <a:r>
              <a:rPr lang="en-US" altLang="zh-CN" sz="2133" b="1" dirty="0">
                <a:latin typeface="Consolas" panose="020B0609020204030204" pitchFamily="49" charset="0"/>
              </a:rPr>
              <a:t> = </a:t>
            </a:r>
            <a:r>
              <a:rPr lang="en-US" altLang="zh-CN" sz="2133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2133" b="1" dirty="0">
                <a:latin typeface="Consolas" panose="020B0609020204030204" pitchFamily="49" charset="0"/>
              </a:rPr>
              <a:t>(x ** 2 + y ** 2, 0.5)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latin typeface="Consolas" panose="020B0609020204030204" pitchFamily="49" charset="0"/>
              </a:rPr>
              <a:t>    </a:t>
            </a:r>
            <a:r>
              <a:rPr lang="en-US" altLang="zh-CN" sz="21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133" b="1" dirty="0">
                <a:latin typeface="Consolas" panose="020B0609020204030204" pitchFamily="49" charset="0"/>
              </a:rPr>
              <a:t> </a:t>
            </a:r>
            <a:r>
              <a:rPr lang="en-US" altLang="zh-CN" sz="2133" b="1" dirty="0" err="1">
                <a:latin typeface="Consolas" panose="020B0609020204030204" pitchFamily="49" charset="0"/>
              </a:rPr>
              <a:t>dist</a:t>
            </a:r>
            <a:r>
              <a:rPr lang="en-US" altLang="zh-CN" sz="2133" b="1" dirty="0">
                <a:latin typeface="Consolas" panose="020B0609020204030204" pitchFamily="49" charset="0"/>
              </a:rPr>
              <a:t> &lt;= 1.0: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latin typeface="Consolas" panose="020B0609020204030204" pitchFamily="49" charset="0"/>
              </a:rPr>
              <a:t>        hits = hits + 1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latin typeface="Consolas" panose="020B0609020204030204" pitchFamily="49" charset="0"/>
              </a:rPr>
              <a:t>pi = 4 * (hits/DARTS)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133" b="1" dirty="0">
                <a:latin typeface="Consolas" panose="020B0609020204030204" pitchFamily="49" charset="0"/>
              </a:rPr>
              <a:t>(</a:t>
            </a:r>
            <a:r>
              <a:rPr lang="zh-CN" altLang="zh-CN" sz="21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133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圆周率值是</a:t>
            </a:r>
            <a:r>
              <a:rPr lang="en-US" altLang="zh-CN" sz="2133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{}</a:t>
            </a:r>
            <a:r>
              <a:rPr lang="zh-CN" altLang="zh-CN" sz="21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133" b="1" dirty="0">
                <a:latin typeface="Consolas" panose="020B0609020204030204" pitchFamily="49" charset="0"/>
              </a:rPr>
              <a:t>.format(pi))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133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133" b="1" dirty="0">
                <a:latin typeface="Consolas" panose="020B0609020204030204" pitchFamily="49" charset="0"/>
              </a:rPr>
              <a:t>(</a:t>
            </a:r>
            <a:r>
              <a:rPr lang="zh-CN" altLang="zh-CN" sz="21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133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运行时间是</a:t>
            </a:r>
            <a:r>
              <a:rPr lang="en-US" altLang="zh-CN" sz="2133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{:.5f}s</a:t>
            </a:r>
            <a:r>
              <a:rPr lang="zh-CN" altLang="zh-CN" sz="21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133" b="1" dirty="0">
                <a:latin typeface="Consolas" panose="020B0609020204030204" pitchFamily="49" charset="0"/>
              </a:rPr>
              <a:t>.format(</a:t>
            </a:r>
            <a:r>
              <a:rPr lang="en-US" altLang="zh-CN" sz="2133" b="1" dirty="0" err="1">
                <a:latin typeface="Consolas" panose="020B0609020204030204" pitchFamily="49" charset="0"/>
              </a:rPr>
              <a:t>perf_counter</a:t>
            </a:r>
            <a:r>
              <a:rPr lang="en-US" altLang="zh-CN" sz="2133" b="1" dirty="0">
                <a:latin typeface="Consolas" panose="020B0609020204030204" pitchFamily="49" charset="0"/>
              </a:rPr>
              <a:t>()-start))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DCC46-6DE2-4FF2-9CB2-355C13220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17586" r="21266" b="13675"/>
          <a:stretch/>
        </p:blipFill>
        <p:spPr>
          <a:xfrm>
            <a:off x="8328248" y="1695158"/>
            <a:ext cx="3456384" cy="33479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4E2628-8820-4D07-9F57-2DF3CE668826}"/>
              </a:ext>
            </a:extLst>
          </p:cNvPr>
          <p:cNvSpPr txBox="1"/>
          <p:nvPr/>
        </p:nvSpPr>
        <p:spPr>
          <a:xfrm>
            <a:off x="8904313" y="2690336"/>
            <a:ext cx="1838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8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π</a:t>
            </a:r>
            <a:endParaRPr lang="zh-CN" altLang="en-US" sz="88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85DC38-D64C-4BC3-A603-8393A6AA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273321"/>
            <a:ext cx="2459777" cy="219275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B8446B0-E6EA-4E95-B39D-FED6CBC262CA}"/>
              </a:ext>
            </a:extLst>
          </p:cNvPr>
          <p:cNvSpPr/>
          <p:nvPr/>
        </p:nvSpPr>
        <p:spPr bwMode="auto">
          <a:xfrm>
            <a:off x="7598478" y="2113432"/>
            <a:ext cx="634781" cy="480053"/>
          </a:xfrm>
          <a:prstGeom prst="rightArrow">
            <a:avLst/>
          </a:prstGeom>
          <a:noFill/>
          <a:ln w="3175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701E1D15-2122-48F1-B38D-C1B2890A80C9}"/>
              </a:ext>
            </a:extLst>
          </p:cNvPr>
          <p:cNvSpPr/>
          <p:nvPr/>
        </p:nvSpPr>
        <p:spPr>
          <a:xfrm>
            <a:off x="1127448" y="322161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蒙特卡罗方法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举一反三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564904"/>
            <a:ext cx="10945216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数学思维：找到公式，利用公式求解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计算思维：抽象一种过程，用计算机自动化求解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谁更准确？谁效率更高？    （不好说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204288-E03A-7DD6-029D-A7B2153F1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182B43-E21C-2350-D00C-39FBA054B8A3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理解方法思维</a:t>
            </a:r>
          </a:p>
        </p:txBody>
      </p:sp>
    </p:spTree>
    <p:extLst>
      <p:ext uri="{BB962C8B-B14F-4D97-AF65-F5344CB8AC3E}">
        <p14:creationId xmlns:p14="http://schemas.microsoft.com/office/powerpoint/2010/main" val="9592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4.1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分支结构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014DBA-101D-49F7-A6CC-37B853318CEB}"/>
              </a:ext>
            </a:extLst>
          </p:cNvPr>
          <p:cNvSpPr txBox="1"/>
          <p:nvPr/>
        </p:nvSpPr>
        <p:spPr>
          <a:xfrm>
            <a:off x="4751851" y="4485118"/>
            <a:ext cx="2688299" cy="124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ts val="4667"/>
              </a:lnSpc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1219170">
              <a:lnSpc>
                <a:spcPts val="4667"/>
              </a:lnSpc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举一反三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程序运行时间分析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58822" y="2564905"/>
            <a:ext cx="10273141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库的计时方法获得程序运行时间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改变撒点数量，理解程序运行时间的分布</a:t>
            </a:r>
            <a:endParaRPr lang="en-US" altLang="zh-CN" sz="3200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初步掌握简单的程序性能分析方法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7E3CE1-1AB2-947E-54DC-2AA4DD123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6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举一反三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计算问题的扩展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72576" y="3028737"/>
            <a:ext cx="10417835" cy="191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不求解圆周率，而是某个特定图形的面积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在工程计算中寻找蒙特卡罗方法的应用场景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3502E0-6722-40BD-8646-92BA3EFB9800}"/>
              </a:ext>
            </a:extLst>
          </p:cNvPr>
          <p:cNvGrpSpPr/>
          <p:nvPr/>
        </p:nvGrpSpPr>
        <p:grpSpPr>
          <a:xfrm>
            <a:off x="9360363" y="1707867"/>
            <a:ext cx="2420592" cy="2366715"/>
            <a:chOff x="6516216" y="1106426"/>
            <a:chExt cx="2319500" cy="230425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17DFDE6-FD00-4FBA-B0E9-B155F8E8B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6216" y="1106426"/>
              <a:ext cx="2319500" cy="2304256"/>
            </a:xfrm>
            <a:prstGeom prst="rect">
              <a:avLst/>
            </a:prstGeom>
          </p:spPr>
        </p:pic>
        <p:sp>
          <p:nvSpPr>
            <p:cNvPr id="2" name="任意多边形 1"/>
            <p:cNvSpPr/>
            <p:nvPr/>
          </p:nvSpPr>
          <p:spPr bwMode="auto">
            <a:xfrm>
              <a:off x="6682859" y="1211539"/>
              <a:ext cx="2123385" cy="2022275"/>
            </a:xfrm>
            <a:custGeom>
              <a:avLst/>
              <a:gdLst>
                <a:gd name="connsiteX0" fmla="*/ 2152800 w 2265569"/>
                <a:gd name="connsiteY0" fmla="*/ 2191240 h 2191240"/>
                <a:gd name="connsiteX1" fmla="*/ 2023200 w 2265569"/>
                <a:gd name="connsiteY1" fmla="*/ 290440 h 2191240"/>
                <a:gd name="connsiteX2" fmla="*/ 0 w 2265569"/>
                <a:gd name="connsiteY2" fmla="*/ 38440 h 219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569" h="2191240">
                  <a:moveTo>
                    <a:pt x="2152800" y="2191240"/>
                  </a:moveTo>
                  <a:cubicBezTo>
                    <a:pt x="2267400" y="1420240"/>
                    <a:pt x="2382000" y="649240"/>
                    <a:pt x="2023200" y="290440"/>
                  </a:cubicBezTo>
                  <a:cubicBezTo>
                    <a:pt x="1664400" y="-68360"/>
                    <a:pt x="832200" y="-14960"/>
                    <a:pt x="0" y="38440"/>
                  </a:cubicBezTo>
                </a:path>
              </a:pathLst>
            </a:cu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7466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5DFBD3-34DD-06BF-255E-7D7DF8F69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9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5EE09-9071-3220-D46D-22F75278D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E3F2B1E9-C97D-2833-A101-5E38AE547050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4.7 random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库和随机数运用</a:t>
            </a:r>
          </a:p>
        </p:txBody>
      </p:sp>
    </p:spTree>
    <p:extLst>
      <p:ext uri="{BB962C8B-B14F-4D97-AF65-F5344CB8AC3E}">
        <p14:creationId xmlns:p14="http://schemas.microsoft.com/office/powerpoint/2010/main" val="23728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random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612800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库是使用随机数的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标准库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39382" y="2564904"/>
            <a:ext cx="11137237" cy="2906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伪随机数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采用梅森旋转算法生成的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伪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随机序列中元素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andom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库主要用于生成随机数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  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import</a:t>
            </a:r>
            <a:r>
              <a:rPr lang="en-US" altLang="zh-CN" sz="32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random</a:t>
            </a:r>
            <a:endParaRPr lang="zh-CN" altLang="en-US" sz="3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6F7BB9-0D40-E85E-CC77-A5C15A396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612800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库包括两类函数，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常用共</a:t>
            </a:r>
            <a:r>
              <a:rPr lang="en-US" altLang="zh-CN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32288" y="2564904"/>
            <a:ext cx="11233248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基本随机数函数：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seed(), random()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扩展随机数函数：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randint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getrandbits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uniform(),           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         	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randrange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choice(), shuffle()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random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94020E-9707-4B65-C158-C9FC7F670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7009" y="393731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梅森旋转算法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3806367" y="3717032"/>
            <a:ext cx="2688299" cy="1056117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4" name="矩形 3"/>
          <p:cNvSpPr/>
          <p:nvPr/>
        </p:nvSpPr>
        <p:spPr>
          <a:xfrm>
            <a:off x="12015" y="1612797"/>
            <a:ext cx="12192000" cy="6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随机数种子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750250" y="4265603"/>
            <a:ext cx="768085" cy="0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7798543" y="3198650"/>
            <a:ext cx="6720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随机序列</a:t>
            </a:r>
            <a:endParaRPr lang="zh-CN" altLang="en-US" sz="3200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6762562" y="4256607"/>
            <a:ext cx="768085" cy="0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8938358" y="1508787"/>
            <a:ext cx="2698588" cy="49949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0.5714025946899135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0.4288890546751146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0.5780913011344704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0.20609823213950174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0.81332125135732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0.8235888725334455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0.6534725339011758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0.16022955651881965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0.5206693596399246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0.32777281162209315</a:t>
            </a:r>
          </a:p>
          <a:p>
            <a:pPr algn="l">
              <a:lnSpc>
                <a:spcPct val="200000"/>
              </a:lnSpc>
            </a:pPr>
            <a:r>
              <a:rPr lang="en-US" altLang="zh-CN" sz="1467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…… </a:t>
            </a:r>
            <a:endParaRPr lang="zh-CN" altLang="en-US" sz="1467" dirty="0"/>
          </a:p>
        </p:txBody>
      </p:sp>
      <p:sp>
        <p:nvSpPr>
          <p:cNvPr id="10" name="矩形 9"/>
          <p:cNvSpPr/>
          <p:nvPr/>
        </p:nvSpPr>
        <p:spPr>
          <a:xfrm>
            <a:off x="1326245" y="4710473"/>
            <a:ext cx="60785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endParaRPr lang="zh-CN" altLang="en-US" sz="2667" dirty="0"/>
          </a:p>
        </p:txBody>
      </p:sp>
      <p:sp>
        <p:nvSpPr>
          <p:cNvPr id="16" name="圆角矩形 15"/>
          <p:cNvSpPr/>
          <p:nvPr/>
        </p:nvSpPr>
        <p:spPr bwMode="auto">
          <a:xfrm>
            <a:off x="8938357" y="3397246"/>
            <a:ext cx="3110304" cy="473396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15" name="矩形 14"/>
          <p:cNvSpPr/>
          <p:nvPr/>
        </p:nvSpPr>
        <p:spPr>
          <a:xfrm>
            <a:off x="10909888" y="336720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随机数</a:t>
            </a:r>
            <a:endParaRPr lang="zh-CN" altLang="en-US" sz="2667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A342BE-12D5-5A86-36B7-2DD09F624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88049B-7C60-C20B-0033-27F4719EAE21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852A7-6019-4005-5AA2-2AFEA6169DCC}"/>
              </a:ext>
            </a:extLst>
          </p:cNvPr>
          <p:cNvSpPr/>
          <p:nvPr/>
        </p:nvSpPr>
        <p:spPr>
          <a:xfrm>
            <a:off x="380594" y="393731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随机数种子</a:t>
            </a:r>
          </a:p>
        </p:txBody>
      </p:sp>
    </p:spTree>
    <p:extLst>
      <p:ext uri="{BB962C8B-B14F-4D97-AF65-F5344CB8AC3E}">
        <p14:creationId xmlns:p14="http://schemas.microsoft.com/office/powerpoint/2010/main" val="20063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52198" y="2084851"/>
          <a:ext cx="10887605" cy="3939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566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691941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seed(a=None)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初始化给定的随机数种子，默认为当前系统时间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random.seed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(10)  </a:t>
                      </a:r>
                      <a:r>
                        <a:rPr kumimoji="0" lang="en-US" altLang="zh-CN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#</a:t>
                      </a:r>
                      <a:r>
                        <a:rPr kumimoji="0" lang="zh-CN" alt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产生种子</a:t>
                      </a:r>
                      <a:r>
                        <a:rPr kumimoji="0" lang="en-US" altLang="zh-CN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10</a:t>
                      </a:r>
                      <a:r>
                        <a:rPr kumimoji="0" lang="zh-CN" alt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对应的序列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random()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[0.0, 1.0)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之间的随机小数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random.random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0.5714025946899135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227EA4-936F-1A23-E36F-42AFC1293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4811" y="1892829"/>
            <a:ext cx="4032448" cy="429309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2667" b="1" dirty="0">
                <a:latin typeface="Consolas" panose="020B0609020204030204" pitchFamily="49" charset="0"/>
              </a:rPr>
              <a:t>random</a:t>
            </a:r>
            <a:endParaRPr lang="en-US" altLang="zh-CN" sz="2667" b="1" dirty="0">
              <a:solidFill>
                <a:srgbClr val="780D17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random.seed</a:t>
            </a:r>
            <a:r>
              <a:rPr lang="en-US" altLang="zh-CN" sz="2667" b="1" dirty="0">
                <a:latin typeface="Consolas" panose="020B0609020204030204" pitchFamily="49" charset="0"/>
              </a:rPr>
              <a:t>(10)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667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0.5714025946899135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667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0.4288890546751146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672064" y="1892829"/>
            <a:ext cx="4032448" cy="429309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2667" b="1" dirty="0">
                <a:latin typeface="Consolas" panose="020B0609020204030204" pitchFamily="49" charset="0"/>
              </a:rPr>
              <a:t>random</a:t>
            </a:r>
            <a:endParaRPr lang="en-US" altLang="zh-CN" sz="2667" b="1" dirty="0">
              <a:solidFill>
                <a:srgbClr val="780D17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random.seed</a:t>
            </a:r>
            <a:r>
              <a:rPr lang="en-US" altLang="zh-CN" sz="2667" b="1" dirty="0">
                <a:latin typeface="Consolas" panose="020B0609020204030204" pitchFamily="49" charset="0"/>
              </a:rPr>
              <a:t>(10)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667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0.5714025946899135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random.seed</a:t>
            </a:r>
            <a:r>
              <a:rPr lang="en-US" altLang="zh-CN" sz="2667" b="1" dirty="0">
                <a:latin typeface="Consolas" panose="020B0609020204030204" pitchFamily="49" charset="0"/>
              </a:rPr>
              <a:t>(10)</a:t>
            </a:r>
            <a:endParaRPr lang="en-US" altLang="zh-CN" sz="2667" b="1" dirty="0">
              <a:solidFill>
                <a:srgbClr val="780D17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667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0.5714025946899135</a:t>
            </a:r>
            <a:endParaRPr lang="en-US" altLang="zh-CN" sz="2667" b="1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8630AA-2E5E-BD46-1A51-14A20D3DB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61528" y="3766907"/>
            <a:ext cx="2127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random()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871531" y="3717032"/>
            <a:ext cx="2688299" cy="725693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4943872" y="2960619"/>
            <a:ext cx="624141" cy="537525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4943873" y="4581128"/>
            <a:ext cx="628916" cy="416376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6096000" y="2286063"/>
            <a:ext cx="2688299" cy="325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2667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randint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667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randrange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</a:t>
            </a:r>
            <a:r>
              <a:rPr lang="en-US" altLang="zh-CN" sz="2667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getrandbits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uniform()</a:t>
            </a:r>
            <a:endParaRPr lang="en-US" altLang="zh-CN" sz="2667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64353" y="3106799"/>
            <a:ext cx="1740220" cy="161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choice()</a:t>
            </a:r>
          </a:p>
          <a:p>
            <a:pPr algn="l">
              <a:lnSpc>
                <a:spcPct val="200000"/>
              </a:lnSpc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shuffle()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54595-739A-F331-67FA-9811B1153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52198" y="2084851"/>
          <a:ext cx="10887605" cy="3939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566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691941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randint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b)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[a, b]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之间的整数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random.randint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(10, 100)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64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randrange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(m, n[, k])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[m, n)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之间以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为步长的随机整数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random.randrange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(10, 100, 10)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CC84E3-D26E-8EF6-E51A-AE35B2675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6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单分支结构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88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根据判断条件结果而选择不同向前路径的运行方式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9336" y="3368360"/>
            <a:ext cx="3060325" cy="213554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32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条件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zh-CN" altLang="zh-CN" sz="3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3143672" y="3525011"/>
            <a:ext cx="2262925" cy="778749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11" name="矩形 10"/>
          <p:cNvSpPr/>
          <p:nvPr/>
        </p:nvSpPr>
        <p:spPr>
          <a:xfrm>
            <a:off x="3475611" y="3668165"/>
            <a:ext cx="1632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9339" y="4255910"/>
            <a:ext cx="92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zh-CN" altLang="en-US" sz="2400" b="1" dirty="0">
              <a:solidFill>
                <a:srgbClr val="FF77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stCxn id="9" idx="2"/>
            <a:endCxn id="16" idx="0"/>
          </p:cNvCxnSpPr>
          <p:nvPr/>
        </p:nvCxnSpPr>
        <p:spPr bwMode="auto">
          <a:xfrm>
            <a:off x="4275134" y="4303761"/>
            <a:ext cx="0" cy="54602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" name="组合 13"/>
          <p:cNvGrpSpPr/>
          <p:nvPr/>
        </p:nvGrpSpPr>
        <p:grpSpPr>
          <a:xfrm>
            <a:off x="3379811" y="4849786"/>
            <a:ext cx="1790647" cy="536622"/>
            <a:chOff x="3003294" y="2180102"/>
            <a:chExt cx="1299868" cy="356517"/>
          </a:xfrm>
        </p:grpSpPr>
        <p:sp>
          <p:nvSpPr>
            <p:cNvPr id="15" name="矩形 14"/>
            <p:cNvSpPr/>
            <p:nvPr/>
          </p:nvSpPr>
          <p:spPr>
            <a:xfrm>
              <a:off x="3260648" y="2187976"/>
              <a:ext cx="804317" cy="306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8800">
                <a:solidFill>
                  <a:srgbClr val="FF7700"/>
                </a:solidFill>
              </a:endParaRPr>
            </a:p>
          </p:txBody>
        </p:sp>
      </p:grpSp>
      <p:cxnSp>
        <p:nvCxnSpPr>
          <p:cNvPr id="23" name="直接连接符 22"/>
          <p:cNvCxnSpPr>
            <a:endCxn id="9" idx="0"/>
          </p:cNvCxnSpPr>
          <p:nvPr/>
        </p:nvCxnSpPr>
        <p:spPr bwMode="auto">
          <a:xfrm>
            <a:off x="4275132" y="3033547"/>
            <a:ext cx="3" cy="49146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5390928" y="3368361"/>
            <a:ext cx="1144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zh-CN" altLang="en-US" sz="2400" dirty="0">
              <a:solidFill>
                <a:srgbClr val="FF77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接连接符 24"/>
          <p:cNvCxnSpPr>
            <a:stCxn id="16" idx="2"/>
          </p:cNvCxnSpPr>
          <p:nvPr/>
        </p:nvCxnSpPr>
        <p:spPr bwMode="auto">
          <a:xfrm flipH="1">
            <a:off x="4275132" y="5386409"/>
            <a:ext cx="3" cy="55610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9" idx="3"/>
          </p:cNvCxnSpPr>
          <p:nvPr/>
        </p:nvCxnSpPr>
        <p:spPr bwMode="auto">
          <a:xfrm flipH="1">
            <a:off x="4288330" y="3914386"/>
            <a:ext cx="1118267" cy="1771001"/>
          </a:xfrm>
          <a:prstGeom prst="bentConnector4">
            <a:avLst>
              <a:gd name="adj1" fmla="val -27256"/>
              <a:gd name="adj2" fmla="val 10002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D6997A-8461-9CBE-3088-9F4D400D3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60EA735-DD52-4C02-947E-6FBB99E4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4221088"/>
            <a:ext cx="5088565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guess = </a:t>
            </a:r>
            <a:r>
              <a:rPr lang="en-US" altLang="zh-CN" sz="3200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3200" b="1" dirty="0">
                <a:latin typeface="Consolas" panose="020B0609020204030204" pitchFamily="49" charset="0"/>
              </a:rPr>
              <a:t>(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3200" b="1" dirty="0">
                <a:latin typeface="Consolas" panose="020B0609020204030204" pitchFamily="49" charset="0"/>
              </a:rPr>
              <a:t>())</a:t>
            </a:r>
          </a:p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latin typeface="Consolas" panose="020B0609020204030204" pitchFamily="49" charset="0"/>
              </a:rPr>
              <a:t>guess == 99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猜对了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387F576-677C-4010-BFD7-3DCCBA19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059" y="2212202"/>
            <a:ext cx="5088565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条件正确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C5B051-1BB2-437B-B259-B71EA98C0A01}"/>
              </a:ext>
            </a:extLst>
          </p:cNvPr>
          <p:cNvSpPr txBox="1"/>
          <p:nvPr/>
        </p:nvSpPr>
        <p:spPr>
          <a:xfrm>
            <a:off x="6002119" y="2371407"/>
            <a:ext cx="6174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52198" y="2084851"/>
          <a:ext cx="10887605" cy="3939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566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691941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getrandbits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比特长的随机整数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random.getrandbits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(16)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37885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uniform(a,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[a, b]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之间的随机小数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random.uniform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(10, 100)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13.096321648808136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F5D33-5976-6E16-EF14-2496CFA0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52198" y="2084851"/>
          <a:ext cx="10887605" cy="3939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353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7844069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choice(</a:t>
                      </a: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从序列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中随机选择一个元素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random.choice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([1,2,3,4,5,6,7,8,9])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24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8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shuffle(</a:t>
                      </a: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将序列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中元素随机排列，返回打乱后的序列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s=[1,2,3,4,5,6,7,8,9]</a:t>
                      </a:r>
                      <a:r>
                        <a:rPr kumimoji="0" lang="en-US" altLang="zh-CN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;</a:t>
                      </a:r>
                      <a:r>
                        <a:rPr kumimoji="0" lang="en-US" altLang="zh-CN" sz="2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random.shuffle</a:t>
                      </a:r>
                      <a:r>
                        <a:rPr kumimoji="0" lang="en-US" altLang="zh-CN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(s)</a:t>
                      </a:r>
                      <a:r>
                        <a:rPr kumimoji="0" lang="en-US" altLang="zh-CN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;</a:t>
                      </a:r>
                      <a:r>
                        <a:rPr kumimoji="0" lang="en-US" altLang="zh-CN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print(s)</a:t>
                      </a:r>
                      <a:endParaRPr kumimoji="0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[3, 5, 8, 9, 6, 1, 2, 7, 4]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DB4F12-D28A-EE55-3BD8-2E832BBBB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随机数函数的使用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87488" y="2564904"/>
            <a:ext cx="9601067" cy="2906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能够利用随机数种子产生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确定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伪随机数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能够产生随机整数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能够对序列类型进行随机操作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612800"/>
            <a:ext cx="12192000" cy="88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需要掌握的能力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D948F8-B894-D90A-7E0E-D4140A5E0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9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27F27-347F-449B-C8A6-21FC74F9F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B17AD117-2C50-E1F1-7AB6-1F01F4D758E3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9121013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</a:t>
            </a:r>
            <a:r>
              <a:rPr lang="en-US" altLang="zh-CN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random</a:t>
            </a: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库和随机数运用</a:t>
            </a:r>
            <a:endParaRPr lang="en-US" sz="42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7235B0-18FB-6A14-E65E-F78AFAD7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DE871C5-E22F-0CFF-6094-E9875C65700C}"/>
              </a:ext>
            </a:extLst>
          </p:cNvPr>
          <p:cNvSpPr/>
          <p:nvPr/>
        </p:nvSpPr>
        <p:spPr>
          <a:xfrm>
            <a:off x="239350" y="2372883"/>
            <a:ext cx="10859305" cy="262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	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库产生随机数</a:t>
            </a:r>
            <a:endParaRPr lang="en-US" altLang="zh-CN" sz="3200" b="1" i="1" dirty="0">
              <a:solidFill>
                <a:srgbClr val="FF77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- 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seed(), random()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</a:t>
            </a:r>
            <a:r>
              <a:rPr lang="en-US" altLang="zh-CN" sz="3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randint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</a:t>
            </a:r>
            <a:r>
              <a:rPr lang="en-US" altLang="zh-CN" sz="3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getrandbits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</a:t>
            </a:r>
            <a:r>
              <a:rPr lang="en-US" altLang="zh-CN" sz="3200" b="1" i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</a:t>
            </a:r>
          </a:p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- 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uniform(), </a:t>
            </a:r>
            <a:r>
              <a:rPr lang="en-US" altLang="zh-CN" sz="3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randrange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choice(), shuffle()</a:t>
            </a:r>
          </a:p>
        </p:txBody>
      </p:sp>
    </p:spTree>
    <p:extLst>
      <p:ext uri="{BB962C8B-B14F-4D97-AF65-F5344CB8AC3E}">
        <p14:creationId xmlns:p14="http://schemas.microsoft.com/office/powerpoint/2010/main" val="158296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1412777"/>
            <a:ext cx="6624736" cy="397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6101123" y="4382971"/>
            <a:ext cx="0" cy="3411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6100064" y="4382971"/>
            <a:ext cx="2117" cy="341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715639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5333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本章小结</a:t>
            </a:r>
            <a:endParaRPr lang="en-US" sz="5333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82197" y="1584507"/>
            <a:ext cx="10859305" cy="352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单分支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二分支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if-else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及紧凑形式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多分支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if-</a:t>
            </a:r>
            <a:r>
              <a:rPr lang="en-US" altLang="zh-CN" sz="32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elif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-else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及条件之间关系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not and or  &gt; &gt;= == &lt;= &lt; !=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异常处理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try-except-else-finally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AFE9BC7-BDF2-5228-FF1A-8275CCE6FEA3}"/>
              </a:ext>
            </a:extLst>
          </p:cNvPr>
          <p:cNvSpPr>
            <a:spLocks/>
          </p:cNvSpPr>
          <p:nvPr/>
        </p:nvSpPr>
        <p:spPr bwMode="auto">
          <a:xfrm>
            <a:off x="682196" y="-1066608"/>
            <a:ext cx="7392821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endParaRPr lang="en-US" sz="4267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5C7E61D-2189-4358-A009-54E9C164493E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分支结构及异常处理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BB0AEF-2794-44EF-A510-4F6F479C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73642" y="1712422"/>
            <a:ext cx="10859305" cy="352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遍历循环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计数、字符串、列表、文件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while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无限循环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退出当前循环层次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循环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的高级用法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有关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4" name="Rectangle 12"/>
          <p:cNvSpPr>
            <a:spLocks/>
          </p:cNvSpPr>
          <p:nvPr/>
        </p:nvSpPr>
        <p:spPr bwMode="auto">
          <a:xfrm>
            <a:off x="688426" y="-891480"/>
            <a:ext cx="7392821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endParaRPr lang="en-US" sz="4267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B49925-158B-442E-B9AC-AD73C098446E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58AC8F-9D41-4FC4-9D71-2BF84281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8836-6E94-1111-EBC4-5BBE0ECFD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A4364C4-C7C1-59EE-E6E3-756AA12F1852}"/>
              </a:ext>
            </a:extLst>
          </p:cNvPr>
          <p:cNvSpPr/>
          <p:nvPr/>
        </p:nvSpPr>
        <p:spPr>
          <a:xfrm>
            <a:off x="682197" y="1584507"/>
            <a:ext cx="10859305" cy="1747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逻辑运算</a:t>
            </a:r>
            <a:r>
              <a:rPr lang="zh-CN" altLang="en-US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not and or  </a:t>
            </a:r>
          </a:p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比较运算</a:t>
            </a:r>
            <a:r>
              <a:rPr lang="zh-CN" altLang="en-US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&gt; &gt;= == &lt;= &lt; !=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2FD008E-ADED-E9AB-EF21-A1228D93E504}"/>
              </a:ext>
            </a:extLst>
          </p:cNvPr>
          <p:cNvSpPr>
            <a:spLocks/>
          </p:cNvSpPr>
          <p:nvPr/>
        </p:nvSpPr>
        <p:spPr bwMode="auto">
          <a:xfrm>
            <a:off x="527382" y="-533304"/>
            <a:ext cx="7392821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endParaRPr lang="en-US" sz="4267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948F759-7610-4804-AC74-3252C837676D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条件计算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981350-9F1B-403D-A92B-A5744041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二分支结构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88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根据判断条件结果而选择不同向前路径的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运行方式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1860" y="2487994"/>
            <a:ext cx="3309036" cy="306698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60000"/>
              </a:lnSpc>
              <a:defRPr/>
            </a:pPr>
            <a:r>
              <a:rPr lang="en-US" altLang="zh-CN" sz="32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条件</a:t>
            </a:r>
            <a:r>
              <a:rPr lang="en-US" altLang="zh-CN" sz="3200" b="1" dirty="0">
                <a:latin typeface="Consolas" panose="020B0609020204030204" pitchFamily="49" charset="0"/>
              </a:rPr>
              <a:t>&gt; 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6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1&gt;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latin typeface="Consolas" panose="020B0609020204030204" pitchFamily="49" charset="0"/>
              </a:rPr>
              <a:t>&lt;</a:t>
            </a:r>
            <a:r>
              <a:rPr lang="zh-CN" altLang="en-US" sz="3200" b="1" dirty="0">
                <a:latin typeface="Consolas" panose="020B0609020204030204" pitchFamily="49" charset="0"/>
              </a:rPr>
              <a:t>语句块</a:t>
            </a:r>
            <a:r>
              <a:rPr lang="en-US" altLang="zh-CN" sz="3200" b="1" dirty="0">
                <a:latin typeface="Consolas" panose="020B0609020204030204" pitchFamily="49" charset="0"/>
              </a:rPr>
              <a:t>2&gt;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4539988" y="3284984"/>
            <a:ext cx="2262925" cy="778749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11" name="矩形 10"/>
          <p:cNvSpPr/>
          <p:nvPr/>
        </p:nvSpPr>
        <p:spPr>
          <a:xfrm>
            <a:off x="4871927" y="3428138"/>
            <a:ext cx="1632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2725" y="3133277"/>
            <a:ext cx="92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zh-CN" altLang="en-US" sz="2400" b="1" dirty="0">
              <a:solidFill>
                <a:srgbClr val="FF77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32698" y="4428787"/>
            <a:ext cx="1790647" cy="536622"/>
            <a:chOff x="3003294" y="2180102"/>
            <a:chExt cx="1299868" cy="356517"/>
          </a:xfrm>
        </p:grpSpPr>
        <p:sp>
          <p:nvSpPr>
            <p:cNvPr id="15" name="矩形 14"/>
            <p:cNvSpPr/>
            <p:nvPr/>
          </p:nvSpPr>
          <p:spPr>
            <a:xfrm>
              <a:off x="3191993" y="2187976"/>
              <a:ext cx="941628" cy="306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8800">
                <a:solidFill>
                  <a:srgbClr val="FF7700"/>
                </a:solidFill>
              </a:endParaRPr>
            </a:p>
          </p:txBody>
        </p:sp>
      </p:grpSp>
      <p:cxnSp>
        <p:nvCxnSpPr>
          <p:cNvPr id="23" name="直接连接符 22"/>
          <p:cNvCxnSpPr>
            <a:endCxn id="9" idx="0"/>
          </p:cNvCxnSpPr>
          <p:nvPr/>
        </p:nvCxnSpPr>
        <p:spPr bwMode="auto">
          <a:xfrm>
            <a:off x="5671448" y="2793519"/>
            <a:ext cx="3" cy="49146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6785353" y="3111188"/>
            <a:ext cx="1144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zh-CN" altLang="en-US" sz="2400" dirty="0">
              <a:solidFill>
                <a:srgbClr val="FF77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683702" y="5303541"/>
            <a:ext cx="0" cy="38404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9" idx="3"/>
            <a:endCxn id="26" idx="0"/>
          </p:cNvCxnSpPr>
          <p:nvPr/>
        </p:nvCxnSpPr>
        <p:spPr bwMode="auto">
          <a:xfrm>
            <a:off x="6802914" y="3674358"/>
            <a:ext cx="236471" cy="766285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>
            <a:stCxn id="9" idx="1"/>
            <a:endCxn id="16" idx="0"/>
          </p:cNvCxnSpPr>
          <p:nvPr/>
        </p:nvCxnSpPr>
        <p:spPr bwMode="auto">
          <a:xfrm rot="10800000" flipV="1">
            <a:off x="4328023" y="3674358"/>
            <a:ext cx="211967" cy="754433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" name="组合 20"/>
          <p:cNvGrpSpPr/>
          <p:nvPr/>
        </p:nvGrpSpPr>
        <p:grpSpPr>
          <a:xfrm>
            <a:off x="6144060" y="4440639"/>
            <a:ext cx="1790647" cy="536622"/>
            <a:chOff x="3003294" y="2180102"/>
            <a:chExt cx="1299868" cy="356517"/>
          </a:xfrm>
        </p:grpSpPr>
        <p:sp>
          <p:nvSpPr>
            <p:cNvPr id="22" name="矩形 21"/>
            <p:cNvSpPr/>
            <p:nvPr/>
          </p:nvSpPr>
          <p:spPr>
            <a:xfrm>
              <a:off x="3191993" y="2187976"/>
              <a:ext cx="941628" cy="306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8800">
                <a:solidFill>
                  <a:srgbClr val="FF7700"/>
                </a:solidFill>
              </a:endParaRPr>
            </a:p>
          </p:txBody>
        </p:sp>
      </p:grpSp>
      <p:cxnSp>
        <p:nvCxnSpPr>
          <p:cNvPr id="27" name="肘形连接符 26"/>
          <p:cNvCxnSpPr>
            <a:stCxn id="16" idx="2"/>
            <a:endCxn id="26" idx="2"/>
          </p:cNvCxnSpPr>
          <p:nvPr/>
        </p:nvCxnSpPr>
        <p:spPr bwMode="auto">
          <a:xfrm rot="16200000" flipH="1">
            <a:off x="5677778" y="3615658"/>
            <a:ext cx="11852" cy="2711363"/>
          </a:xfrm>
          <a:prstGeom prst="bentConnector3">
            <a:avLst>
              <a:gd name="adj1" fmla="val 267171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0C829C-9ECC-6A02-5B28-694A37A6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97C21EA1-466B-4285-96A1-78A41A1D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211" y="2756925"/>
            <a:ext cx="5088565" cy="3168352"/>
          </a:xfrm>
          <a:prstGeom prst="rect">
            <a:avLst/>
          </a:prstGeom>
          <a:noFill/>
          <a:ln w="6350" cmpd="thickThin">
            <a:solidFill>
              <a:schemeClr val="accent1"/>
            </a:solidFill>
            <a:prstDash val="sysDash"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b="1" dirty="0">
                <a:latin typeface="Consolas" panose="020B0609020204030204" pitchFamily="49" charset="0"/>
              </a:rPr>
              <a:t>guess = </a:t>
            </a:r>
            <a:r>
              <a:rPr lang="en-US" altLang="zh-CN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b="1" dirty="0">
                <a:latin typeface="Consolas" panose="020B0609020204030204" pitchFamily="49" charset="0"/>
              </a:rPr>
              <a:t>())</a:t>
            </a:r>
          </a:p>
          <a:p>
            <a:pPr algn="l" defTabSz="1219170" eaLnBrk="0" hangingPunct="0">
              <a:lnSpc>
                <a:spcPct val="130000"/>
              </a:lnSpc>
              <a:defRPr/>
            </a:pPr>
            <a:r>
              <a:rPr lang="en-US" altLang="zh-CN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guess == 99</a:t>
            </a:r>
            <a:r>
              <a:rPr lang="en-US" altLang="zh-CN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猜对了</a:t>
            </a:r>
            <a:r>
              <a:rPr lang="zh-CN" altLang="zh-CN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猜错了</a:t>
            </a:r>
            <a:r>
              <a:rPr lang="zh-CN" altLang="zh-CN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  <a:endParaRPr lang="zh-CN" altLang="zh-CN" b="1" dirty="0"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768E93-0CA0-49D5-BF87-53C7D997621F}"/>
              </a:ext>
            </a:extLst>
          </p:cNvPr>
          <p:cNvSpPr txBox="1"/>
          <p:nvPr/>
        </p:nvSpPr>
        <p:spPr>
          <a:xfrm>
            <a:off x="6690530" y="2371407"/>
            <a:ext cx="6174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二分支结构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612799"/>
            <a:ext cx="12192000" cy="88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紧凑形式：适用于简单表达式的二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分支结构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3440" y="2180862"/>
            <a:ext cx="10369152" cy="213554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1&gt; </a:t>
            </a:r>
            <a:r>
              <a:rPr lang="en-US" altLang="zh-CN" sz="3733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7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3733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条件</a:t>
            </a: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37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3733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2&gt;</a:t>
            </a:r>
            <a:endParaRPr lang="en-US" altLang="zh-CN" sz="3733" b="1" dirty="0">
              <a:solidFill>
                <a:srgbClr val="E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71280" y="3890176"/>
            <a:ext cx="10657184" cy="211223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2933" b="1" dirty="0">
                <a:latin typeface="Consolas" panose="020B0609020204030204" pitchFamily="49" charset="0"/>
              </a:rPr>
              <a:t>guess = </a:t>
            </a:r>
            <a:r>
              <a:rPr lang="en-US" altLang="zh-CN" sz="2933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933" b="1" dirty="0">
                <a:latin typeface="Consolas" panose="020B0609020204030204" pitchFamily="49" charset="0"/>
              </a:rPr>
              <a:t>(</a:t>
            </a:r>
            <a:r>
              <a:rPr lang="en-US" altLang="zh-CN" sz="2933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933" b="1" dirty="0">
                <a:latin typeface="Consolas" panose="020B0609020204030204" pitchFamily="49" charset="0"/>
              </a:rPr>
              <a:t>())</a:t>
            </a:r>
          </a:p>
          <a:p>
            <a:pPr algn="l" defTabSz="1219170" eaLnBrk="0" hangingPunct="0">
              <a:lnSpc>
                <a:spcPct val="200000"/>
              </a:lnSpc>
              <a:defRPr/>
            </a:pPr>
            <a:r>
              <a:rPr lang="en-US" altLang="zh-CN" sz="2933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933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9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933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</a:t>
            </a:r>
            <a:r>
              <a:rPr lang="en-US" altLang="zh-CN" sz="2933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933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sz="29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933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zh-CN" altLang="zh-CN" sz="29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933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29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933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9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933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933" b="1" dirty="0">
                <a:latin typeface="Consolas" panose="020B0609020204030204" pitchFamily="49" charset="0"/>
              </a:rPr>
              <a:t>guess==99 </a:t>
            </a:r>
            <a:r>
              <a:rPr lang="en-US" altLang="zh-CN" sz="2933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zh-CN" altLang="zh-CN" sz="29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933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r>
              <a:rPr lang="zh-CN" altLang="zh-CN" sz="29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933" b="1" dirty="0">
                <a:latin typeface="Consolas" panose="020B0609020204030204" pitchFamily="49" charset="0"/>
              </a:rPr>
              <a:t>))</a:t>
            </a:r>
            <a:endParaRPr lang="zh-CN" altLang="zh-CN" sz="2933" b="1" dirty="0">
              <a:latin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BB43C-EBD7-206D-1E71-3669B44F1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多分支结构</a:t>
            </a:r>
            <a:endParaRPr 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231" y="1412776"/>
            <a:ext cx="3756513" cy="472126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60000"/>
              </a:lnSpc>
              <a:defRPr/>
            </a:pP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667" b="1" dirty="0">
                <a:latin typeface="Consolas" panose="020B0609020204030204" pitchFamily="49" charset="0"/>
              </a:rPr>
              <a:t>&lt;</a:t>
            </a:r>
            <a:r>
              <a:rPr lang="zh-CN" altLang="en-US" sz="2667" b="1" dirty="0">
                <a:latin typeface="Consolas" panose="020B0609020204030204" pitchFamily="49" charset="0"/>
              </a:rPr>
              <a:t>条件</a:t>
            </a:r>
            <a:r>
              <a:rPr lang="en-US" altLang="zh-CN" sz="2667" b="1" dirty="0">
                <a:latin typeface="Consolas" panose="020B0609020204030204" pitchFamily="49" charset="0"/>
              </a:rPr>
              <a:t>1&gt; 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60000"/>
              </a:lnSpc>
              <a:defRPr/>
            </a:pP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667" b="1" dirty="0">
                <a:latin typeface="Consolas" panose="020B0609020204030204" pitchFamily="49" charset="0"/>
              </a:rPr>
              <a:t>&lt;</a:t>
            </a:r>
            <a:r>
              <a:rPr lang="zh-CN" altLang="en-US" sz="2667" b="1" dirty="0">
                <a:latin typeface="Consolas" panose="020B0609020204030204" pitchFamily="49" charset="0"/>
              </a:rPr>
              <a:t>语句块</a:t>
            </a:r>
            <a:r>
              <a:rPr lang="en-US" altLang="zh-CN" sz="2667" b="1" dirty="0">
                <a:latin typeface="Consolas" panose="020B0609020204030204" pitchFamily="49" charset="0"/>
              </a:rPr>
              <a:t>1&gt;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667" b="1" dirty="0">
                <a:latin typeface="Consolas" panose="020B0609020204030204" pitchFamily="49" charset="0"/>
              </a:rPr>
              <a:t>&lt;</a:t>
            </a:r>
            <a:r>
              <a:rPr lang="zh-CN" altLang="en-US" sz="2667" b="1" dirty="0">
                <a:latin typeface="Consolas" panose="020B0609020204030204" pitchFamily="49" charset="0"/>
              </a:rPr>
              <a:t>条件</a:t>
            </a:r>
            <a:r>
              <a:rPr lang="en-US" altLang="zh-CN" sz="2667" b="1" dirty="0">
                <a:latin typeface="Consolas" panose="020B0609020204030204" pitchFamily="49" charset="0"/>
              </a:rPr>
              <a:t>2&gt; 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667" b="1" dirty="0">
                <a:latin typeface="Consolas" panose="020B0609020204030204" pitchFamily="49" charset="0"/>
              </a:rPr>
              <a:t>&lt;</a:t>
            </a:r>
            <a:r>
              <a:rPr lang="zh-CN" altLang="en-US" sz="2667" b="1" dirty="0">
                <a:latin typeface="Consolas" panose="020B0609020204030204" pitchFamily="49" charset="0"/>
              </a:rPr>
              <a:t>语句块</a:t>
            </a:r>
            <a:r>
              <a:rPr lang="en-US" altLang="zh-CN" sz="2667" b="1" dirty="0">
                <a:latin typeface="Consolas" panose="020B0609020204030204" pitchFamily="49" charset="0"/>
              </a:rPr>
              <a:t>2&gt;</a:t>
            </a:r>
          </a:p>
          <a:p>
            <a:pPr algn="l" defTabSz="1219170" eaLnBrk="0" hangingPunct="0">
              <a:lnSpc>
                <a:spcPct val="16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……</a:t>
            </a:r>
          </a:p>
          <a:p>
            <a:pPr algn="l" defTabSz="1219170" eaLnBrk="0" hangingPunct="0">
              <a:lnSpc>
                <a:spcPct val="160000"/>
              </a:lnSpc>
              <a:defRPr/>
            </a:pP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60000"/>
              </a:lnSpc>
              <a:defRPr/>
            </a:pP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667" b="1" dirty="0">
                <a:latin typeface="Consolas" panose="020B0609020204030204" pitchFamily="49" charset="0"/>
              </a:rPr>
              <a:t>&lt;</a:t>
            </a:r>
            <a:r>
              <a:rPr lang="zh-CN" altLang="en-US" sz="2667" b="1" dirty="0">
                <a:latin typeface="Consolas" panose="020B0609020204030204" pitchFamily="49" charset="0"/>
              </a:rPr>
              <a:t>语句块</a:t>
            </a:r>
            <a:r>
              <a:rPr lang="en-US" altLang="zh-CN" sz="2667" b="1" dirty="0">
                <a:latin typeface="Consolas" panose="020B0609020204030204" pitchFamily="49" charset="0"/>
              </a:rPr>
              <a:t>N&gt;</a:t>
            </a:r>
            <a:endParaRPr lang="zh-CN" altLang="zh-CN" sz="2667" b="1" dirty="0">
              <a:latin typeface="Arial" panose="020B0604020202020204" pitchFamily="34" charset="0"/>
            </a:endParaRPr>
          </a:p>
        </p:txBody>
      </p:sp>
      <p:sp>
        <p:nvSpPr>
          <p:cNvPr id="20" name="流程图: 决策 19"/>
          <p:cNvSpPr/>
          <p:nvPr/>
        </p:nvSpPr>
        <p:spPr bwMode="auto">
          <a:xfrm>
            <a:off x="3184689" y="1709000"/>
            <a:ext cx="2262925" cy="778749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28" name="矩形 27"/>
          <p:cNvSpPr/>
          <p:nvPr/>
        </p:nvSpPr>
        <p:spPr>
          <a:xfrm>
            <a:off x="3516628" y="1852153"/>
            <a:ext cx="1632181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1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72081" y="1444761"/>
            <a:ext cx="92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zh-CN" altLang="en-US" sz="2400" b="1" dirty="0">
              <a:solidFill>
                <a:srgbClr val="FF77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>
            <a:stCxn id="20" idx="2"/>
          </p:cNvCxnSpPr>
          <p:nvPr/>
        </p:nvCxnSpPr>
        <p:spPr bwMode="auto">
          <a:xfrm flipH="1">
            <a:off x="4316149" y="2487750"/>
            <a:ext cx="3" cy="43904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2" name="组合 31"/>
          <p:cNvGrpSpPr/>
          <p:nvPr/>
        </p:nvGrpSpPr>
        <p:grpSpPr>
          <a:xfrm>
            <a:off x="3420838" y="5216597"/>
            <a:ext cx="1790647" cy="536623"/>
            <a:chOff x="3003294" y="2180102"/>
            <a:chExt cx="1299868" cy="356517"/>
          </a:xfrm>
        </p:grpSpPr>
        <p:sp>
          <p:nvSpPr>
            <p:cNvPr id="33" name="矩形 32"/>
            <p:cNvSpPr/>
            <p:nvPr/>
          </p:nvSpPr>
          <p:spPr>
            <a:xfrm>
              <a:off x="3212938" y="2187976"/>
              <a:ext cx="899737" cy="2794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2133" dirty="0"/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8000">
                <a:solidFill>
                  <a:srgbClr val="FF7700"/>
                </a:solidFill>
              </a:endParaRPr>
            </a:p>
          </p:txBody>
        </p:sp>
      </p:grpSp>
      <p:cxnSp>
        <p:nvCxnSpPr>
          <p:cNvPr id="35" name="直接连接符 34"/>
          <p:cNvCxnSpPr>
            <a:endCxn id="20" idx="0"/>
          </p:cNvCxnSpPr>
          <p:nvPr/>
        </p:nvCxnSpPr>
        <p:spPr bwMode="auto">
          <a:xfrm>
            <a:off x="4316149" y="1359576"/>
            <a:ext cx="3" cy="34942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>
          <a:xfrm>
            <a:off x="3143672" y="2434349"/>
            <a:ext cx="1144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zh-CN" altLang="en-US" sz="2400" dirty="0">
              <a:solidFill>
                <a:srgbClr val="FF77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>
            <a:stCxn id="34" idx="2"/>
          </p:cNvCxnSpPr>
          <p:nvPr/>
        </p:nvCxnSpPr>
        <p:spPr bwMode="auto">
          <a:xfrm flipH="1">
            <a:off x="4316158" y="5753216"/>
            <a:ext cx="3" cy="55610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流程图: 决策 38"/>
          <p:cNvSpPr/>
          <p:nvPr/>
        </p:nvSpPr>
        <p:spPr bwMode="auto">
          <a:xfrm>
            <a:off x="3186987" y="3977614"/>
            <a:ext cx="2262925" cy="778749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cxnSp>
        <p:nvCxnSpPr>
          <p:cNvPr id="40" name="直接连接符 39"/>
          <p:cNvCxnSpPr>
            <a:stCxn id="39" idx="2"/>
            <a:endCxn id="34" idx="0"/>
          </p:cNvCxnSpPr>
          <p:nvPr/>
        </p:nvCxnSpPr>
        <p:spPr bwMode="auto">
          <a:xfrm flipH="1">
            <a:off x="4316161" y="4756363"/>
            <a:ext cx="2288" cy="4602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9" idx="0"/>
          </p:cNvCxnSpPr>
          <p:nvPr/>
        </p:nvCxnSpPr>
        <p:spPr bwMode="auto">
          <a:xfrm>
            <a:off x="4316150" y="3584411"/>
            <a:ext cx="2300" cy="39320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矩形 41"/>
          <p:cNvSpPr/>
          <p:nvPr/>
        </p:nvSpPr>
        <p:spPr>
          <a:xfrm>
            <a:off x="3162000" y="3482769"/>
            <a:ext cx="1144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zh-CN" altLang="en-US" sz="2400" dirty="0">
              <a:solidFill>
                <a:srgbClr val="FF77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67189" y="4660493"/>
            <a:ext cx="1144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zh-CN" altLang="en-US" sz="2400" dirty="0">
              <a:solidFill>
                <a:srgbClr val="FF77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61058" y="2721481"/>
            <a:ext cx="559769" cy="61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……</a:t>
            </a:r>
          </a:p>
        </p:txBody>
      </p:sp>
      <p:sp>
        <p:nvSpPr>
          <p:cNvPr id="44" name="矩形 43"/>
          <p:cNvSpPr/>
          <p:nvPr/>
        </p:nvSpPr>
        <p:spPr>
          <a:xfrm>
            <a:off x="3532041" y="4122496"/>
            <a:ext cx="1632181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1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20" idx="3"/>
            <a:endCxn id="49" idx="1"/>
          </p:cNvCxnSpPr>
          <p:nvPr/>
        </p:nvCxnSpPr>
        <p:spPr bwMode="auto">
          <a:xfrm>
            <a:off x="5447614" y="2098375"/>
            <a:ext cx="369728" cy="177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组合 46"/>
          <p:cNvGrpSpPr/>
          <p:nvPr/>
        </p:nvGrpSpPr>
        <p:grpSpPr>
          <a:xfrm>
            <a:off x="5817343" y="1831832"/>
            <a:ext cx="1414241" cy="536622"/>
            <a:chOff x="3003294" y="2180102"/>
            <a:chExt cx="1299868" cy="356517"/>
          </a:xfrm>
        </p:grpSpPr>
        <p:sp>
          <p:nvSpPr>
            <p:cNvPr id="48" name="矩形 47"/>
            <p:cNvSpPr/>
            <p:nvPr/>
          </p:nvSpPr>
          <p:spPr>
            <a:xfrm>
              <a:off x="3122672" y="2199226"/>
              <a:ext cx="1080271" cy="2794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133" dirty="0"/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8800">
                <a:solidFill>
                  <a:srgbClr val="FF7700"/>
                </a:solidFill>
              </a:endParaRPr>
            </a:p>
          </p:txBody>
        </p:sp>
      </p:grpSp>
      <p:cxnSp>
        <p:nvCxnSpPr>
          <p:cNvPr id="52" name="直接连接符 51"/>
          <p:cNvCxnSpPr>
            <a:endCxn id="55" idx="1"/>
          </p:cNvCxnSpPr>
          <p:nvPr/>
        </p:nvCxnSpPr>
        <p:spPr bwMode="auto">
          <a:xfrm>
            <a:off x="5447614" y="4368475"/>
            <a:ext cx="369728" cy="177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3" name="组合 52"/>
          <p:cNvGrpSpPr/>
          <p:nvPr/>
        </p:nvGrpSpPr>
        <p:grpSpPr>
          <a:xfrm>
            <a:off x="5771696" y="4101934"/>
            <a:ext cx="1526379" cy="536623"/>
            <a:chOff x="2961338" y="2180102"/>
            <a:chExt cx="1402937" cy="356517"/>
          </a:xfrm>
        </p:grpSpPr>
        <p:sp>
          <p:nvSpPr>
            <p:cNvPr id="54" name="矩形 53"/>
            <p:cNvSpPr/>
            <p:nvPr/>
          </p:nvSpPr>
          <p:spPr>
            <a:xfrm>
              <a:off x="2961338" y="2210476"/>
              <a:ext cx="1402937" cy="2794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2133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  <a:endParaRPr lang="zh-CN" altLang="en-US" sz="2400" dirty="0"/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8800">
                <a:solidFill>
                  <a:srgbClr val="FF7700"/>
                </a:solidFill>
              </a:endParaRPr>
            </a:p>
          </p:txBody>
        </p:sp>
      </p:grpSp>
      <p:cxnSp>
        <p:nvCxnSpPr>
          <p:cNvPr id="56" name="肘形连接符 55"/>
          <p:cNvCxnSpPr>
            <a:stCxn id="49" idx="3"/>
          </p:cNvCxnSpPr>
          <p:nvPr/>
        </p:nvCxnSpPr>
        <p:spPr bwMode="auto">
          <a:xfrm flipH="1">
            <a:off x="4329351" y="2100146"/>
            <a:ext cx="2902233" cy="3931121"/>
          </a:xfrm>
          <a:prstGeom prst="bentConnector4">
            <a:avLst>
              <a:gd name="adj1" fmla="val -16337"/>
              <a:gd name="adj2" fmla="val 9993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stCxn id="55" idx="3"/>
          </p:cNvCxnSpPr>
          <p:nvPr/>
        </p:nvCxnSpPr>
        <p:spPr bwMode="auto">
          <a:xfrm flipV="1">
            <a:off x="7231586" y="4366989"/>
            <a:ext cx="464968" cy="3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561DB5-B4D6-197C-B7D8-9115F42B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27DCF278-5922-4154-A0C9-0C08567D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219" y="1484784"/>
            <a:ext cx="5088565" cy="4320480"/>
          </a:xfrm>
          <a:prstGeom prst="rect">
            <a:avLst/>
          </a:prstGeom>
          <a:noFill/>
          <a:ln w="12700" cmpd="thickThin">
            <a:solidFill>
              <a:srgbClr val="FF7C1F"/>
            </a:solidFill>
            <a:prstDash val="dash"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score = </a:t>
            </a:r>
            <a:r>
              <a:rPr lang="en-US" altLang="zh-CN" sz="2667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667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defRPr/>
            </a:pP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60&lt;= </a:t>
            </a:r>
            <a:r>
              <a:rPr lang="en-US" altLang="zh-CN" sz="2667" b="1" dirty="0">
                <a:latin typeface="Consolas" panose="020B0609020204030204" pitchFamily="49" charset="0"/>
              </a:rPr>
              <a:t>score &lt;70:</a:t>
            </a:r>
          </a:p>
          <a:p>
            <a:pPr algn="l" eaLnBrk="0" hangingPunct="0"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grade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667" b="1" dirty="0">
              <a:latin typeface="Arial" panose="020B0604020202020204" pitchFamily="34" charset="0"/>
            </a:endParaRPr>
          </a:p>
          <a:p>
            <a:pPr algn="l" eaLnBrk="0" hangingPunct="0"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70&lt;= </a:t>
            </a:r>
            <a:r>
              <a:rPr lang="en-US" altLang="zh-CN" sz="2667" b="1" dirty="0">
                <a:latin typeface="Consolas" panose="020B0609020204030204" pitchFamily="49" charset="0"/>
              </a:rPr>
              <a:t>score &lt;80:</a:t>
            </a:r>
          </a:p>
          <a:p>
            <a:pPr algn="l" eaLnBrk="0" hangingPunct="0"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grade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667" b="1" dirty="0">
              <a:latin typeface="Arial" panose="020B0604020202020204" pitchFamily="34" charset="0"/>
            </a:endParaRPr>
          </a:p>
          <a:p>
            <a:pPr algn="l" eaLnBrk="0" hangingPunct="0"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80&lt;= </a:t>
            </a:r>
            <a:r>
              <a:rPr lang="en-US" altLang="zh-CN" sz="2667" b="1" dirty="0">
                <a:latin typeface="Consolas" panose="020B0609020204030204" pitchFamily="49" charset="0"/>
              </a:rPr>
              <a:t>score &lt;90:</a:t>
            </a:r>
          </a:p>
          <a:p>
            <a:pPr algn="l" eaLnBrk="0" hangingPunct="0"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grade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667" b="1" dirty="0">
              <a:latin typeface="Arial" panose="020B0604020202020204" pitchFamily="34" charset="0"/>
            </a:endParaRPr>
          </a:p>
          <a:p>
            <a:pPr algn="l" eaLnBrk="0" hangingPunct="0"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667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score &gt;= 90:</a:t>
            </a:r>
          </a:p>
          <a:p>
            <a:pPr algn="l" eaLnBrk="0" hangingPunct="0"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grade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667" b="1" dirty="0">
              <a:latin typeface="Arial" panose="020B0604020202020204" pitchFamily="34" charset="0"/>
            </a:endParaRPr>
          </a:p>
          <a:p>
            <a:pPr lvl="0" algn="l" eaLnBrk="0" hangingPunct="0">
              <a:defRPr/>
            </a:pPr>
            <a:r>
              <a:rPr lang="en-US" altLang="zh-CN" sz="2667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(f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:{</a:t>
            </a:r>
            <a:r>
              <a:rPr lang="en-US" altLang="zh-CN" sz="2667" b="1" dirty="0">
                <a:latin typeface="Consolas" panose="020B0609020204030204" pitchFamily="49" charset="0"/>
              </a:rPr>
              <a:t>grade</a:t>
            </a:r>
            <a:r>
              <a:rPr lang="en-US" altLang="zh-CN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  <a:endParaRPr lang="zh-CN" altLang="zh-CN" sz="2667" b="1" dirty="0"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F994D-F643-44E2-A3CE-BFFD8FD6D247}"/>
              </a:ext>
            </a:extLst>
          </p:cNvPr>
          <p:cNvSpPr txBox="1"/>
          <p:nvPr/>
        </p:nvSpPr>
        <p:spPr>
          <a:xfrm>
            <a:off x="6690530" y="980728"/>
            <a:ext cx="6174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矩形 5">
            <a:extLst>
              <a:ext uri="{FF2B5EF4-FFF2-40B4-BE49-F238E27FC236}">
                <a16:creationId xmlns:a16="http://schemas.microsoft.com/office/drawing/2014/main" id="{9F6C81B2-B078-4EEF-8C74-1B10F83A78C6}"/>
              </a:ext>
            </a:extLst>
          </p:cNvPr>
          <p:cNvSpPr/>
          <p:nvPr/>
        </p:nvSpPr>
        <p:spPr>
          <a:xfrm>
            <a:off x="4142821" y="211749"/>
            <a:ext cx="4519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注意多条件之间的逻辑关系</a:t>
            </a:r>
            <a:br>
              <a:rPr lang="en-US" altLang="zh-CN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</a:b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以及变量取值范围的覆盖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0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52679</TotalTime>
  <Pages>0</Pages>
  <Words>3905</Words>
  <Characters>0</Characters>
  <Application>Microsoft Office PowerPoint</Application>
  <PresentationFormat>Widescreen</PresentationFormat>
  <Lines>0</Lines>
  <Paragraphs>757</Paragraphs>
  <Slides>67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Gill Sans</vt:lpstr>
      <vt:lpstr>Microsoft YaHei UI</vt:lpstr>
      <vt:lpstr>微软雅黑</vt:lpstr>
      <vt:lpstr>Arial</vt:lpstr>
      <vt:lpstr>Calibri</vt:lpstr>
      <vt:lpstr>Cambria Math</vt:lpstr>
      <vt:lpstr>Consolas</vt:lpstr>
      <vt:lpstr>Palatino Linotype</vt:lpstr>
      <vt:lpstr>Wingdings</vt:lpstr>
      <vt:lpstr>Title &amp; Subtitle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H.F.</cp:lastModifiedBy>
  <cp:revision>4597</cp:revision>
  <cp:lastPrinted>2017-02-27T11:23:14Z</cp:lastPrinted>
  <dcterms:modified xsi:type="dcterms:W3CDTF">2025-03-26T11:19:34Z</dcterms:modified>
</cp:coreProperties>
</file>