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14" r:id="rId2"/>
  </p:sldMasterIdLst>
  <p:notesMasterIdLst>
    <p:notesMasterId r:id="rId36"/>
  </p:notesMasterIdLst>
  <p:handoutMasterIdLst>
    <p:handoutMasterId r:id="rId37"/>
  </p:handoutMasterIdLst>
  <p:sldIdLst>
    <p:sldId id="1191" r:id="rId3"/>
    <p:sldId id="1193" r:id="rId4"/>
    <p:sldId id="1194" r:id="rId5"/>
    <p:sldId id="1178" r:id="rId6"/>
    <p:sldId id="687" r:id="rId7"/>
    <p:sldId id="688" r:id="rId8"/>
    <p:sldId id="689" r:id="rId9"/>
    <p:sldId id="691" r:id="rId10"/>
    <p:sldId id="692" r:id="rId11"/>
    <p:sldId id="1020" r:id="rId12"/>
    <p:sldId id="1021" r:id="rId13"/>
    <p:sldId id="696" r:id="rId14"/>
    <p:sldId id="697" r:id="rId15"/>
    <p:sldId id="1189" r:id="rId16"/>
    <p:sldId id="1190" r:id="rId17"/>
    <p:sldId id="1188" r:id="rId18"/>
    <p:sldId id="699" r:id="rId19"/>
    <p:sldId id="698" r:id="rId20"/>
    <p:sldId id="700" r:id="rId21"/>
    <p:sldId id="1022" r:id="rId22"/>
    <p:sldId id="1158" r:id="rId23"/>
    <p:sldId id="1179" r:id="rId24"/>
    <p:sldId id="682" r:id="rId25"/>
    <p:sldId id="683" r:id="rId26"/>
    <p:sldId id="684" r:id="rId27"/>
    <p:sldId id="685" r:id="rId28"/>
    <p:sldId id="1159" r:id="rId29"/>
    <p:sldId id="1195" r:id="rId30"/>
    <p:sldId id="1151" r:id="rId31"/>
    <p:sldId id="645" r:id="rId32"/>
    <p:sldId id="702" r:id="rId33"/>
    <p:sldId id="1040" r:id="rId34"/>
    <p:sldId id="1169" r:id="rId35"/>
  </p:sldIdLst>
  <p:sldSz cx="12192000" cy="6858000"/>
  <p:notesSz cx="7096125" cy="10231438"/>
  <p:custDataLst>
    <p:tags r:id="rId3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28594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457189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685783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914377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142971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371566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600160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828754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Review" id="{36B29C5E-F8EF-4426-B586-190C230B3939}">
          <p14:sldIdLst>
            <p14:sldId id="1191"/>
            <p14:sldId id="1193"/>
            <p14:sldId id="1194"/>
          </p14:sldIdLst>
        </p14:section>
        <p14:section name="5.4 递归函数" id="{BF3EE6F8-74E1-4116-BA89-E5C0DE4F648C}">
          <p14:sldIdLst>
            <p14:sldId id="1178"/>
            <p14:sldId id="687"/>
            <p14:sldId id="688"/>
            <p14:sldId id="689"/>
            <p14:sldId id="691"/>
            <p14:sldId id="692"/>
            <p14:sldId id="1020"/>
            <p14:sldId id="1021"/>
            <p14:sldId id="696"/>
            <p14:sldId id="697"/>
            <p14:sldId id="1189"/>
            <p14:sldId id="1190"/>
            <p14:sldId id="1188"/>
            <p14:sldId id="699"/>
            <p14:sldId id="698"/>
            <p14:sldId id="700"/>
            <p14:sldId id="1022"/>
            <p14:sldId id="1158"/>
          </p14:sldIdLst>
        </p14:section>
        <p14:section name="5.5 代码复用和模块化设计" id="{E7855864-3528-4312-BC2A-8463CE0B7F58}">
          <p14:sldIdLst>
            <p14:sldId id="1179"/>
            <p14:sldId id="682"/>
            <p14:sldId id="683"/>
            <p14:sldId id="684"/>
            <p14:sldId id="685"/>
            <p14:sldId id="1159"/>
            <p14:sldId id="1195"/>
          </p14:sldIdLst>
        </p14:section>
        <p14:section name="总结" id="{BA4DE456-F9B7-419E-8733-41A045BFD984}">
          <p14:sldIdLst>
            <p14:sldId id="1151"/>
            <p14:sldId id="645"/>
            <p14:sldId id="702"/>
            <p14:sldId id="1040"/>
            <p14:sldId id="11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6600"/>
    <a:srgbClr val="0070C0"/>
    <a:srgbClr val="FBFBF5"/>
    <a:srgbClr val="FAFAF4"/>
    <a:srgbClr val="FDFCF9"/>
    <a:srgbClr val="FEFEFA"/>
    <a:srgbClr val="D98431"/>
    <a:srgbClr val="1C86EF"/>
    <a:srgbClr val="1C8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5" autoAdjust="0"/>
    <p:restoredTop sz="86218" autoAdjust="0"/>
  </p:normalViewPr>
  <p:slideViewPr>
    <p:cSldViewPr>
      <p:cViewPr varScale="1">
        <p:scale>
          <a:sx n="73" d="100"/>
          <a:sy n="73" d="100"/>
        </p:scale>
        <p:origin x="60" y="1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2025/04/08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9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93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初始状态：全部在左边柱子上</a:t>
            </a:r>
            <a:endParaRPr lang="en-US" altLang="zh-CN" dirty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最终目标：全部在右边柱子上</a:t>
            </a:r>
            <a:endParaRPr lang="en-US" altLang="zh-CN" dirty="0"/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限制：只能一个一个挪动，而且大的一定在小的下方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89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FHL Note: </a:t>
            </a:r>
            <a:r>
              <a:rPr lang="zh-CN" altLang="en-US" dirty="0"/>
              <a:t>这里是书上的</a:t>
            </a:r>
            <a:r>
              <a:rPr lang="en-US" altLang="zh-CN" dirty="0"/>
              <a:t>implementation</a:t>
            </a:r>
            <a:r>
              <a:rPr lang="zh-CN" altLang="en-US" dirty="0"/>
              <a:t>，仅增加了注释</a:t>
            </a:r>
            <a:endParaRPr lang="en-US" altLang="zh-CN" dirty="0"/>
          </a:p>
          <a:p>
            <a:r>
              <a:rPr lang="zh-CN" altLang="en-US" dirty="0"/>
              <a:t>事实上，这种使用</a:t>
            </a:r>
            <a:r>
              <a:rPr lang="en-US" altLang="zh-CN" dirty="0"/>
              <a:t>global</a:t>
            </a:r>
            <a:r>
              <a:rPr lang="zh-CN" altLang="en-US" dirty="0"/>
              <a:t>的方式比较有风险，如果执行多次，例如在同一个</a:t>
            </a:r>
            <a:r>
              <a:rPr lang="en-US" altLang="zh-CN" dirty="0"/>
              <a:t>Python Session</a:t>
            </a:r>
            <a:r>
              <a:rPr lang="zh-CN" altLang="en-US" dirty="0"/>
              <a:t>（会话）中，多次调用，</a:t>
            </a:r>
            <a:r>
              <a:rPr lang="en-US" altLang="zh-CN" dirty="0"/>
              <a:t>count</a:t>
            </a:r>
            <a:r>
              <a:rPr lang="zh-CN" altLang="en-US" dirty="0"/>
              <a:t>会不断增加</a:t>
            </a:r>
            <a:endParaRPr lang="en-US" altLang="zh-CN" dirty="0"/>
          </a:p>
          <a:p>
            <a:r>
              <a:rPr lang="zh-CN" altLang="en-US" dirty="0"/>
              <a:t>导致最后想追踪一共要移动多少步的时候会出错！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授课者可能需要指出此问题，并使用另外一个版本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082F6-C9DE-6F86-228A-B1DD94FE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54F6FC-FE65-6A11-AA9B-5959A703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827282-0A1C-CE11-8731-64ED3297B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67463D-07FF-284C-F44E-9DA82F069E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C563-8CBF-DD2D-EF43-2F5205EE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DE1FD5-7044-FC0E-6F05-8AD6B04B8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415F688-CD6C-CECE-8E27-DF85492AF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C5852-B574-0FE2-3375-43D1A4FFCE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数据科学的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 4.0</a:t>
            </a:r>
            <a:endParaRPr lang="en-US" sz="2135" dirty="0">
              <a:solidFill>
                <a:srgbClr val="FF000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795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6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18B07C-8B8E-EBEB-65E0-2B33FFF98BB1}"/>
              </a:ext>
            </a:extLst>
          </p:cNvPr>
          <p:cNvSpPr/>
          <p:nvPr userDrawn="1"/>
        </p:nvSpPr>
        <p:spPr bwMode="auto">
          <a:xfrm>
            <a:off x="-1389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4930DCB-33D8-B5E2-D23B-0D415EB8DDBA}"/>
              </a:ext>
            </a:extLst>
          </p:cNvPr>
          <p:cNvSpPr txBox="1">
            <a:spLocks/>
          </p:cNvSpPr>
          <p:nvPr userDrawn="1"/>
        </p:nvSpPr>
        <p:spPr>
          <a:xfrm>
            <a:off x="9120336" y="6528725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F0C37-25D5-4F66-B204-2D89F65E08FE}"/>
              </a:ext>
            </a:extLst>
          </p:cNvPr>
          <p:cNvSpPr txBox="1"/>
          <p:nvPr userDrawn="1"/>
        </p:nvSpPr>
        <p:spPr>
          <a:xfrm>
            <a:off x="21185" y="6525344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9" descr="logo-原版新">
            <a:extLst>
              <a:ext uri="{FF2B5EF4-FFF2-40B4-BE49-F238E27FC236}">
                <a16:creationId xmlns:a16="http://schemas.microsoft.com/office/drawing/2014/main" id="{2E34BCF9-3396-44ED-99C0-2F3D16003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14" name="图片 11">
            <a:extLst>
              <a:ext uri="{FF2B5EF4-FFF2-40B4-BE49-F238E27FC236}">
                <a16:creationId xmlns:a16="http://schemas.microsoft.com/office/drawing/2014/main" id="{B97EC67A-A0A9-4133-8627-48A023FC4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3A02128-1C5F-44D3-9C2B-78C28D54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88" y="184783"/>
            <a:ext cx="10452100" cy="864097"/>
          </a:xfrm>
        </p:spPr>
        <p:txBody>
          <a:bodyPr/>
          <a:lstStyle>
            <a:lvl1pPr algn="l">
              <a:defRPr sz="4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A15B53-8747-4648-9C25-8229F626F9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563" y="1268413"/>
            <a:ext cx="7137573" cy="3384723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1793875" indent="-269875" algn="l"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06450" indent="-446088" algn="l">
              <a:buFont typeface="Wingdings" panose="05000000000000000000" pitchFamily="2" charset="2"/>
              <a:buChar char="Ø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63638" indent="-357188" algn="l">
              <a:buFont typeface="Courier New" panose="02070309020205020404" pitchFamily="49" charset="0"/>
              <a:buChar char="o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524000" indent="-360363" algn="l">
              <a:buFont typeface="Wingdings" panose="05000000000000000000" pitchFamily="2" charset="2"/>
              <a:buChar char="§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53216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4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C889C8-1DC4-2119-1E48-21143FF58880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6C121B8C-869F-781B-61CC-75FDFAAB60A6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F8E04C-9C63-4F2E-8F69-E1D2BF979C41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9332777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594" indent="0" algn="ctr">
              <a:buNone/>
              <a:defRPr/>
            </a:lvl2pPr>
            <a:lvl3pPr marL="457189" indent="0" algn="ctr">
              <a:buNone/>
              <a:defRPr/>
            </a:lvl3pPr>
            <a:lvl4pPr marL="685783" indent="0" algn="ctr">
              <a:buNone/>
              <a:defRPr/>
            </a:lvl4pPr>
            <a:lvl5pPr marL="914377" indent="0" algn="ctr">
              <a:buNone/>
              <a:defRPr/>
            </a:lvl5pPr>
            <a:lvl6pPr marL="1142971" indent="0" algn="ctr">
              <a:buNone/>
              <a:defRPr/>
            </a:lvl6pPr>
            <a:lvl7pPr marL="1371566" indent="0" algn="ctr">
              <a:buNone/>
              <a:defRPr/>
            </a:lvl7pPr>
            <a:lvl8pPr marL="1600160" indent="0" algn="ctr">
              <a:buNone/>
              <a:defRPr/>
            </a:lvl8pPr>
            <a:lvl9pPr marL="18287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63131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5807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3"/>
            <a:ext cx="10363200" cy="1500188"/>
          </a:xfrm>
        </p:spPr>
        <p:txBody>
          <a:bodyPr anchor="b"/>
          <a:lstStyle>
            <a:lvl1pPr marL="0" indent="0">
              <a:buNone/>
              <a:defRPr sz="1067"/>
            </a:lvl1pPr>
            <a:lvl2pPr marL="228594" indent="0">
              <a:buNone/>
              <a:defRPr sz="933"/>
            </a:lvl2pPr>
            <a:lvl3pPr marL="457189" indent="0">
              <a:buNone/>
              <a:defRPr sz="800"/>
            </a:lvl3pPr>
            <a:lvl4pPr marL="685783" indent="0">
              <a:buNone/>
              <a:defRPr sz="667"/>
            </a:lvl4pPr>
            <a:lvl5pPr marL="914377" indent="0">
              <a:buNone/>
              <a:defRPr sz="667"/>
            </a:lvl5pPr>
            <a:lvl6pPr marL="1142971" indent="0">
              <a:buNone/>
              <a:defRPr sz="667"/>
            </a:lvl6pPr>
            <a:lvl7pPr marL="1371566" indent="0">
              <a:buNone/>
              <a:defRPr sz="667"/>
            </a:lvl7pPr>
            <a:lvl8pPr marL="1600160" indent="0">
              <a:buNone/>
              <a:defRPr sz="667"/>
            </a:lvl8pPr>
            <a:lvl9pPr marL="182875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943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88498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26980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7094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594" indent="0" algn="ctr">
              <a:buNone/>
              <a:defRPr/>
            </a:lvl2pPr>
            <a:lvl3pPr marL="457189" indent="0" algn="ctr">
              <a:buNone/>
              <a:defRPr/>
            </a:lvl3pPr>
            <a:lvl4pPr marL="685783" indent="0" algn="ctr">
              <a:buNone/>
              <a:defRPr/>
            </a:lvl4pPr>
            <a:lvl5pPr marL="914377" indent="0" algn="ctr">
              <a:buNone/>
              <a:defRPr/>
            </a:lvl5pPr>
            <a:lvl6pPr marL="1142971" indent="0" algn="ctr">
              <a:buNone/>
              <a:defRPr/>
            </a:lvl6pPr>
            <a:lvl7pPr marL="1371566" indent="0" algn="ctr">
              <a:buNone/>
              <a:defRPr/>
            </a:lvl7pPr>
            <a:lvl8pPr marL="1600160" indent="0" algn="ctr">
              <a:buNone/>
              <a:defRPr/>
            </a:lvl8pPr>
            <a:lvl9pPr marL="18287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7E38A-EEF9-6C9D-A3A3-0FDCD4C286AF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8C73891D-C12F-F029-C432-882ED93F23BB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6D43D-1ABD-4181-9E23-C8F94B1C1072}"/>
              </a:ext>
            </a:extLst>
          </p:cNvPr>
          <p:cNvSpPr txBox="1"/>
          <p:nvPr userDrawn="1"/>
        </p:nvSpPr>
        <p:spPr>
          <a:xfrm>
            <a:off x="0" y="6501341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087353108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0819" cy="46910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914949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1"/>
            <a:ext cx="7315200" cy="566737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594" indent="0">
              <a:buNone/>
              <a:defRPr sz="1467"/>
            </a:lvl2pPr>
            <a:lvl3pPr marL="457189" indent="0">
              <a:buNone/>
              <a:defRPr sz="1200"/>
            </a:lvl3pPr>
            <a:lvl4pPr marL="685783" indent="0">
              <a:buNone/>
              <a:defRPr sz="1067"/>
            </a:lvl4pPr>
            <a:lvl5pPr marL="914377" indent="0">
              <a:buNone/>
              <a:defRPr sz="1067"/>
            </a:lvl5pPr>
            <a:lvl6pPr marL="1142971" indent="0">
              <a:buNone/>
              <a:defRPr sz="1067"/>
            </a:lvl6pPr>
            <a:lvl7pPr marL="1371566" indent="0">
              <a:buNone/>
              <a:defRPr sz="1067"/>
            </a:lvl7pPr>
            <a:lvl8pPr marL="1600160" indent="0">
              <a:buNone/>
              <a:defRPr sz="1067"/>
            </a:lvl8pPr>
            <a:lvl9pPr marL="1828754" indent="0">
              <a:buNone/>
              <a:defRPr sz="10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8"/>
            <a:ext cx="7315200" cy="8048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179582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151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6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62384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580253-5A81-55A4-B173-C248C30B8047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89529C-4E8D-3139-9DC7-EE493FA94F03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B1C94-710B-D348-1585-B6A2C9224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529706"/>
            <a:ext cx="2267991" cy="32829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6A2C62FF-6C1B-8324-52C0-2A01E56C8632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535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3"/>
            <a:ext cx="10363200" cy="1500188"/>
          </a:xfrm>
        </p:spPr>
        <p:txBody>
          <a:bodyPr anchor="b"/>
          <a:lstStyle>
            <a:lvl1pPr marL="0" indent="0">
              <a:buNone/>
              <a:defRPr sz="1067"/>
            </a:lvl1pPr>
            <a:lvl2pPr marL="228594" indent="0">
              <a:buNone/>
              <a:defRPr sz="933"/>
            </a:lvl2pPr>
            <a:lvl3pPr marL="457189" indent="0">
              <a:buNone/>
              <a:defRPr sz="800"/>
            </a:lvl3pPr>
            <a:lvl4pPr marL="685783" indent="0">
              <a:buNone/>
              <a:defRPr sz="667"/>
            </a:lvl4pPr>
            <a:lvl5pPr marL="914377" indent="0">
              <a:buNone/>
              <a:defRPr sz="667"/>
            </a:lvl5pPr>
            <a:lvl6pPr marL="1142971" indent="0">
              <a:buNone/>
              <a:defRPr sz="667"/>
            </a:lvl6pPr>
            <a:lvl7pPr marL="1371566" indent="0">
              <a:buNone/>
              <a:defRPr sz="667"/>
            </a:lvl7pPr>
            <a:lvl8pPr marL="1600160" indent="0">
              <a:buNone/>
              <a:defRPr sz="667"/>
            </a:lvl8pPr>
            <a:lvl9pPr marL="182875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0819" cy="46910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1"/>
            <a:ext cx="7315200" cy="566737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594" indent="0">
              <a:buNone/>
              <a:defRPr sz="1467"/>
            </a:lvl2pPr>
            <a:lvl3pPr marL="457189" indent="0">
              <a:buNone/>
              <a:defRPr sz="1200"/>
            </a:lvl3pPr>
            <a:lvl4pPr marL="685783" indent="0">
              <a:buNone/>
              <a:defRPr sz="1067"/>
            </a:lvl4pPr>
            <a:lvl5pPr marL="914377" indent="0">
              <a:buNone/>
              <a:defRPr sz="1067"/>
            </a:lvl5pPr>
            <a:lvl6pPr marL="1142971" indent="0">
              <a:buNone/>
              <a:defRPr sz="1067"/>
            </a:lvl6pPr>
            <a:lvl7pPr marL="1371566" indent="0">
              <a:buNone/>
              <a:defRPr sz="1067"/>
            </a:lvl7pPr>
            <a:lvl8pPr marL="1600160" indent="0">
              <a:buNone/>
              <a:defRPr sz="1067"/>
            </a:lvl8pPr>
            <a:lvl9pPr marL="1828754" indent="0">
              <a:buNone/>
              <a:defRPr sz="10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8"/>
            <a:ext cx="7315200" cy="8048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09" r:id="rId12"/>
    <p:sldLayoutId id="2147483713" r:id="rId13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4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Recursion_Hanoi/Hanoi_Automa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95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递归的调用过程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87488" y="1988840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231904" y="1988840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688288" y="1988840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688288" y="4677139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231712" y="4677139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487488" y="4677139"/>
            <a:ext cx="3168352" cy="153617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1600" b="1" dirty="0">
                <a:latin typeface="Consolas" panose="020B0609020204030204" pitchFamily="49" charset="0"/>
              </a:rPr>
              <a:t>(n):</a:t>
            </a:r>
            <a:b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16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latin typeface="Consolas" panose="020B0609020204030204" pitchFamily="49" charset="0"/>
              </a:rPr>
              <a:t>n</a:t>
            </a:r>
            <a:r>
              <a:rPr lang="zh-CN" altLang="zh-CN" sz="1600" b="1" dirty="0">
                <a:latin typeface="Consolas" panose="020B0609020204030204" pitchFamily="49" charset="0"/>
              </a:rPr>
              <a:t> =</a:t>
            </a:r>
            <a:r>
              <a:rPr lang="en-US" altLang="zh-CN" sz="1600" b="1" dirty="0">
                <a:latin typeface="Consolas" panose="020B0609020204030204" pitchFamily="49" charset="0"/>
              </a:rPr>
              <a:t>= 0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600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1600" b="1" dirty="0">
                <a:latin typeface="Consolas" panose="020B0609020204030204" pitchFamily="49" charset="0"/>
              </a:rPr>
              <a:t>         </a:t>
            </a:r>
            <a:r>
              <a:rPr lang="en-US" altLang="zh-CN" sz="16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latin typeface="Consolas" panose="020B0609020204030204" pitchFamily="49" charset="0"/>
              </a:rPr>
              <a:t> n*fact(n-1)</a:t>
            </a:r>
            <a:endParaRPr lang="zh-CN" altLang="zh-CN" sz="1600" b="1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993" y="2948947"/>
            <a:ext cx="123944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33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133" b="1" dirty="0">
                <a:latin typeface="Consolas" panose="020B0609020204030204" pitchFamily="49" charset="0"/>
              </a:rPr>
              <a:t>(5)</a:t>
            </a:r>
            <a:endParaRPr lang="zh-CN" altLang="en-US" sz="2133" dirty="0"/>
          </a:p>
        </p:txBody>
      </p:sp>
      <p:sp>
        <p:nvSpPr>
          <p:cNvPr id="4" name="矩形 3"/>
          <p:cNvSpPr/>
          <p:nvPr/>
        </p:nvSpPr>
        <p:spPr>
          <a:xfrm>
            <a:off x="0" y="3412888"/>
            <a:ext cx="12192000" cy="760237"/>
          </a:xfrm>
          <a:prstGeom prst="rect">
            <a:avLst/>
          </a:prstGeom>
        </p:spPr>
        <p:txBody>
          <a:bodyPr wrap="square" lIns="24000" tIns="24000" rIns="24000" bIns="2400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递归调用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flipV="1">
            <a:off x="1035707" y="2372883"/>
            <a:ext cx="480053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>
          <a:xfrm>
            <a:off x="6193615" y="1695033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n=4</a:t>
            </a:r>
            <a:endParaRPr lang="zh-CN" altLang="en-US" sz="1867" b="1" dirty="0"/>
          </a:p>
        </p:txBody>
      </p:sp>
      <p:cxnSp>
        <p:nvCxnSpPr>
          <p:cNvPr id="16" name="直接箭头连接符 15"/>
          <p:cNvCxnSpPr/>
          <p:nvPr/>
        </p:nvCxnSpPr>
        <p:spPr bwMode="auto">
          <a:xfrm flipV="1">
            <a:off x="4799856" y="2575395"/>
            <a:ext cx="480053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矩形 16"/>
          <p:cNvSpPr/>
          <p:nvPr/>
        </p:nvSpPr>
        <p:spPr>
          <a:xfrm>
            <a:off x="9649999" y="1693580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n=3</a:t>
            </a:r>
            <a:endParaRPr lang="zh-CN" altLang="en-US" sz="1867" b="1" dirty="0"/>
          </a:p>
        </p:txBody>
      </p:sp>
      <p:cxnSp>
        <p:nvCxnSpPr>
          <p:cNvPr id="18" name="直接箭头连接符 17"/>
          <p:cNvCxnSpPr/>
          <p:nvPr/>
        </p:nvCxnSpPr>
        <p:spPr bwMode="auto">
          <a:xfrm flipV="1">
            <a:off x="8448262" y="2575395"/>
            <a:ext cx="480053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9" name="矩形 18"/>
          <p:cNvSpPr/>
          <p:nvPr/>
        </p:nvSpPr>
        <p:spPr>
          <a:xfrm>
            <a:off x="9649999" y="4401388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n=2</a:t>
            </a:r>
            <a:endParaRPr lang="zh-CN" altLang="en-US" sz="1867" b="1" dirty="0"/>
          </a:p>
        </p:txBody>
      </p:sp>
      <p:cxnSp>
        <p:nvCxnSpPr>
          <p:cNvPr id="27" name="直接箭头连接符 26"/>
          <p:cNvCxnSpPr/>
          <p:nvPr/>
        </p:nvCxnSpPr>
        <p:spPr bwMode="auto">
          <a:xfrm flipH="1" flipV="1">
            <a:off x="7843403" y="5253203"/>
            <a:ext cx="671883" cy="38404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6193615" y="4401388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n=1</a:t>
            </a:r>
            <a:endParaRPr lang="zh-CN" altLang="en-US" sz="1867" b="1" dirty="0"/>
          </a:p>
        </p:txBody>
      </p:sp>
      <p:sp>
        <p:nvSpPr>
          <p:cNvPr id="29" name="矩形 28"/>
          <p:cNvSpPr/>
          <p:nvPr/>
        </p:nvSpPr>
        <p:spPr>
          <a:xfrm>
            <a:off x="2449199" y="4401388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n=0</a:t>
            </a:r>
            <a:endParaRPr lang="zh-CN" altLang="en-US" sz="1867" b="1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 flipH="1">
            <a:off x="10512491" y="3720569"/>
            <a:ext cx="480053" cy="576064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矩形 34"/>
          <p:cNvSpPr/>
          <p:nvPr/>
        </p:nvSpPr>
        <p:spPr>
          <a:xfrm>
            <a:off x="4434206" y="2613297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n=4</a:t>
            </a:r>
            <a:endParaRPr lang="zh-CN" altLang="en-US" sz="1867" b="1" dirty="0"/>
          </a:p>
        </p:txBody>
      </p:sp>
      <p:sp>
        <p:nvSpPr>
          <p:cNvPr id="36" name="矩形 35"/>
          <p:cNvSpPr/>
          <p:nvPr/>
        </p:nvSpPr>
        <p:spPr>
          <a:xfrm>
            <a:off x="502038" y="2613297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n=5</a:t>
            </a:r>
            <a:endParaRPr lang="zh-CN" altLang="en-US" sz="1867" b="1" dirty="0"/>
          </a:p>
        </p:txBody>
      </p:sp>
      <p:sp>
        <p:nvSpPr>
          <p:cNvPr id="37" name="矩形 36"/>
          <p:cNvSpPr/>
          <p:nvPr/>
        </p:nvSpPr>
        <p:spPr>
          <a:xfrm>
            <a:off x="8128466" y="2613297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n=3</a:t>
            </a:r>
            <a:endParaRPr lang="zh-CN" altLang="en-US" sz="1867" b="1" dirty="0"/>
          </a:p>
        </p:txBody>
      </p:sp>
      <p:sp>
        <p:nvSpPr>
          <p:cNvPr id="38" name="矩形 37"/>
          <p:cNvSpPr/>
          <p:nvPr/>
        </p:nvSpPr>
        <p:spPr>
          <a:xfrm>
            <a:off x="10144765" y="3761888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n=2</a:t>
            </a:r>
            <a:endParaRPr lang="zh-CN" altLang="en-US" sz="1867" b="1" dirty="0"/>
          </a:p>
        </p:txBody>
      </p:sp>
      <p:cxnSp>
        <p:nvCxnSpPr>
          <p:cNvPr id="40" name="直接箭头连接符 39"/>
          <p:cNvCxnSpPr/>
          <p:nvPr/>
        </p:nvCxnSpPr>
        <p:spPr bwMode="auto">
          <a:xfrm flipH="1" flipV="1">
            <a:off x="4319931" y="5253203"/>
            <a:ext cx="671883" cy="384043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矩形 40"/>
          <p:cNvSpPr/>
          <p:nvPr/>
        </p:nvSpPr>
        <p:spPr>
          <a:xfrm>
            <a:off x="8240929" y="5109574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n=1</a:t>
            </a:r>
            <a:endParaRPr lang="zh-CN" altLang="en-US" sz="1867" b="1" dirty="0"/>
          </a:p>
        </p:txBody>
      </p:sp>
      <p:sp>
        <p:nvSpPr>
          <p:cNvPr id="42" name="矩形 41"/>
          <p:cNvSpPr/>
          <p:nvPr/>
        </p:nvSpPr>
        <p:spPr>
          <a:xfrm>
            <a:off x="4657445" y="5109574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n=0</a:t>
            </a:r>
            <a:endParaRPr lang="zh-CN" altLang="en-US" sz="1867" b="1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4286168" y="5396832"/>
            <a:ext cx="633483" cy="36042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" name="矩形 47"/>
          <p:cNvSpPr/>
          <p:nvPr/>
        </p:nvSpPr>
        <p:spPr>
          <a:xfrm>
            <a:off x="4243164" y="5592580"/>
            <a:ext cx="228384" cy="287323"/>
          </a:xfrm>
          <a:prstGeom prst="rect">
            <a:avLst/>
          </a:prstGeom>
          <a:solidFill>
            <a:srgbClr val="92D050"/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1</a:t>
            </a:r>
            <a:endParaRPr lang="zh-CN" altLang="en-US" sz="1867" b="1" dirty="0"/>
          </a:p>
        </p:txBody>
      </p:sp>
      <p:cxnSp>
        <p:nvCxnSpPr>
          <p:cNvPr id="49" name="直接箭头连接符 48"/>
          <p:cNvCxnSpPr/>
          <p:nvPr/>
        </p:nvCxnSpPr>
        <p:spPr bwMode="auto">
          <a:xfrm>
            <a:off x="7810120" y="5403320"/>
            <a:ext cx="633483" cy="360427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>
          <a:xfrm>
            <a:off x="7782057" y="5592580"/>
            <a:ext cx="228384" cy="287323"/>
          </a:xfrm>
          <a:prstGeom prst="rect">
            <a:avLst/>
          </a:prstGeom>
          <a:solidFill>
            <a:srgbClr val="92D050"/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1</a:t>
            </a:r>
            <a:endParaRPr lang="zh-CN" altLang="en-US" sz="1867" b="1" dirty="0"/>
          </a:p>
        </p:txBody>
      </p:sp>
      <p:cxnSp>
        <p:nvCxnSpPr>
          <p:cNvPr id="51" name="直接箭头连接符 50"/>
          <p:cNvCxnSpPr/>
          <p:nvPr/>
        </p:nvCxnSpPr>
        <p:spPr bwMode="auto">
          <a:xfrm flipV="1">
            <a:off x="10648070" y="3844235"/>
            <a:ext cx="447463" cy="531132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10929313" y="4146246"/>
            <a:ext cx="229452" cy="287323"/>
          </a:xfrm>
          <a:prstGeom prst="rect">
            <a:avLst/>
          </a:prstGeom>
          <a:solidFill>
            <a:srgbClr val="92D050"/>
          </a:solidFill>
        </p:spPr>
        <p:txBody>
          <a:bodyPr wrap="squar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2</a:t>
            </a:r>
            <a:endParaRPr lang="zh-CN" altLang="en-US" sz="1867" b="1" dirty="0"/>
          </a:p>
        </p:txBody>
      </p:sp>
      <p:cxnSp>
        <p:nvCxnSpPr>
          <p:cNvPr id="57" name="直接箭头连接符 56"/>
          <p:cNvCxnSpPr/>
          <p:nvPr/>
        </p:nvCxnSpPr>
        <p:spPr bwMode="auto">
          <a:xfrm flipH="1">
            <a:off x="8534485" y="2718526"/>
            <a:ext cx="461035" cy="5581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矩形 57"/>
          <p:cNvSpPr/>
          <p:nvPr/>
        </p:nvSpPr>
        <p:spPr>
          <a:xfrm>
            <a:off x="8832305" y="3089632"/>
            <a:ext cx="229452" cy="287323"/>
          </a:xfrm>
          <a:prstGeom prst="rect">
            <a:avLst/>
          </a:prstGeom>
          <a:solidFill>
            <a:srgbClr val="92D050"/>
          </a:solidFill>
        </p:spPr>
        <p:txBody>
          <a:bodyPr wrap="squar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6</a:t>
            </a:r>
            <a:endParaRPr lang="zh-CN" altLang="en-US" sz="1867" b="1" dirty="0"/>
          </a:p>
        </p:txBody>
      </p:sp>
      <p:cxnSp>
        <p:nvCxnSpPr>
          <p:cNvPr id="62" name="直接箭头连接符 61"/>
          <p:cNvCxnSpPr/>
          <p:nvPr/>
        </p:nvCxnSpPr>
        <p:spPr bwMode="auto">
          <a:xfrm flipH="1">
            <a:off x="4896571" y="2698554"/>
            <a:ext cx="461035" cy="5581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3" name="矩形 62"/>
          <p:cNvSpPr/>
          <p:nvPr/>
        </p:nvSpPr>
        <p:spPr>
          <a:xfrm>
            <a:off x="5146469" y="3069659"/>
            <a:ext cx="383771" cy="287323"/>
          </a:xfrm>
          <a:prstGeom prst="rect">
            <a:avLst/>
          </a:prstGeom>
          <a:solidFill>
            <a:srgbClr val="92D050"/>
          </a:solidFill>
        </p:spPr>
        <p:txBody>
          <a:bodyPr wrap="squar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24</a:t>
            </a:r>
            <a:endParaRPr lang="zh-CN" altLang="en-US" sz="1867" b="1" dirty="0"/>
          </a:p>
        </p:txBody>
      </p:sp>
      <p:cxnSp>
        <p:nvCxnSpPr>
          <p:cNvPr id="64" name="直接箭头连接符 63"/>
          <p:cNvCxnSpPr/>
          <p:nvPr/>
        </p:nvCxnSpPr>
        <p:spPr bwMode="auto">
          <a:xfrm flipH="1">
            <a:off x="1150555" y="2480995"/>
            <a:ext cx="461035" cy="558135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5" name="矩形 64"/>
          <p:cNvSpPr/>
          <p:nvPr/>
        </p:nvSpPr>
        <p:spPr>
          <a:xfrm>
            <a:off x="1410053" y="2832900"/>
            <a:ext cx="508768" cy="287323"/>
          </a:xfrm>
          <a:prstGeom prst="rect">
            <a:avLst/>
          </a:prstGeom>
          <a:solidFill>
            <a:srgbClr val="92D050"/>
          </a:solidFill>
        </p:spPr>
        <p:txBody>
          <a:bodyPr wrap="squar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120</a:t>
            </a:r>
            <a:endParaRPr lang="zh-CN" altLang="en-US" sz="1867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131A2-E8CA-D50C-3FB0-3E20E935334F}"/>
              </a:ext>
            </a:extLst>
          </p:cNvPr>
          <p:cNvSpPr/>
          <p:nvPr/>
        </p:nvSpPr>
        <p:spPr>
          <a:xfrm>
            <a:off x="2355886" y="1701582"/>
            <a:ext cx="491276" cy="287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lIns="48000" tIns="0" rIns="48000" bIns="0">
            <a:spAutoFit/>
          </a:bodyPr>
          <a:lstStyle/>
          <a:p>
            <a:r>
              <a:rPr lang="en-US" altLang="zh-CN" sz="1867" b="1" dirty="0">
                <a:latin typeface="Consolas" panose="020B0609020204030204" pitchFamily="49" charset="0"/>
              </a:rPr>
              <a:t>n=5</a:t>
            </a:r>
            <a:endParaRPr lang="zh-CN" altLang="en-US" sz="1867" b="1" dirty="0"/>
          </a:p>
        </p:txBody>
      </p:sp>
    </p:spTree>
    <p:extLst>
      <p:ext uri="{BB962C8B-B14F-4D97-AF65-F5344CB8AC3E}">
        <p14:creationId xmlns:p14="http://schemas.microsoft.com/office/powerpoint/2010/main" val="16250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字符串反转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07435" y="2948947"/>
            <a:ext cx="9985109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函数</a:t>
            </a:r>
            <a:r>
              <a:rPr lang="en-US" altLang="zh-CN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 +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递归基例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8784299" y="1875247"/>
            <a:ext cx="2688299" cy="68256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3200" b="1" dirty="0">
                <a:solidFill>
                  <a:schemeClr val="tx1"/>
                </a:solidFill>
                <a:latin typeface="Consolas" panose="020B0609020204030204" pitchFamily="49" charset="0"/>
              </a:rPr>
              <a:t> s[::-1]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759963" y="3236979"/>
            <a:ext cx="6048672" cy="268101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rvs</a:t>
            </a:r>
            <a:r>
              <a:rPr lang="en-US" altLang="zh-CN" sz="2667" b="1" dirty="0">
                <a:latin typeface="Consolas" panose="020B0609020204030204" pitchFamily="49" charset="0"/>
              </a:rPr>
              <a:t>(s):</a:t>
            </a:r>
            <a:b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  <a:r>
              <a:rPr lang="zh-CN" altLang="zh-CN" sz="2667" b="1" dirty="0">
                <a:latin typeface="Consolas" panose="020B0609020204030204" pitchFamily="49" charset="0"/>
              </a:rPr>
              <a:t> =</a:t>
            </a:r>
            <a:r>
              <a:rPr lang="en-US" altLang="zh-CN" sz="2667" b="1" dirty="0">
                <a:latin typeface="Consolas" panose="020B0609020204030204" pitchFamily="49" charset="0"/>
              </a:rPr>
              <a:t>=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s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rvs</a:t>
            </a:r>
            <a:r>
              <a:rPr lang="en-US" altLang="zh-CN" sz="2667" b="1" dirty="0">
                <a:latin typeface="Consolas" panose="020B0609020204030204" pitchFamily="49" charset="0"/>
              </a:rPr>
              <a:t>(s[1:])+s[0]</a:t>
            </a:r>
            <a:endParaRPr lang="zh-CN" altLang="zh-CN" sz="2667" b="1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AE478C-24EF-1602-B8C5-16F38459BB9E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将字符串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s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反转后输出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86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斐波那契数列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06574" y="3525011"/>
                <a:ext cx="9378850" cy="18340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)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7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1                                    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&amp;1                                    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=2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733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574" y="3525011"/>
                <a:ext cx="9378850" cy="1834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7BCC3DC4-9E59-263D-C636-B0BE86C7ED3B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一个经典数列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07435" y="2948947"/>
            <a:ext cx="9985109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函数</a:t>
            </a:r>
            <a:r>
              <a:rPr lang="en-US" altLang="zh-CN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 +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递归基例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519936" y="3236979"/>
            <a:ext cx="6048672" cy="268101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667" b="1" dirty="0">
                <a:latin typeface="Consolas" panose="020B0609020204030204" pitchFamily="49" charset="0"/>
              </a:rPr>
              <a:t>(n):</a:t>
            </a:r>
            <a:b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n</a:t>
            </a:r>
            <a:r>
              <a:rPr lang="zh-CN" altLang="zh-CN" sz="2667" b="1" dirty="0">
                <a:latin typeface="Consolas" panose="020B0609020204030204" pitchFamily="49" charset="0"/>
              </a:rPr>
              <a:t> =</a:t>
            </a:r>
            <a:r>
              <a:rPr lang="en-US" altLang="zh-CN" sz="2667" b="1" dirty="0">
                <a:latin typeface="Consolas" panose="020B0609020204030204" pitchFamily="49" charset="0"/>
              </a:rPr>
              <a:t>= 1 or n == 2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f(n-1) + f(n-2)</a:t>
            </a:r>
            <a:endParaRPr lang="zh-CN" altLang="zh-CN" sz="2667" b="1" dirty="0">
              <a:latin typeface="Arial" panose="020B0604020202020204" pitchFamily="34" charset="0"/>
            </a:endParaRP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斐波那契数列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D1AED1-15FA-8DB8-B53C-DC1DC7AB0885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F(n) = F(n-1) + F(n-2)</a:t>
            </a:r>
          </a:p>
        </p:txBody>
      </p:sp>
    </p:spTree>
    <p:extLst>
      <p:ext uri="{BB962C8B-B14F-4D97-AF65-F5344CB8AC3E}">
        <p14:creationId xmlns:p14="http://schemas.microsoft.com/office/powerpoint/2010/main" val="313734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608168" y="1638725"/>
            <a:ext cx="3240643" cy="1824203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A1044D0-1B32-4BFC-A6D5-09F4CEEAD87A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C4D99-4BFD-4D12-ADD0-70DCF6B80C46}"/>
              </a:ext>
            </a:extLst>
          </p:cNvPr>
          <p:cNvSpPr txBox="1"/>
          <p:nvPr/>
        </p:nvSpPr>
        <p:spPr>
          <a:xfrm>
            <a:off x="3719736" y="4005064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初始状态：全部在左边柱子上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66700" marR="0" lvl="0" indent="-26670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最终目标：全部在右边柱子上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266700" marR="0" lvl="0" indent="-26670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限制：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684213" lvl="1" indent="-323850" algn="l" defTabSz="60958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一次挪动一个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684213" lvl="1" indent="-323850" algn="l" defTabSz="609585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+mn-ea"/>
                <a:ea typeface="+mn-ea"/>
                <a:cs typeface="Times New Roman" panose="02020603050405020304" pitchFamily="18" charset="0"/>
              </a:rPr>
              <a:t>大的须在小的下方</a:t>
            </a:r>
            <a:endParaRPr lang="en-US" altLang="zh-CN" sz="2400" dirty="0">
              <a:solidFill>
                <a:srgbClr val="0070C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D0F04224-6E95-4032-9C0E-F4904ABF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347" y="1654231"/>
            <a:ext cx="3185555" cy="17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BA1044D0-1B32-4BFC-A6D5-09F4CEEAD87A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汉诺塔动画演示（建议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N=5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）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276CE-25E2-4395-8C05-E9B5F783E72C}"/>
              </a:ext>
            </a:extLst>
          </p:cNvPr>
          <p:cNvGrpSpPr/>
          <p:nvPr/>
        </p:nvGrpSpPr>
        <p:grpSpPr>
          <a:xfrm>
            <a:off x="2924175" y="1340768"/>
            <a:ext cx="6343650" cy="4838700"/>
            <a:chOff x="2924175" y="1340768"/>
            <a:chExt cx="6343650" cy="4838700"/>
          </a:xfrm>
        </p:grpSpPr>
        <p:pic>
          <p:nvPicPr>
            <p:cNvPr id="3" name="Picture 2">
              <a:hlinkClick r:id="rId3" action="ppaction://hlinkfile"/>
              <a:extLst>
                <a:ext uri="{FF2B5EF4-FFF2-40B4-BE49-F238E27FC236}">
                  <a16:creationId xmlns:a16="http://schemas.microsoft.com/office/drawing/2014/main" id="{EF27B1D4-58AA-415D-8FCF-830697C0A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4175" y="1340768"/>
              <a:ext cx="6343650" cy="48387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AE53F4-F651-4DD2-89DA-32F34ED2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4548" y="2729468"/>
              <a:ext cx="3002903" cy="2101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38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BA1044D0-1B32-4BFC-A6D5-09F4CEEAD87A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汉诺塔：以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N=5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为例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60AE51-CBDC-4CDD-83C4-4599D3292BB3}"/>
              </a:ext>
            </a:extLst>
          </p:cNvPr>
          <p:cNvGrpSpPr/>
          <p:nvPr/>
        </p:nvGrpSpPr>
        <p:grpSpPr>
          <a:xfrm>
            <a:off x="3215680" y="2018358"/>
            <a:ext cx="1368152" cy="1482650"/>
            <a:chOff x="3215680" y="2018358"/>
            <a:chExt cx="1368152" cy="14826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747DA903-EF29-4EA4-8BD3-45FCDEDD1730}"/>
                </a:ext>
              </a:extLst>
            </p:cNvPr>
            <p:cNvSpPr/>
            <p:nvPr/>
          </p:nvSpPr>
          <p:spPr bwMode="auto">
            <a:xfrm>
              <a:off x="3215680" y="2996952"/>
              <a:ext cx="288032" cy="216024"/>
            </a:xfrm>
            <a:prstGeom prst="rightArrow">
              <a:avLst/>
            </a:prstGeom>
            <a:solidFill>
              <a:srgbClr val="1C86E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421459-16A9-4CF0-B57B-8E100B0871A3}"/>
                </a:ext>
              </a:extLst>
            </p:cNvPr>
            <p:cNvSpPr txBox="1"/>
            <p:nvPr/>
          </p:nvSpPr>
          <p:spPr>
            <a:xfrm>
              <a:off x="3277404" y="2018358"/>
              <a:ext cx="1306428" cy="1482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若能经若干步</a:t>
              </a:r>
              <a:r>
                <a:rPr lang="zh-CN" altLang="en-US" sz="1800" baseline="30000" dirty="0">
                  <a:solidFill>
                    <a:srgbClr val="0070C0"/>
                  </a:solidFill>
                  <a:latin typeface="+mn-ea"/>
                  <a:ea typeface="+mn-ea"/>
                </a:rPr>
                <a:t>①</a:t>
              </a:r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将前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N-1</a:t>
              </a:r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个盘移到盘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B</a:t>
              </a:r>
            </a:p>
            <a:p>
              <a:pPr>
                <a:lnSpc>
                  <a:spcPct val="50000"/>
                </a:lnSpc>
              </a:pPr>
              <a:r>
                <a:rPr lang="en-US" sz="3200" dirty="0">
                  <a:solidFill>
                    <a:srgbClr val="0070C0"/>
                  </a:solidFill>
                  <a:latin typeface="+mn-ea"/>
                  <a:ea typeface="+mn-ea"/>
                </a:rPr>
                <a:t>…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2B98B205-7414-436E-8845-8067766E221E}"/>
                </a:ext>
              </a:extLst>
            </p:cNvPr>
            <p:cNvSpPr/>
            <p:nvPr/>
          </p:nvSpPr>
          <p:spPr bwMode="auto">
            <a:xfrm>
              <a:off x="4295800" y="2996952"/>
              <a:ext cx="288032" cy="216024"/>
            </a:xfrm>
            <a:prstGeom prst="rightArrow">
              <a:avLst/>
            </a:prstGeom>
            <a:solidFill>
              <a:srgbClr val="1C86E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CE3A224-C6A9-47D5-8F29-98384858CB0E}"/>
              </a:ext>
            </a:extLst>
          </p:cNvPr>
          <p:cNvGrpSpPr/>
          <p:nvPr/>
        </p:nvGrpSpPr>
        <p:grpSpPr>
          <a:xfrm>
            <a:off x="4563264" y="2155621"/>
            <a:ext cx="3332936" cy="1895468"/>
            <a:chOff x="4563264" y="1435541"/>
            <a:chExt cx="3332936" cy="189546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9E29D7-ECD7-4583-A451-CC60FA548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3264" y="1435541"/>
              <a:ext cx="3332936" cy="189546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46EE4FC-A0A4-491A-95E1-62B1EFFC5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23019" y="1989458"/>
              <a:ext cx="1766646" cy="12363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985B962-B001-4071-A1DC-6B8B35DE0D55}"/>
              </a:ext>
            </a:extLst>
          </p:cNvPr>
          <p:cNvGrpSpPr/>
          <p:nvPr/>
        </p:nvGrpSpPr>
        <p:grpSpPr>
          <a:xfrm>
            <a:off x="-9380" y="2132763"/>
            <a:ext cx="3297068" cy="1920302"/>
            <a:chOff x="-9380" y="1412683"/>
            <a:chExt cx="3297068" cy="192030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6A47B31-E515-4B3D-ACE3-A926FEAB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9380" y="1412683"/>
              <a:ext cx="3297068" cy="192030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E8DA5B4-0C57-4538-8C52-EE568360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1723" y="1988840"/>
              <a:ext cx="1766646" cy="123638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7544C9-2A37-49E1-B154-AC6E2ADAA912}"/>
              </a:ext>
            </a:extLst>
          </p:cNvPr>
          <p:cNvGrpSpPr/>
          <p:nvPr/>
        </p:nvGrpSpPr>
        <p:grpSpPr>
          <a:xfrm>
            <a:off x="8761800" y="2132856"/>
            <a:ext cx="3310864" cy="1923060"/>
            <a:chOff x="8545776" y="1412776"/>
            <a:chExt cx="3310864" cy="192306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F7A0052-8A28-44DA-BCAF-885310BFA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45776" y="1412776"/>
              <a:ext cx="3310864" cy="192306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EB08F1E-5A57-4AA8-B2A8-00C716AA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97906" y="1988840"/>
              <a:ext cx="1766646" cy="123638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D354D792-FA01-4849-822A-82B6B72A21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227" y="4505445"/>
            <a:ext cx="3343973" cy="1947891"/>
          </a:xfrm>
          <a:prstGeom prst="rect">
            <a:avLst/>
          </a:prstGeom>
        </p:spPr>
      </p:pic>
      <p:sp>
        <p:nvSpPr>
          <p:cNvPr id="32" name="Arrow: Bent 31">
            <a:extLst>
              <a:ext uri="{FF2B5EF4-FFF2-40B4-BE49-F238E27FC236}">
                <a16:creationId xmlns:a16="http://schemas.microsoft.com/office/drawing/2014/main" id="{E7ECC4FE-C334-4A61-890B-5053D7C031D1}"/>
              </a:ext>
            </a:extLst>
          </p:cNvPr>
          <p:cNvSpPr/>
          <p:nvPr/>
        </p:nvSpPr>
        <p:spPr bwMode="auto">
          <a:xfrm rot="10800000">
            <a:off x="8084002" y="5213487"/>
            <a:ext cx="2427807" cy="504119"/>
          </a:xfrm>
          <a:prstGeom prst="bentArrow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873063A-5866-46F1-80E2-C4B3973CE184}"/>
              </a:ext>
            </a:extLst>
          </p:cNvPr>
          <p:cNvGrpSpPr/>
          <p:nvPr/>
        </p:nvGrpSpPr>
        <p:grpSpPr>
          <a:xfrm>
            <a:off x="7968208" y="4177726"/>
            <a:ext cx="2540851" cy="1621517"/>
            <a:chOff x="7968208" y="3457646"/>
            <a:chExt cx="2540851" cy="162151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250046-31E4-41BD-B66E-BF708110E988}"/>
                </a:ext>
              </a:extLst>
            </p:cNvPr>
            <p:cNvSpPr txBox="1"/>
            <p:nvPr/>
          </p:nvSpPr>
          <p:spPr>
            <a:xfrm>
              <a:off x="7968208" y="3878834"/>
              <a:ext cx="2304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类比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【</a:t>
              </a:r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若干步</a:t>
              </a:r>
              <a:r>
                <a:rPr lang="zh-CN" altLang="en-US" sz="1800" baseline="30000" dirty="0">
                  <a:solidFill>
                    <a:srgbClr val="0070C0"/>
                  </a:solidFill>
                  <a:latin typeface="+mn-ea"/>
                  <a:ea typeface="+mn-ea"/>
                </a:rPr>
                <a:t>①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】</a:t>
              </a:r>
            </a:p>
            <a:p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只是概念上起始杆和终点杆标号变化了</a:t>
              </a:r>
              <a:endParaRPr lang="en-US" sz="1800" dirty="0">
                <a:solidFill>
                  <a:srgbClr val="0070C0"/>
                </a:solidFill>
                <a:latin typeface="+mn-ea"/>
                <a:ea typeface="+mn-ea"/>
              </a:endParaRPr>
            </a:p>
            <a:p>
              <a:endParaRPr lang="en-US" sz="1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5C618E-2A89-4B46-BF75-D1666296411E}"/>
                </a:ext>
              </a:extLst>
            </p:cNvPr>
            <p:cNvSpPr/>
            <p:nvPr/>
          </p:nvSpPr>
          <p:spPr bwMode="auto">
            <a:xfrm>
              <a:off x="10382946" y="3457646"/>
              <a:ext cx="126113" cy="1182556"/>
            </a:xfrm>
            <a:prstGeom prst="rect">
              <a:avLst/>
            </a:prstGeom>
            <a:solidFill>
              <a:srgbClr val="1C86E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088DEB8-170C-45E1-9B06-3986C714FE49}"/>
              </a:ext>
            </a:extLst>
          </p:cNvPr>
          <p:cNvSpPr txBox="1"/>
          <p:nvPr/>
        </p:nvSpPr>
        <p:spPr>
          <a:xfrm>
            <a:off x="1487488" y="1093899"/>
            <a:ext cx="8373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分治法：假设能解决</a:t>
            </a:r>
            <a:r>
              <a:rPr lang="en-US" altLang="zh-CN" dirty="0">
                <a:latin typeface="+mn-ea"/>
                <a:ea typeface="+mn-ea"/>
              </a:rPr>
              <a:t>N-1</a:t>
            </a:r>
            <a:r>
              <a:rPr lang="zh-CN" altLang="en-US" dirty="0">
                <a:latin typeface="+mn-ea"/>
                <a:ea typeface="+mn-ea"/>
              </a:rPr>
              <a:t>个盘的问题，如何能解决</a:t>
            </a:r>
            <a:r>
              <a:rPr lang="en-US" altLang="zh-CN" dirty="0">
                <a:latin typeface="+mn-ea"/>
                <a:ea typeface="+mn-ea"/>
              </a:rPr>
              <a:t>N</a:t>
            </a:r>
            <a:r>
              <a:rPr lang="zh-CN" altLang="en-US" dirty="0">
                <a:latin typeface="+mn-ea"/>
                <a:ea typeface="+mn-ea"/>
              </a:rPr>
              <a:t>个盘的问题？（类似数学归纳法）</a:t>
            </a:r>
            <a:endParaRPr lang="en-US" dirty="0">
              <a:latin typeface="+mn-ea"/>
              <a:ea typeface="+mn-ea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ACF7D5-03AE-42E1-9C74-6696C0E7C0A5}"/>
              </a:ext>
            </a:extLst>
          </p:cNvPr>
          <p:cNvGrpSpPr/>
          <p:nvPr/>
        </p:nvGrpSpPr>
        <p:grpSpPr>
          <a:xfrm>
            <a:off x="7752184" y="2097514"/>
            <a:ext cx="1306428" cy="1115462"/>
            <a:chOff x="7752184" y="2097514"/>
            <a:chExt cx="1306428" cy="1115462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5419232-D8A9-42E6-8D1D-1182F761963C}"/>
                </a:ext>
              </a:extLst>
            </p:cNvPr>
            <p:cNvSpPr/>
            <p:nvPr/>
          </p:nvSpPr>
          <p:spPr bwMode="auto">
            <a:xfrm>
              <a:off x="8009123" y="2996952"/>
              <a:ext cx="679165" cy="216024"/>
            </a:xfrm>
            <a:prstGeom prst="rightArrow">
              <a:avLst/>
            </a:prstGeom>
            <a:solidFill>
              <a:srgbClr val="1C86EE"/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48C7F54-4C3C-4369-8D1C-D247AFC13968}"/>
                </a:ext>
              </a:extLst>
            </p:cNvPr>
            <p:cNvSpPr txBox="1"/>
            <p:nvPr/>
          </p:nvSpPr>
          <p:spPr>
            <a:xfrm>
              <a:off x="7752184" y="2097514"/>
              <a:ext cx="130642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必能轻松将第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N</a:t>
              </a:r>
              <a:r>
                <a:rPr lang="zh-CN" altLang="en-US" sz="1800" dirty="0">
                  <a:solidFill>
                    <a:srgbClr val="0070C0"/>
                  </a:solidFill>
                  <a:latin typeface="+mn-ea"/>
                  <a:ea typeface="+mn-ea"/>
                </a:rPr>
                <a:t>个盘移到盘</a:t>
              </a:r>
              <a:r>
                <a:rPr lang="en-US" altLang="zh-CN" sz="1800" dirty="0">
                  <a:solidFill>
                    <a:srgbClr val="0070C0"/>
                  </a:solidFill>
                  <a:latin typeface="+mn-ea"/>
                  <a:ea typeface="+mn-ea"/>
                </a:rPr>
                <a:t>C</a:t>
              </a:r>
              <a:endParaRPr lang="en-US" sz="3200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59C484B-44CA-4D53-A9EC-F61202C4DAA7}"/>
              </a:ext>
            </a:extLst>
          </p:cNvPr>
          <p:cNvCxnSpPr>
            <a:stCxn id="12" idx="2"/>
          </p:cNvCxnSpPr>
          <p:nvPr/>
        </p:nvCxnSpPr>
        <p:spPr bwMode="auto">
          <a:xfrm rot="16200000" flipH="1">
            <a:off x="2326323" y="3365896"/>
            <a:ext cx="1426325" cy="2800662"/>
          </a:xfrm>
          <a:prstGeom prst="bentConnector2">
            <a:avLst/>
          </a:prstGeom>
          <a:blipFill dpi="0" rotWithShape="0">
            <a:blip r:embed="rId8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sm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674113C-AE2F-4ABA-9978-9F4E173FDCB3}"/>
              </a:ext>
            </a:extLst>
          </p:cNvPr>
          <p:cNvSpPr txBox="1"/>
          <p:nvPr/>
        </p:nvSpPr>
        <p:spPr>
          <a:xfrm>
            <a:off x="2248149" y="5199078"/>
            <a:ext cx="1399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？</a:t>
            </a:r>
            <a:endParaRPr 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1912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11424" y="3332990"/>
            <a:ext cx="3936437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函数</a:t>
            </a:r>
            <a:r>
              <a:rPr lang="en-US" altLang="zh-CN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 +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递归基例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21744" y="980729"/>
            <a:ext cx="7488832" cy="5316472"/>
          </a:xfrm>
          <a:prstGeom prst="rect">
            <a:avLst/>
          </a:prstGeom>
          <a:noFill/>
          <a:ln w="6350" cmpd="thickThin">
            <a:solidFill>
              <a:srgbClr val="FF6900"/>
            </a:solidFill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count = 0</a:t>
            </a:r>
          </a:p>
          <a:p>
            <a:pPr algn="l" defTabSz="1219170" eaLnBrk="0" hangingPunct="0"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4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hanoi</a:t>
            </a:r>
            <a:r>
              <a:rPr lang="en-US" altLang="zh-CN" sz="2400" b="1" dirty="0">
                <a:latin typeface="Consolas" panose="020B0609020204030204" pitchFamily="49" charset="0"/>
              </a:rPr>
              <a:t>(n,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24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global</a:t>
            </a:r>
            <a:r>
              <a:rPr lang="en-US" altLang="zh-CN" sz="2400" b="1" dirty="0">
                <a:latin typeface="Consolas" panose="020B0609020204030204" pitchFamily="49" charset="0"/>
              </a:rPr>
              <a:t> count</a:t>
            </a:r>
            <a:br>
              <a:rPr lang="zh-CN" altLang="zh-CN" sz="2400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400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4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n</a:t>
            </a:r>
            <a:r>
              <a:rPr lang="zh-CN" altLang="zh-CN" sz="2400" b="1" dirty="0">
                <a:latin typeface="Consolas" panose="020B0609020204030204" pitchFamily="49" charset="0"/>
              </a:rPr>
              <a:t> =</a:t>
            </a:r>
            <a:r>
              <a:rPr lang="en-US" altLang="zh-CN" sz="2400" b="1" dirty="0">
                <a:latin typeface="Consolas" panose="020B0609020204030204" pitchFamily="49" charset="0"/>
              </a:rPr>
              <a:t>= 1 :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 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只有一个盘子，直接操作</a:t>
            </a:r>
            <a:b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</a:b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             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直接把盘子从源柱移到目标柱</a:t>
            </a:r>
            <a:endParaRPr lang="en-US" altLang="zh-CN" sz="2400" dirty="0">
              <a:solidFill>
                <a:srgbClr val="006600"/>
              </a:solidFill>
              <a:latin typeface="+mn-ea"/>
              <a:ea typeface="+mn-ea"/>
            </a:endParaRPr>
          </a:p>
          <a:p>
            <a:pPr lvl="0" algn="l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print(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{}:{}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{}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.format(1,src,dst))</a:t>
            </a:r>
          </a:p>
          <a:p>
            <a:pPr algn="l" defTabSz="1219170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count += 1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移了一个盘，计数加一</a:t>
            </a:r>
            <a:endParaRPr lang="en-US" altLang="zh-CN" sz="2400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 :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 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问题可以继续分解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defRPr/>
            </a:pP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             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先求解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"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把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n-1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个盘子从</a:t>
            </a:r>
            <a:r>
              <a:rPr lang="zh-CN" altLang="en-US" sz="2400" u="sng" dirty="0">
                <a:solidFill>
                  <a:srgbClr val="006600"/>
                </a:solidFill>
                <a:latin typeface="+mn-ea"/>
                <a:ea typeface="+mn-ea"/>
              </a:rPr>
              <a:t>源柱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移到</a:t>
            </a:r>
            <a:r>
              <a:rPr lang="zh-CN" altLang="en-US" sz="2400" u="sng" dirty="0">
                <a:solidFill>
                  <a:srgbClr val="006600"/>
                </a:solidFill>
                <a:latin typeface="+mn-ea"/>
                <a:ea typeface="+mn-ea"/>
              </a:rPr>
              <a:t>辅助柱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"</a:t>
            </a:r>
          </a:p>
          <a:p>
            <a:pPr algn="l" defTabSz="1219170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hanoi</a:t>
            </a:r>
            <a:r>
              <a:rPr lang="en-US" altLang="zh-CN" sz="2400" b="1" dirty="0">
                <a:latin typeface="Consolas" panose="020B0609020204030204" pitchFamily="49" charset="0"/>
              </a:rPr>
              <a:t>(n-1,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然后把第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n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个盘子从</a:t>
            </a:r>
            <a:r>
              <a:rPr lang="zh-CN" altLang="en-US" sz="2400" u="sng" dirty="0">
                <a:solidFill>
                  <a:srgbClr val="006600"/>
                </a:solidFill>
                <a:latin typeface="+mn-ea"/>
                <a:ea typeface="+mn-ea"/>
              </a:rPr>
              <a:t>源柱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移到</a:t>
            </a:r>
            <a:r>
              <a:rPr lang="zh-CN" altLang="en-US" sz="2400" u="sng" dirty="0">
                <a:solidFill>
                  <a:srgbClr val="006600"/>
                </a:solidFill>
                <a:latin typeface="+mn-ea"/>
                <a:ea typeface="+mn-ea"/>
              </a:rPr>
              <a:t>目标柱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"</a:t>
            </a:r>
            <a:endParaRPr lang="en-US" altLang="zh-CN" sz="2400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l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print(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{}:{}</a:t>
            </a:r>
            <a:r>
              <a:rPr lang="en-US" altLang="zh-CN" sz="24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{}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latin typeface="Consolas" panose="020B0609020204030204" pitchFamily="49" charset="0"/>
              </a:rPr>
              <a:t>.format(</a:t>
            </a:r>
            <a:r>
              <a:rPr lang="en-US" altLang="zh-CN" sz="2400" b="1" dirty="0" err="1">
                <a:latin typeface="Consolas" panose="020B0609020204030204" pitchFamily="49" charset="0"/>
              </a:rPr>
              <a:t>n,src,dst</a:t>
            </a:r>
            <a:r>
              <a:rPr lang="en-US" altLang="zh-CN" sz="2400" b="1" dirty="0">
                <a:latin typeface="Consolas" panose="020B0609020204030204" pitchFamily="49" charset="0"/>
              </a:rPr>
              <a:t>))</a:t>
            </a:r>
          </a:p>
          <a:p>
            <a:pPr algn="l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count += 1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移了一个盘，计数加一</a:t>
            </a:r>
            <a:endParaRPr lang="en-US" altLang="zh-CN" sz="2400" dirty="0">
              <a:solidFill>
                <a:srgbClr val="006600"/>
              </a:solidFill>
              <a:latin typeface="Consolas" panose="020B0609020204030204" pitchFamily="49" charset="0"/>
              <a:ea typeface="+mn-ea"/>
            </a:endParaRPr>
          </a:p>
          <a:p>
            <a:pPr algn="l" eaLnBrk="0" hangingPunct="0">
              <a:defRPr/>
            </a:pPr>
            <a:r>
              <a:rPr lang="en-US" altLang="zh-CN" sz="2400" dirty="0">
                <a:solidFill>
                  <a:srgbClr val="006600"/>
                </a:solidFill>
                <a:latin typeface="Consolas" panose="020B0609020204030204" pitchFamily="49" charset="0"/>
                <a:ea typeface="+mn-ea"/>
              </a:rPr>
              <a:t>       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#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把辅助柱上的那</a:t>
            </a:r>
            <a:r>
              <a:rPr lang="en-US" altLang="zh-CN" sz="2400" dirty="0">
                <a:solidFill>
                  <a:srgbClr val="006600"/>
                </a:solidFill>
                <a:latin typeface="+mn-ea"/>
                <a:ea typeface="+mn-ea"/>
              </a:rPr>
              <a:t>n-1</a:t>
            </a:r>
            <a:r>
              <a:rPr lang="zh-CN" altLang="en-US" sz="2400" dirty="0">
                <a:solidFill>
                  <a:srgbClr val="006600"/>
                </a:solidFill>
                <a:latin typeface="+mn-ea"/>
                <a:ea typeface="+mn-ea"/>
              </a:rPr>
              <a:t>个盘子移到目标柱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algn="l" eaLnBrk="0" hangingPunct="0"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hanoi</a:t>
            </a:r>
            <a:r>
              <a:rPr lang="en-US" altLang="zh-CN" sz="2400" b="1" dirty="0">
                <a:latin typeface="Consolas" panose="020B0609020204030204" pitchFamily="49" charset="0"/>
              </a:rPr>
              <a:t>(n-1, 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mid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dst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01" y="1602301"/>
            <a:ext cx="3264379" cy="12555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37019" y="2817489"/>
            <a:ext cx="4428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latin typeface="Consolas" panose="020B0609020204030204" pitchFamily="49" charset="0"/>
              </a:rPr>
              <a:t>A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30339" y="2817489"/>
            <a:ext cx="4428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latin typeface="Consolas" panose="020B0609020204030204" pitchFamily="49" charset="0"/>
              </a:rPr>
              <a:t>B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023659" y="2817489"/>
            <a:ext cx="44285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67" dirty="0">
                <a:latin typeface="Consolas" panose="020B0609020204030204" pitchFamily="49" charset="0"/>
              </a:rPr>
              <a:t>C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2DECA615-3A7A-42CC-BDFA-3671D752453E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7B9A7-CC6B-43D1-8A2C-2C0431C85C95}"/>
              </a:ext>
            </a:extLst>
          </p:cNvPr>
          <p:cNvSpPr txBox="1"/>
          <p:nvPr/>
        </p:nvSpPr>
        <p:spPr>
          <a:xfrm>
            <a:off x="2927648" y="18864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zh-CN" altLang="en-US" dirty="0">
                <a:solidFill>
                  <a:srgbClr val="FF0000"/>
                </a:solidFill>
              </a:rPr>
              <a:t>注意，这里用了</a:t>
            </a:r>
            <a:r>
              <a:rPr lang="en-US" altLang="zh-CN" dirty="0">
                <a:solidFill>
                  <a:srgbClr val="FF0000"/>
                </a:solidFill>
              </a:rPr>
              <a:t>global</a:t>
            </a:r>
            <a:r>
              <a:rPr lang="zh-CN" altLang="en-US" dirty="0">
                <a:solidFill>
                  <a:srgbClr val="FF0000"/>
                </a:solidFill>
              </a:rPr>
              <a:t>！</a:t>
            </a:r>
            <a:r>
              <a:rPr lang="zh-CN" altLang="en-US" dirty="0"/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07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95800" y="2942412"/>
            <a:ext cx="3240643" cy="1824203"/>
          </a:xfrm>
          <a:prstGeom prst="rect">
            <a:avLst/>
          </a:prstGeom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A1044D0-1B32-4BFC-A6D5-09F4CEEAD87A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C4F8C0-11C7-47F7-A66B-6756E676DCB9}"/>
              </a:ext>
            </a:extLst>
          </p:cNvPr>
          <p:cNvGrpSpPr/>
          <p:nvPr/>
        </p:nvGrpSpPr>
        <p:grpSpPr>
          <a:xfrm>
            <a:off x="6960096" y="1316765"/>
            <a:ext cx="3755528" cy="5075499"/>
            <a:chOff x="6960096" y="1316765"/>
            <a:chExt cx="3755528" cy="507549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0096" y="1316765"/>
              <a:ext cx="3755528" cy="50754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8FEBCF-A1AF-40B6-9325-E754D1E835DF}"/>
                </a:ext>
              </a:extLst>
            </p:cNvPr>
            <p:cNvSpPr txBox="1"/>
            <p:nvPr/>
          </p:nvSpPr>
          <p:spPr>
            <a:xfrm>
              <a:off x="7983619" y="5445224"/>
              <a:ext cx="432048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Ins="0" rtlCol="0">
              <a:spAutoFit/>
            </a:bodyPr>
            <a:lstStyle/>
            <a:p>
              <a:r>
                <a:rPr lang="en-US" altLang="zh-CN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zh-CN" altLang="en-US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片</a:t>
              </a:r>
              <a:endParaRPr lang="en-US" sz="1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50C4D99-4BFD-4D12-ADD0-70DCF6B80C46}"/>
              </a:ext>
            </a:extLst>
          </p:cNvPr>
          <p:cNvSpPr txBox="1"/>
          <p:nvPr/>
        </p:nvSpPr>
        <p:spPr>
          <a:xfrm>
            <a:off x="551384" y="1316765"/>
            <a:ext cx="57606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初始状态：全部在左边柱子上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最终目标：全部在右边柱子上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dirty="0">
                <a:latin typeface="+mn-ea"/>
                <a:ea typeface="+mn-ea"/>
                <a:cs typeface="Times New Roman" panose="02020603050405020304" pitchFamily="18" charset="0"/>
              </a:rPr>
              <a:t>限制：一次挪动一个，且大的须在小的下方</a:t>
            </a:r>
            <a:endParaRPr lang="en-US" altLang="zh-CN" sz="24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0" name="图片 2">
            <a:extLst>
              <a:ext uri="{FF2B5EF4-FFF2-40B4-BE49-F238E27FC236}">
                <a16:creationId xmlns:a16="http://schemas.microsoft.com/office/drawing/2014/main" id="{D0F04224-6E95-4032-9C0E-F4904ABF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638" y="3076581"/>
            <a:ext cx="3185555" cy="17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775520" y="3351352"/>
            <a:ext cx="5041237" cy="284509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count = 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400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hanoi</a:t>
            </a:r>
            <a:r>
              <a:rPr lang="en-US" altLang="zh-CN" sz="2400" b="1" dirty="0">
                <a:latin typeface="Consolas" panose="020B0609020204030204" pitchFamily="49" charset="0"/>
              </a:rPr>
              <a:t>(n, </a:t>
            </a:r>
            <a:r>
              <a:rPr lang="en-US" altLang="zh-CN" sz="2400" b="1" dirty="0" err="1">
                <a:latin typeface="Consolas" panose="020B0609020204030204" pitchFamily="49" charset="0"/>
              </a:rPr>
              <a:t>src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dst</a:t>
            </a:r>
            <a:r>
              <a:rPr lang="en-US" altLang="zh-CN" sz="2400" b="1" dirty="0">
                <a:latin typeface="Consolas" panose="020B0609020204030204" pitchFamily="49" charset="0"/>
              </a:rPr>
              <a:t>, mid):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… (</a:t>
            </a:r>
            <a:r>
              <a:rPr lang="zh-CN" altLang="en-US" sz="2400" b="1" dirty="0">
                <a:latin typeface="Consolas" panose="020B0609020204030204" pitchFamily="49" charset="0"/>
              </a:rPr>
              <a:t>略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</a:rPr>
              <a:t>hanoi</a:t>
            </a:r>
            <a:r>
              <a:rPr lang="en-US" altLang="zh-CN" sz="2400" b="1" dirty="0">
                <a:latin typeface="Consolas" panose="020B0609020204030204" pitchFamily="49" charset="0"/>
              </a:rPr>
              <a:t>(3, 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"A"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"C"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24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p</a:t>
            </a:r>
            <a:r>
              <a:rPr lang="en-US" altLang="zh-CN" sz="2400" b="1" dirty="0" err="1">
                <a:latin typeface="Consolas" panose="020B0609020204030204" pitchFamily="49" charset="0"/>
              </a:rPr>
              <a:t>rint</a:t>
            </a:r>
            <a:r>
              <a:rPr lang="en-US" altLang="zh-CN" sz="2400" b="1" dirty="0">
                <a:latin typeface="Consolas" panose="020B0609020204030204" pitchFamily="49" charset="0"/>
              </a:rPr>
              <a:t>(“</a:t>
            </a:r>
            <a:r>
              <a:rPr lang="zh-CN" altLang="en-US" sz="2400" b="1" dirty="0">
                <a:latin typeface="Consolas" panose="020B0609020204030204" pitchFamily="49" charset="0"/>
              </a:rPr>
              <a:t>总移动步数：</a:t>
            </a:r>
            <a:r>
              <a:rPr lang="en-US" altLang="zh-CN" sz="2400" b="1" dirty="0">
                <a:latin typeface="Consolas" panose="020B0609020204030204" pitchFamily="49" charset="0"/>
              </a:rPr>
              <a:t>”, count)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0913" y="2797355"/>
            <a:ext cx="3722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altLang="zh-CN" sz="2667" dirty="0">
                <a:latin typeface="Consolas" panose="020B0609020204030204" pitchFamily="49" charset="0"/>
              </a:rPr>
              <a:t>A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24233" y="2797355"/>
            <a:ext cx="3722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altLang="zh-CN" sz="2667" dirty="0">
                <a:latin typeface="Consolas" panose="020B0609020204030204" pitchFamily="49" charset="0"/>
              </a:rPr>
              <a:t>B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17553" y="2797355"/>
            <a:ext cx="37221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defRPr/>
            </a:pPr>
            <a:r>
              <a:rPr lang="en-US" altLang="zh-CN" sz="2667" dirty="0">
                <a:latin typeface="Consolas" panose="020B0609020204030204" pitchFamily="49" charset="0"/>
              </a:rPr>
              <a:t>C</a:t>
            </a:r>
            <a:endParaRPr lang="zh-CN" altLang="en-US" sz="2667" dirty="0">
              <a:latin typeface="Consolas" panose="020B0609020204030204" pitchFamily="49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8400256" y="2230067"/>
            <a:ext cx="3072341" cy="393643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&gt;&gt;&gt;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1:A-&gt;C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2:A-&gt;B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1:C-&gt;B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3:A-&gt;C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1:B-&gt;A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2:B-&gt;C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1:A-&gt;C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en-US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总移动步数：</a:t>
            </a:r>
            <a:r>
              <a:rPr lang="en-US" altLang="zh-CN" sz="2400" b="1" dirty="0">
                <a:solidFill>
                  <a:srgbClr val="0010FF"/>
                </a:solidFill>
                <a:latin typeface="Consolas" panose="020B0609020204030204" pitchFamily="49" charset="0"/>
              </a:rPr>
              <a:t>7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73" y="1541824"/>
            <a:ext cx="3264379" cy="1255531"/>
          </a:xfrm>
          <a:prstGeom prst="rect">
            <a:avLst/>
          </a:prstGeom>
        </p:spPr>
      </p:pic>
      <p:sp>
        <p:nvSpPr>
          <p:cNvPr id="14" name="Rectangle 12">
            <a:extLst>
              <a:ext uri="{FF2B5EF4-FFF2-40B4-BE49-F238E27FC236}">
                <a16:creationId xmlns:a16="http://schemas.microsoft.com/office/drawing/2014/main" id="{2E5E52C6-14CD-459A-9D60-9EF7FD8FD375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汉诺塔</a:t>
            </a:r>
          </a:p>
        </p:txBody>
      </p:sp>
    </p:spTree>
    <p:extLst>
      <p:ext uri="{BB962C8B-B14F-4D97-AF65-F5344CB8AC3E}">
        <p14:creationId xmlns:p14="http://schemas.microsoft.com/office/powerpoint/2010/main" val="414901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温故知新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D5C8A-FC89-47E2-AD26-72CA6C4740EE}"/>
              </a:ext>
            </a:extLst>
          </p:cNvPr>
          <p:cNvSpPr/>
          <p:nvPr/>
        </p:nvSpPr>
        <p:spPr>
          <a:xfrm>
            <a:off x="-384043" y="1717839"/>
            <a:ext cx="6672064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函数的参数传递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lambda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局部变量与全局变量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5C1139-0457-4C2C-B606-C283793B0C88}"/>
              </a:ext>
            </a:extLst>
          </p:cNvPr>
          <p:cNvSpPr txBox="1"/>
          <p:nvPr/>
        </p:nvSpPr>
        <p:spPr>
          <a:xfrm>
            <a:off x="767408" y="1174908"/>
            <a:ext cx="629126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函数和代码复用 </a:t>
            </a:r>
            <a:r>
              <a:rPr lang="en-US" altLang="zh-CN" sz="2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</a:t>
            </a:r>
            <a:endParaRPr lang="zh-CN" altLang="en-US" sz="28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9" name="文本框 6">
            <a:extLst>
              <a:ext uri="{FF2B5EF4-FFF2-40B4-BE49-F238E27FC236}">
                <a16:creationId xmlns:a16="http://schemas.microsoft.com/office/drawing/2014/main" id="{FB764771-3A5F-4D85-9C26-7EE15250D8B7}"/>
              </a:ext>
            </a:extLst>
          </p:cNvPr>
          <p:cNvSpPr txBox="1"/>
          <p:nvPr/>
        </p:nvSpPr>
        <p:spPr>
          <a:xfrm>
            <a:off x="5135894" y="1730326"/>
            <a:ext cx="7968885" cy="14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递归函数</a:t>
            </a:r>
            <a:endParaRPr lang="en-US" altLang="zh-CN" sz="3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代码复用和模块化设计</a:t>
            </a:r>
            <a:endParaRPr lang="en-US" altLang="zh-CN" sz="32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F60D86-FDFA-4774-BA46-360391665860}"/>
              </a:ext>
            </a:extLst>
          </p:cNvPr>
          <p:cNvSpPr txBox="1"/>
          <p:nvPr/>
        </p:nvSpPr>
        <p:spPr>
          <a:xfrm>
            <a:off x="6213450" y="1196752"/>
            <a:ext cx="629126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函数和代码复用 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II</a:t>
            </a:r>
            <a:endParaRPr lang="zh-CN" altLang="en-US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>
            <a:extLst>
              <a:ext uri="{FF2B5EF4-FFF2-40B4-BE49-F238E27FC236}">
                <a16:creationId xmlns:a16="http://schemas.microsoft.com/office/drawing/2014/main" id="{573085BD-72F8-4D20-AFAD-F9F09B03F589}"/>
              </a:ext>
            </a:extLst>
          </p:cNvPr>
          <p:cNvSpPr/>
          <p:nvPr/>
        </p:nvSpPr>
        <p:spPr>
          <a:xfrm>
            <a:off x="815413" y="2888873"/>
            <a:ext cx="8160907" cy="2935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看过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盗梦空间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吗？本质上就是递归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 </a:t>
            </a: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学过数学归纳法吗？本质上就是递归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听过这个故事吗？本质上就是递归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"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从前有座山，山里有座庙，庙里有个老和尚在讲故事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…"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87220" y="2800196"/>
            <a:ext cx="2208245" cy="3255117"/>
          </a:xfrm>
          <a:prstGeom prst="rect">
            <a:avLst/>
          </a:prstGeom>
        </p:spPr>
      </p:pic>
      <p:sp>
        <p:nvSpPr>
          <p:cNvPr id="7" name="Rectangle 12">
            <a:extLst>
              <a:ext uri="{FF2B5EF4-FFF2-40B4-BE49-F238E27FC236}">
                <a16:creationId xmlns:a16="http://schemas.microsoft.com/office/drawing/2014/main" id="{978FC3B0-E0B6-4634-9E28-FAE0CA7D7DCE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如何理解递归呢？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98D51-20E5-4EFF-A1ED-55E77DB0C7A3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递归很简单，无非就是一个函数调用自己而已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…</a:t>
            </a:r>
            <a:endParaRPr lang="zh-CN" altLang="en-US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7DFB8-9E7A-DB4E-2D96-C5CFFC776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B0799D39-85CF-FEBD-1D93-992EA007AEA4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单元小结：递归函数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5AB519-27D0-4DDE-7988-6C9D8C2EF4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34230" y="6501343"/>
            <a:ext cx="2743200" cy="356659"/>
          </a:xfrm>
          <a:prstGeom prst="rect">
            <a:avLst/>
          </a:prstGeom>
        </p:spPr>
        <p:txBody>
          <a:bodyPr/>
          <a:lstStyle/>
          <a:p>
            <a:fld id="{72371312-52C9-493D-9DB2-AEB8D654C806}" type="slidenum">
              <a:rPr lang="zh-CN" altLang="en-US" smtClean="0"/>
              <a:pPr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7C92CA-E05C-11F4-F01D-37712B01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F477A3-7023-9122-2414-A0ADCBE60D43}"/>
              </a:ext>
            </a:extLst>
          </p:cNvPr>
          <p:cNvSpPr/>
          <p:nvPr/>
        </p:nvSpPr>
        <p:spPr>
          <a:xfrm>
            <a:off x="0" y="2099833"/>
            <a:ext cx="11398168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个特征：基例和链条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函数递归的实现：函数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递归典型实例：字符串反转、斐波那契数列、汉诺塔</a:t>
            </a:r>
          </a:p>
        </p:txBody>
      </p:sp>
    </p:spTree>
    <p:extLst>
      <p:ext uri="{BB962C8B-B14F-4D97-AF65-F5344CB8AC3E}">
        <p14:creationId xmlns:p14="http://schemas.microsoft.com/office/powerpoint/2010/main" val="5420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B406-ABFF-443C-9FC1-A8DB37B76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7C5C4FAA-0A09-B5BC-4546-96D0D90AFBDC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5.5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代码复用和模块化设计</a:t>
            </a:r>
          </a:p>
        </p:txBody>
      </p:sp>
    </p:spTree>
    <p:extLst>
      <p:ext uri="{BB962C8B-B14F-4D97-AF65-F5344CB8AC3E}">
        <p14:creationId xmlns:p14="http://schemas.microsoft.com/office/powerpoint/2010/main" val="204969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把代码当成资源进行抽象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B7C64C-EB66-5CC5-1B10-0446ABE5734C}"/>
              </a:ext>
            </a:extLst>
          </p:cNvPr>
          <p:cNvSpPr/>
          <p:nvPr/>
        </p:nvSpPr>
        <p:spPr>
          <a:xfrm>
            <a:off x="839382" y="2660915"/>
            <a:ext cx="11137237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代码资源化：程序代码是一种用来表达计算的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资源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代码抽象化：使用函数等方法对代码赋予更高级别的定义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代码复用：同一份代码在需要时可以被重复使用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23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 和 对象 是代码复用的两种主要形式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D492BB75-F79C-413F-ADFC-735C137B1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3339040"/>
            <a:ext cx="5088565" cy="137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r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933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函数</a:t>
            </a:r>
            <a:r>
              <a:rPr lang="zh-CN" altLang="en-US" sz="2933" b="1" dirty="0">
                <a:latin typeface="Consolas" panose="020B0609020204030204" pitchFamily="49" charset="0"/>
                <a:ea typeface="微软雅黑" pitchFamily="34" charset="-122"/>
              </a:rPr>
              <a:t>：将代码命名</a:t>
            </a:r>
            <a:endParaRPr lang="en-US" altLang="zh-CN" sz="2933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r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933" b="1" dirty="0">
                <a:latin typeface="Consolas" panose="020B0609020204030204" pitchFamily="49" charset="0"/>
                <a:ea typeface="微软雅黑" pitchFamily="34" charset="-122"/>
              </a:rPr>
              <a:t>在代码层面建立了初步抽象</a:t>
            </a:r>
            <a:endParaRPr lang="en-US" altLang="zh-CN" sz="2933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3AEB35C0-B825-425F-8257-69185717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011" y="2969708"/>
            <a:ext cx="5568619" cy="2049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933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对象</a:t>
            </a:r>
            <a:r>
              <a:rPr lang="zh-CN" altLang="en-US" sz="2933" b="1" dirty="0">
                <a:latin typeface="Consolas" panose="020B0609020204030204" pitchFamily="49" charset="0"/>
                <a:ea typeface="微软雅黑" pitchFamily="34" charset="-122"/>
              </a:rPr>
              <a:t>：属性和方法</a:t>
            </a:r>
            <a:endParaRPr lang="en-US" altLang="zh-CN" sz="2933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2933" b="1" dirty="0">
                <a:latin typeface="Consolas" panose="020B0609020204030204" pitchFamily="49" charset="0"/>
                <a:ea typeface="微软雅黑" pitchFamily="34" charset="-122"/>
              </a:rPr>
              <a:t>&lt;a&gt;.&lt;b&gt; </a:t>
            </a:r>
            <a:r>
              <a:rPr lang="zh-CN" altLang="en-US" sz="2933" b="1" dirty="0">
                <a:latin typeface="Consolas" panose="020B0609020204030204" pitchFamily="49" charset="0"/>
                <a:ea typeface="微软雅黑" pitchFamily="34" charset="-122"/>
              </a:rPr>
              <a:t>和 </a:t>
            </a:r>
            <a:r>
              <a:rPr lang="en-US" altLang="zh-CN" sz="2933" b="1" dirty="0">
                <a:latin typeface="Consolas" panose="020B0609020204030204" pitchFamily="49" charset="0"/>
                <a:ea typeface="微软雅黑" pitchFamily="34" charset="-122"/>
              </a:rPr>
              <a:t>&lt;a&gt;.&lt;b&gt;()</a:t>
            </a:r>
          </a:p>
          <a:p>
            <a:pPr lvl="1" indent="0" algn="l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933" b="1" dirty="0">
                <a:latin typeface="Consolas" panose="020B0609020204030204" pitchFamily="49" charset="0"/>
                <a:ea typeface="微软雅黑" pitchFamily="34" charset="-122"/>
              </a:rPr>
              <a:t>在函数之上再次组织进行抽象</a:t>
            </a:r>
            <a:endParaRPr lang="en-US" altLang="zh-CN" sz="2933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16E1FD7-3358-4EB0-B5EA-7EBAB0B90835}"/>
              </a:ext>
            </a:extLst>
          </p:cNvPr>
          <p:cNvCxnSpPr/>
          <p:nvPr/>
        </p:nvCxnSpPr>
        <p:spPr bwMode="auto">
          <a:xfrm>
            <a:off x="3215680" y="5615672"/>
            <a:ext cx="5856651" cy="0"/>
          </a:xfrm>
          <a:prstGeom prst="straightConnector1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2">
            <a:extLst>
              <a:ext uri="{FF2B5EF4-FFF2-40B4-BE49-F238E27FC236}">
                <a16:creationId xmlns:a16="http://schemas.microsoft.com/office/drawing/2014/main" id="{2E189066-1E3E-4277-BF41-E9637DEB0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67" y="5639567"/>
            <a:ext cx="2208245" cy="750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抽象级别</a:t>
            </a:r>
            <a:endParaRPr lang="en-US" altLang="zh-CN" sz="3200" dirty="0">
              <a:solidFill>
                <a:srgbClr val="FF931A"/>
              </a:solidFill>
              <a:latin typeface="Consolas" panose="020B0609020204030204" pitchFamily="49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888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模块化设计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15414" y="2852936"/>
            <a:ext cx="11137237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</a:rPr>
              <a:t>通过函数或对象封装将程序划分为模块及模块间的表达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具体包括：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</a:rPr>
              <a:t>主程序、子程序和子程序间关系</a:t>
            </a:r>
            <a:endParaRPr lang="en-US" altLang="zh-CN" sz="32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分而治之：一种分而治之、分层抽象、体系化的设计思想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57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模块化设计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紧耦合 松耦合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15414" y="2852936"/>
            <a:ext cx="11137237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紧耦合：两个部分之间交流很多，无法独立存在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松耦合：两个部分之间交流较少，可以独立存在</a:t>
            </a:r>
            <a:endParaRPr lang="en-US" altLang="zh-CN" sz="3200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模块内部紧耦合、模块之间松耦合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47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C5C1-A180-FBCC-BAEC-22137573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EFA18023-5619-7285-415D-05C0B0A1CC53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单元小结：代码复用和模块化设计</a:t>
            </a:r>
            <a:endParaRPr lang="en-US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525216-5324-0E80-1EB5-640071D6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C82BB7C-A55A-6E1B-11F6-CD2B32319702}"/>
              </a:ext>
            </a:extLst>
          </p:cNvPr>
          <p:cNvSpPr/>
          <p:nvPr/>
        </p:nvSpPr>
        <p:spPr>
          <a:xfrm>
            <a:off x="666348" y="2180862"/>
            <a:ext cx="10859305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通过抽象赋予代码含义：函数、对象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分而治之、分层抽象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模块化设计：松耦合、紧耦合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28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7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6101123" y="4382971"/>
            <a:ext cx="0" cy="341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6100064" y="4382971"/>
            <a:ext cx="2117" cy="341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5333" b="1" dirty="0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应用举例：</a:t>
            </a:r>
            <a:r>
              <a:rPr lang="en-US" altLang="zh-CN" sz="5333" b="1" dirty="0" err="1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Call_AI</a:t>
            </a:r>
            <a:r>
              <a:rPr lang="en-US" altLang="zh-CN" sz="5333" b="1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(notebook)</a:t>
            </a:r>
            <a:endParaRPr lang="en-US" sz="5333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71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7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6101123" y="4382971"/>
            <a:ext cx="0" cy="341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6100064" y="4382971"/>
            <a:ext cx="2117" cy="341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本章小结</a:t>
            </a:r>
            <a:endParaRPr lang="en-US" sz="5333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4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28685-8DC0-43CE-BD74-5B1E5AE0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上周回顾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8B582-BBD2-4E7F-8DC8-E27E3BFF45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2563" y="1268413"/>
            <a:ext cx="5841429" cy="5184923"/>
          </a:xfrm>
          <a:ln>
            <a:solidFill>
              <a:srgbClr val="FF6900"/>
            </a:solidFill>
          </a:ln>
        </p:spPr>
        <p:txBody>
          <a:bodyPr/>
          <a:lstStyle/>
          <a:p>
            <a:r>
              <a:rPr lang="zh-CN" altLang="en-US" sz="2800" dirty="0"/>
              <a:t>函数是一段具有特定功能的、可重用的语句组</a:t>
            </a:r>
            <a:r>
              <a:rPr lang="en-US" altLang="zh-CN" sz="2800" dirty="0"/>
              <a:t>, </a:t>
            </a:r>
            <a:r>
              <a:rPr lang="zh-CN" altLang="en-US" sz="2800" dirty="0"/>
              <a:t>是一种功能的抽象</a:t>
            </a:r>
            <a:r>
              <a:rPr lang="en-US" altLang="zh-CN" sz="2800" dirty="0"/>
              <a:t>; </a:t>
            </a:r>
          </a:p>
          <a:p>
            <a:r>
              <a:rPr lang="zh-CN" altLang="en-US" sz="2800" dirty="0"/>
              <a:t>函数可降低编程难度和代码复用 </a:t>
            </a:r>
            <a:endParaRPr lang="en-US" altLang="zh-CN" sz="2800" dirty="0"/>
          </a:p>
          <a:p>
            <a:r>
              <a:rPr lang="zh-CN" altLang="en-US" sz="2800" dirty="0"/>
              <a:t>函数定义</a:t>
            </a:r>
            <a:r>
              <a:rPr lang="en-US" altLang="zh-CN" sz="2800" dirty="0"/>
              <a:t>: </a:t>
            </a:r>
            <a:r>
              <a:rPr lang="zh-CN" altLang="en-US" sz="2800" dirty="0"/>
              <a:t>参数和返回值均可有一个或多个，也可以没有（返回值缺省时为</a:t>
            </a:r>
            <a:r>
              <a:rPr lang="en-US" altLang="zh-CN" sz="2800" dirty="0"/>
              <a:t>None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94A6102-5120-4ACF-9D28-70D45D11B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29" y="4293096"/>
            <a:ext cx="5976664" cy="2201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(0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个或多个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)&gt;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24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24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421854C-AEC7-468B-94D6-7E7765B9C3A9}"/>
              </a:ext>
            </a:extLst>
          </p:cNvPr>
          <p:cNvSpPr txBox="1">
            <a:spLocks/>
          </p:cNvSpPr>
          <p:nvPr/>
        </p:nvSpPr>
        <p:spPr bwMode="auto">
          <a:xfrm>
            <a:off x="6240016" y="1268760"/>
            <a:ext cx="5841429" cy="5184923"/>
          </a:xfrm>
          <a:prstGeom prst="rect">
            <a:avLst/>
          </a:prstGeom>
          <a:noFill/>
          <a:ln>
            <a:solidFill>
              <a:srgbClr val="FF69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1pPr>
            <a:lvl2pPr marL="1793875" indent="-26987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2pPr>
            <a:lvl3pPr marL="806450" indent="-446088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3pPr>
            <a:lvl4pPr marL="1163638" indent="-357188" algn="l" rtl="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4pPr>
            <a:lvl5pPr marL="1524000" indent="-360363" algn="l" rtl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Gill Sans" charset="0"/>
              </a:defRPr>
            </a:lvl5pPr>
            <a:lvl6pPr marL="228594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457189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685783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914377" algn="ct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r>
              <a:rPr lang="zh-CN" altLang="en-US" sz="2800" kern="0" dirty="0"/>
              <a:t>可选参数</a:t>
            </a:r>
            <a:r>
              <a:rPr lang="en-US" altLang="zh-CN" sz="2800" kern="0" dirty="0"/>
              <a:t>(</a:t>
            </a:r>
            <a:r>
              <a:rPr lang="zh-CN" altLang="en-US" sz="2800" kern="0" dirty="0"/>
              <a:t>赋初值</a:t>
            </a:r>
            <a:r>
              <a:rPr lang="en-US" altLang="zh-CN" sz="2800" kern="0" dirty="0"/>
              <a:t>)</a:t>
            </a:r>
            <a:r>
              <a:rPr lang="zh-CN" altLang="en-US" sz="2800" kern="0" dirty="0"/>
              <a:t>、可变参数</a:t>
            </a:r>
            <a:r>
              <a:rPr lang="en-US" altLang="zh-CN" sz="2800" kern="0" dirty="0"/>
              <a:t>(*b)</a:t>
            </a:r>
            <a:r>
              <a:rPr lang="zh-CN" altLang="en-US" sz="2800" kern="0" dirty="0"/>
              <a:t>、名称传递</a:t>
            </a:r>
            <a:endParaRPr lang="en-US" altLang="zh-CN" sz="2800" kern="0" dirty="0"/>
          </a:p>
          <a:p>
            <a:r>
              <a:rPr lang="zh-CN" altLang="en-US" sz="2800" kern="0" dirty="0"/>
              <a:t>可按位置顺序传递参数或按参数名称传递参数，或混合（先按位置）</a:t>
            </a:r>
            <a:endParaRPr lang="en-US" altLang="zh-CN" sz="2800" kern="0" dirty="0"/>
          </a:p>
          <a:p>
            <a:r>
              <a:rPr lang="en-US" altLang="zh-CN" sz="2800" kern="0" dirty="0"/>
              <a:t>lambda</a:t>
            </a:r>
            <a:r>
              <a:rPr lang="zh-CN" altLang="en-US" sz="2800" kern="0" dirty="0"/>
              <a:t>表达式</a:t>
            </a:r>
          </a:p>
          <a:p>
            <a:r>
              <a:rPr lang="zh-CN" altLang="en-US" sz="2800" kern="0" dirty="0"/>
              <a:t>保留字</a:t>
            </a:r>
            <a:r>
              <a:rPr lang="en-US" altLang="zh-CN" sz="2800" kern="0" dirty="0">
                <a:solidFill>
                  <a:srgbClr val="FF0000"/>
                </a:solidFill>
              </a:rPr>
              <a:t>global</a:t>
            </a:r>
            <a:r>
              <a:rPr lang="zh-CN" altLang="en-US" sz="2800" kern="0" dirty="0"/>
              <a:t>声明使用全局变量，注意规则：</a:t>
            </a:r>
            <a:endParaRPr lang="en-US" altLang="zh-CN" sz="2800" kern="0" dirty="0"/>
          </a:p>
          <a:p>
            <a:r>
              <a:rPr lang="zh-CN" altLang="en-US" sz="2400" dirty="0">
                <a:solidFill>
                  <a:srgbClr val="7030A0"/>
                </a:solidFill>
              </a:rPr>
              <a:t>先定义后使用；局部有定义的变量在其作用域内会屏蔽同名变量，而函数结束后局部变量会失效；局部变量未定义先使用，则被理解为外层的同名变量，但这时不能先使用又重新赋值</a:t>
            </a:r>
            <a:r>
              <a:rPr lang="zh-CN" altLang="en-US" sz="2400" dirty="0"/>
              <a:t>；</a:t>
            </a:r>
            <a:endParaRPr lang="en-US" sz="2400" dirty="0"/>
          </a:p>
          <a:p>
            <a:endParaRPr lang="zh-CN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99796395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6348" y="1626452"/>
            <a:ext cx="10859305" cy="4406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定义函数，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定义匿名函数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可选参数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赋初值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、可变参数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(*b)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、名称传递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保留字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可以返回任意多个结果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按位置顺序传递参数，按参数名称传递参数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声明使用全局变量，一些隐式规则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6" name="Rectangle 12"/>
          <p:cNvSpPr>
            <a:spLocks/>
          </p:cNvSpPr>
          <p:nvPr/>
        </p:nvSpPr>
        <p:spPr bwMode="auto">
          <a:xfrm>
            <a:off x="1007435" y="-896445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FF9937-CCD6-4BE4-BC46-E302B05D7AFC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8160907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函数定义与调用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EEEBD6-23C5-4034-B51B-2A483BA1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35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4332" y="1924122"/>
            <a:ext cx="11398168" cy="262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个特征：基例和链条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函数递归的实现：函数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分支结构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递归典型实例：字符串反转、斐波那契数列、汉诺塔</a:t>
            </a:r>
          </a:p>
        </p:txBody>
      </p:sp>
      <p:sp>
        <p:nvSpPr>
          <p:cNvPr id="23" name="Rectangle 12"/>
          <p:cNvSpPr>
            <a:spLocks/>
          </p:cNvSpPr>
          <p:nvPr/>
        </p:nvSpPr>
        <p:spPr bwMode="auto">
          <a:xfrm>
            <a:off x="1103446" y="-1178185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 algn="l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EFB509-3959-4F14-9092-0728F41EAEDA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8160907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444DC9A-952A-4C60-8C4C-4E8914B9B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E608-CAE1-4CEB-E826-1C6B21C2A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26FC3A3-00AF-8985-D891-6A622126B1B3}"/>
              </a:ext>
            </a:extLst>
          </p:cNvPr>
          <p:cNvSpPr/>
          <p:nvPr/>
        </p:nvSpPr>
        <p:spPr>
          <a:xfrm>
            <a:off x="693194" y="1924121"/>
            <a:ext cx="10859305" cy="1741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通过抽象赋予代码含义：函数、对象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模块化设计：松耦合、紧耦合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51EA4B29-585C-ED54-3031-F67B6E5644D2}"/>
              </a:ext>
            </a:extLst>
          </p:cNvPr>
          <p:cNvSpPr>
            <a:spLocks/>
          </p:cNvSpPr>
          <p:nvPr/>
        </p:nvSpPr>
        <p:spPr bwMode="auto">
          <a:xfrm>
            <a:off x="527382" y="-699459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59949E6-3FE7-4468-B06E-AB261F735BFB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8160907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代码复用和模块化设计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2D288A-3189-41C6-B8C6-D436E88E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E4F19-6712-8782-3815-8EBF1C764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>
            <a:extLst>
              <a:ext uri="{FF2B5EF4-FFF2-40B4-BE49-F238E27FC236}">
                <a16:creationId xmlns:a16="http://schemas.microsoft.com/office/drawing/2014/main" id="{A6AFF20F-EA41-F581-2609-EAB9A4BF0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605" y="1412777"/>
            <a:ext cx="6624736" cy="397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>
            <a:extLst>
              <a:ext uri="{FF2B5EF4-FFF2-40B4-BE49-F238E27FC236}">
                <a16:creationId xmlns:a16="http://schemas.microsoft.com/office/drawing/2014/main" id="{3BF7C04C-B35E-400D-09B3-27289694E109}"/>
              </a:ext>
            </a:extLst>
          </p:cNvPr>
          <p:cNvSpPr>
            <a:spLocks/>
          </p:cNvSpPr>
          <p:nvPr/>
        </p:nvSpPr>
        <p:spPr bwMode="auto">
          <a:xfrm>
            <a:off x="6101123" y="4382971"/>
            <a:ext cx="0" cy="3411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21" name="Freeform 15">
            <a:extLst>
              <a:ext uri="{FF2B5EF4-FFF2-40B4-BE49-F238E27FC236}">
                <a16:creationId xmlns:a16="http://schemas.microsoft.com/office/drawing/2014/main" id="{4569E03E-1CBF-926C-EABA-E53E6655B161}"/>
              </a:ext>
            </a:extLst>
          </p:cNvPr>
          <p:cNvSpPr>
            <a:spLocks/>
          </p:cNvSpPr>
          <p:nvPr/>
        </p:nvSpPr>
        <p:spPr bwMode="auto">
          <a:xfrm>
            <a:off x="6100064" y="4382971"/>
            <a:ext cx="2117" cy="3411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en-US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2C200FAB-FFBF-CA82-1AEF-898A5B899F5B}"/>
              </a:ext>
            </a:extLst>
          </p:cNvPr>
          <p:cNvSpPr>
            <a:spLocks/>
          </p:cNvSpPr>
          <p:nvPr/>
        </p:nvSpPr>
        <p:spPr bwMode="auto">
          <a:xfrm>
            <a:off x="0" y="2715639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5333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本章学习资源</a:t>
            </a:r>
            <a:endParaRPr lang="en-US" altLang="zh-CN" sz="5333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00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ACE97-A19E-3A06-B65E-6F79308F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EE59672-F303-9756-021D-58C93F9DDC4F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5.4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递归函数的定义与调用</a:t>
            </a:r>
          </a:p>
        </p:txBody>
      </p:sp>
    </p:spTree>
    <p:extLst>
      <p:ext uri="{BB962C8B-B14F-4D97-AF65-F5344CB8AC3E}">
        <p14:creationId xmlns:p14="http://schemas.microsoft.com/office/powerpoint/2010/main" val="229888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函数定义中调用函数自身的方式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FA59AE-D514-44EF-B722-40806A471BF7}"/>
              </a:ext>
            </a:extLst>
          </p:cNvPr>
          <p:cNvSpPr/>
          <p:nvPr/>
        </p:nvSpPr>
        <p:spPr bwMode="auto">
          <a:xfrm>
            <a:off x="2691420" y="3781741"/>
            <a:ext cx="789421" cy="576064"/>
          </a:xfrm>
          <a:prstGeom prst="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7795C-15C4-407A-B72E-5B1B9C47CE13}"/>
              </a:ext>
            </a:extLst>
          </p:cNvPr>
          <p:cNvSpPr/>
          <p:nvPr/>
        </p:nvSpPr>
        <p:spPr bwMode="auto">
          <a:xfrm>
            <a:off x="4540675" y="4030123"/>
            <a:ext cx="1728192" cy="672075"/>
          </a:xfrm>
          <a:prstGeom prst="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020048" y="3420650"/>
                <a:ext cx="6447534" cy="12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7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!       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733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048" y="3420650"/>
                <a:ext cx="6447534" cy="1281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98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两个关键特征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583499" y="3429000"/>
            <a:ext cx="9985109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递归链条：计算过程存在递归链条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递归基例：存在一个或多个不需要再次递归的基例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441272" y="2660915"/>
                <a:ext cx="4603376" cy="915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667" i="1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6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667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67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667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!       </m:t>
                              </m:r>
                              <m:r>
                                <a:rPr lang="en-US" altLang="zh-CN" sz="2667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667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272" y="2660915"/>
                <a:ext cx="4603376" cy="915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49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类似数学归纳法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99456" y="2529962"/>
            <a:ext cx="9985109" cy="3555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数学归纳法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lvl="2" algn="l">
              <a:lnSpc>
                <a:spcPct val="200000"/>
              </a:lnSpc>
              <a:defRPr/>
            </a:pPr>
            <a:r>
              <a:rPr lang="en-US" altLang="zh-CN" sz="2667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证明当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取第一个值</a:t>
            </a:r>
            <a:r>
              <a:rPr lang="en-US" altLang="zh-CN" sz="2667" b="1" i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667" b="1" i="1" baseline="-2500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0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时命题成立</a:t>
            </a:r>
            <a:endParaRPr lang="en-US" altLang="zh-CN" sz="2667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2" algn="l">
              <a:lnSpc>
                <a:spcPct val="200000"/>
              </a:lnSpc>
              <a:defRPr/>
            </a:pPr>
            <a:r>
              <a:rPr lang="en-US" altLang="zh-CN" sz="2667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假设当</a:t>
            </a:r>
            <a:r>
              <a:rPr lang="en-US" altLang="zh-CN" sz="2667" b="1" i="1" dirty="0" err="1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667" b="1" i="1" baseline="-25000" dirty="0" err="1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k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时命题成立，证明当</a:t>
            </a:r>
            <a:r>
              <a:rPr lang="en-US" altLang="zh-CN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n=</a:t>
            </a:r>
            <a:r>
              <a:rPr lang="en-US" altLang="zh-CN" sz="2667" b="1" i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n</a:t>
            </a:r>
            <a:r>
              <a:rPr lang="en-US" altLang="zh-CN" sz="2667" b="1" i="1" baseline="-25000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k+1</a:t>
            </a:r>
            <a:r>
              <a:rPr lang="zh-CN" altLang="en-US" sz="2667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时命题也成立</a:t>
            </a:r>
            <a:endParaRPr lang="en-US" altLang="zh-CN" sz="2667" dirty="0">
              <a:solidFill>
                <a:srgbClr val="C00000"/>
              </a:solidFill>
              <a:latin typeface="Consolas" panose="020B0609020204030204" pitchFamily="49" charset="0"/>
              <a:ea typeface="微软雅黑" pitchFamily="34" charset="-122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递归是数学归纳法思维的编程体现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810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递归的实现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924037" y="1981557"/>
                <a:ext cx="6447534" cy="1281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121917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3733" i="1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3733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1                  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3733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!       </m:t>
                              </m:r>
                              <m:r>
                                <a:rPr lang="en-US" altLang="zh-CN" sz="3733" i="1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3733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37" y="1981557"/>
                <a:ext cx="6447534" cy="1281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023659" y="3717033"/>
            <a:ext cx="6922091" cy="268101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de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667" b="1" dirty="0">
                <a:latin typeface="Consolas" panose="020B0609020204030204" pitchFamily="49" charset="0"/>
              </a:rPr>
              <a:t>(n):</a:t>
            </a:r>
            <a:b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</a:br>
            <a:r>
              <a:rPr lang="zh-CN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F92672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i</a:t>
            </a:r>
            <a:r>
              <a:rPr lang="zh-CN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</a:t>
            </a:r>
            <a:r>
              <a:rPr lang="zh-CN" altLang="zh-CN" sz="2667" b="1" i="1" dirty="0">
                <a:solidFill>
                  <a:srgbClr val="66D9EF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n</a:t>
            </a:r>
            <a:r>
              <a:rPr lang="zh-CN" altLang="zh-CN" sz="2667" b="1" dirty="0">
                <a:latin typeface="Consolas" panose="020B0609020204030204" pitchFamily="49" charset="0"/>
              </a:rPr>
              <a:t> =</a:t>
            </a:r>
            <a:r>
              <a:rPr lang="en-US" altLang="zh-CN" sz="2667" b="1" dirty="0">
                <a:latin typeface="Consolas" panose="020B0609020204030204" pitchFamily="49" charset="0"/>
              </a:rPr>
              <a:t>= 0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1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667" b="1" dirty="0">
                <a:latin typeface="Consolas" panose="020B0609020204030204" pitchFamily="49" charset="0"/>
              </a:rPr>
              <a:t> :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2667" b="1" dirty="0">
                <a:latin typeface="Consolas" panose="020B0609020204030204" pitchFamily="49" charset="0"/>
              </a:rPr>
              <a:t> n*fact(n-1)</a:t>
            </a:r>
            <a:endParaRPr lang="zh-CN" altLang="zh-CN" sz="2667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9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递归的实现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755219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 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分支语句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95467" y="2948947"/>
            <a:ext cx="9985109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递归本身是一个函数，需要函数定义方式描述</a:t>
            </a:r>
            <a:endParaRPr lang="en-US" altLang="zh-CN" sz="3200" b="1" dirty="0">
              <a:latin typeface="Consolas" panose="020B0609020204030204" pitchFamily="49" charset="0"/>
              <a:ea typeface="微软雅黑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函数内部，采用分支语句对输入参数进行判断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基例和链条，分别编写对应代码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87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自定义 1">
      <a:majorFont>
        <a:latin typeface="Gill Sans"/>
        <a:ea typeface="微软雅黑"/>
        <a:cs typeface="ヒラギノ角ゴ ProN W3"/>
      </a:majorFont>
      <a:minorFont>
        <a:latin typeface="Gill Sans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54343</TotalTime>
  <Pages>0</Pages>
  <Words>1830</Words>
  <Characters>0</Characters>
  <Application>Microsoft Office PowerPoint</Application>
  <PresentationFormat>Widescreen</PresentationFormat>
  <Lines>0</Lines>
  <Paragraphs>243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Gill Sans</vt:lpstr>
      <vt:lpstr>ヒラギノ角ゴ ProN W3</vt:lpstr>
      <vt:lpstr>微软雅黑</vt:lpstr>
      <vt:lpstr>Arial</vt:lpstr>
      <vt:lpstr>Calibri</vt:lpstr>
      <vt:lpstr>Cambria Math</vt:lpstr>
      <vt:lpstr>Consolas</vt:lpstr>
      <vt:lpstr>Courier New</vt:lpstr>
      <vt:lpstr>Wingdings</vt:lpstr>
      <vt:lpstr>Title &amp; Subtitle</vt:lpstr>
      <vt:lpstr>2_Title &amp; Subtitle</vt:lpstr>
      <vt:lpstr>PowerPoint Presentation</vt:lpstr>
      <vt:lpstr>PowerPoint Presentation</vt:lpstr>
      <vt:lpstr>上周回顾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H.F.</cp:lastModifiedBy>
  <cp:revision>4709</cp:revision>
  <cp:lastPrinted>2017-02-27T11:23:14Z</cp:lastPrinted>
  <dcterms:modified xsi:type="dcterms:W3CDTF">2025-04-08T08:46:51Z</dcterms:modified>
</cp:coreProperties>
</file>